
<file path=[Content_Types].xml><?xml version="1.0" encoding="utf-8"?>
<Types xmlns="http://schemas.openxmlformats.org/package/2006/content-types">
  <Default Extension="xml" ContentType="application/xml"/>
  <Default Extension="wmf" ContentType="image/x-wmf"/>
  <Default Extension="jpeg" ContentType="image/jpeg"/>
  <Default Extension="tiff" ContentType="image/tiff"/>
  <Default Extension="emf" ContentType="image/x-emf"/>
  <Default Extension="jpg" ContentType="image/jpeg"/>
  <Default Extension="rels" ContentType="application/vnd.openxmlformats-package.relationships+xml"/>
  <Default Extension="gif" ContentType="image/gif"/>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 id="2147483684" r:id="rId4"/>
    <p:sldMasterId id="2147483696" r:id="rId5"/>
    <p:sldMasterId id="2147483708" r:id="rId6"/>
    <p:sldMasterId id="2147483726" r:id="rId7"/>
    <p:sldMasterId id="2147483742" r:id="rId8"/>
    <p:sldMasterId id="2147483755" r:id="rId9"/>
    <p:sldMasterId id="2147483770" r:id="rId10"/>
  </p:sldMasterIdLst>
  <p:notesMasterIdLst>
    <p:notesMasterId r:id="rId64"/>
  </p:notesMasterIdLst>
  <p:sldIdLst>
    <p:sldId id="259" r:id="rId11"/>
    <p:sldId id="271" r:id="rId12"/>
    <p:sldId id="267" r:id="rId13"/>
    <p:sldId id="266" r:id="rId14"/>
    <p:sldId id="258" r:id="rId15"/>
    <p:sldId id="323" r:id="rId16"/>
    <p:sldId id="324" r:id="rId17"/>
    <p:sldId id="260" r:id="rId18"/>
    <p:sldId id="322" r:id="rId19"/>
    <p:sldId id="261" r:id="rId20"/>
    <p:sldId id="264" r:id="rId21"/>
    <p:sldId id="256" r:id="rId22"/>
    <p:sldId id="268" r:id="rId23"/>
    <p:sldId id="269" r:id="rId24"/>
    <p:sldId id="270" r:id="rId25"/>
    <p:sldId id="263" r:id="rId26"/>
    <p:sldId id="257" r:id="rId27"/>
    <p:sldId id="317" r:id="rId28"/>
    <p:sldId id="316" r:id="rId29"/>
    <p:sldId id="273" r:id="rId30"/>
    <p:sldId id="274" r:id="rId31"/>
    <p:sldId id="315" r:id="rId32"/>
    <p:sldId id="275" r:id="rId33"/>
    <p:sldId id="303" r:id="rId34"/>
    <p:sldId id="304" r:id="rId35"/>
    <p:sldId id="305" r:id="rId36"/>
    <p:sldId id="276" r:id="rId37"/>
    <p:sldId id="306" r:id="rId38"/>
    <p:sldId id="307" r:id="rId39"/>
    <p:sldId id="277" r:id="rId40"/>
    <p:sldId id="308" r:id="rId41"/>
    <p:sldId id="309" r:id="rId42"/>
    <p:sldId id="310" r:id="rId43"/>
    <p:sldId id="311" r:id="rId44"/>
    <p:sldId id="278" r:id="rId45"/>
    <p:sldId id="312" r:id="rId46"/>
    <p:sldId id="313" r:id="rId47"/>
    <p:sldId id="314" r:id="rId48"/>
    <p:sldId id="279" r:id="rId49"/>
    <p:sldId id="292" r:id="rId50"/>
    <p:sldId id="288" r:id="rId51"/>
    <p:sldId id="295" r:id="rId52"/>
    <p:sldId id="296" r:id="rId53"/>
    <p:sldId id="297" r:id="rId54"/>
    <p:sldId id="290" r:id="rId55"/>
    <p:sldId id="299" r:id="rId56"/>
    <p:sldId id="281" r:id="rId57"/>
    <p:sldId id="282" r:id="rId58"/>
    <p:sldId id="319" r:id="rId59"/>
    <p:sldId id="320" r:id="rId60"/>
    <p:sldId id="321" r:id="rId61"/>
    <p:sldId id="280" r:id="rId62"/>
    <p:sldId id="272" r:id="rId6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012" autoAdjust="0"/>
  </p:normalViewPr>
  <p:slideViewPr>
    <p:cSldViewPr snapToGrid="0" snapToObjects="1" showGuides="1">
      <p:cViewPr>
        <p:scale>
          <a:sx n="100" d="100"/>
          <a:sy n="100" d="100"/>
        </p:scale>
        <p:origin x="-1536" y="21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63" Type="http://schemas.openxmlformats.org/officeDocument/2006/relationships/slide" Target="slides/slide53.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0.xml"/><Relationship Id="rId51" Type="http://schemas.openxmlformats.org/officeDocument/2006/relationships/slide" Target="slides/slide41.xml"/><Relationship Id="rId52" Type="http://schemas.openxmlformats.org/officeDocument/2006/relationships/slide" Target="slides/slide42.xml"/><Relationship Id="rId53" Type="http://schemas.openxmlformats.org/officeDocument/2006/relationships/slide" Target="slides/slide43.xml"/><Relationship Id="rId54" Type="http://schemas.openxmlformats.org/officeDocument/2006/relationships/slide" Target="slides/slide44.xml"/><Relationship Id="rId55" Type="http://schemas.openxmlformats.org/officeDocument/2006/relationships/slide" Target="slides/slide45.xml"/><Relationship Id="rId56" Type="http://schemas.openxmlformats.org/officeDocument/2006/relationships/slide" Target="slides/slide46.xml"/><Relationship Id="rId57" Type="http://schemas.openxmlformats.org/officeDocument/2006/relationships/slide" Target="slides/slide47.xml"/><Relationship Id="rId58" Type="http://schemas.openxmlformats.org/officeDocument/2006/relationships/slide" Target="slides/slide48.xml"/><Relationship Id="rId59" Type="http://schemas.openxmlformats.org/officeDocument/2006/relationships/slide" Target="slides/slide49.xml"/><Relationship Id="rId40" Type="http://schemas.openxmlformats.org/officeDocument/2006/relationships/slide" Target="slides/slide30.xml"/><Relationship Id="rId41" Type="http://schemas.openxmlformats.org/officeDocument/2006/relationships/slide" Target="slides/slide31.xml"/><Relationship Id="rId42" Type="http://schemas.openxmlformats.org/officeDocument/2006/relationships/slide" Target="slides/slide32.xml"/><Relationship Id="rId43" Type="http://schemas.openxmlformats.org/officeDocument/2006/relationships/slide" Target="slides/slide33.xml"/><Relationship Id="rId44" Type="http://schemas.openxmlformats.org/officeDocument/2006/relationships/slide" Target="slides/slide34.xml"/><Relationship Id="rId45" Type="http://schemas.openxmlformats.org/officeDocument/2006/relationships/slide" Target="slides/slide35.xml"/><Relationship Id="rId46" Type="http://schemas.openxmlformats.org/officeDocument/2006/relationships/slide" Target="slides/slide36.xml"/><Relationship Id="rId47" Type="http://schemas.openxmlformats.org/officeDocument/2006/relationships/slide" Target="slides/slide37.xml"/><Relationship Id="rId48" Type="http://schemas.openxmlformats.org/officeDocument/2006/relationships/slide" Target="slides/slide38.xml"/><Relationship Id="rId49" Type="http://schemas.openxmlformats.org/officeDocument/2006/relationships/slide" Target="slides/slide39.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20.xml"/><Relationship Id="rId31" Type="http://schemas.openxmlformats.org/officeDocument/2006/relationships/slide" Target="slides/slide21.xml"/><Relationship Id="rId32" Type="http://schemas.openxmlformats.org/officeDocument/2006/relationships/slide" Target="slides/slide22.xml"/><Relationship Id="rId33" Type="http://schemas.openxmlformats.org/officeDocument/2006/relationships/slide" Target="slides/slide23.xml"/><Relationship Id="rId34" Type="http://schemas.openxmlformats.org/officeDocument/2006/relationships/slide" Target="slides/slide24.xml"/><Relationship Id="rId35" Type="http://schemas.openxmlformats.org/officeDocument/2006/relationships/slide" Target="slides/slide25.xml"/><Relationship Id="rId36" Type="http://schemas.openxmlformats.org/officeDocument/2006/relationships/slide" Target="slides/slide26.xml"/><Relationship Id="rId37" Type="http://schemas.openxmlformats.org/officeDocument/2006/relationships/slide" Target="slides/slide27.xml"/><Relationship Id="rId38" Type="http://schemas.openxmlformats.org/officeDocument/2006/relationships/slide" Target="slides/slide28.xml"/><Relationship Id="rId39" Type="http://schemas.openxmlformats.org/officeDocument/2006/relationships/slide" Target="slides/slide2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slide" Target="slides/slide15.xml"/><Relationship Id="rId26" Type="http://schemas.openxmlformats.org/officeDocument/2006/relationships/slide" Target="slides/slide16.xml"/><Relationship Id="rId27" Type="http://schemas.openxmlformats.org/officeDocument/2006/relationships/slide" Target="slides/slide17.xml"/><Relationship Id="rId28" Type="http://schemas.openxmlformats.org/officeDocument/2006/relationships/slide" Target="slides/slide18.xml"/><Relationship Id="rId29" Type="http://schemas.openxmlformats.org/officeDocument/2006/relationships/slide" Target="slides/slide19.xml"/><Relationship Id="rId60" Type="http://schemas.openxmlformats.org/officeDocument/2006/relationships/slide" Target="slides/slide50.xml"/><Relationship Id="rId61" Type="http://schemas.openxmlformats.org/officeDocument/2006/relationships/slide" Target="slides/slide51.xml"/><Relationship Id="rId62" Type="http://schemas.openxmlformats.org/officeDocument/2006/relationships/slide" Target="slides/slide52.xml"/><Relationship Id="rId10" Type="http://schemas.openxmlformats.org/officeDocument/2006/relationships/slideMaster" Target="slideMasters/slideMaster10.xml"/><Relationship Id="rId11" Type="http://schemas.openxmlformats.org/officeDocument/2006/relationships/slide" Target="slides/slide1.xml"/><Relationship Id="rId12"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1BAE75-210F-554D-B680-2CDF98EBDE2C}" type="datetimeFigureOut">
              <a:rPr lang="en-US" smtClean="0"/>
              <a:t>6/11/13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62A2E4-96DB-AA4F-BB0A-D747265A6E6E}" type="slidenum">
              <a:rPr lang="en-US" smtClean="0"/>
              <a:t>‹#›</a:t>
            </a:fld>
            <a:endParaRPr lang="en-US"/>
          </a:p>
        </p:txBody>
      </p:sp>
    </p:spTree>
    <p:extLst>
      <p:ext uri="{BB962C8B-B14F-4D97-AF65-F5344CB8AC3E}">
        <p14:creationId xmlns:p14="http://schemas.microsoft.com/office/powerpoint/2010/main" val="307338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9D9514E-2692-1343-93AA-1926FF89129A}" type="slidenum">
              <a:rPr lang="en-US">
                <a:solidFill>
                  <a:prstClr val="black"/>
                </a:solidFill>
                <a:latin typeface="Calibri"/>
              </a:rPr>
              <a:pPr>
                <a:defRPr/>
              </a:pPr>
              <a:t>24</a:t>
            </a:fld>
            <a:endParaRPr lang="en-US">
              <a:solidFill>
                <a:prstClr val="black"/>
              </a:solidFill>
              <a:latin typeface="Calibri"/>
            </a:endParaRPr>
          </a:p>
        </p:txBody>
      </p:sp>
      <p:sp>
        <p:nvSpPr>
          <p:cNvPr id="604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041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ln/>
        </p:spPr>
      </p:sp>
      <p:sp>
        <p:nvSpPr>
          <p:cNvPr id="9318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Gill San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2CDFCB4-173A-134F-8608-61D5454F79E0}" type="slidenum">
              <a:rPr lang="en-US">
                <a:solidFill>
                  <a:prstClr val="black"/>
                </a:solidFill>
                <a:latin typeface="Calibri"/>
              </a:rPr>
              <a:pPr>
                <a:defRPr/>
              </a:pPr>
              <a:t>25</a:t>
            </a:fld>
            <a:endParaRPr lang="en-US">
              <a:solidFill>
                <a:prstClr val="black"/>
              </a:solidFill>
              <a:latin typeface="Calibri"/>
            </a:endParaRPr>
          </a:p>
        </p:txBody>
      </p:sp>
      <p:sp>
        <p:nvSpPr>
          <p:cNvPr id="58777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877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3C80A23-BB3D-AF44-B77E-6667395D744F}" type="slidenum">
              <a:rPr lang="en-US">
                <a:solidFill>
                  <a:prstClr val="black"/>
                </a:solidFill>
                <a:latin typeface="Calibri"/>
              </a:rPr>
              <a:pPr>
                <a:defRPr/>
              </a:pPr>
              <a:t>26</a:t>
            </a:fld>
            <a:endParaRPr lang="en-US">
              <a:solidFill>
                <a:prstClr val="black"/>
              </a:solidFill>
              <a:latin typeface="Calibri"/>
            </a:endParaRPr>
          </a:p>
        </p:txBody>
      </p:sp>
      <p:sp>
        <p:nvSpPr>
          <p:cNvPr id="598018" name="Rectangle 1026"/>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9801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Grp="1" noRot="1" noChangeAspect="1" noTextEdit="1"/>
          </p:cNvSpPr>
          <p:nvPr>
            <p:ph type="sldImg"/>
          </p:nvPr>
        </p:nvSpPr>
        <p:spPr>
          <a:ln/>
        </p:spPr>
      </p:sp>
      <p:sp>
        <p:nvSpPr>
          <p:cNvPr id="102402"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373B7AD-9245-3543-B0ED-1BCADB930C2A}" type="slidenum">
              <a:rPr lang="es-ES" smtClean="0">
                <a:solidFill>
                  <a:prstClr val="black"/>
                </a:solidFill>
                <a:latin typeface="Calibri"/>
              </a:rPr>
              <a:pPr/>
              <a:t>34</a:t>
            </a:fld>
            <a:endParaRPr lang="es-ES">
              <a:solidFill>
                <a:prstClr val="black"/>
              </a:solidFill>
              <a:latin typeface="Calibri"/>
            </a:endParaRPr>
          </a:p>
        </p:txBody>
      </p:sp>
    </p:spTree>
    <p:extLst>
      <p:ext uri="{BB962C8B-B14F-4D97-AF65-F5344CB8AC3E}">
        <p14:creationId xmlns:p14="http://schemas.microsoft.com/office/powerpoint/2010/main" val="739777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649628" algn="l"/>
                <a:tab pos="1299256" algn="l"/>
                <a:tab pos="1948884" algn="l"/>
                <a:tab pos="2598511" algn="l"/>
              </a:tabLst>
              <a:defRPr>
                <a:solidFill>
                  <a:schemeClr val="tx1"/>
                </a:solidFill>
                <a:latin typeface="Arial" charset="0"/>
                <a:ea typeface="ＭＳ Ｐゴシック" charset="-128"/>
              </a:defRPr>
            </a:lvl1pPr>
            <a:lvl2pPr eaLnBrk="0">
              <a:tabLst>
                <a:tab pos="649628" algn="l"/>
                <a:tab pos="1299256" algn="l"/>
                <a:tab pos="1948884" algn="l"/>
                <a:tab pos="2598511" algn="l"/>
              </a:tabLst>
              <a:defRPr>
                <a:solidFill>
                  <a:schemeClr val="tx1"/>
                </a:solidFill>
                <a:latin typeface="Arial" charset="0"/>
                <a:ea typeface="ＭＳ Ｐゴシック" charset="-128"/>
              </a:defRPr>
            </a:lvl2pPr>
            <a:lvl3pPr eaLnBrk="0">
              <a:tabLst>
                <a:tab pos="649628" algn="l"/>
                <a:tab pos="1299256" algn="l"/>
                <a:tab pos="1948884" algn="l"/>
                <a:tab pos="2598511" algn="l"/>
              </a:tabLst>
              <a:defRPr>
                <a:solidFill>
                  <a:schemeClr val="tx1"/>
                </a:solidFill>
                <a:latin typeface="Arial" charset="0"/>
                <a:ea typeface="ＭＳ Ｐゴシック" charset="-128"/>
              </a:defRPr>
            </a:lvl3pPr>
            <a:lvl4pPr eaLnBrk="0">
              <a:tabLst>
                <a:tab pos="649628" algn="l"/>
                <a:tab pos="1299256" algn="l"/>
                <a:tab pos="1948884" algn="l"/>
                <a:tab pos="2598511" algn="l"/>
              </a:tabLst>
              <a:defRPr>
                <a:solidFill>
                  <a:schemeClr val="tx1"/>
                </a:solidFill>
                <a:latin typeface="Arial" charset="0"/>
                <a:ea typeface="ＭＳ Ｐゴシック" charset="-128"/>
              </a:defRPr>
            </a:lvl4pPr>
            <a:lvl5pPr eaLnBrk="0">
              <a:tabLst>
                <a:tab pos="649628" algn="l"/>
                <a:tab pos="1299256" algn="l"/>
                <a:tab pos="1948884" algn="l"/>
                <a:tab pos="2598511" algn="l"/>
              </a:tabLst>
              <a:defRPr>
                <a:solidFill>
                  <a:schemeClr val="tx1"/>
                </a:solidFill>
                <a:latin typeface="Arial" charset="0"/>
                <a:ea typeface="ＭＳ Ｐゴシック" charset="-128"/>
              </a:defRPr>
            </a:lvl5pPr>
            <a:lvl6pPr marL="2256602" indent="-205146" defTabSz="410291"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ＭＳ Ｐゴシック" charset="-128"/>
              </a:defRPr>
            </a:lvl6pPr>
            <a:lvl7pPr marL="2666893" indent="-205146" defTabSz="410291"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ＭＳ Ｐゴシック" charset="-128"/>
              </a:defRPr>
            </a:lvl7pPr>
            <a:lvl8pPr marL="3077185" indent="-205146" defTabSz="410291"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ＭＳ Ｐゴシック" charset="-128"/>
              </a:defRPr>
            </a:lvl8pPr>
            <a:lvl9pPr marL="3487476" indent="-205146" defTabSz="410291"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ＭＳ Ｐゴシック" charset="-128"/>
              </a:defRPr>
            </a:lvl9pPr>
          </a:lstStyle>
          <a:p>
            <a:pPr eaLnBrk="1"/>
            <a:fld id="{B0C74314-B348-4D99-B4FA-9E23C79479A7}" type="slidenum">
              <a:rPr lang="en-US">
                <a:solidFill>
                  <a:srgbClr val="000000"/>
                </a:solidFill>
                <a:latin typeface="Times New Roman" charset="0"/>
              </a:rPr>
              <a:pPr eaLnBrk="1"/>
              <a:t>37</a:t>
            </a:fld>
            <a:endParaRPr lang="en-US">
              <a:solidFill>
                <a:srgbClr val="000000"/>
              </a:solidFill>
              <a:latin typeface="Times New Roman" charset="0"/>
            </a:endParaRPr>
          </a:p>
        </p:txBody>
      </p:sp>
      <p:sp>
        <p:nvSpPr>
          <p:cNvPr id="35843" name="Rectangle 1"/>
          <p:cNvSpPr>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p:spPr>
      </p:sp>
      <p:sp>
        <p:nvSpPr>
          <p:cNvPr id="35844" name="Rectangle 2"/>
          <p:cNvSpPr>
            <a:spLocks noGrp="1" noChangeArrowheads="1"/>
          </p:cNvSpPr>
          <p:nvPr>
            <p:ph type="body" idx="1"/>
          </p:nvPr>
        </p:nvSpPr>
        <p:spPr>
          <a:xfrm>
            <a:off x="686360" y="4342535"/>
            <a:ext cx="5486681" cy="41145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Within California, investigators participated in several exercises including Safe Seas 2006, a NOAA-led multiagency simulated spill off the San Francisco coast; and the National Preparedness for Response Exercise Program simulation involving over 200 participants off the coast of Santa Barbara and San Diego in 2008 and 2009 respectively. These simulations allow the many state and federal regulatory agencies involved in oil spill response to practice working together in the event of an actual spill, and demonstrate the value of real-time surface currents maps and forecasts in response management and decision-making. Because repeated demonstrations have highlighted the accuracy and importance of surface current data to oil spill response, HF radar data are now being integrated with NOAA spill response models, and will enable spill responders to predict the pathway of a spill, allowing pinpoint targeting for containment and clean-up. An oceanographer with the Minerals Management Service writes that COCMP </a:t>
            </a:r>
            <a:r>
              <a:rPr lang="ja-JP" altLang="en-US">
                <a:latin typeface="Calibri" charset="0"/>
              </a:rPr>
              <a:t>“</a:t>
            </a:r>
            <a:r>
              <a:rPr lang="en-US">
                <a:latin typeface="Calibri" charset="0"/>
              </a:rPr>
              <a:t>greatly enhances our ability to calculate oil spill trajectories.</a:t>
            </a:r>
            <a:r>
              <a:rPr lang="ja-JP" altLang="en-US">
                <a:latin typeface="Calibri" charset="0"/>
              </a:rPr>
              <a:t>”</a:t>
            </a:r>
            <a:r>
              <a:rPr lang="en-US" baseline="30000">
                <a:latin typeface="Calibri" charset="0"/>
              </a:rPr>
              <a:t>1</a:t>
            </a:r>
            <a:r>
              <a:rPr lang="en-US">
                <a:latin typeface="Calibri" charset="0"/>
              </a:rPr>
              <a:t> </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766" indent="-281064" eaLnBrk="0" hangingPunct="0">
              <a:defRPr sz="2400">
                <a:solidFill>
                  <a:schemeClr val="tx1"/>
                </a:solidFill>
                <a:latin typeface="Arial" charset="0"/>
                <a:ea typeface="ＭＳ Ｐゴシック" charset="0"/>
              </a:defRPr>
            </a:lvl2pPr>
            <a:lvl3pPr marL="1124255" indent="-224851" eaLnBrk="0" hangingPunct="0">
              <a:defRPr sz="2400">
                <a:solidFill>
                  <a:schemeClr val="tx1"/>
                </a:solidFill>
                <a:latin typeface="Arial" charset="0"/>
                <a:ea typeface="ＭＳ Ｐゴシック" charset="0"/>
              </a:defRPr>
            </a:lvl3pPr>
            <a:lvl4pPr marL="1573957" indent="-224851" eaLnBrk="0" hangingPunct="0">
              <a:defRPr sz="2400">
                <a:solidFill>
                  <a:schemeClr val="tx1"/>
                </a:solidFill>
                <a:latin typeface="Arial" charset="0"/>
                <a:ea typeface="ＭＳ Ｐゴシック" charset="0"/>
              </a:defRPr>
            </a:lvl4pPr>
            <a:lvl5pPr marL="2023659" indent="-224851" eaLnBrk="0" hangingPunct="0">
              <a:defRPr sz="2400">
                <a:solidFill>
                  <a:schemeClr val="tx1"/>
                </a:solidFill>
                <a:latin typeface="Arial" charset="0"/>
                <a:ea typeface="ＭＳ Ｐゴシック" charset="0"/>
              </a:defRPr>
            </a:lvl5pPr>
            <a:lvl6pPr marL="2473361" indent="-224851" eaLnBrk="0" fontAlgn="base" hangingPunct="0">
              <a:spcBef>
                <a:spcPct val="0"/>
              </a:spcBef>
              <a:spcAft>
                <a:spcPct val="0"/>
              </a:spcAft>
              <a:defRPr sz="2400">
                <a:solidFill>
                  <a:schemeClr val="tx1"/>
                </a:solidFill>
                <a:latin typeface="Arial" charset="0"/>
                <a:ea typeface="ＭＳ Ｐゴシック" charset="0"/>
              </a:defRPr>
            </a:lvl6pPr>
            <a:lvl7pPr marL="2923062" indent="-224851" eaLnBrk="0" fontAlgn="base" hangingPunct="0">
              <a:spcBef>
                <a:spcPct val="0"/>
              </a:spcBef>
              <a:spcAft>
                <a:spcPct val="0"/>
              </a:spcAft>
              <a:defRPr sz="2400">
                <a:solidFill>
                  <a:schemeClr val="tx1"/>
                </a:solidFill>
                <a:latin typeface="Arial" charset="0"/>
                <a:ea typeface="ＭＳ Ｐゴシック" charset="0"/>
              </a:defRPr>
            </a:lvl7pPr>
            <a:lvl8pPr marL="3372764" indent="-224851" eaLnBrk="0" fontAlgn="base" hangingPunct="0">
              <a:spcBef>
                <a:spcPct val="0"/>
              </a:spcBef>
              <a:spcAft>
                <a:spcPct val="0"/>
              </a:spcAft>
              <a:defRPr sz="2400">
                <a:solidFill>
                  <a:schemeClr val="tx1"/>
                </a:solidFill>
                <a:latin typeface="Arial" charset="0"/>
                <a:ea typeface="ＭＳ Ｐゴシック" charset="0"/>
              </a:defRPr>
            </a:lvl8pPr>
            <a:lvl9pPr marL="3822466" indent="-224851" eaLnBrk="0" fontAlgn="base" hangingPunct="0">
              <a:spcBef>
                <a:spcPct val="0"/>
              </a:spcBef>
              <a:spcAft>
                <a:spcPct val="0"/>
              </a:spcAft>
              <a:defRPr sz="2400">
                <a:solidFill>
                  <a:schemeClr val="tx1"/>
                </a:solidFill>
                <a:latin typeface="Arial" charset="0"/>
                <a:ea typeface="ＭＳ Ｐゴシック" charset="0"/>
              </a:defRPr>
            </a:lvl9pPr>
          </a:lstStyle>
          <a:p>
            <a:fld id="{AB8236AC-7B3F-CC40-9947-88B82658AA48}" type="slidenum">
              <a:rPr lang="en-US" sz="1200">
                <a:solidFill>
                  <a:prstClr val="black"/>
                </a:solidFill>
              </a:rPr>
              <a:pPr/>
              <a:t>40</a:t>
            </a:fld>
            <a:endParaRPr lang="en-US" sz="120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766" indent="-281064" eaLnBrk="0" hangingPunct="0">
              <a:defRPr sz="2400">
                <a:solidFill>
                  <a:schemeClr val="tx1"/>
                </a:solidFill>
                <a:latin typeface="Arial" charset="0"/>
                <a:ea typeface="ＭＳ Ｐゴシック" charset="0"/>
              </a:defRPr>
            </a:lvl2pPr>
            <a:lvl3pPr marL="1124255" indent="-224851" eaLnBrk="0" hangingPunct="0">
              <a:defRPr sz="2400">
                <a:solidFill>
                  <a:schemeClr val="tx1"/>
                </a:solidFill>
                <a:latin typeface="Arial" charset="0"/>
                <a:ea typeface="ＭＳ Ｐゴシック" charset="0"/>
              </a:defRPr>
            </a:lvl3pPr>
            <a:lvl4pPr marL="1573957" indent="-224851" eaLnBrk="0" hangingPunct="0">
              <a:defRPr sz="2400">
                <a:solidFill>
                  <a:schemeClr val="tx1"/>
                </a:solidFill>
                <a:latin typeface="Arial" charset="0"/>
                <a:ea typeface="ＭＳ Ｐゴシック" charset="0"/>
              </a:defRPr>
            </a:lvl4pPr>
            <a:lvl5pPr marL="2023659" indent="-224851" eaLnBrk="0" hangingPunct="0">
              <a:defRPr sz="2400">
                <a:solidFill>
                  <a:schemeClr val="tx1"/>
                </a:solidFill>
                <a:latin typeface="Arial" charset="0"/>
                <a:ea typeface="ＭＳ Ｐゴシック" charset="0"/>
              </a:defRPr>
            </a:lvl5pPr>
            <a:lvl6pPr marL="2473361" indent="-224851" eaLnBrk="0" fontAlgn="base" hangingPunct="0">
              <a:spcBef>
                <a:spcPct val="0"/>
              </a:spcBef>
              <a:spcAft>
                <a:spcPct val="0"/>
              </a:spcAft>
              <a:defRPr sz="2400">
                <a:solidFill>
                  <a:schemeClr val="tx1"/>
                </a:solidFill>
                <a:latin typeface="Arial" charset="0"/>
                <a:ea typeface="ＭＳ Ｐゴシック" charset="0"/>
              </a:defRPr>
            </a:lvl6pPr>
            <a:lvl7pPr marL="2923062" indent="-224851" eaLnBrk="0" fontAlgn="base" hangingPunct="0">
              <a:spcBef>
                <a:spcPct val="0"/>
              </a:spcBef>
              <a:spcAft>
                <a:spcPct val="0"/>
              </a:spcAft>
              <a:defRPr sz="2400">
                <a:solidFill>
                  <a:schemeClr val="tx1"/>
                </a:solidFill>
                <a:latin typeface="Arial" charset="0"/>
                <a:ea typeface="ＭＳ Ｐゴシック" charset="0"/>
              </a:defRPr>
            </a:lvl7pPr>
            <a:lvl8pPr marL="3372764" indent="-224851" eaLnBrk="0" fontAlgn="base" hangingPunct="0">
              <a:spcBef>
                <a:spcPct val="0"/>
              </a:spcBef>
              <a:spcAft>
                <a:spcPct val="0"/>
              </a:spcAft>
              <a:defRPr sz="2400">
                <a:solidFill>
                  <a:schemeClr val="tx1"/>
                </a:solidFill>
                <a:latin typeface="Arial" charset="0"/>
                <a:ea typeface="ＭＳ Ｐゴシック" charset="0"/>
              </a:defRPr>
            </a:lvl8pPr>
            <a:lvl9pPr marL="3822466" indent="-22485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A07DB-4F3F-2B4B-AE65-93FAC73145A4}" type="slidenum">
              <a:rPr lang="en-US" sz="1200">
                <a:solidFill>
                  <a:prstClr val="black"/>
                </a:solidFill>
              </a:rPr>
              <a:pPr eaLnBrk="1" hangingPunct="1"/>
              <a:t>41</a:t>
            </a:fld>
            <a:endParaRPr lang="en-US" sz="1200">
              <a:solidFill>
                <a:prstClr val="black"/>
              </a:solidFill>
            </a:endParaRPr>
          </a:p>
        </p:txBody>
      </p:sp>
      <p:sp>
        <p:nvSpPr>
          <p:cNvPr id="2048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Map of Hyperion outfalls in Santa Monica Bay. In November of 2006, the City of Los Angeles diverted the flow from Hyperion—its oldest and largest wastewater treatment plant—from an outfall five miles from the shoreline to a rarely used pipe one mile offshore to allow inspection of the five-mile pipe. The diversion lasted three days, and approximately 800 million gallons of secondary-treated wastewater was released one mile off the coast of Santa Monica. A division manager for the City of Los Angeles, Bureau of Sanitation</a:t>
            </a:r>
            <a:r>
              <a:rPr lang="ja-JP" altLang="en-US">
                <a:latin typeface="Calibri" charset="0"/>
              </a:rPr>
              <a:t>’</a:t>
            </a:r>
            <a:r>
              <a:rPr lang="en-US">
                <a:latin typeface="Calibri" charset="0"/>
              </a:rPr>
              <a:t>s Environmental Monitoring Division writes that the City</a:t>
            </a:r>
            <a:r>
              <a:rPr lang="ja-JP" altLang="en-US">
                <a:latin typeface="Calibri" charset="0"/>
              </a:rPr>
              <a:t>’</a:t>
            </a:r>
            <a:r>
              <a:rPr lang="en-US">
                <a:latin typeface="Calibri" charset="0"/>
              </a:rPr>
              <a:t>s monitoring effort greatly benefited from information provided through the HF radar system, and that </a:t>
            </a:r>
            <a:r>
              <a:rPr lang="ja-JP" altLang="en-US">
                <a:latin typeface="Calibri" charset="0"/>
              </a:rPr>
              <a:t>“</a:t>
            </a:r>
            <a:r>
              <a:rPr lang="en-US">
                <a:latin typeface="Calibri" charset="0"/>
              </a:rPr>
              <a:t>the real-time current information provided through [the program] enabled us to adaptively modify our sampling grid to better track the discharge plume and to predict the dispersion of the plume.</a:t>
            </a:r>
            <a:r>
              <a:rPr lang="ja-JP" altLang="en-US">
                <a:latin typeface="Calibri" charset="0"/>
              </a:rPr>
              <a:t>”</a:t>
            </a:r>
            <a:r>
              <a:rPr lang="en-US" baseline="30000">
                <a:latin typeface="Calibri" charset="0"/>
              </a:rPr>
              <a:t>2</a:t>
            </a:r>
            <a:r>
              <a:rPr lang="en-US">
                <a:latin typeface="Calibri" charset="0"/>
              </a:rPr>
              <a:t> </a:t>
            </a:r>
          </a:p>
          <a:p>
            <a:pPr eaLnBrk="1" hangingPunct="1"/>
            <a:endParaRPr lang="en-US">
              <a:latin typeface="Calibri" charset="0"/>
            </a:endParaRPr>
          </a:p>
          <a:p>
            <a:pPr eaLnBrk="1" hangingPunct="1"/>
            <a:r>
              <a:rPr lang="en-US">
                <a:latin typeface="Calibri" charset="0"/>
              </a:rPr>
              <a:t>During November 28-30, the Hyperion sewer discharge was diverted from the 5 mile pipe to the shorter One-Mile Outfall to allow inspection of the longer outfall pipe. The discharge is typically 300-350 million gallons per day, with a total estimated volume of discharge to approach 875 million gallons. The Southern California Coastal Ocean Observing System has created this web site to provide up-to-date ocean environment information to assist coastal managers during this discharge event. </a:t>
            </a:r>
          </a:p>
          <a:p>
            <a:pPr eaLnBrk="1" hangingPunct="1"/>
            <a:endParaRPr lang="en-US">
              <a:latin typeface="Calibri" charset="0"/>
            </a:endParaRPr>
          </a:p>
          <a:p>
            <a:pPr eaLnBrk="1" hangingPunct="1"/>
            <a:r>
              <a:rPr lang="en-US" sz="2400" b="1">
                <a:solidFill>
                  <a:schemeClr val="bg1"/>
                </a:solidFill>
                <a:latin typeface="Calibri" charset="0"/>
              </a:rPr>
              <a:t>Environmental Data Support</a:t>
            </a:r>
          </a:p>
          <a:p>
            <a:pPr eaLnBrk="1" hangingPunct="1">
              <a:buFontTx/>
              <a:buChar char="•"/>
            </a:pPr>
            <a:r>
              <a:rPr lang="en-US">
                <a:solidFill>
                  <a:schemeClr val="bg1"/>
                </a:solidFill>
                <a:latin typeface="Calibri" charset="0"/>
              </a:rPr>
              <a:t>Requested by City of Los Angeles.</a:t>
            </a:r>
          </a:p>
          <a:p>
            <a:pPr eaLnBrk="1" hangingPunct="1">
              <a:buFontTx/>
              <a:buChar char="•"/>
            </a:pPr>
            <a:r>
              <a:rPr lang="en-US">
                <a:solidFill>
                  <a:schemeClr val="bg1"/>
                </a:solidFill>
                <a:latin typeface="Calibri" charset="0"/>
              </a:rPr>
              <a:t>SCCOOS acted as clearing house of information for</a:t>
            </a:r>
          </a:p>
          <a:p>
            <a:pPr lvl="1" eaLnBrk="1" hangingPunct="1">
              <a:buFontTx/>
              <a:buChar char="•"/>
            </a:pPr>
            <a:r>
              <a:rPr lang="en-US">
                <a:solidFill>
                  <a:schemeClr val="bg1"/>
                </a:solidFill>
                <a:latin typeface="Calibri" charset="0"/>
              </a:rPr>
              <a:t> city monitoring staff</a:t>
            </a:r>
          </a:p>
          <a:p>
            <a:pPr lvl="1" eaLnBrk="1" hangingPunct="1">
              <a:buFontTx/>
              <a:buChar char="•"/>
            </a:pPr>
            <a:r>
              <a:rPr lang="en-US">
                <a:solidFill>
                  <a:schemeClr val="bg1"/>
                </a:solidFill>
                <a:latin typeface="Calibri" charset="0"/>
              </a:rPr>
              <a:t> regional board</a:t>
            </a:r>
          </a:p>
          <a:p>
            <a:pPr lvl="1" eaLnBrk="1" hangingPunct="1">
              <a:buFontTx/>
              <a:buChar char="•"/>
            </a:pPr>
            <a:r>
              <a:rPr lang="en-US">
                <a:solidFill>
                  <a:schemeClr val="bg1"/>
                </a:solidFill>
                <a:latin typeface="Calibri" charset="0"/>
              </a:rPr>
              <a:t> environmental health officers</a:t>
            </a:r>
          </a:p>
          <a:p>
            <a:pPr lvl="1" eaLnBrk="1" hangingPunct="1">
              <a:buFontTx/>
              <a:buChar char="•"/>
            </a:pPr>
            <a:r>
              <a:rPr lang="en-US">
                <a:solidFill>
                  <a:schemeClr val="bg1"/>
                </a:solidFill>
                <a:latin typeface="Calibri" charset="0"/>
              </a:rPr>
              <a:t> NGOs</a:t>
            </a:r>
          </a:p>
          <a:p>
            <a:pPr lvl="1" eaLnBrk="1" hangingPunct="1">
              <a:buFontTx/>
              <a:buChar char="•"/>
            </a:pPr>
            <a:r>
              <a:rPr lang="en-US">
                <a:solidFill>
                  <a:schemeClr val="bg1"/>
                </a:solidFill>
                <a:latin typeface="Calibri" charset="0"/>
              </a:rPr>
              <a:t> public / media</a:t>
            </a:r>
          </a:p>
          <a:p>
            <a:pPr lvl="1" eaLnBrk="1" hangingPunct="1">
              <a:buFontTx/>
              <a:buChar char="•"/>
            </a:pPr>
            <a:r>
              <a:rPr lang="en-US">
                <a:solidFill>
                  <a:schemeClr val="bg1"/>
                </a:solidFill>
                <a:latin typeface="Calibri" charset="0"/>
              </a:rPr>
              <a:t> local scientists</a:t>
            </a:r>
          </a:p>
          <a:p>
            <a:pPr lvl="1" eaLnBrk="1" hangingPunct="1">
              <a:buFontTx/>
              <a:buChar char="•"/>
            </a:pPr>
            <a:endParaRPr lang="en-US">
              <a:solidFill>
                <a:schemeClr val="bg1"/>
              </a:solidFill>
              <a:latin typeface="Calibri" charset="0"/>
            </a:endParaRPr>
          </a:p>
          <a:p>
            <a:pPr eaLnBrk="1" hangingPunct="1"/>
            <a:r>
              <a:rPr lang="en-US" b="1">
                <a:solidFill>
                  <a:schemeClr val="bg1"/>
                </a:solidFill>
                <a:latin typeface="Calibri" charset="0"/>
              </a:rPr>
              <a:t>INFORMATION SUPPORT</a:t>
            </a:r>
          </a:p>
          <a:p>
            <a:pPr lvl="1" eaLnBrk="1" hangingPunct="1">
              <a:buFontTx/>
              <a:buChar char="•"/>
            </a:pPr>
            <a:r>
              <a:rPr lang="en-US">
                <a:solidFill>
                  <a:schemeClr val="bg1"/>
                </a:solidFill>
                <a:latin typeface="Calibri" charset="0"/>
              </a:rPr>
              <a:t> Surf-zone wave height and currents in Santa Monica Bay</a:t>
            </a:r>
          </a:p>
          <a:p>
            <a:pPr lvl="1" eaLnBrk="1" hangingPunct="1">
              <a:buFontTx/>
              <a:buChar char="•"/>
            </a:pPr>
            <a:r>
              <a:rPr lang="en-US">
                <a:solidFill>
                  <a:schemeClr val="bg1"/>
                </a:solidFill>
                <a:latin typeface="Calibri" charset="0"/>
              </a:rPr>
              <a:t> Surface current maps</a:t>
            </a:r>
          </a:p>
          <a:p>
            <a:pPr lvl="2" eaLnBrk="1" hangingPunct="1">
              <a:buFontTx/>
              <a:buChar char="•"/>
            </a:pPr>
            <a:r>
              <a:rPr lang="en-US">
                <a:solidFill>
                  <a:schemeClr val="bg1"/>
                </a:solidFill>
                <a:latin typeface="Calibri" charset="0"/>
              </a:rPr>
              <a:t> plume transport model implemented in realtime</a:t>
            </a:r>
          </a:p>
          <a:p>
            <a:pPr lvl="1" eaLnBrk="1" hangingPunct="1">
              <a:buFontTx/>
              <a:buChar char="•"/>
            </a:pPr>
            <a:r>
              <a:rPr lang="en-US">
                <a:solidFill>
                  <a:schemeClr val="bg1"/>
                </a:solidFill>
                <a:latin typeface="Calibri" charset="0"/>
              </a:rPr>
              <a:t> Remote sensing data:  both ocean color and synthetic aperture radar</a:t>
            </a:r>
          </a:p>
          <a:p>
            <a:pPr lvl="1" eaLnBrk="1" hangingPunct="1">
              <a:buFontTx/>
              <a:buChar char="•"/>
            </a:pPr>
            <a:r>
              <a:rPr lang="en-US">
                <a:solidFill>
                  <a:schemeClr val="bg1"/>
                </a:solidFill>
                <a:latin typeface="Calibri" charset="0"/>
              </a:rPr>
              <a:t> shipboard sampling of biota and nutrients</a:t>
            </a:r>
          </a:p>
          <a:p>
            <a:pPr lvl="1" eaLnBrk="1" hangingPunct="1">
              <a:buFontTx/>
              <a:buChar char="•"/>
            </a:pPr>
            <a:r>
              <a:rPr lang="en-US">
                <a:solidFill>
                  <a:schemeClr val="bg1"/>
                </a:solidFill>
                <a:latin typeface="Calibri" charset="0"/>
              </a:rPr>
              <a:t> weather forecasts</a:t>
            </a:r>
          </a:p>
          <a:p>
            <a:pPr eaLnBrk="1" hangingPunct="1"/>
            <a:endParaRPr lang="en-US">
              <a:latin typeface="Calibri" charset="0"/>
            </a:endParaRPr>
          </a:p>
          <a:p>
            <a:pPr eaLnBrk="1" hangingPunct="1"/>
            <a:endParaRPr lang="en-US">
              <a:latin typeface="Calibri" charset="0"/>
            </a:endParaRPr>
          </a:p>
        </p:txBody>
      </p:sp>
      <p:sp>
        <p:nvSpPr>
          <p:cNvPr id="20485" name="Slide Number Placeholder 3"/>
          <p:cNvSpPr txBox="1">
            <a:spLocks noGrp="1"/>
          </p:cNvSpPr>
          <p:nvPr/>
        </p:nvSpPr>
        <p:spPr bwMode="auto">
          <a:xfrm>
            <a:off x="3884122" y="8685862"/>
            <a:ext cx="2972320" cy="45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3" tIns="45717" rIns="91433" bIns="45717"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899404" eaLnBrk="1" fontAlgn="base" hangingPunct="1">
              <a:spcBef>
                <a:spcPct val="0"/>
              </a:spcBef>
              <a:spcAft>
                <a:spcPct val="0"/>
              </a:spcAft>
            </a:pPr>
            <a:fld id="{D210B22D-7747-F041-A8F5-905B842A2CF4}" type="slidenum">
              <a:rPr lang="en-US" sz="1200">
                <a:solidFill>
                  <a:prstClr val="black"/>
                </a:solidFill>
              </a:rPr>
              <a:pPr algn="r" defTabSz="899404" eaLnBrk="1" fontAlgn="base" hangingPunct="1">
                <a:spcBef>
                  <a:spcPct val="0"/>
                </a:spcBef>
                <a:spcAft>
                  <a:spcPct val="0"/>
                </a:spcAft>
              </a:pPr>
              <a:t>41</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30766" indent="-281064" eaLnBrk="0" hangingPunct="0">
              <a:defRPr sz="2400">
                <a:solidFill>
                  <a:schemeClr val="tx1"/>
                </a:solidFill>
                <a:latin typeface="Arial" charset="0"/>
                <a:ea typeface="ＭＳ Ｐゴシック" charset="0"/>
              </a:defRPr>
            </a:lvl2pPr>
            <a:lvl3pPr marL="1124255" indent="-224851" eaLnBrk="0" hangingPunct="0">
              <a:defRPr sz="2400">
                <a:solidFill>
                  <a:schemeClr val="tx1"/>
                </a:solidFill>
                <a:latin typeface="Arial" charset="0"/>
                <a:ea typeface="ＭＳ Ｐゴシック" charset="0"/>
              </a:defRPr>
            </a:lvl3pPr>
            <a:lvl4pPr marL="1573957" indent="-224851" eaLnBrk="0" hangingPunct="0">
              <a:defRPr sz="2400">
                <a:solidFill>
                  <a:schemeClr val="tx1"/>
                </a:solidFill>
                <a:latin typeface="Arial" charset="0"/>
                <a:ea typeface="ＭＳ Ｐゴシック" charset="0"/>
              </a:defRPr>
            </a:lvl4pPr>
            <a:lvl5pPr marL="2023659" indent="-224851" eaLnBrk="0" hangingPunct="0">
              <a:defRPr sz="2400">
                <a:solidFill>
                  <a:schemeClr val="tx1"/>
                </a:solidFill>
                <a:latin typeface="Arial" charset="0"/>
                <a:ea typeface="ＭＳ Ｐゴシック" charset="0"/>
              </a:defRPr>
            </a:lvl5pPr>
            <a:lvl6pPr marL="2473361" indent="-224851" eaLnBrk="0" fontAlgn="base" hangingPunct="0">
              <a:spcBef>
                <a:spcPct val="0"/>
              </a:spcBef>
              <a:spcAft>
                <a:spcPct val="0"/>
              </a:spcAft>
              <a:defRPr sz="2400">
                <a:solidFill>
                  <a:schemeClr val="tx1"/>
                </a:solidFill>
                <a:latin typeface="Arial" charset="0"/>
                <a:ea typeface="ＭＳ Ｐゴシック" charset="0"/>
              </a:defRPr>
            </a:lvl6pPr>
            <a:lvl7pPr marL="2923062" indent="-224851" eaLnBrk="0" fontAlgn="base" hangingPunct="0">
              <a:spcBef>
                <a:spcPct val="0"/>
              </a:spcBef>
              <a:spcAft>
                <a:spcPct val="0"/>
              </a:spcAft>
              <a:defRPr sz="2400">
                <a:solidFill>
                  <a:schemeClr val="tx1"/>
                </a:solidFill>
                <a:latin typeface="Arial" charset="0"/>
                <a:ea typeface="ＭＳ Ｐゴシック" charset="0"/>
              </a:defRPr>
            </a:lvl7pPr>
            <a:lvl8pPr marL="3372764" indent="-224851" eaLnBrk="0" fontAlgn="base" hangingPunct="0">
              <a:spcBef>
                <a:spcPct val="0"/>
              </a:spcBef>
              <a:spcAft>
                <a:spcPct val="0"/>
              </a:spcAft>
              <a:defRPr sz="2400">
                <a:solidFill>
                  <a:schemeClr val="tx1"/>
                </a:solidFill>
                <a:latin typeface="Arial" charset="0"/>
                <a:ea typeface="ＭＳ Ｐゴシック" charset="0"/>
              </a:defRPr>
            </a:lvl8pPr>
            <a:lvl9pPr marL="3822466" indent="-22485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1CCF72-29D3-624B-A485-12424DCD7919}" type="slidenum">
              <a:rPr lang="en-US" sz="1200">
                <a:solidFill>
                  <a:prstClr val="black"/>
                </a:solidFill>
              </a:rPr>
              <a:pPr eaLnBrk="1" hangingPunct="1"/>
              <a:t>45</a:t>
            </a:fld>
            <a:endParaRPr lang="en-US" sz="1200">
              <a:solidFill>
                <a:prstClr val="black"/>
              </a:solidFill>
            </a:endParaRPr>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atin typeface="Calibri" charset="0"/>
              </a:rPr>
              <a:t>When the container vessel Cosco Busan collided with the base of the Bay Bridge in San Francisco Bay in November of 2007, spilling over 53,000 gallons of fuel oil, managers used surface current maps from HFR data to monitor the spill trajectory, predicting movement as far north as Angel Island and westward along the San Francisco waterfront. This closely matched visual reports of oil on the shorelines of Alcatraz, Angel Island, San Francisco, and on a map produced by the National Oceanographic and Atmospheric Administration (NOAA) Office of Response and Restoration. Once the oil moved into the Gulf of the Farallones, the HF radar data accurately showed that the oil would not beach there. As HF radar capabilities are integrated into California oil spill response, spills like the Cosco Busan</a:t>
            </a:r>
            <a:r>
              <a:rPr lang="ja-JP" altLang="en-US">
                <a:latin typeface="Calibri" charset="0"/>
              </a:rPr>
              <a:t>’</a:t>
            </a:r>
            <a:r>
              <a:rPr lang="en-US">
                <a:latin typeface="Calibri" charset="0"/>
              </a:rPr>
              <a:t>s (which occurred in dense fog) can be more effectively tracked, with mitigation efforts unimpeded by lack of visual data.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87901C-EA9C-084F-A615-C0623F2247F4}"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736873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901C-EA9C-084F-A615-C0623F2247F4}"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5143887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9C1F5A0A-F6FC-4FFD-9B49-0DA8697211D9}"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sto MT"/>
            </a:endParaRPr>
          </a:p>
        </p:txBody>
      </p:sp>
      <p:sp>
        <p:nvSpPr>
          <p:cNvPr id="9" name="Slide Number Placeholder 8"/>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sto MT"/>
            </a:endParaRPr>
          </a:p>
        </p:txBody>
      </p:sp>
      <p:sp>
        <p:nvSpPr>
          <p:cNvPr id="5" name="Slide Number Placeholder 4"/>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sto MT"/>
            </a:endParaRPr>
          </a:p>
        </p:txBody>
      </p:sp>
      <p:sp>
        <p:nvSpPr>
          <p:cNvPr id="4" name="Slide Number Placeholder 3"/>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901C-EA9C-084F-A615-C0623F2247F4}"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6014304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sto MT"/>
            </a:endParaRPr>
          </a:p>
        </p:txBody>
      </p:sp>
      <p:sp>
        <p:nvSpPr>
          <p:cNvPr id="7" name="Slide Number Placeholder 6"/>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sp>
        <p:nvSpPr>
          <p:cNvPr id="6" name="Slide Number Placeholder 5"/>
          <p:cNvSpPr>
            <a:spLocks noGrp="1"/>
          </p:cNvSpPr>
          <p:nvPr>
            <p:ph type="sldNum" sz="quarter" idx="12"/>
          </p:nvPr>
        </p:nvSpPr>
        <p:spPr/>
        <p:txBody>
          <a:body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B25592E-5677-B444-99BD-22AB9B45034E}" type="datetime1">
              <a:rPr lang="en-US"/>
              <a:pPr>
                <a:defRPr/>
              </a:pPr>
              <a:t>6/11/13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D550C8-B0A3-224B-833F-8EC3BEEDE51C}" type="slidenum">
              <a:rPr lang="en-US"/>
              <a:pPr>
                <a:defRPr/>
              </a:pPr>
              <a:t>‹#›</a:t>
            </a:fld>
            <a:endParaRPr lang="en-US"/>
          </a:p>
        </p:txBody>
      </p:sp>
    </p:spTree>
    <p:extLst>
      <p:ext uri="{BB962C8B-B14F-4D97-AF65-F5344CB8AC3E}">
        <p14:creationId xmlns:p14="http://schemas.microsoft.com/office/powerpoint/2010/main" val="3768141618"/>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4619BA-7BB8-CA40-89C1-46B571F12E6B}" type="datetime1">
              <a:rPr lang="en-US"/>
              <a:pPr>
                <a:defRPr/>
              </a:pPr>
              <a:t>6/11/13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7CDA10-2C37-8C4D-AF10-DBCC3838ACD7}" type="slidenum">
              <a:rPr lang="en-US"/>
              <a:pPr>
                <a:defRPr/>
              </a:pPr>
              <a:t>‹#›</a:t>
            </a:fld>
            <a:endParaRPr lang="en-US"/>
          </a:p>
        </p:txBody>
      </p:sp>
    </p:spTree>
    <p:extLst>
      <p:ext uri="{BB962C8B-B14F-4D97-AF65-F5344CB8AC3E}">
        <p14:creationId xmlns:p14="http://schemas.microsoft.com/office/powerpoint/2010/main" val="4224150091"/>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3552ADE-8261-D742-84A3-309700B5AF3C}" type="datetime1">
              <a:rPr lang="en-US"/>
              <a:pPr>
                <a:defRPr/>
              </a:pPr>
              <a:t>6/11/13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FECF57-40D2-384E-9B64-692C30156B23}" type="slidenum">
              <a:rPr lang="en-US"/>
              <a:pPr>
                <a:defRPr/>
              </a:pPr>
              <a:t>‹#›</a:t>
            </a:fld>
            <a:endParaRPr lang="en-US"/>
          </a:p>
        </p:txBody>
      </p:sp>
    </p:spTree>
    <p:extLst>
      <p:ext uri="{BB962C8B-B14F-4D97-AF65-F5344CB8AC3E}">
        <p14:creationId xmlns:p14="http://schemas.microsoft.com/office/powerpoint/2010/main" val="424264993"/>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6617E3-6F42-2345-B900-F8391CD6CA86}" type="datetime1">
              <a:rPr lang="en-US"/>
              <a:pPr>
                <a:defRPr/>
              </a:pPr>
              <a:t>6/11/13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8F17E31-485E-FB44-AC30-60295AC531C9}" type="slidenum">
              <a:rPr lang="en-US"/>
              <a:pPr>
                <a:defRPr/>
              </a:pPr>
              <a:t>‹#›</a:t>
            </a:fld>
            <a:endParaRPr lang="en-US"/>
          </a:p>
        </p:txBody>
      </p:sp>
    </p:spTree>
    <p:extLst>
      <p:ext uri="{BB962C8B-B14F-4D97-AF65-F5344CB8AC3E}">
        <p14:creationId xmlns:p14="http://schemas.microsoft.com/office/powerpoint/2010/main" val="2535496983"/>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F0A43E-2B7F-E240-9093-7FEA0D4F5999}" type="datetime1">
              <a:rPr lang="en-US"/>
              <a:pPr>
                <a:defRPr/>
              </a:pPr>
              <a:t>6/11/13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05D42EC-2F93-8148-A0A5-FD772114A695}" type="slidenum">
              <a:rPr lang="en-US"/>
              <a:pPr>
                <a:defRPr/>
              </a:pPr>
              <a:t>‹#›</a:t>
            </a:fld>
            <a:endParaRPr lang="en-US"/>
          </a:p>
        </p:txBody>
      </p:sp>
    </p:spTree>
    <p:extLst>
      <p:ext uri="{BB962C8B-B14F-4D97-AF65-F5344CB8AC3E}">
        <p14:creationId xmlns:p14="http://schemas.microsoft.com/office/powerpoint/2010/main" val="1120662982"/>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F6FFB23-E9CC-774D-B31A-5960E108054F}" type="datetime1">
              <a:rPr lang="en-US"/>
              <a:pPr>
                <a:defRPr/>
              </a:pPr>
              <a:t>6/11/13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7A7A8C-AACE-AB44-A9C4-77B113DFE919}" type="slidenum">
              <a:rPr lang="en-US"/>
              <a:pPr>
                <a:defRPr/>
              </a:pPr>
              <a:t>‹#›</a:t>
            </a:fld>
            <a:endParaRPr lang="en-US"/>
          </a:p>
        </p:txBody>
      </p:sp>
    </p:spTree>
    <p:extLst>
      <p:ext uri="{BB962C8B-B14F-4D97-AF65-F5344CB8AC3E}">
        <p14:creationId xmlns:p14="http://schemas.microsoft.com/office/powerpoint/2010/main" val="3220480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32E8C4-0C84-0C46-AB0F-B6EBFE092362}"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3AF1B7F-A267-DA44-BACB-BB7B24601C74}" type="datetime1">
              <a:rPr lang="en-US"/>
              <a:pPr>
                <a:defRPr/>
              </a:pPr>
              <a:t>6/11/13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9F90E2-DB23-9D4F-ADEC-A3A6CDC2A207}" type="slidenum">
              <a:rPr lang="en-US"/>
              <a:pPr>
                <a:defRPr/>
              </a:pPr>
              <a:t>‹#›</a:t>
            </a:fld>
            <a:endParaRPr lang="en-US"/>
          </a:p>
        </p:txBody>
      </p:sp>
    </p:spTree>
    <p:extLst>
      <p:ext uri="{BB962C8B-B14F-4D97-AF65-F5344CB8AC3E}">
        <p14:creationId xmlns:p14="http://schemas.microsoft.com/office/powerpoint/2010/main" val="1643135369"/>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816CF95-EDBB-5349-BA6E-71C78D5385FB}" type="datetime1">
              <a:rPr lang="en-US"/>
              <a:pPr>
                <a:defRPr/>
              </a:pPr>
              <a:t>6/11/13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F420B6-6C6F-5046-848F-1BA5598265F7}" type="slidenum">
              <a:rPr lang="en-US"/>
              <a:pPr>
                <a:defRPr/>
              </a:pPr>
              <a:t>‹#›</a:t>
            </a:fld>
            <a:endParaRPr lang="en-US"/>
          </a:p>
        </p:txBody>
      </p:sp>
    </p:spTree>
    <p:extLst>
      <p:ext uri="{BB962C8B-B14F-4D97-AF65-F5344CB8AC3E}">
        <p14:creationId xmlns:p14="http://schemas.microsoft.com/office/powerpoint/2010/main" val="3844764616"/>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6AB89E4-B044-E041-9C75-DE8E80B0F5E0}" type="datetime1">
              <a:rPr lang="en-US"/>
              <a:pPr>
                <a:defRPr/>
              </a:pPr>
              <a:t>6/11/13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8667A0-ED04-5C41-AF48-07834124D686}" type="slidenum">
              <a:rPr lang="en-US"/>
              <a:pPr>
                <a:defRPr/>
              </a:pPr>
              <a:t>‹#›</a:t>
            </a:fld>
            <a:endParaRPr lang="en-US"/>
          </a:p>
        </p:txBody>
      </p:sp>
    </p:spTree>
    <p:extLst>
      <p:ext uri="{BB962C8B-B14F-4D97-AF65-F5344CB8AC3E}">
        <p14:creationId xmlns:p14="http://schemas.microsoft.com/office/powerpoint/2010/main" val="3887924306"/>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AE6FC9-71CE-AC4B-8552-F1844BF28D8A}" type="datetime1">
              <a:rPr lang="en-US"/>
              <a:pPr>
                <a:defRPr/>
              </a:pPr>
              <a:t>6/11/13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36BBDA-B793-524C-8EC2-8C9661E82F6D}" type="slidenum">
              <a:rPr lang="en-US"/>
              <a:pPr>
                <a:defRPr/>
              </a:pPr>
              <a:t>‹#›</a:t>
            </a:fld>
            <a:endParaRPr lang="en-US"/>
          </a:p>
        </p:txBody>
      </p:sp>
    </p:spTree>
    <p:extLst>
      <p:ext uri="{BB962C8B-B14F-4D97-AF65-F5344CB8AC3E}">
        <p14:creationId xmlns:p14="http://schemas.microsoft.com/office/powerpoint/2010/main" val="4238015837"/>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711ADC-C8CE-8A42-8EDD-BFE9233BCCBC}" type="datetime1">
              <a:rPr lang="en-US"/>
              <a:pPr>
                <a:defRPr/>
              </a:pPr>
              <a:t>6/11/13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CFA663-39C0-B540-8752-C95EE82A70DE}" type="slidenum">
              <a:rPr lang="en-US"/>
              <a:pPr>
                <a:defRPr/>
              </a:pPr>
              <a:t>‹#›</a:t>
            </a:fld>
            <a:endParaRPr lang="en-US"/>
          </a:p>
        </p:txBody>
      </p:sp>
    </p:spTree>
    <p:extLst>
      <p:ext uri="{BB962C8B-B14F-4D97-AF65-F5344CB8AC3E}">
        <p14:creationId xmlns:p14="http://schemas.microsoft.com/office/powerpoint/2010/main" val="2210703312"/>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23BE226E-BC82-AC40-8940-A3C7164B252E}"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BFF04EC-5A88-054B-B33C-03AD3E106334}"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B8640B0F-B557-F046-96CA-45728E15BB33}"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79C4ECB9-17C3-294B-B225-B29E73C27FD7}"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995C1809-BEFF-894C-80A0-B6A59719E33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B73AC39-1037-E846-9DB2-FFFA980FAFD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BD1183-992B-DD4D-8E33-0769BBEC219B}"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87901C-EA9C-084F-A615-C0623F2247F4}"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2036771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BCB9E21-149D-0744-88A3-31B8BADB1A01}"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7438F18-5A63-224E-AD7E-467AEAFD65FF}"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DF489F5-04F0-AC44-9759-F1C3F9FE2E60}" type="slidenum">
              <a:rPr lang="en-US">
                <a:solidFill>
                  <a:srgbClr val="FFFFFF"/>
                </a:solidFill>
              </a:rPr>
              <a:pPr/>
              <a:t>‹#›</a:t>
            </a:fld>
            <a:endParaRPr lang="en-US">
              <a:solidFill>
                <a:srgbClr val="FFFFFF"/>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5" descr="June 09 title whi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June 09 title 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8" name="Slide Number Placeholder 5"/>
          <p:cNvSpPr>
            <a:spLocks noGrp="1"/>
          </p:cNvSpPr>
          <p:nvPr>
            <p:ph type="sldNum" sz="quarter" idx="12"/>
          </p:nvPr>
        </p:nvSpPr>
        <p:spPr/>
        <p:txBody>
          <a:bodyPr/>
          <a:lstStyle>
            <a:lvl1pPr>
              <a:defRPr/>
            </a:lvl1pPr>
          </a:lstStyle>
          <a:p>
            <a:fld id="{CB4A1BD7-5F5F-F44E-B3D8-CBD77AE6FA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33196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09600"/>
          </a:xfrm>
        </p:spPr>
        <p:txBody>
          <a:bodyPr/>
          <a:lstStyle>
            <a:lvl1pPr>
              <a:defRPr sz="3200" b="1">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14400"/>
            <a:ext cx="8229600" cy="5181600"/>
          </a:xfrm>
        </p:spPr>
        <p:txBody>
          <a:bodyPr/>
          <a:lstStyle>
            <a:lvl1pPr>
              <a:defRPr sz="2400">
                <a:solidFill>
                  <a:srgbClr val="002060"/>
                </a:solidFill>
                <a:latin typeface="Calibri" pitchFamily="34" charset="0"/>
              </a:defRPr>
            </a:lvl1pPr>
            <a:lvl2pPr>
              <a:defRPr sz="2000">
                <a:solidFill>
                  <a:srgbClr val="002060"/>
                </a:solidFill>
                <a:latin typeface="Calibri" pitchFamily="34" charset="0"/>
              </a:defRPr>
            </a:lvl2pPr>
            <a:lvl3pPr>
              <a:defRPr sz="2000">
                <a:solidFill>
                  <a:srgbClr val="002060"/>
                </a:solidFill>
                <a:latin typeface="Calibri" pitchFamily="34" charset="0"/>
              </a:defRPr>
            </a:lvl3pPr>
            <a:lvl4pPr>
              <a:defRPr sz="2000">
                <a:solidFill>
                  <a:srgbClr val="002060"/>
                </a:solidFill>
                <a:latin typeface="Calibri" pitchFamily="34" charset="0"/>
              </a:defRPr>
            </a:lvl4pPr>
            <a:lvl5pPr>
              <a:defRPr sz="2000">
                <a:solidFill>
                  <a:srgbClr val="002060"/>
                </a:solidFill>
                <a:latin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A31BCBB-0771-D243-B655-40C3AA7868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660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8AF9FC5-0DA9-1743-A9AE-EB2AD24EF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36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rgbClr val="002060"/>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1000" y="1143000"/>
            <a:ext cx="41148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143000"/>
            <a:ext cx="4191000" cy="4953000"/>
          </a:xfrm>
        </p:spPr>
        <p:txBody>
          <a:bodyPr/>
          <a:lstStyle>
            <a:lvl1pPr>
              <a:defRPr sz="2400">
                <a:solidFill>
                  <a:srgbClr val="002060"/>
                </a:solidFill>
              </a:defRPr>
            </a:lvl1pPr>
            <a:lvl2pPr>
              <a:defRPr sz="2000">
                <a:solidFill>
                  <a:srgbClr val="002060"/>
                </a:solidFill>
              </a:defRPr>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BB6A399-5DD8-9844-9C31-B8916934872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32703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5D0AE49-EC17-D445-A152-2BD2B39B12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2028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smtClean="0"/>
              <a:t>Click to edit Master title style</a:t>
            </a:r>
            <a:endParaRPr lang="en-US"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72E8852-4E62-1D4F-BC0D-267C2D72CB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902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9C01B6E-0D80-DF48-9619-A22199BD7F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174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87901C-EA9C-084F-A615-C0623F2247F4}" type="datetimeFigureOut">
              <a:rPr lang="en-US" smtClean="0"/>
              <a:t>6/11/13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279425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6B0CF87-7E7E-754F-BB54-D34F3FC40B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0745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EC47301-F855-B64F-919B-2D795CE633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79342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89C5AF7-3812-D845-A70B-8E9A6AB17E1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45267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2AC3AEB-AE87-2840-AC50-A742F48E5FF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18315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020199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275933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798952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0343016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17940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65606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87901C-EA9C-084F-A615-C0623F2247F4}"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4423147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2491287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7301161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506574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29494982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solidFill>
                  <a:prstClr val="white">
                    <a:tint val="75000"/>
                  </a:prstClr>
                </a:solidFill>
                <a:latin typeface="Calibri"/>
              </a:rPr>
              <a:pPr/>
              <a:t>6/11/13</a:t>
            </a:fld>
            <a:endParaRPr lang="en-US">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0FB56013-B943-42BA-886F-6F9D4EB85E9D}" type="slidenum">
              <a:rPr lang="en-US" smtClean="0">
                <a:solidFill>
                  <a:prstClr val="white">
                    <a:tint val="75000"/>
                  </a:prstClr>
                </a:solidFill>
                <a:latin typeface="Calibri"/>
              </a:rPr>
              <a:pPr/>
              <a:t>‹#›</a:t>
            </a:fld>
            <a:endParaRPr lang="en-US">
              <a:solidFill>
                <a:prstClr val="white">
                  <a:tint val="75000"/>
                </a:prstClr>
              </a:solidFill>
              <a:latin typeface="Calibri"/>
            </a:endParaRPr>
          </a:p>
        </p:txBody>
      </p:sp>
    </p:spTree>
    <p:extLst>
      <p:ext uri="{BB962C8B-B14F-4D97-AF65-F5344CB8AC3E}">
        <p14:creationId xmlns:p14="http://schemas.microsoft.com/office/powerpoint/2010/main" val="1427941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55180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532909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9267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68563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7949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87901C-EA9C-084F-A615-C0623F2247F4}" type="datetimeFigureOut">
              <a:rPr lang="en-US" smtClean="0"/>
              <a:t>6/11/13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2895697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154324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623212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35554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074324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063041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1468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7" name="슬라이드 번호 개체 틀 6"/>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87901C-EA9C-084F-A615-C0623F2247F4}" type="datetimeFigureOut">
              <a:rPr lang="en-US" smtClean="0"/>
              <a:t>6/11/13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17032864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8" name="바닥글 개체 틀 7"/>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9" name="슬라이드 번호 개체 틀 8"/>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4" name="바닥글 개체 틀 3"/>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5" name="슬라이드 번호 개체 틀 4"/>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3" name="바닥글 개체 틀 2"/>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4" name="슬라이드 번호 개체 틀 3"/>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dirty="0">
              <a:solidFill>
                <a:prstClr val="black">
                  <a:tint val="75000"/>
                </a:prstClr>
              </a:solidFill>
              <a:latin typeface="맑은 고딕"/>
              <a:ea typeface="맑은 고딕"/>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7" name="슬라이드 번호 개체 틀 6"/>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6" name="바닥글 개체 틀 5"/>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7" name="슬라이드 번호 개체 틀 6"/>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20D1E647-2AF9-4769-B893-869AEF48BF40}" type="datetimeFigureOut">
              <a:rPr lang="ko-KR" altLang="en-US" smtClean="0">
                <a:solidFill>
                  <a:prstClr val="black">
                    <a:tint val="75000"/>
                  </a:prstClr>
                </a:solidFill>
                <a:latin typeface="맑은 고딕"/>
                <a:ea typeface="맑은 고딕"/>
              </a:rPr>
              <a:pPr/>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11"/>
          </p:nvPr>
        </p:nvSpPr>
        <p:spPr/>
        <p:txBody>
          <a:bodyPr/>
          <a:lstStyle/>
          <a:p>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12"/>
          </p:nvPr>
        </p:nvSpPr>
        <p:spPr/>
        <p:txBody>
          <a:bodyPr/>
          <a:lstStyle/>
          <a:p>
            <a:fld id="{FD66063E-57DA-4EA8-ACD3-58C960BA02F3}" type="slidenum">
              <a:rPr lang="ko-KR" altLang="en-US" smtClean="0">
                <a:solidFill>
                  <a:prstClr val="black">
                    <a:tint val="75000"/>
                  </a:prstClr>
                </a:solidFill>
                <a:latin typeface="맑은 고딕"/>
                <a:ea typeface="맑은 고딕"/>
              </a:rPr>
              <a:pPr/>
              <a:t>‹#›</a:t>
            </a:fld>
            <a:endParaRPr lang="ko-KR" altLang="en-US">
              <a:solidFill>
                <a:prstClr val="black">
                  <a:tint val="75000"/>
                </a:prstClr>
              </a:solidFill>
              <a:latin typeface="맑은 고딕"/>
              <a:ea typeface="맑은 고딕"/>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_빈 화면">
    <p:spTree>
      <p:nvGrpSpPr>
        <p:cNvPr id="1" name=""/>
        <p:cNvGrpSpPr/>
        <p:nvPr/>
      </p:nvGrpSpPr>
      <p:grpSpPr>
        <a:xfrm>
          <a:off x="0" y="0"/>
          <a:ext cx="0" cy="0"/>
          <a:chOff x="0" y="0"/>
          <a:chExt cx="0" cy="0"/>
        </a:xfrm>
      </p:grpSpPr>
      <p:sp>
        <p:nvSpPr>
          <p:cNvPr id="5" name="Rectangle 470"/>
          <p:cNvSpPr>
            <a:spLocks noGrp="1" noChangeArrowheads="1"/>
          </p:cNvSpPr>
          <p:nvPr>
            <p:ph type="subTitle" sz="quarter" idx="1"/>
          </p:nvPr>
        </p:nvSpPr>
        <p:spPr>
          <a:xfrm>
            <a:off x="832412" y="322729"/>
            <a:ext cx="7858180" cy="500066"/>
          </a:xfrm>
        </p:spPr>
        <p:txBody>
          <a:bodyPr/>
          <a:lstStyle>
            <a:lvl1pPr marL="0" indent="0" algn="l">
              <a:buFont typeface="Wingdings 2" pitchFamily="18" charset="2"/>
              <a:buNone/>
              <a:defRPr>
                <a:latin typeface="HY헤드라인M" pitchFamily="18" charset="-127"/>
                <a:ea typeface="HY헤드라인M" pitchFamily="18" charset="-127"/>
              </a:defRPr>
            </a:lvl1pPr>
          </a:lstStyle>
          <a:p>
            <a:r>
              <a:rPr lang="ko-KR" altLang="en-US" dirty="0"/>
              <a:t>마스터 부제목 스타일 편집</a:t>
            </a:r>
          </a:p>
        </p:txBody>
      </p:sp>
      <p:sp>
        <p:nvSpPr>
          <p:cNvPr id="3" name="Rectangle 469"/>
          <p:cNvSpPr>
            <a:spLocks noGrp="1" noChangeArrowheads="1"/>
          </p:cNvSpPr>
          <p:nvPr>
            <p:ph type="dt" sz="half" idx="10"/>
          </p:nvPr>
        </p:nvSpPr>
        <p:spPr/>
        <p:txBody>
          <a:bodyPr/>
          <a:lstStyle>
            <a:lvl1pPr>
              <a:defRPr/>
            </a:lvl1pPr>
          </a:lstStyle>
          <a:p>
            <a:pPr>
              <a:defRPr/>
            </a:pPr>
            <a:endParaRPr lang="en-US" altLang="ko-KR">
              <a:solidFill>
                <a:prstClr val="black">
                  <a:tint val="75000"/>
                </a:prstClr>
              </a:solidFill>
              <a:latin typeface="맑은 고딕"/>
              <a:ea typeface="맑은 고딕"/>
            </a:endParaRPr>
          </a:p>
        </p:txBody>
      </p:sp>
      <p:sp>
        <p:nvSpPr>
          <p:cNvPr id="4" name="Rectangle 470"/>
          <p:cNvSpPr>
            <a:spLocks noGrp="1" noChangeArrowheads="1"/>
          </p:cNvSpPr>
          <p:nvPr>
            <p:ph type="ftr" sz="quarter" idx="11"/>
          </p:nvPr>
        </p:nvSpPr>
        <p:spPr/>
        <p:txBody>
          <a:bodyPr/>
          <a:lstStyle>
            <a:lvl1pPr>
              <a:defRPr/>
            </a:lvl1pPr>
          </a:lstStyle>
          <a:p>
            <a:pPr>
              <a:defRPr/>
            </a:pPr>
            <a:r>
              <a:rPr lang="en-US" altLang="ko-KR">
                <a:solidFill>
                  <a:prstClr val="black">
                    <a:tint val="75000"/>
                  </a:prstClr>
                </a:solidFill>
                <a:latin typeface="맑은 고딕"/>
                <a:ea typeface="맑은 고딕"/>
              </a:rPr>
              <a:t>고군산열도 말도 소나무</a:t>
            </a:r>
          </a:p>
        </p:txBody>
      </p:sp>
      <p:sp>
        <p:nvSpPr>
          <p:cNvPr id="6" name="Rectangle 471"/>
          <p:cNvSpPr>
            <a:spLocks noGrp="1" noChangeArrowheads="1"/>
          </p:cNvSpPr>
          <p:nvPr>
            <p:ph type="sldNum" sz="quarter" idx="12"/>
          </p:nvPr>
        </p:nvSpPr>
        <p:spPr/>
        <p:txBody>
          <a:bodyPr/>
          <a:lstStyle>
            <a:lvl1pPr>
              <a:defRPr>
                <a:latin typeface="HY헤드라인M" pitchFamily="18" charset="-127"/>
                <a:ea typeface="HY헤드라인M" pitchFamily="18" charset="-127"/>
              </a:defRPr>
            </a:lvl1pPr>
          </a:lstStyle>
          <a:p>
            <a:pPr>
              <a:defRPr/>
            </a:pPr>
            <a:r>
              <a:rPr lang="en-US" altLang="ko-KR">
                <a:solidFill>
                  <a:prstClr val="black">
                    <a:tint val="75000"/>
                  </a:prstClr>
                </a:solidFill>
              </a:rPr>
              <a:t>-</a:t>
            </a:r>
            <a:fld id="{A48368D5-8C64-407E-8A54-F9194F1D68E0}" type="slidenum">
              <a:rPr lang="en-US" altLang="ko-KR">
                <a:solidFill>
                  <a:prstClr val="black">
                    <a:tint val="75000"/>
                  </a:prstClr>
                </a:solidFill>
              </a:rPr>
              <a:pPr>
                <a:defRPr/>
              </a:pPr>
              <a:t>‹#›</a:t>
            </a:fld>
            <a:r>
              <a:rPr lang="en-US" altLang="ko-KR">
                <a:solidFill>
                  <a:prstClr val="black">
                    <a:tint val="75000"/>
                  </a:prstClr>
                </a:solidFill>
              </a:rPr>
              <a:t>-</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8_빈 화면">
    <p:spTree>
      <p:nvGrpSpPr>
        <p:cNvPr id="1" name=""/>
        <p:cNvGrpSpPr/>
        <p:nvPr/>
      </p:nvGrpSpPr>
      <p:grpSpPr>
        <a:xfrm>
          <a:off x="0" y="0"/>
          <a:ext cx="0" cy="0"/>
          <a:chOff x="0" y="0"/>
          <a:chExt cx="0" cy="0"/>
        </a:xfrm>
      </p:grpSpPr>
      <p:sp>
        <p:nvSpPr>
          <p:cNvPr id="5" name="제목 1"/>
          <p:cNvSpPr>
            <a:spLocks noGrp="1"/>
          </p:cNvSpPr>
          <p:nvPr>
            <p:ph type="title"/>
          </p:nvPr>
        </p:nvSpPr>
        <p:spPr>
          <a:xfrm>
            <a:off x="1142976" y="357174"/>
            <a:ext cx="6948000" cy="864000"/>
          </a:xfrm>
          <a:prstGeom prst="roundRect">
            <a:avLst>
              <a:gd name="adj" fmla="val 44579"/>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txBody>
          <a:bodyPr/>
          <a:lstStyle>
            <a:lvl1pPr>
              <a:defRPr sz="3600" b="1">
                <a:latin typeface="HY헤드라인M" pitchFamily="18" charset="-127"/>
                <a:ea typeface="HY헤드라인M" pitchFamily="18" charset="-127"/>
              </a:defRPr>
            </a:lvl1pPr>
          </a:lstStyle>
          <a:p>
            <a:r>
              <a:rPr lang="ko-KR" altLang="en-US" dirty="0" smtClean="0"/>
              <a:t>마스터 제목 스타일 편집</a:t>
            </a:r>
            <a:endParaRPr lang="ko-KR" altLang="en-US" dirty="0"/>
          </a:p>
        </p:txBody>
      </p:sp>
      <p:sp>
        <p:nvSpPr>
          <p:cNvPr id="6" name="내용 개체 틀 2"/>
          <p:cNvSpPr>
            <a:spLocks noGrp="1"/>
          </p:cNvSpPr>
          <p:nvPr>
            <p:ph idx="1"/>
          </p:nvPr>
        </p:nvSpPr>
        <p:spPr>
          <a:xfrm>
            <a:off x="457200" y="1500177"/>
            <a:ext cx="8229600" cy="4525963"/>
          </a:xfrm>
        </p:spPr>
        <p:txBody>
          <a:bodyPr/>
          <a:lstStyle>
            <a:lvl1pPr>
              <a:buSzPct val="70000"/>
              <a:buFont typeface="Wingdings"/>
              <a:buChar char=""/>
              <a:defRPr>
                <a:latin typeface="HY헤드라인M" pitchFamily="18" charset="-127"/>
                <a:ea typeface="HY헤드라인M" pitchFamily="18" charset="-127"/>
              </a:defRPr>
            </a:lvl1pPr>
            <a:lvl2pPr>
              <a:buSzPct val="120000"/>
              <a:defRPr>
                <a:latin typeface="HY헤드라인M" pitchFamily="18" charset="-127"/>
                <a:ea typeface="HY헤드라인M" pitchFamily="18" charset="-127"/>
              </a:defRPr>
            </a:lvl2pPr>
            <a:lvl3pPr>
              <a:buSzPct val="120000"/>
              <a:defRPr>
                <a:latin typeface="HY헤드라인M" pitchFamily="18" charset="-127"/>
                <a:ea typeface="HY헤드라인M" pitchFamily="18" charset="-127"/>
              </a:defRPr>
            </a:lvl3pPr>
            <a:lvl4pPr>
              <a:defRPr>
                <a:latin typeface="HY헤드라인M" pitchFamily="18" charset="-127"/>
                <a:ea typeface="HY헤드라인M" pitchFamily="18" charset="-127"/>
              </a:defRPr>
            </a:lvl4pPr>
            <a:lvl5pPr>
              <a:defRPr>
                <a:latin typeface="HY헤드라인M" pitchFamily="18" charset="-127"/>
                <a:ea typeface="HY헤드라인M"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9_빈 화면">
    <p:spTree>
      <p:nvGrpSpPr>
        <p:cNvPr id="1" name=""/>
        <p:cNvGrpSpPr/>
        <p:nvPr/>
      </p:nvGrpSpPr>
      <p:grpSpPr>
        <a:xfrm>
          <a:off x="0" y="0"/>
          <a:ext cx="0" cy="0"/>
          <a:chOff x="0" y="0"/>
          <a:chExt cx="0" cy="0"/>
        </a:xfrm>
      </p:grpSpPr>
      <p:sp>
        <p:nvSpPr>
          <p:cNvPr id="5" name="제목 1"/>
          <p:cNvSpPr>
            <a:spLocks noGrp="1"/>
          </p:cNvSpPr>
          <p:nvPr>
            <p:ph type="title"/>
          </p:nvPr>
        </p:nvSpPr>
        <p:spPr>
          <a:xfrm>
            <a:off x="1142976" y="357174"/>
            <a:ext cx="6948000" cy="864000"/>
          </a:xfrm>
          <a:prstGeom prst="roundRect">
            <a:avLst>
              <a:gd name="adj" fmla="val 44579"/>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txBody>
          <a:bodyPr/>
          <a:lstStyle>
            <a:lvl1pPr>
              <a:defRPr sz="3600" b="1">
                <a:latin typeface="HY헤드라인M" pitchFamily="18" charset="-127"/>
                <a:ea typeface="HY헤드라인M" pitchFamily="18" charset="-127"/>
              </a:defRPr>
            </a:lvl1pPr>
          </a:lstStyle>
          <a:p>
            <a:r>
              <a:rPr lang="ko-KR" altLang="en-US" dirty="0" smtClean="0"/>
              <a:t>마스터 제목 스타일 편집</a:t>
            </a:r>
            <a:endParaRPr lang="ko-KR" altLang="en-US" dirty="0"/>
          </a:p>
        </p:txBody>
      </p:sp>
      <p:sp>
        <p:nvSpPr>
          <p:cNvPr id="6" name="내용 개체 틀 2"/>
          <p:cNvSpPr>
            <a:spLocks noGrp="1"/>
          </p:cNvSpPr>
          <p:nvPr>
            <p:ph idx="1"/>
          </p:nvPr>
        </p:nvSpPr>
        <p:spPr>
          <a:xfrm>
            <a:off x="457200" y="1500177"/>
            <a:ext cx="8229600" cy="4525963"/>
          </a:xfrm>
        </p:spPr>
        <p:txBody>
          <a:bodyPr/>
          <a:lstStyle>
            <a:lvl1pPr>
              <a:buSzPct val="70000"/>
              <a:buFont typeface="Wingdings"/>
              <a:buChar char=""/>
              <a:defRPr>
                <a:latin typeface="HY헤드라인M" pitchFamily="18" charset="-127"/>
                <a:ea typeface="HY헤드라인M" pitchFamily="18" charset="-127"/>
              </a:defRPr>
            </a:lvl1pPr>
            <a:lvl2pPr>
              <a:buSzPct val="120000"/>
              <a:defRPr>
                <a:latin typeface="HY헤드라인M" pitchFamily="18" charset="-127"/>
                <a:ea typeface="HY헤드라인M" pitchFamily="18" charset="-127"/>
              </a:defRPr>
            </a:lvl2pPr>
            <a:lvl3pPr>
              <a:buSzPct val="120000"/>
              <a:defRPr>
                <a:latin typeface="HY헤드라인M" pitchFamily="18" charset="-127"/>
                <a:ea typeface="HY헤드라인M" pitchFamily="18" charset="-127"/>
              </a:defRPr>
            </a:lvl3pPr>
            <a:lvl4pPr>
              <a:defRPr>
                <a:latin typeface="HY헤드라인M" pitchFamily="18" charset="-127"/>
                <a:ea typeface="HY헤드라인M" pitchFamily="18" charset="-127"/>
              </a:defRPr>
            </a:lvl4pPr>
            <a:lvl5pPr>
              <a:defRPr>
                <a:latin typeface="HY헤드라인M" pitchFamily="18" charset="-127"/>
                <a:ea typeface="HY헤드라인M"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7901C-EA9C-084F-A615-C0623F2247F4}" type="datetimeFigureOut">
              <a:rPr lang="en-US" smtClean="0"/>
              <a:t>6/11/13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25515140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_빈 화면">
    <p:spTree>
      <p:nvGrpSpPr>
        <p:cNvPr id="1" name=""/>
        <p:cNvGrpSpPr/>
        <p:nvPr/>
      </p:nvGrpSpPr>
      <p:grpSpPr>
        <a:xfrm>
          <a:off x="0" y="0"/>
          <a:ext cx="0" cy="0"/>
          <a:chOff x="0" y="0"/>
          <a:chExt cx="0" cy="0"/>
        </a:xfrm>
      </p:grpSpPr>
      <p:sp>
        <p:nvSpPr>
          <p:cNvPr id="3" name="모서리가 둥근 직사각형 2"/>
          <p:cNvSpPr/>
          <p:nvPr userDrawn="1"/>
        </p:nvSpPr>
        <p:spPr>
          <a:xfrm>
            <a:off x="1125538" y="354013"/>
            <a:ext cx="6875462" cy="785812"/>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anchor="ctr"/>
          <a:lstStyle/>
          <a:p>
            <a:pPr algn="ctr" defTabSz="914400" latinLnBrk="1">
              <a:defRPr/>
            </a:pPr>
            <a:endParaRPr lang="ko-KR" altLang="en-US" dirty="0">
              <a:solidFill>
                <a:prstClr val="black"/>
              </a:solidFill>
              <a:latin typeface="HY헤드라인M" pitchFamily="18" charset="-127"/>
              <a:ea typeface="HY헤드라인M" pitchFamily="18" charset="-127"/>
            </a:endParaRPr>
          </a:p>
        </p:txBody>
      </p:sp>
      <p:sp>
        <p:nvSpPr>
          <p:cNvPr id="5" name="Rectangle 470"/>
          <p:cNvSpPr>
            <a:spLocks noGrp="1" noChangeArrowheads="1"/>
          </p:cNvSpPr>
          <p:nvPr>
            <p:ph type="subTitle" sz="quarter" idx="1"/>
          </p:nvPr>
        </p:nvSpPr>
        <p:spPr>
          <a:xfrm>
            <a:off x="1284678" y="500042"/>
            <a:ext cx="6444000" cy="500066"/>
          </a:xfrm>
        </p:spPr>
        <p:txBody>
          <a:bodyPr/>
          <a:lstStyle>
            <a:lvl1pPr marL="0" indent="0" algn="ctr">
              <a:buFont typeface="Wingdings 2" pitchFamily="18" charset="2"/>
              <a:buNone/>
              <a:defRPr b="1">
                <a:solidFill>
                  <a:schemeClr val="tx1"/>
                </a:solidFill>
                <a:effectLst>
                  <a:outerShdw blurRad="38100" dist="38100" dir="2700000" algn="tl">
                    <a:srgbClr val="000000">
                      <a:alpha val="43137"/>
                    </a:srgbClr>
                  </a:outerShdw>
                </a:effectLst>
                <a:latin typeface="HY헤드라인M" pitchFamily="18" charset="-127"/>
                <a:ea typeface="HY헤드라인M" pitchFamily="18" charset="-127"/>
              </a:defRPr>
            </a:lvl1pPr>
          </a:lstStyle>
          <a:p>
            <a:r>
              <a:rPr lang="ko-KR" altLang="en-US" dirty="0"/>
              <a:t>마스터 부제목 스타일 편집</a:t>
            </a:r>
          </a:p>
        </p:txBody>
      </p:sp>
      <p:sp>
        <p:nvSpPr>
          <p:cNvPr id="4" name="Rectangle 469"/>
          <p:cNvSpPr>
            <a:spLocks noGrp="1" noChangeArrowheads="1"/>
          </p:cNvSpPr>
          <p:nvPr>
            <p:ph type="dt" sz="half" idx="10"/>
          </p:nvPr>
        </p:nvSpPr>
        <p:spPr/>
        <p:txBody>
          <a:bodyPr/>
          <a:lstStyle>
            <a:lvl1pPr>
              <a:defRPr/>
            </a:lvl1pPr>
          </a:lstStyle>
          <a:p>
            <a:pPr>
              <a:defRPr/>
            </a:pPr>
            <a:endParaRPr lang="en-US" altLang="ko-KR" dirty="0">
              <a:solidFill>
                <a:prstClr val="black">
                  <a:tint val="75000"/>
                </a:prstClr>
              </a:solidFill>
              <a:latin typeface="맑은 고딕"/>
              <a:ea typeface="맑은 고딕"/>
            </a:endParaRPr>
          </a:p>
        </p:txBody>
      </p:sp>
      <p:sp>
        <p:nvSpPr>
          <p:cNvPr id="6" name="Rectangle 470"/>
          <p:cNvSpPr>
            <a:spLocks noGrp="1" noChangeArrowheads="1"/>
          </p:cNvSpPr>
          <p:nvPr>
            <p:ph type="ftr" sz="quarter" idx="11"/>
          </p:nvPr>
        </p:nvSpPr>
        <p:spPr/>
        <p:txBody>
          <a:bodyPr/>
          <a:lstStyle>
            <a:lvl1pPr>
              <a:defRPr/>
            </a:lvl1pPr>
          </a:lstStyle>
          <a:p>
            <a:pPr>
              <a:defRPr/>
            </a:pPr>
            <a:r>
              <a:rPr lang="en-US" altLang="ko-KR">
                <a:solidFill>
                  <a:prstClr val="black">
                    <a:tint val="75000"/>
                  </a:prstClr>
                </a:solidFill>
                <a:latin typeface="맑은 고딕"/>
                <a:ea typeface="맑은 고딕"/>
              </a:rPr>
              <a:t>고군산열도 말도 소나무</a:t>
            </a:r>
          </a:p>
        </p:txBody>
      </p:sp>
      <p:sp>
        <p:nvSpPr>
          <p:cNvPr id="7" name="Rectangle 471"/>
          <p:cNvSpPr>
            <a:spLocks noGrp="1" noChangeArrowheads="1"/>
          </p:cNvSpPr>
          <p:nvPr>
            <p:ph type="sldNum" sz="quarter" idx="12"/>
          </p:nvPr>
        </p:nvSpPr>
        <p:spPr/>
        <p:txBody>
          <a:bodyPr/>
          <a:lstStyle>
            <a:lvl1pPr>
              <a:defRPr>
                <a:solidFill>
                  <a:schemeClr val="bg1"/>
                </a:solidFill>
                <a:latin typeface="HY헤드라인M" pitchFamily="18" charset="-127"/>
                <a:ea typeface="HY헤드라인M" pitchFamily="18" charset="-127"/>
              </a:defRPr>
            </a:lvl1pPr>
          </a:lstStyle>
          <a:p>
            <a:pPr>
              <a:defRPr/>
            </a:pPr>
            <a:fld id="{E93B47B9-3F8E-49B6-A7FE-8A35B923D073}" type="slidenum">
              <a:rPr lang="en-US" altLang="ko-KR">
                <a:solidFill>
                  <a:prstClr val="white"/>
                </a:solidFill>
              </a:rPr>
              <a:pPr>
                <a:defRPr/>
              </a:pPr>
              <a:t>‹#›</a:t>
            </a:fld>
            <a:r>
              <a:rPr lang="en-US" altLang="ko-KR" dirty="0">
                <a:solidFill>
                  <a:prstClr val="white"/>
                </a:solidFill>
              </a:rPr>
              <a:t>/40</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7_빈 화면">
    <p:spTree>
      <p:nvGrpSpPr>
        <p:cNvPr id="1" name=""/>
        <p:cNvGrpSpPr/>
        <p:nvPr/>
      </p:nvGrpSpPr>
      <p:grpSpPr>
        <a:xfrm>
          <a:off x="0" y="0"/>
          <a:ext cx="0" cy="0"/>
          <a:chOff x="0" y="0"/>
          <a:chExt cx="0" cy="0"/>
        </a:xfrm>
      </p:grpSpPr>
      <p:sp>
        <p:nvSpPr>
          <p:cNvPr id="5" name="제목 1"/>
          <p:cNvSpPr>
            <a:spLocks noGrp="1"/>
          </p:cNvSpPr>
          <p:nvPr>
            <p:ph type="title"/>
          </p:nvPr>
        </p:nvSpPr>
        <p:spPr>
          <a:xfrm>
            <a:off x="1142976" y="357174"/>
            <a:ext cx="6948000" cy="864000"/>
          </a:xfrm>
          <a:prstGeom prst="roundRect">
            <a:avLst>
              <a:gd name="adj" fmla="val 44579"/>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txBody>
          <a:bodyPr/>
          <a:lstStyle>
            <a:lvl1pPr>
              <a:defRPr sz="3600" b="1">
                <a:latin typeface="HY헤드라인M" pitchFamily="18" charset="-127"/>
                <a:ea typeface="HY헤드라인M" pitchFamily="18" charset="-127"/>
              </a:defRPr>
            </a:lvl1pPr>
          </a:lstStyle>
          <a:p>
            <a:r>
              <a:rPr lang="ko-KR" altLang="en-US" dirty="0" smtClean="0"/>
              <a:t>마스터 제목 스타일 편집</a:t>
            </a:r>
            <a:endParaRPr lang="ko-KR" altLang="en-US" dirty="0"/>
          </a:p>
        </p:txBody>
      </p:sp>
      <p:sp>
        <p:nvSpPr>
          <p:cNvPr id="6" name="내용 개체 틀 2"/>
          <p:cNvSpPr>
            <a:spLocks noGrp="1"/>
          </p:cNvSpPr>
          <p:nvPr>
            <p:ph idx="1"/>
          </p:nvPr>
        </p:nvSpPr>
        <p:spPr>
          <a:xfrm>
            <a:off x="457200" y="1500177"/>
            <a:ext cx="8229600" cy="4525963"/>
          </a:xfrm>
        </p:spPr>
        <p:txBody>
          <a:bodyPr/>
          <a:lstStyle>
            <a:lvl1pPr>
              <a:buSzPct val="70000"/>
              <a:buFont typeface="Wingdings"/>
              <a:buChar char=""/>
              <a:defRPr>
                <a:latin typeface="HY헤드라인M" pitchFamily="18" charset="-127"/>
                <a:ea typeface="HY헤드라인M" pitchFamily="18" charset="-127"/>
              </a:defRPr>
            </a:lvl1pPr>
            <a:lvl2pPr>
              <a:buSzPct val="120000"/>
              <a:defRPr>
                <a:latin typeface="HY헤드라인M" pitchFamily="18" charset="-127"/>
                <a:ea typeface="HY헤드라인M" pitchFamily="18" charset="-127"/>
              </a:defRPr>
            </a:lvl2pPr>
            <a:lvl3pPr>
              <a:buSzPct val="120000"/>
              <a:defRPr>
                <a:latin typeface="HY헤드라인M" pitchFamily="18" charset="-127"/>
                <a:ea typeface="HY헤드라인M" pitchFamily="18" charset="-127"/>
              </a:defRPr>
            </a:lvl3pPr>
            <a:lvl4pPr>
              <a:defRPr>
                <a:latin typeface="HY헤드라인M" pitchFamily="18" charset="-127"/>
                <a:ea typeface="HY헤드라인M" pitchFamily="18" charset="-127"/>
              </a:defRPr>
            </a:lvl4pPr>
            <a:lvl5pPr>
              <a:defRPr>
                <a:latin typeface="HY헤드라인M" pitchFamily="18" charset="-127"/>
                <a:ea typeface="HY헤드라인M"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5_빈 화면">
    <p:spTree>
      <p:nvGrpSpPr>
        <p:cNvPr id="1" name=""/>
        <p:cNvGrpSpPr/>
        <p:nvPr/>
      </p:nvGrpSpPr>
      <p:grpSpPr>
        <a:xfrm>
          <a:off x="0" y="0"/>
          <a:ext cx="0" cy="0"/>
          <a:chOff x="0" y="0"/>
          <a:chExt cx="0" cy="0"/>
        </a:xfrm>
      </p:grpSpPr>
      <p:sp>
        <p:nvSpPr>
          <p:cNvPr id="5" name="제목 1"/>
          <p:cNvSpPr>
            <a:spLocks noGrp="1"/>
          </p:cNvSpPr>
          <p:nvPr>
            <p:ph type="title"/>
          </p:nvPr>
        </p:nvSpPr>
        <p:spPr>
          <a:xfrm>
            <a:off x="1142976" y="357174"/>
            <a:ext cx="6948000" cy="864000"/>
          </a:xfrm>
          <a:prstGeom prst="roundRect">
            <a:avLst>
              <a:gd name="adj" fmla="val 44579"/>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txBody>
          <a:bodyPr/>
          <a:lstStyle>
            <a:lvl1pPr>
              <a:defRPr sz="3600" b="1">
                <a:latin typeface="HY헤드라인M" pitchFamily="18" charset="-127"/>
                <a:ea typeface="HY헤드라인M" pitchFamily="18" charset="-127"/>
              </a:defRPr>
            </a:lvl1pPr>
          </a:lstStyle>
          <a:p>
            <a:r>
              <a:rPr lang="ko-KR" altLang="en-US" dirty="0" smtClean="0"/>
              <a:t>마스터 제목 스타일 편집</a:t>
            </a:r>
            <a:endParaRPr lang="ko-KR" altLang="en-US" dirty="0"/>
          </a:p>
        </p:txBody>
      </p:sp>
      <p:sp>
        <p:nvSpPr>
          <p:cNvPr id="6" name="내용 개체 틀 2"/>
          <p:cNvSpPr>
            <a:spLocks noGrp="1"/>
          </p:cNvSpPr>
          <p:nvPr>
            <p:ph idx="1"/>
          </p:nvPr>
        </p:nvSpPr>
        <p:spPr>
          <a:xfrm>
            <a:off x="457200" y="1500177"/>
            <a:ext cx="8229600" cy="4525963"/>
          </a:xfrm>
        </p:spPr>
        <p:txBody>
          <a:bodyPr/>
          <a:lstStyle>
            <a:lvl1pPr>
              <a:buSzPct val="70000"/>
              <a:buFont typeface="Wingdings"/>
              <a:buChar char=""/>
              <a:defRPr>
                <a:latin typeface="HY헤드라인M" pitchFamily="18" charset="-127"/>
                <a:ea typeface="HY헤드라인M" pitchFamily="18" charset="-127"/>
              </a:defRPr>
            </a:lvl1pPr>
            <a:lvl2pPr>
              <a:buSzPct val="120000"/>
              <a:defRPr>
                <a:latin typeface="HY헤드라인M" pitchFamily="18" charset="-127"/>
                <a:ea typeface="HY헤드라인M" pitchFamily="18" charset="-127"/>
              </a:defRPr>
            </a:lvl2pPr>
            <a:lvl3pPr>
              <a:buSzPct val="120000"/>
              <a:defRPr>
                <a:latin typeface="HY헤드라인M" pitchFamily="18" charset="-127"/>
                <a:ea typeface="HY헤드라인M" pitchFamily="18" charset="-127"/>
              </a:defRPr>
            </a:lvl3pPr>
            <a:lvl4pPr>
              <a:defRPr>
                <a:latin typeface="HY헤드라인M" pitchFamily="18" charset="-127"/>
                <a:ea typeface="HY헤드라인M" pitchFamily="18" charset="-127"/>
              </a:defRPr>
            </a:lvl4pPr>
            <a:lvl5pPr>
              <a:defRPr>
                <a:latin typeface="HY헤드라인M" pitchFamily="18" charset="-127"/>
                <a:ea typeface="HY헤드라인M" pitchFamily="18" charset="-127"/>
              </a:defRPr>
            </a:lvl5pPr>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2"/>
            <a:ext cx="6400800" cy="1752600"/>
          </a:xfrm>
        </p:spPr>
        <p:txBody>
          <a:bodyPr/>
          <a:lstStyle>
            <a:lvl1pPr marL="0" indent="0" algn="ctr">
              <a:buNone/>
              <a:defRPr/>
            </a:lvl1pPr>
            <a:lvl2pPr marL="457011" indent="0" algn="ctr">
              <a:buNone/>
              <a:defRPr/>
            </a:lvl2pPr>
            <a:lvl3pPr marL="914021" indent="0" algn="ctr">
              <a:buNone/>
              <a:defRPr/>
            </a:lvl3pPr>
            <a:lvl4pPr marL="1371032" indent="0" algn="ctr">
              <a:buNone/>
              <a:defRPr/>
            </a:lvl4pPr>
            <a:lvl5pPr marL="1828041" indent="0" algn="ctr">
              <a:buNone/>
              <a:defRPr/>
            </a:lvl5pPr>
            <a:lvl6pPr marL="2285052" indent="0" algn="ctr">
              <a:buNone/>
              <a:defRPr/>
            </a:lvl6pPr>
            <a:lvl7pPr marL="2742062" indent="0" algn="ctr">
              <a:buNone/>
              <a:defRPr/>
            </a:lvl7pPr>
            <a:lvl8pPr marL="3199072" indent="0" algn="ctr">
              <a:buNone/>
              <a:defRPr/>
            </a:lvl8pPr>
            <a:lvl9pPr marL="3656083" indent="0" algn="ctr">
              <a:buNone/>
              <a:defRPr/>
            </a:lvl9pPr>
          </a:lstStyle>
          <a:p>
            <a:r>
              <a:rPr lang="es-ES" smtClean="0"/>
              <a:t>Haga clic para modificar el estilo de subtítulo del patrón</a:t>
            </a:r>
            <a:endParaRPr lang="es-ES"/>
          </a:p>
        </p:txBody>
      </p:sp>
      <p:sp>
        <p:nvSpPr>
          <p:cNvPr id="4"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Tree>
    <p:extLst>
      <p:ext uri="{BB962C8B-B14F-4D97-AF65-F5344CB8AC3E}">
        <p14:creationId xmlns:p14="http://schemas.microsoft.com/office/powerpoint/2010/main" val="26333541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Tree>
    <p:extLst>
      <p:ext uri="{BB962C8B-B14F-4D97-AF65-F5344CB8AC3E}">
        <p14:creationId xmlns:p14="http://schemas.microsoft.com/office/powerpoint/2010/main" val="2341202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4"/>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7"/>
            <a:ext cx="7772400" cy="1500187"/>
          </a:xfrm>
        </p:spPr>
        <p:txBody>
          <a:bodyPr anchor="b"/>
          <a:lstStyle>
            <a:lvl1pPr marL="0" indent="0">
              <a:buNone/>
              <a:defRPr sz="2000"/>
            </a:lvl1pPr>
            <a:lvl2pPr marL="457011" indent="0">
              <a:buNone/>
              <a:defRPr sz="1800"/>
            </a:lvl2pPr>
            <a:lvl3pPr marL="914021" indent="0">
              <a:buNone/>
              <a:defRPr sz="1600"/>
            </a:lvl3pPr>
            <a:lvl4pPr marL="1371032" indent="0">
              <a:buNone/>
              <a:defRPr sz="1400"/>
            </a:lvl4pPr>
            <a:lvl5pPr marL="1828041" indent="0">
              <a:buNone/>
              <a:defRPr sz="1400"/>
            </a:lvl5pPr>
            <a:lvl6pPr marL="2285052" indent="0">
              <a:buNone/>
              <a:defRPr sz="1400"/>
            </a:lvl6pPr>
            <a:lvl7pPr marL="2742062" indent="0">
              <a:buNone/>
              <a:defRPr sz="1400"/>
            </a:lvl7pPr>
            <a:lvl8pPr marL="3199072" indent="0">
              <a:buNone/>
              <a:defRPr sz="1400"/>
            </a:lvl8pPr>
            <a:lvl9pPr marL="3656083" indent="0">
              <a:buNone/>
              <a:defRPr sz="1400"/>
            </a:lvl9pPr>
          </a:lstStyle>
          <a:p>
            <a:pPr lvl="0"/>
            <a:r>
              <a:rPr lang="es-ES" smtClean="0"/>
              <a:t>Haga clic para modificar el estilo de texto del patrón</a:t>
            </a:r>
          </a:p>
        </p:txBody>
      </p:sp>
      <p:sp>
        <p:nvSpPr>
          <p:cNvPr id="4"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5"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49D3EC28-E550-F041-B634-BBBE576836EA}"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4297203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39750" y="1196979"/>
            <a:ext cx="39243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16450" y="1196979"/>
            <a:ext cx="3924300" cy="4752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6"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C3615FB3-E9AC-A244-8791-45E5BC251272}"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8566168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4"/>
            <a:ext cx="4040188"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4"/>
            <a:ext cx="4041775" cy="639762"/>
          </a:xfrm>
        </p:spPr>
        <p:txBody>
          <a:bodyPr anchor="b"/>
          <a:lstStyle>
            <a:lvl1pPr marL="0" indent="0">
              <a:buNone/>
              <a:defRPr sz="2400" b="1"/>
            </a:lvl1pPr>
            <a:lvl2pPr marL="457011" indent="0">
              <a:buNone/>
              <a:defRPr sz="2000" b="1"/>
            </a:lvl2pPr>
            <a:lvl3pPr marL="914021" indent="0">
              <a:buNone/>
              <a:defRPr sz="1800" b="1"/>
            </a:lvl3pPr>
            <a:lvl4pPr marL="1371032" indent="0">
              <a:buNone/>
              <a:defRPr sz="1600" b="1"/>
            </a:lvl4pPr>
            <a:lvl5pPr marL="1828041" indent="0">
              <a:buNone/>
              <a:defRPr sz="1600" b="1"/>
            </a:lvl5pPr>
            <a:lvl6pPr marL="2285052" indent="0">
              <a:buNone/>
              <a:defRPr sz="1600" b="1"/>
            </a:lvl6pPr>
            <a:lvl7pPr marL="2742062" indent="0">
              <a:buNone/>
              <a:defRPr sz="1600" b="1"/>
            </a:lvl7pPr>
            <a:lvl8pPr marL="3199072" indent="0">
              <a:buNone/>
              <a:defRPr sz="1600" b="1"/>
            </a:lvl8pPr>
            <a:lvl9pPr marL="3656083"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Date Placeholder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8"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77434BE3-B2EC-7A4F-A023-3619942D8F79}"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3522616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S" dirty="0"/>
          </a:p>
        </p:txBody>
      </p:sp>
      <p:sp>
        <p:nvSpPr>
          <p:cNvPr id="3"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4"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73078B22-639F-444A-A80A-4B73A50EDA21}"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14953581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3"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6BF6F6D5-E719-CB4E-B7EC-3BAE424B4861}"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143340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7901C-EA9C-084F-A615-C0623F2247F4}"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633805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2"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4"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2" y="1435104"/>
            <a:ext cx="3008313" cy="4691063"/>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6"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22866759-FF76-154F-A1A1-06AF443F7209}"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37280643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1" indent="0">
              <a:buNone/>
              <a:defRPr sz="2400"/>
            </a:lvl3pPr>
            <a:lvl4pPr marL="1371032" indent="0">
              <a:buNone/>
              <a:defRPr sz="2000"/>
            </a:lvl4pPr>
            <a:lvl5pPr marL="1828041" indent="0">
              <a:buNone/>
              <a:defRPr sz="2000"/>
            </a:lvl5pPr>
            <a:lvl6pPr marL="2285052" indent="0">
              <a:buNone/>
              <a:defRPr sz="2000"/>
            </a:lvl6pPr>
            <a:lvl7pPr marL="2742062" indent="0">
              <a:buNone/>
              <a:defRPr sz="2000"/>
            </a:lvl7pPr>
            <a:lvl8pPr marL="3199072" indent="0">
              <a:buNone/>
              <a:defRPr sz="2000"/>
            </a:lvl8pPr>
            <a:lvl9pPr marL="3656083"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1" indent="0">
              <a:buNone/>
              <a:defRPr sz="1000"/>
            </a:lvl3pPr>
            <a:lvl4pPr marL="1371032" indent="0">
              <a:buNone/>
              <a:defRPr sz="900"/>
            </a:lvl4pPr>
            <a:lvl5pPr marL="1828041" indent="0">
              <a:buNone/>
              <a:defRPr sz="900"/>
            </a:lvl5pPr>
            <a:lvl6pPr marL="2285052" indent="0">
              <a:buNone/>
              <a:defRPr sz="900"/>
            </a:lvl6pPr>
            <a:lvl7pPr marL="2742062" indent="0">
              <a:buNone/>
              <a:defRPr sz="900"/>
            </a:lvl7pPr>
            <a:lvl8pPr marL="3199072" indent="0">
              <a:buNone/>
              <a:defRPr sz="900"/>
            </a:lvl8pPr>
            <a:lvl9pPr marL="3656083" indent="0">
              <a:buNone/>
              <a:defRPr sz="900"/>
            </a:lvl9pPr>
          </a:lstStyle>
          <a:p>
            <a:pPr lvl="0"/>
            <a:r>
              <a:rPr lang="es-ES" smtClean="0"/>
              <a:t>Haga clic para modificar el estilo de texto del patrón</a:t>
            </a:r>
          </a:p>
        </p:txBody>
      </p:sp>
      <p:sp>
        <p:nvSpPr>
          <p:cNvPr id="5"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6"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3F7628ED-3208-3C4C-9CA4-3990D1368BC2}"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3272993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5"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89EA322F-9E88-BD48-A4E8-055BC0B63B85}"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27723932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67492" y="115888"/>
            <a:ext cx="2008187" cy="5834062"/>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539750" y="115888"/>
            <a:ext cx="5875338" cy="583406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5"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9B9ABA42-E012-8B42-885F-7D58F8EAB86F}"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9291469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574675" y="115892"/>
            <a:ext cx="8001000" cy="7207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539750" y="1196975"/>
            <a:ext cx="3924300"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16450" y="1196975"/>
            <a:ext cx="3924300"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539750" y="3649663"/>
            <a:ext cx="3924300" cy="23002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16450" y="3649663"/>
            <a:ext cx="3924300" cy="23002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Date Placeholder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8"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8C027477-CD58-DF46-94FF-D4DD3D7C8BA5}"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2923994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574675" y="115892"/>
            <a:ext cx="8001000" cy="7207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39750" y="1196979"/>
            <a:ext cx="3924300" cy="4752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16450" y="1196979"/>
            <a:ext cx="3924300" cy="4752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6"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121789B6-8D30-D54E-A014-6F12E9F6A7B2}"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2684688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574675" y="115892"/>
            <a:ext cx="8001000" cy="720725"/>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539750" y="1196979"/>
            <a:ext cx="3924300" cy="4752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16450" y="1196975"/>
            <a:ext cx="3924300"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616450" y="3649663"/>
            <a:ext cx="3924300" cy="23002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7"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6929B3A1-FC77-6E43-91EE-2D0B6D64495B}"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9518392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AndObj" preserve="1">
  <p:cSld name="Título, 2 objetos y 1 objeto">
    <p:spTree>
      <p:nvGrpSpPr>
        <p:cNvPr id="1" name=""/>
        <p:cNvGrpSpPr/>
        <p:nvPr/>
      </p:nvGrpSpPr>
      <p:grpSpPr>
        <a:xfrm>
          <a:off x="0" y="0"/>
          <a:ext cx="0" cy="0"/>
          <a:chOff x="0" y="0"/>
          <a:chExt cx="0" cy="0"/>
        </a:xfrm>
      </p:grpSpPr>
      <p:sp>
        <p:nvSpPr>
          <p:cNvPr id="2" name="1 Título"/>
          <p:cNvSpPr>
            <a:spLocks noGrp="1"/>
          </p:cNvSpPr>
          <p:nvPr>
            <p:ph type="title"/>
          </p:nvPr>
        </p:nvSpPr>
        <p:spPr>
          <a:xfrm>
            <a:off x="574675" y="115892"/>
            <a:ext cx="8001000" cy="720725"/>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539750" y="1196975"/>
            <a:ext cx="3924300" cy="23002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539750" y="3649663"/>
            <a:ext cx="3924300" cy="2300287"/>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half" idx="3"/>
          </p:nvPr>
        </p:nvSpPr>
        <p:spPr>
          <a:xfrm>
            <a:off x="4616450" y="1196979"/>
            <a:ext cx="3924300" cy="47529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Rectangle 6"/>
          <p:cNvSpPr>
            <a:spLocks noGrp="1" noChangeArrowheads="1"/>
          </p:cNvSpPr>
          <p:nvPr>
            <p:ph type="dt" sz="half" idx="10"/>
          </p:nvPr>
        </p:nvSpPr>
        <p:spPr>
          <a:xfrm>
            <a:off x="609601" y="6245225"/>
            <a:ext cx="1981200" cy="476250"/>
          </a:xfrm>
          <a:prstGeom prst="rect">
            <a:avLst/>
          </a:prstGeom>
        </p:spPr>
        <p:txBody>
          <a:bodyPr lIns="91400" tIns="45702" rIns="91400" bIns="45702"/>
          <a:lstStyle>
            <a:lvl1pPr>
              <a:defRPr>
                <a:latin typeface="Verdana" pitchFamily="34" charset="0"/>
                <a:ea typeface="+mn-ea"/>
                <a:cs typeface="Arial" charset="0"/>
              </a:defRPr>
            </a:lvl1pPr>
          </a:lstStyle>
          <a:p>
            <a:pPr defTabSz="914021" fontAlgn="base">
              <a:spcBef>
                <a:spcPct val="0"/>
              </a:spcBef>
              <a:spcAft>
                <a:spcPct val="0"/>
              </a:spcAft>
              <a:defRPr/>
            </a:pPr>
            <a:endParaRPr lang="es-ES">
              <a:solidFill>
                <a:srgbClr val="000000"/>
              </a:solidFill>
            </a:endParaRPr>
          </a:p>
        </p:txBody>
      </p:sp>
      <p:sp>
        <p:nvSpPr>
          <p:cNvPr id="7" name="Rectangle 8"/>
          <p:cNvSpPr>
            <a:spLocks noGrp="1" noChangeArrowheads="1"/>
          </p:cNvSpPr>
          <p:nvPr>
            <p:ph type="sldNum" sz="quarter" idx="11"/>
          </p:nvPr>
        </p:nvSpPr>
        <p:spPr>
          <a:xfrm>
            <a:off x="6553200" y="6245225"/>
            <a:ext cx="1981200" cy="476250"/>
          </a:xfrm>
          <a:prstGeom prst="rect">
            <a:avLst/>
          </a:prstGeom>
        </p:spPr>
        <p:txBody>
          <a:bodyPr vert="horz" wrap="square" lIns="91400" tIns="45702" rIns="91400" bIns="45702" numCol="1" anchor="t" anchorCtr="0" compatLnSpc="1">
            <a:prstTxWarp prst="textNoShape">
              <a:avLst/>
            </a:prstTxWarp>
          </a:bodyPr>
          <a:lstStyle>
            <a:lvl1pPr>
              <a:defRPr>
                <a:cs typeface="Arial" charset="0"/>
              </a:defRPr>
            </a:lvl1pPr>
          </a:lstStyle>
          <a:p>
            <a:pPr defTabSz="914021" fontAlgn="base">
              <a:spcBef>
                <a:spcPct val="0"/>
              </a:spcBef>
              <a:spcAft>
                <a:spcPct val="0"/>
              </a:spcAft>
              <a:defRPr/>
            </a:pPr>
            <a:fld id="{35207137-0BD1-044C-A2DB-B32229AF8C86}" type="slidenum">
              <a:rPr lang="es-ES" smtClean="0">
                <a:solidFill>
                  <a:srgbClr val="000000"/>
                </a:solidFill>
                <a:latin typeface="Verdana" charset="0"/>
                <a:ea typeface="ＭＳ Ｐゴシック" charset="0"/>
              </a:rPr>
              <a:pPr defTabSz="914021" fontAlgn="base">
                <a:spcBef>
                  <a:spcPct val="0"/>
                </a:spcBef>
                <a:spcAft>
                  <a:spcPct val="0"/>
                </a:spcAft>
                <a:defRPr/>
              </a:pPr>
              <a:t>‹#›</a:t>
            </a:fld>
            <a:endParaRPr lang="es-ES">
              <a:solidFill>
                <a:srgbClr val="000000"/>
              </a:solidFill>
              <a:latin typeface="Verdana" charset="0"/>
              <a:ea typeface="ＭＳ Ｐゴシック" charset="0"/>
            </a:endParaRPr>
          </a:p>
        </p:txBody>
      </p:sp>
    </p:spTree>
    <p:extLst>
      <p:ext uri="{BB962C8B-B14F-4D97-AF65-F5344CB8AC3E}">
        <p14:creationId xmlns:p14="http://schemas.microsoft.com/office/powerpoint/2010/main" val="14247004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453336"/>
            <a:ext cx="2133600" cy="365125"/>
          </a:xfrm>
          <a:prstGeom prst="rect">
            <a:avLst/>
          </a:prstGeom>
        </p:spPr>
        <p:txBody>
          <a:bodyPr/>
          <a:lstStyle>
            <a:lvl1pPr>
              <a:defRPr sz="1000"/>
            </a:lvl1pPr>
          </a:lstStyle>
          <a:p>
            <a:pPr defTabSz="914400"/>
            <a:r>
              <a:rPr lang="en-US" dirty="0" smtClean="0">
                <a:solidFill>
                  <a:prstClr val="black"/>
                </a:solidFill>
                <a:latin typeface="Calibri"/>
              </a:rPr>
              <a:t>D. Conley</a:t>
            </a:r>
            <a:endParaRPr lang="en-GB" dirty="0">
              <a:solidFill>
                <a:prstClr val="black"/>
              </a:solidFill>
              <a:latin typeface="Calibri"/>
            </a:endParaRPr>
          </a:p>
        </p:txBody>
      </p:sp>
      <p:sp>
        <p:nvSpPr>
          <p:cNvPr id="5" name="Footer Placeholder 4"/>
          <p:cNvSpPr>
            <a:spLocks noGrp="1"/>
          </p:cNvSpPr>
          <p:nvPr>
            <p:ph type="ftr" sz="quarter" idx="11"/>
          </p:nvPr>
        </p:nvSpPr>
        <p:spPr>
          <a:xfrm>
            <a:off x="3124200" y="6453336"/>
            <a:ext cx="2895600" cy="365125"/>
          </a:xfrm>
          <a:prstGeom prst="rect">
            <a:avLst/>
          </a:prstGeom>
        </p:spPr>
        <p:txBody>
          <a:bodyPr/>
          <a:lstStyle>
            <a:lvl1pPr>
              <a:defRPr sz="1000" baseline="0"/>
            </a:lvl1pPr>
          </a:lstStyle>
          <a:p>
            <a:pPr defTabSz="914400"/>
            <a:r>
              <a:rPr lang="en-US" dirty="0" smtClean="0">
                <a:solidFill>
                  <a:prstClr val="black"/>
                </a:solidFill>
                <a:latin typeface="Calibri"/>
              </a:rPr>
              <a:t>Lessons on Impact Assessment for MRE .</a:t>
            </a:r>
            <a:endParaRPr lang="en-GB" dirty="0">
              <a:solidFill>
                <a:prstClr val="black"/>
              </a:solidFill>
              <a:latin typeface="Calibri"/>
            </a:endParaRPr>
          </a:p>
        </p:txBody>
      </p:sp>
      <p:sp>
        <p:nvSpPr>
          <p:cNvPr id="6" name="Slide Number Placeholder 5"/>
          <p:cNvSpPr>
            <a:spLocks noGrp="1"/>
          </p:cNvSpPr>
          <p:nvPr>
            <p:ph type="sldNum" sz="quarter" idx="12"/>
          </p:nvPr>
        </p:nvSpPr>
        <p:spPr>
          <a:xfrm>
            <a:off x="6300192" y="6453336"/>
            <a:ext cx="2736304" cy="365125"/>
          </a:xfrm>
          <a:prstGeom prst="rect">
            <a:avLst/>
          </a:prstGeom>
        </p:spPr>
        <p:txBody>
          <a:bodyPr/>
          <a:lstStyle>
            <a:lvl1pPr>
              <a:defRPr sz="1000"/>
            </a:lvl1pPr>
          </a:lstStyle>
          <a:p>
            <a:pPr defTabSz="914400"/>
            <a:r>
              <a:rPr lang="en-US" dirty="0" err="1" smtClean="0">
                <a:solidFill>
                  <a:prstClr val="black"/>
                </a:solidFill>
                <a:latin typeface="Calibri"/>
              </a:rPr>
              <a:t>SEAcORE</a:t>
            </a:r>
            <a:r>
              <a:rPr lang="en-US" dirty="0" smtClean="0">
                <a:solidFill>
                  <a:prstClr val="black"/>
                </a:solidFill>
                <a:latin typeface="Calibri"/>
              </a:rPr>
              <a:t> Workshop, Singapore 25 Feb 2013</a:t>
            </a:r>
            <a:endParaRPr lang="en-GB" dirty="0">
              <a:solidFill>
                <a:prstClr val="black"/>
              </a:solidFill>
              <a:latin typeface="Calibri"/>
            </a:endParaRPr>
          </a:p>
        </p:txBody>
      </p:sp>
    </p:spTree>
    <p:extLst>
      <p:ext uri="{BB962C8B-B14F-4D97-AF65-F5344CB8AC3E}">
        <p14:creationId xmlns:p14="http://schemas.microsoft.com/office/powerpoint/2010/main" val="2536172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5" name="Footer Placeholder 4"/>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6" name="Slide Number Placeholder 5"/>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2229475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87901C-EA9C-084F-A615-C0623F2247F4}" type="datetimeFigureOut">
              <a:rPr lang="en-US" smtClean="0"/>
              <a:t>6/11/13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527115-C075-824A-9FAD-9C6BFCDA6F7A}" type="slidenum">
              <a:rPr lang="en-US" smtClean="0"/>
              <a:t>‹#›</a:t>
            </a:fld>
            <a:endParaRPr lang="en-US"/>
          </a:p>
        </p:txBody>
      </p:sp>
    </p:spTree>
    <p:extLst>
      <p:ext uri="{BB962C8B-B14F-4D97-AF65-F5344CB8AC3E}">
        <p14:creationId xmlns:p14="http://schemas.microsoft.com/office/powerpoint/2010/main" val="355139614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5" name="Footer Placeholder 4"/>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6" name="Slide Number Placeholder 5"/>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3125067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6" name="Footer Placeholder 5"/>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7" name="Slide Number Placeholder 6"/>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11452169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8" name="Footer Placeholder 7"/>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9" name="Slide Number Placeholder 8"/>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3690767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4" name="Footer Placeholder 3"/>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5" name="Slide Number Placeholder 4"/>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26633561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8147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6" name="Footer Placeholder 5"/>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7" name="Slide Number Placeholder 6"/>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37351891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6" name="Footer Placeholder 5"/>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7" name="Slide Number Placeholder 6"/>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7974063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5" name="Footer Placeholder 4"/>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6" name="Slide Number Placeholder 5"/>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35476349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520259"/>
            <a:ext cx="2133600" cy="365125"/>
          </a:xfrm>
          <a:prstGeom prst="rect">
            <a:avLst/>
          </a:prstGeom>
        </p:spPr>
        <p:txBody>
          <a:bodyPr/>
          <a:lstStyle/>
          <a:p>
            <a:pPr defTabSz="914400"/>
            <a:fld id="{274A28A0-FF3D-4589-A446-F1D720E8032E}" type="datetimeFigureOut">
              <a:rPr lang="en-GB" smtClean="0">
                <a:solidFill>
                  <a:prstClr val="black"/>
                </a:solidFill>
                <a:latin typeface="Calibri"/>
              </a:rPr>
              <a:pPr defTabSz="914400"/>
              <a:t>6/11/13</a:t>
            </a:fld>
            <a:endParaRPr lang="en-GB">
              <a:solidFill>
                <a:prstClr val="black"/>
              </a:solidFill>
              <a:latin typeface="Calibri"/>
            </a:endParaRPr>
          </a:p>
        </p:txBody>
      </p:sp>
      <p:sp>
        <p:nvSpPr>
          <p:cNvPr id="5" name="Footer Placeholder 4"/>
          <p:cNvSpPr>
            <a:spLocks noGrp="1"/>
          </p:cNvSpPr>
          <p:nvPr>
            <p:ph type="ftr" sz="quarter" idx="11"/>
          </p:nvPr>
        </p:nvSpPr>
        <p:spPr>
          <a:xfrm>
            <a:off x="3124200" y="6520259"/>
            <a:ext cx="2895600" cy="365125"/>
          </a:xfrm>
          <a:prstGeom prst="rect">
            <a:avLst/>
          </a:prstGeom>
        </p:spPr>
        <p:txBody>
          <a:bodyPr/>
          <a:lstStyle/>
          <a:p>
            <a:pPr defTabSz="914400"/>
            <a:endParaRPr lang="en-GB">
              <a:solidFill>
                <a:prstClr val="black"/>
              </a:solidFill>
              <a:latin typeface="Calibri"/>
            </a:endParaRPr>
          </a:p>
        </p:txBody>
      </p:sp>
      <p:sp>
        <p:nvSpPr>
          <p:cNvPr id="6" name="Slide Number Placeholder 5"/>
          <p:cNvSpPr>
            <a:spLocks noGrp="1"/>
          </p:cNvSpPr>
          <p:nvPr>
            <p:ph type="sldNum" sz="quarter" idx="12"/>
          </p:nvPr>
        </p:nvSpPr>
        <p:spPr>
          <a:xfrm>
            <a:off x="6156176" y="6520259"/>
            <a:ext cx="2530624" cy="365125"/>
          </a:xfrm>
          <a:prstGeom prst="rect">
            <a:avLst/>
          </a:prstGeom>
        </p:spPr>
        <p:txBody>
          <a:bodyPr/>
          <a:lstStyle/>
          <a:p>
            <a:pPr defTabSz="914400"/>
            <a:fld id="{B5435A39-A069-4A87-9BE1-DC0C0ABD66A9}" type="slidenum">
              <a:rPr lang="en-GB" smtClean="0">
                <a:solidFill>
                  <a:prstClr val="black"/>
                </a:solidFill>
                <a:latin typeface="Calibri"/>
              </a:rPr>
              <a:pPr defTabSz="914400"/>
              <a:t>‹#›</a:t>
            </a:fld>
            <a:endParaRPr lang="en-GB">
              <a:solidFill>
                <a:prstClr val="black"/>
              </a:solidFill>
              <a:latin typeface="Calibri"/>
            </a:endParaRPr>
          </a:p>
        </p:txBody>
      </p:sp>
    </p:spTree>
    <p:extLst>
      <p:ext uri="{BB962C8B-B14F-4D97-AF65-F5344CB8AC3E}">
        <p14:creationId xmlns:p14="http://schemas.microsoft.com/office/powerpoint/2010/main" val="233916553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6481" y="273629"/>
            <a:ext cx="8226720" cy="114348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6481" y="1604329"/>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547520" y="1604329"/>
            <a:ext cx="3952800" cy="19182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6481"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547520" y="3660864"/>
            <a:ext cx="3952800" cy="19197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dt" idx="10"/>
          </p:nvPr>
        </p:nvSpPr>
        <p:spPr>
          <a:xfrm>
            <a:off x="456481" y="6247376"/>
            <a:ext cx="2128320" cy="470930"/>
          </a:xfrm>
          <a:prstGeom prst="rect">
            <a:avLst/>
          </a:prstGeom>
          <a:ln/>
        </p:spPr>
        <p:txBody>
          <a:bodyPr lIns="82945" tIns="41473" rIns="82945" bIns="41473"/>
          <a:lstStyle>
            <a:lvl1pPr>
              <a:defRPr/>
            </a:lvl1pPr>
          </a:lstStyle>
          <a:p>
            <a:pPr defTabSz="914400">
              <a:defRPr/>
            </a:pPr>
            <a:endParaRPr lang="en-US">
              <a:solidFill>
                <a:prstClr val="black"/>
              </a:solidFill>
              <a:latin typeface="Calibri"/>
            </a:endParaRPr>
          </a:p>
        </p:txBody>
      </p:sp>
      <p:sp>
        <p:nvSpPr>
          <p:cNvPr id="8" name="Rectangle 4"/>
          <p:cNvSpPr>
            <a:spLocks noGrp="1" noChangeArrowheads="1"/>
          </p:cNvSpPr>
          <p:nvPr>
            <p:ph type="ftr" idx="11"/>
          </p:nvPr>
        </p:nvSpPr>
        <p:spPr>
          <a:xfrm>
            <a:off x="3127680" y="6247376"/>
            <a:ext cx="2897280" cy="470930"/>
          </a:xfrm>
          <a:prstGeom prst="rect">
            <a:avLst/>
          </a:prstGeom>
          <a:ln/>
        </p:spPr>
        <p:txBody>
          <a:bodyPr lIns="82945" tIns="41473" rIns="82945" bIns="41473"/>
          <a:lstStyle>
            <a:lvl1pPr>
              <a:defRPr/>
            </a:lvl1pPr>
          </a:lstStyle>
          <a:p>
            <a:pPr defTabSz="914400">
              <a:defRPr/>
            </a:pPr>
            <a:endParaRPr lang="en-US">
              <a:solidFill>
                <a:prstClr val="black"/>
              </a:solidFill>
              <a:latin typeface="Calibri"/>
            </a:endParaRPr>
          </a:p>
        </p:txBody>
      </p:sp>
      <p:sp>
        <p:nvSpPr>
          <p:cNvPr id="9" name="Rectangle 5"/>
          <p:cNvSpPr>
            <a:spLocks noGrp="1" noChangeArrowheads="1"/>
          </p:cNvSpPr>
          <p:nvPr>
            <p:ph type="sldNum" idx="12"/>
          </p:nvPr>
        </p:nvSpPr>
        <p:spPr>
          <a:xfrm>
            <a:off x="6556321" y="6247376"/>
            <a:ext cx="2128320" cy="470930"/>
          </a:xfrm>
          <a:prstGeom prst="rect">
            <a:avLst/>
          </a:prstGeom>
          <a:ln/>
        </p:spPr>
        <p:txBody>
          <a:bodyPr lIns="82945" tIns="41473" rIns="82945" bIns="41473"/>
          <a:lstStyle>
            <a:lvl1pPr>
              <a:defRPr/>
            </a:lvl1pPr>
          </a:lstStyle>
          <a:p>
            <a:pPr defTabSz="914400">
              <a:defRPr/>
            </a:pPr>
            <a:fld id="{EE040FC0-B2FD-48DB-90F0-CFB6859690ED}" type="slidenum">
              <a:rPr lang="en-US">
                <a:solidFill>
                  <a:prstClr val="black"/>
                </a:solidFill>
                <a:latin typeface="Calibri"/>
              </a:rPr>
              <a:pPr defTabSz="914400">
                <a:defRPr/>
              </a:pPr>
              <a:t>‹#›</a:t>
            </a:fld>
            <a:endParaRPr lang="en-US">
              <a:solidFill>
                <a:prstClr val="black"/>
              </a:solidFill>
              <a:latin typeface="Calibri"/>
            </a:endParaRPr>
          </a:p>
        </p:txBody>
      </p:sp>
    </p:spTree>
    <p:extLst>
      <p:ext uri="{BB962C8B-B14F-4D97-AF65-F5344CB8AC3E}">
        <p14:creationId xmlns:p14="http://schemas.microsoft.com/office/powerpoint/2010/main" val="425649356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24.xml"/><Relationship Id="rId12" Type="http://schemas.openxmlformats.org/officeDocument/2006/relationships/theme" Target="../theme/theme10.xml"/><Relationship Id="rId13" Type="http://schemas.openxmlformats.org/officeDocument/2006/relationships/image" Target="../media/image15.png"/><Relationship Id="rId1" Type="http://schemas.openxmlformats.org/officeDocument/2006/relationships/slideLayout" Target="../slideLayouts/slideLayout114.xml"/><Relationship Id="rId2" Type="http://schemas.openxmlformats.org/officeDocument/2006/relationships/slideLayout" Target="../slideLayouts/slideLayout115.xml"/><Relationship Id="rId3" Type="http://schemas.openxmlformats.org/officeDocument/2006/relationships/slideLayout" Target="../slideLayouts/slideLayout116.xml"/><Relationship Id="rId4" Type="http://schemas.openxmlformats.org/officeDocument/2006/relationships/slideLayout" Target="../slideLayouts/slideLayout117.xml"/><Relationship Id="rId5" Type="http://schemas.openxmlformats.org/officeDocument/2006/relationships/slideLayout" Target="../slideLayouts/slideLayout118.xml"/><Relationship Id="rId6" Type="http://schemas.openxmlformats.org/officeDocument/2006/relationships/slideLayout" Target="../slideLayouts/slideLayout119.xml"/><Relationship Id="rId7" Type="http://schemas.openxmlformats.org/officeDocument/2006/relationships/slideLayout" Target="../slideLayouts/slideLayout120.xml"/><Relationship Id="rId8" Type="http://schemas.openxmlformats.org/officeDocument/2006/relationships/slideLayout" Target="../slideLayouts/slideLayout121.xml"/><Relationship Id="rId9" Type="http://schemas.openxmlformats.org/officeDocument/2006/relationships/slideLayout" Target="../slideLayouts/slideLayout122.xml"/><Relationship Id="rId10" Type="http://schemas.openxmlformats.org/officeDocument/2006/relationships/slideLayout" Target="../slideLayouts/slideLayout12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4.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slideLayout" Target="../slideLayouts/slideLayout67.xml"/><Relationship Id="rId13" Type="http://schemas.openxmlformats.org/officeDocument/2006/relationships/slideLayout" Target="../slideLayouts/slideLayout68.xml"/><Relationship Id="rId14" Type="http://schemas.openxmlformats.org/officeDocument/2006/relationships/slideLayout" Target="../slideLayouts/slideLayout69.xml"/><Relationship Id="rId15" Type="http://schemas.openxmlformats.org/officeDocument/2006/relationships/slideLayout" Target="../slideLayouts/slideLayout70.xml"/><Relationship Id="rId16" Type="http://schemas.openxmlformats.org/officeDocument/2006/relationships/slideLayout" Target="../slideLayouts/slideLayout71.xml"/><Relationship Id="rId17" Type="http://schemas.openxmlformats.org/officeDocument/2006/relationships/slideLayout" Target="../slideLayouts/slideLayout72.xml"/><Relationship Id="rId18"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81.xml"/><Relationship Id="rId20" Type="http://schemas.openxmlformats.org/officeDocument/2006/relationships/image" Target="../media/image9.jpeg"/><Relationship Id="rId21" Type="http://schemas.openxmlformats.org/officeDocument/2006/relationships/image" Target="../media/image10.jpeg"/><Relationship Id="rId10" Type="http://schemas.openxmlformats.org/officeDocument/2006/relationships/slideLayout" Target="../slideLayouts/slideLayout82.xml"/><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slideLayout" Target="../slideLayouts/slideLayout85.xml"/><Relationship Id="rId14" Type="http://schemas.openxmlformats.org/officeDocument/2006/relationships/slideLayout" Target="../slideLayouts/slideLayout86.xml"/><Relationship Id="rId15" Type="http://schemas.openxmlformats.org/officeDocument/2006/relationships/slideLayout" Target="../slideLayouts/slideLayout87.xml"/><Relationship Id="rId16" Type="http://schemas.openxmlformats.org/officeDocument/2006/relationships/theme" Target="../theme/theme7.xml"/><Relationship Id="rId17" Type="http://schemas.openxmlformats.org/officeDocument/2006/relationships/image" Target="../media/image6.png"/><Relationship Id="rId18" Type="http://schemas.openxmlformats.org/officeDocument/2006/relationships/image" Target="../media/image7.jpeg"/><Relationship Id="rId19" Type="http://schemas.openxmlformats.org/officeDocument/2006/relationships/image" Target="../media/image8.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8.xml"/><Relationship Id="rId12" Type="http://schemas.openxmlformats.org/officeDocument/2006/relationships/slideLayout" Target="../slideLayouts/slideLayout99.xml"/><Relationship Id="rId13" Type="http://schemas.openxmlformats.org/officeDocument/2006/relationships/theme" Target="../theme/theme8.xml"/><Relationship Id="rId14" Type="http://schemas.openxmlformats.org/officeDocument/2006/relationships/image" Target="../media/image11.png"/><Relationship Id="rId1" Type="http://schemas.openxmlformats.org/officeDocument/2006/relationships/slideLayout" Target="../slideLayouts/slideLayout88.xml"/><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 Id="rId9" Type="http://schemas.openxmlformats.org/officeDocument/2006/relationships/slideLayout" Target="../slideLayouts/slideLayout96.xml"/><Relationship Id="rId10"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slideLayout" Target="../slideLayouts/slideLayout112.xml"/><Relationship Id="rId14" Type="http://schemas.openxmlformats.org/officeDocument/2006/relationships/slideLayout" Target="../slideLayouts/slideLayout113.xml"/><Relationship Id="rId15" Type="http://schemas.openxmlformats.org/officeDocument/2006/relationships/theme" Target="../theme/theme9.xml"/><Relationship Id="rId16" Type="http://schemas.openxmlformats.org/officeDocument/2006/relationships/image" Target="../media/image14.png"/><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7901C-EA9C-084F-A615-C0623F2247F4}" type="datetimeFigureOut">
              <a:rPr lang="en-US" smtClean="0"/>
              <a:t>6/11/13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27115-C075-824A-9FAD-9C6BFCDA6F7A}" type="slidenum">
              <a:rPr lang="en-US" smtClean="0"/>
              <a:t>‹#›</a:t>
            </a:fld>
            <a:endParaRPr lang="en-US"/>
          </a:p>
        </p:txBody>
      </p:sp>
    </p:spTree>
    <p:extLst>
      <p:ext uri="{BB962C8B-B14F-4D97-AF65-F5344CB8AC3E}">
        <p14:creationId xmlns:p14="http://schemas.microsoft.com/office/powerpoint/2010/main" val="2677285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defRPr/>
            </a:pPr>
            <a:fld id="{3BA294E8-7EDB-3647-AE2B-37FEB7978463}" type="datetime1">
              <a:rPr lang="en-US">
                <a:ea typeface="ＭＳ Ｐゴシック" charset="0"/>
                <a:cs typeface="ＭＳ Ｐゴシック" charset="0"/>
              </a:rPr>
              <a:pPr defTabSz="914400" fontAlgn="base">
                <a:spcBef>
                  <a:spcPct val="0"/>
                </a:spcBef>
                <a:spcAft>
                  <a:spcPct val="0"/>
                </a:spcAft>
                <a:defRPr/>
              </a:pPr>
              <a:t>6/11/13</a:t>
            </a:fld>
            <a:endParaRPr lang="en-US">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ea typeface="ＭＳ Ｐゴシック" charset="-128"/>
                <a:cs typeface="+mn-cs"/>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defRPr/>
            </a:pPr>
            <a:fld id="{A6B68896-9FC0-4E4A-AC59-DD1210F0663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1" name="Rectangle 1"/>
          <p:cNvSpPr>
            <a:spLocks/>
          </p:cNvSpPr>
          <p:nvPr userDrawn="1"/>
        </p:nvSpPr>
        <p:spPr bwMode="auto">
          <a:xfrm rot="-5400000">
            <a:off x="4171950" y="1900238"/>
            <a:ext cx="800100" cy="9144000"/>
          </a:xfrm>
          <a:prstGeom prst="rect">
            <a:avLst/>
          </a:prstGeom>
          <a:gradFill rotWithShape="0">
            <a:gsLst>
              <a:gs pos="0">
                <a:srgbClr val="ADCCF2"/>
              </a:gs>
              <a:gs pos="100000">
                <a:srgbClr val="CDE0F7"/>
              </a:gs>
            </a:gsLst>
            <a:lin ang="1890000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925" y="6167438"/>
            <a:ext cx="622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033" name="Rectangle 5"/>
          <p:cNvSpPr>
            <a:spLocks/>
          </p:cNvSpPr>
          <p:nvPr userDrawn="1"/>
        </p:nvSpPr>
        <p:spPr bwMode="auto">
          <a:xfrm>
            <a:off x="1543050" y="6410325"/>
            <a:ext cx="65786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lstStyle/>
          <a:p>
            <a:pPr defTabSz="914400" fontAlgn="base">
              <a:spcBef>
                <a:spcPct val="0"/>
              </a:spcBef>
              <a:spcAft>
                <a:spcPct val="0"/>
              </a:spcAft>
            </a:pPr>
            <a:r>
              <a:rPr lang="en-US">
                <a:solidFill>
                  <a:srgbClr val="000033"/>
                </a:solidFill>
                <a:latin typeface="Arial" charset="0"/>
                <a:ea typeface="ＭＳ Ｐゴシック" charset="0"/>
                <a:cs typeface="ＭＳ Ｐゴシック" charset="0"/>
              </a:rPr>
              <a:t>The Center for Secure and Resilient Maritime Commerce (CSR)</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xmlns:p14="http://schemas.microsoft.com/office/powerpoint/2010/main"/>
  <p:txStyles>
    <p:titleStyle>
      <a:lvl1pPr algn="ctr" defTabSz="457200" rtl="0" eaLnBrk="0" fontAlgn="base" hangingPunct="0">
        <a:spcBef>
          <a:spcPct val="0"/>
        </a:spcBef>
        <a:spcAft>
          <a:spcPct val="0"/>
        </a:spcAft>
        <a:defRPr sz="44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0" fontAlgn="base" hangingPunct="0">
        <a:spcBef>
          <a:spcPct val="0"/>
        </a:spcBef>
        <a:spcAft>
          <a:spcPct val="0"/>
        </a:spcAft>
        <a:defRPr sz="4400">
          <a:solidFill>
            <a:schemeClr val="tx1"/>
          </a:solidFill>
          <a:latin typeface="Calibri" charset="0"/>
        </a:defRPr>
      </a:lvl6pPr>
      <a:lvl7pPr marL="914400" algn="ctr" defTabSz="457200" rtl="0" eaLnBrk="0" fontAlgn="base" hangingPunct="0">
        <a:spcBef>
          <a:spcPct val="0"/>
        </a:spcBef>
        <a:spcAft>
          <a:spcPct val="0"/>
        </a:spcAft>
        <a:defRPr sz="4400">
          <a:solidFill>
            <a:schemeClr val="tx1"/>
          </a:solidFill>
          <a:latin typeface="Calibri" charset="0"/>
        </a:defRPr>
      </a:lvl7pPr>
      <a:lvl8pPr marL="1371600" algn="ctr" defTabSz="457200" rtl="0" eaLnBrk="0" fontAlgn="base" hangingPunct="0">
        <a:spcBef>
          <a:spcPct val="0"/>
        </a:spcBef>
        <a:spcAft>
          <a:spcPct val="0"/>
        </a:spcAft>
        <a:defRPr sz="4400">
          <a:solidFill>
            <a:schemeClr val="tx1"/>
          </a:solidFill>
          <a:latin typeface="Calibri" charset="0"/>
        </a:defRPr>
      </a:lvl8pPr>
      <a:lvl9pPr marL="1828800" algn="ctr" defTabSz="457200" rtl="0" eaLnBrk="0" fontAlgn="base" hangingPunct="0">
        <a:spcBef>
          <a:spcPct val="0"/>
        </a:spcBef>
        <a:spcAft>
          <a:spcPct val="0"/>
        </a:spcAft>
        <a:defRPr sz="4400">
          <a:solidFill>
            <a:schemeClr val="tx1"/>
          </a:solidFill>
          <a:latin typeface="Calibri"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ea typeface="ＭＳ Ｐゴシック" charset="-128"/>
        </a:defRPr>
      </a:lvl2pPr>
      <a:lvl3pPr marL="1143000" indent="-228600" algn="l" defTabSz="457200" rtl="0" eaLnBrk="0" fontAlgn="base" hangingPunct="0">
        <a:spcBef>
          <a:spcPct val="20000"/>
        </a:spcBef>
        <a:spcAft>
          <a:spcPct val="0"/>
        </a:spcAft>
        <a:buFont typeface="Arial" charset="0"/>
        <a:buChar char="•"/>
        <a:defRPr sz="2400">
          <a:solidFill>
            <a:schemeClr val="tx1"/>
          </a:solidFill>
          <a:latin typeface="+mn-lt"/>
          <a:ea typeface="ＭＳ Ｐゴシック" charset="0"/>
          <a:cs typeface="Geneva" charset="0"/>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cs typeface="Geneva" charset="0"/>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0"/>
          <a:cs typeface="Geneva" charset="0"/>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ea typeface="ＭＳ Ｐゴシック" charset="0"/>
                <a:cs typeface="Geneva" charset="0"/>
              </a:defRPr>
            </a:lvl1pPr>
          </a:lstStyle>
          <a:p>
            <a:pPr defTabSz="914400" fontAlgn="base">
              <a:spcBef>
                <a:spcPct val="0"/>
              </a:spcBef>
              <a:spcAft>
                <a:spcPct val="0"/>
              </a:spcAft>
              <a:defRPr/>
            </a:pPr>
            <a:endParaRPr lang="en-US">
              <a:solidFill>
                <a:srgbClr val="FFFFFF"/>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ea typeface="ＭＳ Ｐゴシック" charset="0"/>
                <a:cs typeface="Geneva" charset="0"/>
              </a:defRPr>
            </a:lvl1pPr>
          </a:lstStyle>
          <a:p>
            <a:pPr defTabSz="914400" fontAlgn="base">
              <a:spcBef>
                <a:spcPct val="0"/>
              </a:spcBef>
              <a:spcAft>
                <a:spcPct val="0"/>
              </a:spcAft>
              <a:defRPr/>
            </a:pPr>
            <a:endParaRPr lang="en-US">
              <a:solidFill>
                <a:srgbClr val="FFFFFF"/>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ea typeface="Geneva" charset="0"/>
                <a:cs typeface="Geneva" charset="0"/>
              </a:defRPr>
            </a:lvl1pPr>
          </a:lstStyle>
          <a:p>
            <a:pPr defTabSz="914400" fontAlgn="base">
              <a:spcBef>
                <a:spcPct val="0"/>
              </a:spcBef>
              <a:spcAft>
                <a:spcPct val="0"/>
              </a:spcAft>
            </a:pPr>
            <a:fld id="{3E5036DC-8C7F-E74A-943A-98D39A208BFB}" type="slidenum">
              <a:rPr lang="en-US">
                <a:solidFill>
                  <a:srgbClr val="FFFFFF"/>
                </a:solidFill>
                <a:latin typeface="Arial" charset="0"/>
              </a:rPr>
              <a:pPr defTabSz="914400" fontAlgn="base">
                <a:spcBef>
                  <a:spcPct val="0"/>
                </a:spcBef>
                <a:spcAft>
                  <a:spcPct val="0"/>
                </a:spcAft>
              </a:pPr>
              <a:t>‹#›</a:t>
            </a:fld>
            <a:endParaRPr lang="en-US">
              <a:solidFill>
                <a:srgbClr val="FFFFFF"/>
              </a:solidFill>
              <a:latin typeface="Arial" charset="0"/>
            </a:endParaRPr>
          </a:p>
        </p:txBody>
      </p:sp>
      <p:pic>
        <p:nvPicPr>
          <p:cNvPr id="1031" name="Picture 3" descr="banner_ioos_1024.jp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0" y="6197600"/>
            <a:ext cx="9150350" cy="762000"/>
          </a:xfrm>
          <a:prstGeom prst="rect">
            <a:avLst/>
          </a:prstGeom>
          <a:noFill/>
          <a:ln w="9525">
            <a:noFill/>
            <a:miter lim="800000"/>
            <a:headEnd/>
            <a:tailEnd/>
          </a:ln>
        </p:spPr>
      </p:pic>
      <p:pic>
        <p:nvPicPr>
          <p:cNvPr id="1032" name="Picture 2" descr="IOOS_white.gif"/>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7332663" y="6211888"/>
            <a:ext cx="1676400" cy="654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ＭＳ Ｐゴシック" charset="0"/>
          <a:cs typeface="Geneva" pitchFamily="-65" charset="-128"/>
        </a:defRPr>
      </a:lvl1pPr>
      <a:lvl2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2pPr>
      <a:lvl3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3pPr>
      <a:lvl4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4pPr>
      <a:lvl5pPr algn="ctr" rtl="0" eaLnBrk="0" fontAlgn="base" hangingPunct="0">
        <a:spcBef>
          <a:spcPct val="0"/>
        </a:spcBef>
        <a:spcAft>
          <a:spcPct val="0"/>
        </a:spcAft>
        <a:defRPr sz="4400">
          <a:solidFill>
            <a:schemeClr val="tx1"/>
          </a:solidFill>
          <a:latin typeface="Arial" charset="0"/>
          <a:ea typeface="ＭＳ Ｐゴシック" charset="0"/>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June 09 text whit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685800" y="76200"/>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914400"/>
            <a:ext cx="777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7162800" y="6324600"/>
            <a:ext cx="1143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2209800" y="6324600"/>
            <a:ext cx="4800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latin typeface="Arial" charset="0"/>
                <a:ea typeface="ＭＳ Ｐゴシック" pitchFamily="1" charset="-128"/>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458200" y="6324600"/>
            <a:ext cx="6096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0" hangingPunct="0">
              <a:defRPr sz="1400"/>
            </a:lvl1pPr>
          </a:lstStyle>
          <a:p>
            <a:pPr defTabSz="914400" fontAlgn="base">
              <a:spcBef>
                <a:spcPct val="0"/>
              </a:spcBef>
              <a:spcAft>
                <a:spcPct val="0"/>
              </a:spcAft>
            </a:pPr>
            <a:fld id="{EEA1854B-4C2B-DD4D-9DD6-778AE8D85E92}"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cxnSp>
        <p:nvCxnSpPr>
          <p:cNvPr id="9" name="Straight Connector 8"/>
          <p:cNvCxnSpPr>
            <a:cxnSpLocks noChangeShapeType="1"/>
          </p:cNvCxnSpPr>
          <p:nvPr/>
        </p:nvCxnSpPr>
        <p:spPr bwMode="auto">
          <a:xfrm>
            <a:off x="0" y="762000"/>
            <a:ext cx="9144000"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1033" name="Picture 4" descr="June 09 text whit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Connector 10"/>
          <p:cNvCxnSpPr>
            <a:cxnSpLocks noChangeShapeType="1"/>
          </p:cNvCxnSpPr>
          <p:nvPr userDrawn="1"/>
        </p:nvCxnSpPr>
        <p:spPr bwMode="auto">
          <a:xfrm>
            <a:off x="0" y="762000"/>
            <a:ext cx="9144000" cy="0"/>
          </a:xfrm>
          <a:prstGeom prst="line">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pitchFamily="1" charset="-128"/>
          <a:cs typeface="ＭＳ Ｐゴシック"/>
        </a:defRPr>
      </a:lvl5pPr>
      <a:lvl6pPr marL="457200" algn="ctr" rtl="0" eaLnBrk="1" fontAlgn="base" hangingPunct="1">
        <a:spcBef>
          <a:spcPct val="0"/>
        </a:spcBef>
        <a:spcAft>
          <a:spcPct val="0"/>
        </a:spcAft>
        <a:defRPr sz="4400">
          <a:solidFill>
            <a:schemeClr val="tx2"/>
          </a:solidFill>
          <a:latin typeface="Arial" charset="0"/>
          <a:ea typeface="ＭＳ Ｐゴシック" pitchFamily="1" charset="-128"/>
        </a:defRPr>
      </a:lvl6pPr>
      <a:lvl7pPr marL="914400" algn="ctr" rtl="0" eaLnBrk="1" fontAlgn="base" hangingPunct="1">
        <a:spcBef>
          <a:spcPct val="0"/>
        </a:spcBef>
        <a:spcAft>
          <a:spcPct val="0"/>
        </a:spcAft>
        <a:defRPr sz="4400">
          <a:solidFill>
            <a:schemeClr val="tx2"/>
          </a:solidFill>
          <a:latin typeface="Arial" charset="0"/>
          <a:ea typeface="ＭＳ Ｐゴシック" pitchFamily="1" charset="-128"/>
        </a:defRPr>
      </a:lvl7pPr>
      <a:lvl8pPr marL="1371600" algn="ctr" rtl="0" eaLnBrk="1" fontAlgn="base" hangingPunct="1">
        <a:spcBef>
          <a:spcPct val="0"/>
        </a:spcBef>
        <a:spcAft>
          <a:spcPct val="0"/>
        </a:spcAft>
        <a:defRPr sz="4400">
          <a:solidFill>
            <a:schemeClr val="tx2"/>
          </a:solidFill>
          <a:latin typeface="Arial" charset="0"/>
          <a:ea typeface="ＭＳ Ｐゴシック" pitchFamily="1" charset="-128"/>
        </a:defRPr>
      </a:lvl8pPr>
      <a:lvl9pPr marL="1828800" algn="ctr" rtl="0" eaLnBrk="1" fontAlgn="base" hangingPunct="1">
        <a:spcBef>
          <a:spcPct val="0"/>
        </a:spcBef>
        <a:spcAft>
          <a:spcPct val="0"/>
        </a:spcAft>
        <a:defRPr sz="4400">
          <a:solidFill>
            <a:schemeClr val="tx2"/>
          </a:solidFill>
          <a:latin typeface="Arial" charset="0"/>
          <a:ea typeface="ＭＳ Ｐゴシック"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mn-ea"/>
          <a:cs typeface="ＭＳ Ｐゴシック"/>
        </a:defRPr>
      </a:lvl2pPr>
      <a:lvl3pPr marL="1143000" indent="-228600" algn="l" rtl="0" eaLnBrk="0" fontAlgn="base" hangingPunct="0">
        <a:spcBef>
          <a:spcPct val="20000"/>
        </a:spcBef>
        <a:spcAft>
          <a:spcPct val="0"/>
        </a:spcAft>
        <a:buChar char="•"/>
        <a:defRPr sz="2400">
          <a:solidFill>
            <a:schemeClr val="tx1"/>
          </a:solidFill>
          <a:latin typeface="+mn-lt"/>
          <a:ea typeface="+mn-ea"/>
          <a:cs typeface="ＭＳ Ｐゴシック"/>
        </a:defRPr>
      </a:lvl3pPr>
      <a:lvl4pPr marL="1600200" indent="-228600" algn="l" rtl="0" eaLnBrk="0" fontAlgn="base" hangingPunct="0">
        <a:spcBef>
          <a:spcPct val="20000"/>
        </a:spcBef>
        <a:spcAft>
          <a:spcPct val="0"/>
        </a:spcAft>
        <a:buChar char="–"/>
        <a:defRPr sz="2000">
          <a:solidFill>
            <a:schemeClr val="tx1"/>
          </a:solidFill>
          <a:latin typeface="+mn-lt"/>
          <a:ea typeface="+mn-ea"/>
          <a:cs typeface="ＭＳ Ｐゴシック"/>
        </a:defRPr>
      </a:lvl4pPr>
      <a:lvl5pPr marL="2057400" indent="-228600" algn="l" rtl="0" eaLnBrk="0" fontAlgn="base" hangingPunct="0">
        <a:spcBef>
          <a:spcPct val="20000"/>
        </a:spcBef>
        <a:spcAft>
          <a:spcPct val="0"/>
        </a:spcAft>
        <a:buChar char="»"/>
        <a:defRPr sz="2000">
          <a:solidFill>
            <a:schemeClr val="tx1"/>
          </a:solidFill>
          <a:latin typeface="+mn-lt"/>
          <a:ea typeface="+mn-ea"/>
          <a:cs typeface="ＭＳ Ｐゴシック"/>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BFECD78-3C8E-49F2-8FAB-59489D168ABB}" type="datetimeFigureOut">
              <a:rPr lang="en-US" smtClean="0">
                <a:solidFill>
                  <a:prstClr val="white">
                    <a:tint val="75000"/>
                  </a:prstClr>
                </a:solidFill>
                <a:latin typeface="Calibri"/>
              </a:rPr>
              <a:pPr defTabSz="914400"/>
              <a:t>6/11/13</a:t>
            </a:fld>
            <a:endParaRPr lang="en-US">
              <a:solidFill>
                <a:prstClr val="white">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white">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FB56013-B943-42BA-886F-6F9D4EB85E9D}" type="slidenum">
              <a:rPr lang="en-US" smtClean="0">
                <a:solidFill>
                  <a:prstClr val="white">
                    <a:tint val="75000"/>
                  </a:prstClr>
                </a:solidFill>
                <a:latin typeface="Calibri"/>
              </a:rPr>
              <a:pPr defTabSz="914400"/>
              <a:t>‹#›</a:t>
            </a:fld>
            <a:endParaRPr lang="en-US">
              <a:solidFill>
                <a:prstClr val="white">
                  <a:tint val="75000"/>
                </a:prstClr>
              </a:solidFill>
              <a:latin typeface="Calibri"/>
            </a:endParaRP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4F38D-9BBB-744B-AC4F-C3AB9F456E01}" type="datetimeFigureOut">
              <a:rPr lang="en-US" smtClean="0">
                <a:solidFill>
                  <a:prstClr val="black">
                    <a:tint val="75000"/>
                  </a:prstClr>
                </a:solidFill>
                <a:latin typeface="Calibri"/>
              </a:rPr>
              <a:pPr/>
              <a:t>6/11/13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1EF59-E0BC-AB41-987D-6CA99332D87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35197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21000">
              <a:srgbClr val="00B0F0">
                <a:alpha val="70000"/>
              </a:srgbClr>
            </a:gs>
            <a:gs pos="70000">
              <a:srgbClr val="C4D6EB"/>
            </a:gs>
            <a:gs pos="100000">
              <a:srgbClr val="FFEBFA"/>
            </a:gs>
          </a:gsLst>
          <a:lin ang="5400000" scaled="1"/>
          <a:tileRect/>
        </a:gradFill>
        <a:effectLst/>
      </p:bgPr>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latinLnBrk="1"/>
            <a:fld id="{20D1E647-2AF9-4769-B893-869AEF48BF40}" type="datetimeFigureOut">
              <a:rPr lang="ko-KR" altLang="en-US" smtClean="0">
                <a:solidFill>
                  <a:prstClr val="black">
                    <a:tint val="75000"/>
                  </a:prstClr>
                </a:solidFill>
                <a:latin typeface="맑은 고딕"/>
                <a:ea typeface="맑은 고딕"/>
              </a:rPr>
              <a:pPr defTabSz="914400" latinLnBrk="1"/>
              <a:t>6/11/13</a:t>
            </a:fld>
            <a:endParaRPr lang="ko-KR" altLang="en-US">
              <a:solidFill>
                <a:prstClr val="black">
                  <a:tint val="75000"/>
                </a:prstClr>
              </a:solidFill>
              <a:latin typeface="맑은 고딕"/>
              <a:ea typeface="맑은 고딕"/>
            </a:endParaRPr>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latinLnBrk="1"/>
            <a:endParaRPr lang="ko-KR" altLang="en-US">
              <a:solidFill>
                <a:prstClr val="black">
                  <a:tint val="75000"/>
                </a:prstClr>
              </a:solidFill>
              <a:latin typeface="맑은 고딕"/>
              <a:ea typeface="맑은 고딕"/>
            </a:endParaRPr>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latinLnBrk="1"/>
            <a:fld id="{FD66063E-57DA-4EA8-ACD3-58C960BA02F3}" type="slidenum">
              <a:rPr lang="ko-KR" altLang="en-US" smtClean="0">
                <a:solidFill>
                  <a:prstClr val="black">
                    <a:tint val="75000"/>
                  </a:prstClr>
                </a:solidFill>
                <a:latin typeface="맑은 고딕"/>
                <a:ea typeface="맑은 고딕"/>
              </a:rPr>
              <a:pPr defTabSz="914400" latinLnBrk="1"/>
              <a:t>‹#›</a:t>
            </a:fld>
            <a:endParaRPr lang="ko-KR" altLang="en-US">
              <a:solidFill>
                <a:prstClr val="black">
                  <a:tint val="75000"/>
                </a:prstClr>
              </a:solidFill>
              <a:latin typeface="맑은 고딕"/>
              <a:ea typeface="맑은 고딕"/>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115892"/>
            <a:ext cx="8001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2" rIns="91400" bIns="45702" numCol="1" anchor="b" anchorCtr="0" compatLnSpc="1">
            <a:prstTxWarp prst="textNoShape">
              <a:avLst/>
            </a:prstTxWarp>
          </a:bodyPr>
          <a:lstStyle/>
          <a:p>
            <a:pPr lvl="0"/>
            <a:r>
              <a:rPr lang="es-ES"/>
              <a:t>Haga clic para cambiar el estilo de título	</a:t>
            </a:r>
          </a:p>
        </p:txBody>
      </p:sp>
      <p:sp>
        <p:nvSpPr>
          <p:cNvPr id="1027" name="Rectangle 3"/>
          <p:cNvSpPr>
            <a:spLocks noGrp="1" noChangeArrowheads="1"/>
          </p:cNvSpPr>
          <p:nvPr>
            <p:ph type="body" idx="1"/>
          </p:nvPr>
        </p:nvSpPr>
        <p:spPr bwMode="auto">
          <a:xfrm>
            <a:off x="539752" y="1196979"/>
            <a:ext cx="800100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00" tIns="45702" rIns="91400" bIns="45702"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AutoShape 4"/>
          <p:cNvSpPr>
            <a:spLocks noChangeArrowheads="1"/>
          </p:cNvSpPr>
          <p:nvPr/>
        </p:nvSpPr>
        <p:spPr bwMode="auto">
          <a:xfrm>
            <a:off x="611192" y="871539"/>
            <a:ext cx="7958137"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003399"/>
          </a:solidFill>
          <a:ln w="19050">
            <a:solidFill>
              <a:srgbClr val="003399"/>
            </a:solidFill>
            <a:round/>
            <a:headEnd/>
            <a:tailEnd/>
          </a:ln>
        </p:spPr>
        <p:txBody>
          <a:bodyPr lIns="91400" tIns="45702" rIns="91400" bIns="45702"/>
          <a:lstStyle/>
          <a:p>
            <a:pPr defTabSz="914021" fontAlgn="base">
              <a:spcBef>
                <a:spcPct val="0"/>
              </a:spcBef>
              <a:spcAft>
                <a:spcPct val="0"/>
              </a:spcAft>
            </a:pPr>
            <a:endParaRPr lang="es-ES">
              <a:solidFill>
                <a:srgbClr val="000000"/>
              </a:solidFill>
              <a:latin typeface="Verdana" charset="0"/>
              <a:ea typeface="ＭＳ Ｐゴシック" charset="0"/>
              <a:cs typeface="ＭＳ Ｐゴシック" charset="0"/>
            </a:endParaRPr>
          </a:p>
        </p:txBody>
      </p:sp>
      <p:sp>
        <p:nvSpPr>
          <p:cNvPr id="1029" name="Line 5"/>
          <p:cNvSpPr>
            <a:spLocks noChangeShapeType="1"/>
          </p:cNvSpPr>
          <p:nvPr/>
        </p:nvSpPr>
        <p:spPr bwMode="auto">
          <a:xfrm flipV="1">
            <a:off x="611188" y="6165850"/>
            <a:ext cx="7924800" cy="0"/>
          </a:xfrm>
          <a:prstGeom prst="line">
            <a:avLst/>
          </a:prstGeom>
          <a:noFill/>
          <a:ln w="3175">
            <a:solidFill>
              <a:srgbClr val="003399"/>
            </a:solidFill>
            <a:round/>
            <a:headEnd/>
            <a:tailEnd/>
          </a:ln>
          <a:extLst>
            <a:ext uri="{909E8E84-426E-40dd-AFC4-6F175D3DCCD1}">
              <a14:hiddenFill xmlns:a14="http://schemas.microsoft.com/office/drawing/2010/main">
                <a:noFill/>
              </a14:hiddenFill>
            </a:ext>
          </a:extLst>
        </p:spPr>
        <p:txBody>
          <a:bodyPr lIns="91400" tIns="45702" rIns="91400" bIns="45702"/>
          <a:lstStyle/>
          <a:p>
            <a:pPr defTabSz="914021" fontAlgn="base">
              <a:spcBef>
                <a:spcPct val="0"/>
              </a:spcBef>
              <a:spcAft>
                <a:spcPct val="0"/>
              </a:spcAft>
            </a:pPr>
            <a:endParaRPr lang="es-ES">
              <a:solidFill>
                <a:srgbClr val="000000"/>
              </a:solidFill>
              <a:latin typeface="Verdana" charset="0"/>
              <a:ea typeface="ＭＳ Ｐゴシック" charset="0"/>
              <a:cs typeface="ＭＳ Ｐゴシック" charset="0"/>
            </a:endParaRPr>
          </a:p>
        </p:txBody>
      </p:sp>
      <p:pic>
        <p:nvPicPr>
          <p:cNvPr id="1030" name="Imagen 2" descr="LogoSocibPosit_435x180_fondoClaro[1]"/>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76227" y="6235700"/>
            <a:ext cx="141605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Imagen 3" descr="logo_ieo_nuevo"/>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419477" y="6408738"/>
            <a:ext cx="3317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22"/>
          <p:cNvSpPr>
            <a:spLocks noChangeArrowheads="1"/>
          </p:cNvSpPr>
          <p:nvPr userDrawn="1"/>
        </p:nvSpPr>
        <p:spPr bwMode="auto">
          <a:xfrm>
            <a:off x="0" y="-185767"/>
            <a:ext cx="184644" cy="37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nchor="ctr">
            <a:spAutoFit/>
          </a:bodyPr>
          <a:lstStyle/>
          <a:p>
            <a:pPr defTabSz="914021" fontAlgn="base">
              <a:spcBef>
                <a:spcPct val="0"/>
              </a:spcBef>
              <a:spcAft>
                <a:spcPct val="0"/>
              </a:spcAft>
            </a:pPr>
            <a:endParaRPr lang="en-GB">
              <a:solidFill>
                <a:srgbClr val="000000"/>
              </a:solidFill>
              <a:latin typeface="Verdana" charset="0"/>
              <a:ea typeface="ＭＳ Ｐゴシック" charset="0"/>
              <a:cs typeface="ＭＳ Ｐゴシック" charset="0"/>
            </a:endParaRPr>
          </a:p>
        </p:txBody>
      </p:sp>
      <p:sp>
        <p:nvSpPr>
          <p:cNvPr id="1033" name="Rectangle 23"/>
          <p:cNvSpPr>
            <a:spLocks noChangeArrowheads="1"/>
          </p:cNvSpPr>
          <p:nvPr userDrawn="1"/>
        </p:nvSpPr>
        <p:spPr bwMode="auto">
          <a:xfrm>
            <a:off x="0" y="165346"/>
            <a:ext cx="184644" cy="2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nchor="ctr">
            <a:spAutoFit/>
          </a:bodyPr>
          <a:lstStyle/>
          <a:p>
            <a:pPr defTabSz="914021" eaLnBrk="0" fontAlgn="base" hangingPunct="0">
              <a:spcBef>
                <a:spcPct val="0"/>
              </a:spcBef>
              <a:spcAft>
                <a:spcPct val="0"/>
              </a:spcAft>
            </a:pPr>
            <a:r>
              <a:rPr lang="es-ES" sz="1100">
                <a:solidFill>
                  <a:srgbClr val="000000"/>
                </a:solidFill>
                <a:latin typeface="Verdana" charset="0"/>
                <a:ea typeface="ＭＳ Ｐゴシック" charset="0"/>
                <a:cs typeface="Calibri" charset="0"/>
              </a:rPr>
              <a:t>                           </a:t>
            </a:r>
            <a:endParaRPr lang="es-ES">
              <a:solidFill>
                <a:srgbClr val="000000"/>
              </a:solidFill>
              <a:latin typeface="Verdana" charset="0"/>
              <a:ea typeface="ＭＳ Ｐゴシック" charset="0"/>
              <a:cs typeface="ＭＳ Ｐゴシック" charset="0"/>
            </a:endParaRPr>
          </a:p>
        </p:txBody>
      </p:sp>
      <p:sp>
        <p:nvSpPr>
          <p:cNvPr id="1034" name="Rectangle 24"/>
          <p:cNvSpPr>
            <a:spLocks noChangeArrowheads="1"/>
          </p:cNvSpPr>
          <p:nvPr userDrawn="1"/>
        </p:nvSpPr>
        <p:spPr bwMode="auto">
          <a:xfrm>
            <a:off x="0" y="432046"/>
            <a:ext cx="184644" cy="2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nchor="ctr">
            <a:spAutoFit/>
          </a:bodyPr>
          <a:lstStyle/>
          <a:p>
            <a:pPr defTabSz="914021" eaLnBrk="0" fontAlgn="base" hangingPunct="0">
              <a:spcBef>
                <a:spcPct val="0"/>
              </a:spcBef>
              <a:spcAft>
                <a:spcPct val="0"/>
              </a:spcAft>
            </a:pPr>
            <a:r>
              <a:rPr lang="es-ES" sz="1100">
                <a:solidFill>
                  <a:srgbClr val="000000"/>
                </a:solidFill>
                <a:latin typeface="Verdana" charset="0"/>
                <a:ea typeface="ＭＳ Ｐゴシック" charset="0"/>
                <a:cs typeface="Calibri" charset="0"/>
              </a:rPr>
              <a:t>                        </a:t>
            </a:r>
            <a:endParaRPr lang="es-ES">
              <a:solidFill>
                <a:srgbClr val="000000"/>
              </a:solidFill>
              <a:latin typeface="Verdana" charset="0"/>
              <a:ea typeface="ＭＳ Ｐゴシック" charset="0"/>
              <a:cs typeface="ＭＳ Ｐゴシック" charset="0"/>
            </a:endParaRPr>
          </a:p>
        </p:txBody>
      </p:sp>
      <p:sp>
        <p:nvSpPr>
          <p:cNvPr id="1035" name="Rectangle 25"/>
          <p:cNvSpPr>
            <a:spLocks noChangeArrowheads="1"/>
          </p:cNvSpPr>
          <p:nvPr userDrawn="1"/>
        </p:nvSpPr>
        <p:spPr bwMode="auto">
          <a:xfrm>
            <a:off x="0" y="660650"/>
            <a:ext cx="184644" cy="25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00" tIns="45702" rIns="91400" bIns="45702" anchor="ctr">
            <a:spAutoFit/>
          </a:bodyPr>
          <a:lstStyle/>
          <a:p>
            <a:pPr defTabSz="914021" eaLnBrk="0" fontAlgn="base" hangingPunct="0">
              <a:spcBef>
                <a:spcPct val="0"/>
              </a:spcBef>
              <a:spcAft>
                <a:spcPct val="0"/>
              </a:spcAft>
            </a:pPr>
            <a:r>
              <a:rPr lang="es-ES" sz="1100">
                <a:solidFill>
                  <a:srgbClr val="000000"/>
                </a:solidFill>
                <a:latin typeface="Verdana" charset="0"/>
                <a:ea typeface="ＭＳ Ｐゴシック" charset="0"/>
                <a:cs typeface="Calibri" charset="0"/>
              </a:rPr>
              <a:t>                                            </a:t>
            </a:r>
            <a:r>
              <a:rPr lang="en-GB" sz="900">
                <a:solidFill>
                  <a:srgbClr val="000000"/>
                </a:solidFill>
                <a:latin typeface="Verdana" charset="0"/>
                <a:ea typeface="ＭＳ Ｐゴシック" charset="0"/>
                <a:cs typeface="ＭＳ Ｐゴシック" charset="0"/>
              </a:rPr>
              <a:t> </a:t>
            </a:r>
            <a:endParaRPr lang="en-GB">
              <a:solidFill>
                <a:srgbClr val="000000"/>
              </a:solidFill>
              <a:latin typeface="Verdana" charset="0"/>
              <a:ea typeface="ＭＳ Ｐゴシック" charset="0"/>
              <a:cs typeface="ＭＳ Ｐゴシック" charset="0"/>
            </a:endParaRPr>
          </a:p>
        </p:txBody>
      </p:sp>
      <p:pic>
        <p:nvPicPr>
          <p:cNvPr id="1036" name="Imagen 6" descr="gobminis_MCI-e-IN"/>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7380288" y="6343650"/>
            <a:ext cx="172878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27" descr="Govern_2_Color"/>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5003804" y="6335717"/>
            <a:ext cx="1922463"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15" descr="logoimedealeyenda_csicuibleyend_horizcolor[1]"/>
          <p:cNvPicPr>
            <a:picLocks noChangeAspect="1" noChangeArrowheads="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2195513" y="6353175"/>
            <a:ext cx="823912"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97534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a:solidFill>
            <a:srgbClr val="003399"/>
          </a:solidFill>
          <a:latin typeface="+mj-lt"/>
          <a:ea typeface="ＭＳ Ｐゴシック" charset="0"/>
          <a:cs typeface="+mj-cs"/>
        </a:defRPr>
      </a:lvl1pPr>
      <a:lvl2pPr algn="l" rtl="0" eaLnBrk="0" fontAlgn="base" hangingPunct="0">
        <a:spcBef>
          <a:spcPct val="0"/>
        </a:spcBef>
        <a:spcAft>
          <a:spcPct val="0"/>
        </a:spcAft>
        <a:defRPr sz="3200">
          <a:solidFill>
            <a:srgbClr val="003399"/>
          </a:solidFill>
          <a:latin typeface="Verdana" pitchFamily="34" charset="0"/>
          <a:ea typeface="ＭＳ Ｐゴシック" charset="0"/>
          <a:cs typeface="Arial" pitchFamily="34" charset="0"/>
        </a:defRPr>
      </a:lvl2pPr>
      <a:lvl3pPr algn="l" rtl="0" eaLnBrk="0" fontAlgn="base" hangingPunct="0">
        <a:spcBef>
          <a:spcPct val="0"/>
        </a:spcBef>
        <a:spcAft>
          <a:spcPct val="0"/>
        </a:spcAft>
        <a:defRPr sz="3200">
          <a:solidFill>
            <a:srgbClr val="003399"/>
          </a:solidFill>
          <a:latin typeface="Verdana" pitchFamily="34" charset="0"/>
          <a:ea typeface="ＭＳ Ｐゴシック" charset="0"/>
          <a:cs typeface="Arial" pitchFamily="34" charset="0"/>
        </a:defRPr>
      </a:lvl3pPr>
      <a:lvl4pPr algn="l" rtl="0" eaLnBrk="0" fontAlgn="base" hangingPunct="0">
        <a:spcBef>
          <a:spcPct val="0"/>
        </a:spcBef>
        <a:spcAft>
          <a:spcPct val="0"/>
        </a:spcAft>
        <a:defRPr sz="3200">
          <a:solidFill>
            <a:srgbClr val="003399"/>
          </a:solidFill>
          <a:latin typeface="Verdana" pitchFamily="34" charset="0"/>
          <a:ea typeface="ＭＳ Ｐゴシック" charset="0"/>
          <a:cs typeface="Arial" pitchFamily="34" charset="0"/>
        </a:defRPr>
      </a:lvl4pPr>
      <a:lvl5pPr algn="l" rtl="0" eaLnBrk="0" fontAlgn="base" hangingPunct="0">
        <a:spcBef>
          <a:spcPct val="0"/>
        </a:spcBef>
        <a:spcAft>
          <a:spcPct val="0"/>
        </a:spcAft>
        <a:defRPr sz="3200">
          <a:solidFill>
            <a:srgbClr val="003399"/>
          </a:solidFill>
          <a:latin typeface="Verdana" pitchFamily="34" charset="0"/>
          <a:ea typeface="ＭＳ Ｐゴシック" charset="0"/>
          <a:cs typeface="Arial" pitchFamily="34" charset="0"/>
        </a:defRPr>
      </a:lvl5pPr>
      <a:lvl6pPr marL="457011" algn="l" rtl="0" eaLnBrk="0" fontAlgn="base" hangingPunct="0">
        <a:spcBef>
          <a:spcPct val="0"/>
        </a:spcBef>
        <a:spcAft>
          <a:spcPct val="0"/>
        </a:spcAft>
        <a:defRPr sz="3200">
          <a:solidFill>
            <a:srgbClr val="003399"/>
          </a:solidFill>
          <a:latin typeface="Verdana" pitchFamily="34" charset="0"/>
          <a:cs typeface="Arial" pitchFamily="34" charset="0"/>
        </a:defRPr>
      </a:lvl6pPr>
      <a:lvl7pPr marL="914021" algn="l" rtl="0" eaLnBrk="0" fontAlgn="base" hangingPunct="0">
        <a:spcBef>
          <a:spcPct val="0"/>
        </a:spcBef>
        <a:spcAft>
          <a:spcPct val="0"/>
        </a:spcAft>
        <a:defRPr sz="3200">
          <a:solidFill>
            <a:srgbClr val="003399"/>
          </a:solidFill>
          <a:latin typeface="Verdana" pitchFamily="34" charset="0"/>
          <a:cs typeface="Arial" pitchFamily="34" charset="0"/>
        </a:defRPr>
      </a:lvl7pPr>
      <a:lvl8pPr marL="1371032" algn="l" rtl="0" eaLnBrk="0" fontAlgn="base" hangingPunct="0">
        <a:spcBef>
          <a:spcPct val="0"/>
        </a:spcBef>
        <a:spcAft>
          <a:spcPct val="0"/>
        </a:spcAft>
        <a:defRPr sz="3200">
          <a:solidFill>
            <a:srgbClr val="003399"/>
          </a:solidFill>
          <a:latin typeface="Verdana" pitchFamily="34" charset="0"/>
          <a:cs typeface="Arial" pitchFamily="34" charset="0"/>
        </a:defRPr>
      </a:lvl8pPr>
      <a:lvl9pPr marL="1828041" algn="l" rtl="0" eaLnBrk="0" fontAlgn="base" hangingPunct="0">
        <a:spcBef>
          <a:spcPct val="0"/>
        </a:spcBef>
        <a:spcAft>
          <a:spcPct val="0"/>
        </a:spcAft>
        <a:defRPr sz="3200">
          <a:solidFill>
            <a:srgbClr val="003399"/>
          </a:solidFill>
          <a:latin typeface="Verdana" pitchFamily="34" charset="0"/>
          <a:cs typeface="Arial" pitchFamily="34" charset="0"/>
        </a:defRPr>
      </a:lvl9pPr>
    </p:titleStyle>
    <p:bodyStyle>
      <a:lvl1pPr marL="469705" indent="-469705" algn="l" rtl="0" eaLnBrk="0" fontAlgn="base" hangingPunct="0">
        <a:spcBef>
          <a:spcPct val="5000"/>
        </a:spcBef>
        <a:spcAft>
          <a:spcPct val="30000"/>
        </a:spcAft>
        <a:buClr>
          <a:srgbClr val="003399"/>
        </a:buClr>
        <a:buFont typeface="Wingdings" charset="0"/>
        <a:buChar char="o"/>
        <a:defRPr sz="3000">
          <a:solidFill>
            <a:schemeClr val="tx1"/>
          </a:solidFill>
          <a:latin typeface="+mn-lt"/>
          <a:ea typeface="ＭＳ Ｐゴシック" charset="0"/>
          <a:cs typeface="+mn-cs"/>
        </a:defRPr>
      </a:lvl1pPr>
      <a:lvl2pPr marL="907674" indent="-436381" algn="l" rtl="0" eaLnBrk="0" fontAlgn="base" hangingPunct="0">
        <a:spcBef>
          <a:spcPct val="5000"/>
        </a:spcBef>
        <a:spcAft>
          <a:spcPct val="30000"/>
        </a:spcAft>
        <a:buClr>
          <a:srgbClr val="003399"/>
        </a:buClr>
        <a:buFont typeface="Wingdings" charset="0"/>
        <a:buChar char="n"/>
        <a:defRPr sz="2600">
          <a:solidFill>
            <a:schemeClr val="tx1"/>
          </a:solidFill>
          <a:latin typeface="+mn-lt"/>
          <a:ea typeface="Arial" charset="0"/>
          <a:cs typeface="+mn-cs"/>
        </a:defRPr>
      </a:lvl2pPr>
      <a:lvl3pPr marL="1304384" indent="-395124" algn="l" rtl="0" eaLnBrk="0" fontAlgn="base" hangingPunct="0">
        <a:spcBef>
          <a:spcPct val="5000"/>
        </a:spcBef>
        <a:spcAft>
          <a:spcPct val="30000"/>
        </a:spcAft>
        <a:buClr>
          <a:srgbClr val="003399"/>
        </a:buClr>
        <a:buFont typeface="Wingdings" charset="0"/>
        <a:buChar char="o"/>
        <a:defRPr sz="2300">
          <a:solidFill>
            <a:schemeClr val="tx1"/>
          </a:solidFill>
          <a:latin typeface="+mn-lt"/>
          <a:ea typeface="Arial" charset="0"/>
          <a:cs typeface="+mn-cs"/>
        </a:defRPr>
      </a:lvl3pPr>
      <a:lvl4pPr marL="1693159" indent="-387190" algn="l" rtl="0" eaLnBrk="0" fontAlgn="base" hangingPunct="0">
        <a:spcBef>
          <a:spcPct val="5000"/>
        </a:spcBef>
        <a:spcAft>
          <a:spcPct val="30000"/>
        </a:spcAft>
        <a:buClr>
          <a:srgbClr val="003399"/>
        </a:buClr>
        <a:buFont typeface="Wingdings" charset="0"/>
        <a:buChar char="n"/>
        <a:defRPr sz="2000">
          <a:solidFill>
            <a:schemeClr val="tx1"/>
          </a:solidFill>
          <a:latin typeface="+mn-lt"/>
          <a:ea typeface="Arial" charset="0"/>
          <a:cs typeface="+mn-cs"/>
        </a:defRPr>
      </a:lvl4pPr>
      <a:lvl5pPr marL="2093045" indent="-398298" algn="l" rtl="0" eaLnBrk="0" fontAlgn="base" hangingPunct="0">
        <a:spcBef>
          <a:spcPct val="5000"/>
        </a:spcBef>
        <a:spcAft>
          <a:spcPct val="30000"/>
        </a:spcAft>
        <a:buClr>
          <a:srgbClr val="003399"/>
        </a:buClr>
        <a:buFont typeface="Wingdings" charset="0"/>
        <a:buChar char="§"/>
        <a:defRPr sz="2000">
          <a:solidFill>
            <a:schemeClr val="tx1"/>
          </a:solidFill>
          <a:latin typeface="+mn-lt"/>
          <a:ea typeface="Arial" charset="0"/>
          <a:cs typeface="+mn-cs"/>
        </a:defRPr>
      </a:lvl5pPr>
      <a:lvl6pPr marL="2550057" indent="-398298" algn="l" rtl="0" eaLnBrk="0" fontAlgn="base" hangingPunct="0">
        <a:spcBef>
          <a:spcPct val="5000"/>
        </a:spcBef>
        <a:spcAft>
          <a:spcPct val="30000"/>
        </a:spcAft>
        <a:buClr>
          <a:srgbClr val="003399"/>
        </a:buClr>
        <a:buFont typeface="Wingdings" pitchFamily="2" charset="2"/>
        <a:buChar char="§"/>
        <a:defRPr sz="2000">
          <a:solidFill>
            <a:schemeClr val="tx1"/>
          </a:solidFill>
          <a:latin typeface="+mn-lt"/>
          <a:cs typeface="+mn-cs"/>
        </a:defRPr>
      </a:lvl6pPr>
      <a:lvl7pPr marL="3007066" indent="-398298" algn="l" rtl="0" eaLnBrk="0" fontAlgn="base" hangingPunct="0">
        <a:spcBef>
          <a:spcPct val="5000"/>
        </a:spcBef>
        <a:spcAft>
          <a:spcPct val="30000"/>
        </a:spcAft>
        <a:buClr>
          <a:srgbClr val="003399"/>
        </a:buClr>
        <a:buFont typeface="Wingdings" pitchFamily="2" charset="2"/>
        <a:buChar char="§"/>
        <a:defRPr sz="2000">
          <a:solidFill>
            <a:schemeClr val="tx1"/>
          </a:solidFill>
          <a:latin typeface="+mn-lt"/>
          <a:cs typeface="+mn-cs"/>
        </a:defRPr>
      </a:lvl7pPr>
      <a:lvl8pPr marL="3464077" indent="-398298" algn="l" rtl="0" eaLnBrk="0" fontAlgn="base" hangingPunct="0">
        <a:spcBef>
          <a:spcPct val="5000"/>
        </a:spcBef>
        <a:spcAft>
          <a:spcPct val="30000"/>
        </a:spcAft>
        <a:buClr>
          <a:srgbClr val="003399"/>
        </a:buClr>
        <a:buFont typeface="Wingdings" pitchFamily="2" charset="2"/>
        <a:buChar char="§"/>
        <a:defRPr sz="2000">
          <a:solidFill>
            <a:schemeClr val="tx1"/>
          </a:solidFill>
          <a:latin typeface="+mn-lt"/>
          <a:cs typeface="+mn-cs"/>
        </a:defRPr>
      </a:lvl8pPr>
      <a:lvl9pPr marL="3921087" indent="-398298" algn="l" rtl="0" eaLnBrk="0" fontAlgn="base" hangingPunct="0">
        <a:spcBef>
          <a:spcPct val="5000"/>
        </a:spcBef>
        <a:spcAft>
          <a:spcPct val="30000"/>
        </a:spcAft>
        <a:buClr>
          <a:srgbClr val="003399"/>
        </a:buClr>
        <a:buFont typeface="Wingdings" pitchFamily="2" charset="2"/>
        <a:buChar char="§"/>
        <a:defRPr sz="2000">
          <a:solidFill>
            <a:schemeClr val="tx1"/>
          </a:solidFill>
          <a:latin typeface="+mn-lt"/>
          <a:cs typeface="+mn-cs"/>
        </a:defRPr>
      </a:lvl9pPr>
    </p:bodyStyle>
    <p:otherStyle>
      <a:defPPr>
        <a:defRPr lang="es-ES"/>
      </a:defPPr>
      <a:lvl1pPr marL="0" algn="l" defTabSz="914021" rtl="0" eaLnBrk="1" latinLnBrk="0" hangingPunct="1">
        <a:defRPr sz="1800" kern="1200">
          <a:solidFill>
            <a:schemeClr val="tx1"/>
          </a:solidFill>
          <a:latin typeface="+mn-lt"/>
          <a:ea typeface="+mn-ea"/>
          <a:cs typeface="+mn-cs"/>
        </a:defRPr>
      </a:lvl1pPr>
      <a:lvl2pPr marL="457011" algn="l" defTabSz="914021" rtl="0" eaLnBrk="1" latinLnBrk="0" hangingPunct="1">
        <a:defRPr sz="1800" kern="1200">
          <a:solidFill>
            <a:schemeClr val="tx1"/>
          </a:solidFill>
          <a:latin typeface="+mn-lt"/>
          <a:ea typeface="+mn-ea"/>
          <a:cs typeface="+mn-cs"/>
        </a:defRPr>
      </a:lvl2pPr>
      <a:lvl3pPr marL="914021" algn="l" defTabSz="914021" rtl="0" eaLnBrk="1" latinLnBrk="0" hangingPunct="1">
        <a:defRPr sz="1800" kern="1200">
          <a:solidFill>
            <a:schemeClr val="tx1"/>
          </a:solidFill>
          <a:latin typeface="+mn-lt"/>
          <a:ea typeface="+mn-ea"/>
          <a:cs typeface="+mn-cs"/>
        </a:defRPr>
      </a:lvl3pPr>
      <a:lvl4pPr marL="1371032" algn="l" defTabSz="914021" rtl="0" eaLnBrk="1" latinLnBrk="0" hangingPunct="1">
        <a:defRPr sz="1800" kern="1200">
          <a:solidFill>
            <a:schemeClr val="tx1"/>
          </a:solidFill>
          <a:latin typeface="+mn-lt"/>
          <a:ea typeface="+mn-ea"/>
          <a:cs typeface="+mn-cs"/>
        </a:defRPr>
      </a:lvl4pPr>
      <a:lvl5pPr marL="1828041" algn="l" defTabSz="914021" rtl="0" eaLnBrk="1" latinLnBrk="0" hangingPunct="1">
        <a:defRPr sz="1800" kern="1200">
          <a:solidFill>
            <a:schemeClr val="tx1"/>
          </a:solidFill>
          <a:latin typeface="+mn-lt"/>
          <a:ea typeface="+mn-ea"/>
          <a:cs typeface="+mn-cs"/>
        </a:defRPr>
      </a:lvl5pPr>
      <a:lvl6pPr marL="2285052" algn="l" defTabSz="914021" rtl="0" eaLnBrk="1" latinLnBrk="0" hangingPunct="1">
        <a:defRPr sz="1800" kern="1200">
          <a:solidFill>
            <a:schemeClr val="tx1"/>
          </a:solidFill>
          <a:latin typeface="+mn-lt"/>
          <a:ea typeface="+mn-ea"/>
          <a:cs typeface="+mn-cs"/>
        </a:defRPr>
      </a:lvl6pPr>
      <a:lvl7pPr marL="2742062" algn="l" defTabSz="914021" rtl="0" eaLnBrk="1" latinLnBrk="0" hangingPunct="1">
        <a:defRPr sz="1800" kern="1200">
          <a:solidFill>
            <a:schemeClr val="tx1"/>
          </a:solidFill>
          <a:latin typeface="+mn-lt"/>
          <a:ea typeface="+mn-ea"/>
          <a:cs typeface="+mn-cs"/>
        </a:defRPr>
      </a:lvl7pPr>
      <a:lvl8pPr marL="3199072" algn="l" defTabSz="914021" rtl="0" eaLnBrk="1" latinLnBrk="0" hangingPunct="1">
        <a:defRPr sz="1800" kern="1200">
          <a:solidFill>
            <a:schemeClr val="tx1"/>
          </a:solidFill>
          <a:latin typeface="+mn-lt"/>
          <a:ea typeface="+mn-ea"/>
          <a:cs typeface="+mn-cs"/>
        </a:defRPr>
      </a:lvl8pPr>
      <a:lvl9pPr marL="3656083" algn="l" defTabSz="9140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913685" y="44624"/>
            <a:ext cx="1194819" cy="1048514"/>
          </a:xfrm>
          <a:prstGeom prst="rect">
            <a:avLst/>
          </a:prstGeom>
        </p:spPr>
      </p:pic>
      <p:sp>
        <p:nvSpPr>
          <p:cNvPr id="11" name="TextBox 10"/>
          <p:cNvSpPr txBox="1"/>
          <p:nvPr userDrawn="1"/>
        </p:nvSpPr>
        <p:spPr>
          <a:xfrm>
            <a:off x="1979712" y="6639163"/>
            <a:ext cx="5737468" cy="246221"/>
          </a:xfrm>
          <a:prstGeom prst="rect">
            <a:avLst/>
          </a:prstGeom>
          <a:noFill/>
        </p:spPr>
        <p:txBody>
          <a:bodyPr wrap="none" rtlCol="0">
            <a:spAutoFit/>
          </a:bodyPr>
          <a:lstStyle/>
          <a:p>
            <a:pPr defTabSz="914400"/>
            <a:r>
              <a:rPr lang="en-US" sz="1000" i="1" dirty="0" smtClean="0">
                <a:solidFill>
                  <a:prstClr val="black"/>
                </a:solidFill>
                <a:latin typeface="Calibri"/>
              </a:rPr>
              <a:t>D. Conley, “</a:t>
            </a:r>
            <a:r>
              <a:rPr lang="en-US" sz="1000" i="1" dirty="0" err="1" smtClean="0">
                <a:solidFill>
                  <a:prstClr val="black"/>
                </a:solidFill>
                <a:latin typeface="Calibri"/>
              </a:rPr>
              <a:t>Env</a:t>
            </a:r>
            <a:r>
              <a:rPr lang="en-US" sz="1000" i="1" dirty="0" smtClean="0">
                <a:solidFill>
                  <a:prstClr val="black"/>
                </a:solidFill>
                <a:latin typeface="Calibri"/>
              </a:rPr>
              <a:t>. Monitoring of Wave Hub using HF Radar”, Remote Sensing &amp; MRE, Aberdeen 21 May. 2013</a:t>
            </a:r>
            <a:endParaRPr lang="en-GB" sz="1000" i="1" dirty="0">
              <a:solidFill>
                <a:prstClr val="black"/>
              </a:solidFill>
              <a:latin typeface="Calibri"/>
            </a:endParaRPr>
          </a:p>
        </p:txBody>
      </p:sp>
    </p:spTree>
    <p:extLst>
      <p:ext uri="{BB962C8B-B14F-4D97-AF65-F5344CB8AC3E}">
        <p14:creationId xmlns:p14="http://schemas.microsoft.com/office/powerpoint/2010/main" val="492079725"/>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576B46B6-09AD-A943-8EDF-B8840F069F49}" type="datetimeFigureOut">
              <a:rPr lang="en-US" smtClean="0">
                <a:solidFill>
                  <a:prstClr val="white">
                    <a:tint val="75000"/>
                  </a:prstClr>
                </a:solidFill>
                <a:latin typeface="Calisto MT"/>
              </a:rPr>
              <a:pPr/>
              <a:t>6/11/13</a:t>
            </a:fld>
            <a:endParaRPr lang="en-US">
              <a:solidFill>
                <a:prstClr val="white">
                  <a:tint val="75000"/>
                </a:prstClr>
              </a:solidFill>
              <a:latin typeface="Calisto MT"/>
            </a:endParaRPr>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solidFill>
                <a:prstClr val="white">
                  <a:tint val="75000"/>
                </a:prstClr>
              </a:solidFill>
              <a:latin typeface="Calisto MT"/>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AD881AD-7E9D-1848-9EE1-0C04A804A5BC}" type="slidenum">
              <a:rPr lang="en-US" smtClean="0">
                <a:solidFill>
                  <a:prstClr val="white">
                    <a:tint val="75000"/>
                  </a:prstClr>
                </a:solidFill>
                <a:latin typeface="Calisto MT"/>
              </a:rPr>
              <a:pPr/>
              <a:t>‹#›</a:t>
            </a:fld>
            <a:endParaRPr lang="en-US">
              <a:solidFill>
                <a:prstClr val="white">
                  <a:tint val="75000"/>
                </a:prstClr>
              </a:solidFill>
              <a:latin typeface="Calisto MT"/>
            </a:endParaRPr>
          </a:p>
        </p:txBody>
      </p:sp>
    </p:spTree>
  </p:cSld>
  <p:clrMap bg1="dk1" tx1="lt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spreadsheet/ccc?key=0AiQGzbMafH40dGkybFFQOEdMcGVpc011bEM4SXlHY0E" TargetMode="External"/><Relationship Id="rId3" Type="http://schemas.openxmlformats.org/officeDocument/2006/relationships/hyperlink" Target="http://www.ioos.noaa.gov/globalhfr/welcom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geo.global.hfradar@ucsd.edu" TargetMode="External"/><Relationship Id="rId3" Type="http://schemas.openxmlformats.org/officeDocument/2006/relationships/hyperlink" Target="mailto:geo.global.hfradaradm@ucsd.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spreadsheet/ccc?key=0ApJVYVXQvIe0dDBPcWFGZll0UTRBS3VaMERYUXhKT2c"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29.png"/><Relationship Id="rId1" Type="http://schemas.microsoft.com/office/2007/relationships/media" Target="../media/media1.mov"/><Relationship Id="rId2" Type="http://schemas.openxmlformats.org/officeDocument/2006/relationships/video" Target="../media/media1.mov"/></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image" Target="../media/image31.png"/><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51.xml"/><Relationship Id="rId2" Type="http://schemas.openxmlformats.org/officeDocument/2006/relationships/notesSlide" Target="../notesSlides/notesSlide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1.xml"/><Relationship Id="rId4" Type="http://schemas.openxmlformats.org/officeDocument/2006/relationships/notesSlide" Target="../notesSlides/notesSlide2.xml"/><Relationship Id="rId5" Type="http://schemas.openxmlformats.org/officeDocument/2006/relationships/image" Target="../media/image36.png"/><Relationship Id="rId1" Type="http://schemas.microsoft.com/office/2007/relationships/media" Target="\Users\hezi\Seminars\submesoscale\drifters.mov" TargetMode="External"/><Relationship Id="rId2" Type="http://schemas.openxmlformats.org/officeDocument/2006/relationships/video" Target="\Users\hezi\Seminars\submesoscale\drifters.m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51.xml"/><Relationship Id="rId2" Type="http://schemas.openxmlformats.org/officeDocument/2006/relationships/notesSlide" Target="../notesSlides/notesSlide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wmf"/><Relationship Id="rId4" Type="http://schemas.openxmlformats.org/officeDocument/2006/relationships/image" Target="../media/image43.tiff"/><Relationship Id="rId5" Type="http://schemas.openxmlformats.org/officeDocument/2006/relationships/image" Target="../media/image44.tiff"/><Relationship Id="rId6" Type="http://schemas.openxmlformats.org/officeDocument/2006/relationships/image" Target="../media/image45.png"/><Relationship Id="rId7" Type="http://schemas.openxmlformats.org/officeDocument/2006/relationships/image" Target="../media/image46.tiff"/><Relationship Id="rId8" Type="http://schemas.openxmlformats.org/officeDocument/2006/relationships/image" Target="../media/image47.png"/><Relationship Id="rId1" Type="http://schemas.openxmlformats.org/officeDocument/2006/relationships/slideLayout" Target="../slideLayouts/slideLayout62.xml"/><Relationship Id="rId2" Type="http://schemas.openxmlformats.org/officeDocument/2006/relationships/image" Target="../media/image41.wmf"/></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62.xml"/><Relationship Id="rId2"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g"/><Relationship Id="rId5" Type="http://schemas.openxmlformats.org/officeDocument/2006/relationships/image" Target="../media/image55.png"/><Relationship Id="rId1" Type="http://schemas.openxmlformats.org/officeDocument/2006/relationships/slideLayout" Target="../slideLayouts/slideLayout74.xml"/><Relationship Id="rId2" Type="http://schemas.openxmlformats.org/officeDocument/2006/relationships/notesSlide" Target="../notesSlides/notesSlide4.xml"/></Relationships>
</file>

<file path=ppt/slides/_rels/slide32.xml.rels><?xml version="1.0" encoding="UTF-8" standalone="yes"?>
<Relationships xmlns="http://schemas.openxmlformats.org/package/2006/relationships"><Relationship Id="rId3" Type="http://schemas.openxmlformats.org/officeDocument/2006/relationships/hyperlink" Target="Laura_1.ppt_media%5CLaura_1.ppt" TargetMode="External"/><Relationship Id="rId4" Type="http://schemas.openxmlformats.org/officeDocument/2006/relationships/image" Target="../media/image57.jpeg"/><Relationship Id="rId5" Type="http://schemas.openxmlformats.org/officeDocument/2006/relationships/image" Target="../media/image58.jpeg"/><Relationship Id="rId6" Type="http://schemas.openxmlformats.org/officeDocument/2006/relationships/hyperlink" Target="http://www.socib.es" TargetMode="External"/><Relationship Id="rId7" Type="http://schemas.openxmlformats.org/officeDocument/2006/relationships/image" Target="../media/image59.jpeg"/><Relationship Id="rId8" Type="http://schemas.openxmlformats.org/officeDocument/2006/relationships/image" Target="../media/image60.jpg"/><Relationship Id="rId1" Type="http://schemas.openxmlformats.org/officeDocument/2006/relationships/slideLayout" Target="../slideLayouts/slideLayout76.xml"/><Relationship Id="rId2"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g"/><Relationship Id="rId1" Type="http://schemas.openxmlformats.org/officeDocument/2006/relationships/slideLayout" Target="../slideLayouts/slideLayout74.xml"/><Relationship Id="rId2" Type="http://schemas.openxmlformats.org/officeDocument/2006/relationships/image" Target="../media/image61.jpe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g"/><Relationship Id="rId5" Type="http://schemas.openxmlformats.org/officeDocument/2006/relationships/image" Target="../media/image67.png"/><Relationship Id="rId1" Type="http://schemas.openxmlformats.org/officeDocument/2006/relationships/slideLayout" Target="../slideLayouts/slideLayout74.xml"/><Relationship Id="rId2" Type="http://schemas.openxmlformats.org/officeDocument/2006/relationships/notesSlide" Target="../notesSlides/notesSlid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4.xml"/><Relationship Id="rId2" Type="http://schemas.openxmlformats.org/officeDocument/2006/relationships/image" Target="../media/image69.jpe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73.png"/><Relationship Id="rId7" Type="http://schemas.openxmlformats.org/officeDocument/2006/relationships/image" Target="../media/image74.png"/><Relationship Id="rId1" Type="http://schemas.openxmlformats.org/officeDocument/2006/relationships/slideLayout" Target="../slideLayouts/slideLayout99.xml"/><Relationship Id="rId2" Type="http://schemas.openxmlformats.org/officeDocument/2006/relationships/notesSlide" Target="../notesSlides/notesSlide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image" Target="../media/image75.png"/><Relationship Id="rId3"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gif"/><Relationship Id="rId5" Type="http://schemas.openxmlformats.org/officeDocument/2006/relationships/image" Target="../media/image80.png"/><Relationship Id="rId6" Type="http://schemas.openxmlformats.org/officeDocument/2006/relationships/hyperlink" Target="http://www.sccoos.org/projects/hyperion/" TargetMode="External"/><Relationship Id="rId1" Type="http://schemas.openxmlformats.org/officeDocument/2006/relationships/slideLayout" Target="../slideLayouts/slideLayout29.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3.jpeg"/><Relationship Id="rId3" Type="http://schemas.openxmlformats.org/officeDocument/2006/relationships/image" Target="../media/image8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85.jpeg"/></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jpeg"/><Relationship Id="rId1" Type="http://schemas.openxmlformats.org/officeDocument/2006/relationships/slideLayout" Target="../slideLayouts/slideLayout40.xml"/><Relationship Id="rId2" Type="http://schemas.openxmlformats.org/officeDocument/2006/relationships/image" Target="../media/image86.jpeg"/></Relationships>
</file>

<file path=ppt/slides/_rels/slide45.xml.rels><?xml version="1.0" encoding="UTF-8" standalone="yes"?>
<Relationships xmlns="http://schemas.openxmlformats.org/package/2006/relationships"><Relationship Id="rId3" Type="http://schemas.openxmlformats.org/officeDocument/2006/relationships/hyperlink" Target="http://www.cencoos.org/sections/news/SF_oil_spill_2007.shtml" TargetMode="External"/><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91.png"/><Relationship Id="rId3" Type="http://schemas.openxmlformats.org/officeDocument/2006/relationships/image" Target="../media/image9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png"/></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jpeg"/><Relationship Id="rId8" Type="http://schemas.openxmlformats.org/officeDocument/2006/relationships/image" Target="../media/image100.png"/><Relationship Id="rId1" Type="http://schemas.openxmlformats.org/officeDocument/2006/relationships/slideLayout" Target="../slideLayouts/slideLayout18.xml"/><Relationship Id="rId2"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1" Type="http://schemas.openxmlformats.org/officeDocument/2006/relationships/slideLayout" Target="../slideLayouts/slideLayout120.xml"/><Relationship Id="rId2" Type="http://schemas.openxmlformats.org/officeDocument/2006/relationships/image" Target="../media/image10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0.xml"/><Relationship Id="rId3" Type="http://schemas.openxmlformats.org/officeDocument/2006/relationships/image" Target="../media/image10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10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6.jp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hyperlink" Target="mailto:hroarty@marine.rutgers.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86461"/>
            <a:ext cx="7772400" cy="2067954"/>
          </a:xfrm>
        </p:spPr>
        <p:txBody>
          <a:bodyPr>
            <a:normAutofit fontScale="90000"/>
          </a:bodyPr>
          <a:lstStyle/>
          <a:p>
            <a:r>
              <a:rPr lang="en-US" dirty="0" smtClean="0"/>
              <a:t>Towards a Global HF Radar Network</a:t>
            </a:r>
            <a:br>
              <a:rPr lang="en-US" dirty="0" smtClean="0"/>
            </a:br>
            <a:r>
              <a:rPr lang="en-US" dirty="0"/>
              <a:t/>
            </a:r>
            <a:br>
              <a:rPr lang="en-US" dirty="0"/>
            </a:br>
            <a:r>
              <a:rPr lang="en-US" dirty="0" smtClean="0"/>
              <a:t>Applications and Success Stories</a:t>
            </a:r>
            <a:endParaRPr lang="en-US" dirty="0"/>
          </a:p>
        </p:txBody>
      </p:sp>
      <p:sp>
        <p:nvSpPr>
          <p:cNvPr id="3" name="Subtitle 2"/>
          <p:cNvSpPr>
            <a:spLocks noGrp="1"/>
          </p:cNvSpPr>
          <p:nvPr>
            <p:ph type="subTitle" idx="1"/>
          </p:nvPr>
        </p:nvSpPr>
        <p:spPr>
          <a:xfrm>
            <a:off x="127563" y="5415239"/>
            <a:ext cx="4174734" cy="1284026"/>
          </a:xfrm>
        </p:spPr>
        <p:txBody>
          <a:bodyPr/>
          <a:lstStyle/>
          <a:p>
            <a:pPr algn="l"/>
            <a:r>
              <a:rPr lang="en-US" dirty="0" smtClean="0">
                <a:solidFill>
                  <a:schemeClr val="tx1">
                    <a:lumMod val="95000"/>
                    <a:lumOff val="5000"/>
                  </a:schemeClr>
                </a:solidFill>
              </a:rPr>
              <a:t>Hugh Roarty</a:t>
            </a:r>
          </a:p>
          <a:p>
            <a:pPr algn="l"/>
            <a:r>
              <a:rPr lang="en-US" dirty="0" smtClean="0">
                <a:solidFill>
                  <a:schemeClr val="tx1">
                    <a:lumMod val="95000"/>
                    <a:lumOff val="5000"/>
                  </a:schemeClr>
                </a:solidFill>
              </a:rPr>
              <a:t>June 5, 2013</a:t>
            </a:r>
          </a:p>
        </p:txBody>
      </p:sp>
      <p:pic>
        <p:nvPicPr>
          <p:cNvPr id="5" name="Picture 4" descr="COOL_redgray_on_light_lg.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5898" y="6109877"/>
            <a:ext cx="1140367" cy="500241"/>
          </a:xfrm>
          <a:prstGeom prst="rect">
            <a:avLst/>
          </a:prstGeom>
        </p:spPr>
      </p:pic>
      <p:pic>
        <p:nvPicPr>
          <p:cNvPr id="8" name="Picture 7" descr="IOOS_new_blu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9133" y="6109877"/>
            <a:ext cx="1425460" cy="543293"/>
          </a:xfrm>
          <a:prstGeom prst="rect">
            <a:avLst/>
          </a:prstGeom>
        </p:spPr>
      </p:pic>
      <p:pic>
        <p:nvPicPr>
          <p:cNvPr id="9" name="Picture 8" descr="MARACOOS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69" y="6139673"/>
            <a:ext cx="2276348" cy="392626"/>
          </a:xfrm>
          <a:prstGeom prst="rect">
            <a:avLst/>
          </a:prstGeom>
        </p:spPr>
      </p:pic>
    </p:spTree>
    <p:extLst>
      <p:ext uri="{BB962C8B-B14F-4D97-AF65-F5344CB8AC3E}">
        <p14:creationId xmlns:p14="http://schemas.microsoft.com/office/powerpoint/2010/main" val="202339836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Frequency Statistics</a:t>
            </a:r>
            <a:endParaRPr lang="en-US" dirty="0"/>
          </a:p>
        </p:txBody>
      </p:sp>
      <p:sp>
        <p:nvSpPr>
          <p:cNvPr id="4" name="Content Placeholder 3"/>
          <p:cNvSpPr>
            <a:spLocks noGrp="1"/>
          </p:cNvSpPr>
          <p:nvPr>
            <p:ph idx="1"/>
          </p:nvPr>
        </p:nvSpPr>
        <p:spPr/>
        <p:txBody>
          <a:bodyPr>
            <a:normAutofit fontScale="85000" lnSpcReduction="20000"/>
          </a:bodyPr>
          <a:lstStyle/>
          <a:p>
            <a:r>
              <a:rPr lang="en-US" dirty="0" smtClean="0"/>
              <a:t>05 MHz		86 stations</a:t>
            </a:r>
          </a:p>
          <a:p>
            <a:r>
              <a:rPr lang="en-US" dirty="0" smtClean="0"/>
              <a:t>13 MHz		83 stations</a:t>
            </a:r>
          </a:p>
          <a:p>
            <a:r>
              <a:rPr lang="en-US" dirty="0" smtClean="0"/>
              <a:t>25 MHz		69 stations</a:t>
            </a:r>
          </a:p>
          <a:p>
            <a:r>
              <a:rPr lang="en-US" dirty="0" smtClean="0"/>
              <a:t>42 MHz		20 stations</a:t>
            </a:r>
          </a:p>
          <a:p>
            <a:endParaRPr lang="en-US" dirty="0" smtClean="0"/>
          </a:p>
          <a:p>
            <a:r>
              <a:rPr lang="en-US" dirty="0" smtClean="0"/>
              <a:t>Inventory of stations here</a:t>
            </a:r>
            <a:endParaRPr lang="en-US" dirty="0"/>
          </a:p>
          <a:p>
            <a:r>
              <a:rPr lang="en-US" dirty="0">
                <a:hlinkClick r:id="rId2"/>
              </a:rPr>
              <a:t>https://docs.google.com/spreadsheet/ccc?key=0AiQGzbMafH40dGkybFFQOEdMcGVpc011bEM4SXlHY0E#gid=</a:t>
            </a:r>
            <a:r>
              <a:rPr lang="en-US" dirty="0" smtClean="0">
                <a:hlinkClick r:id="rId2"/>
              </a:rPr>
              <a:t>0</a:t>
            </a:r>
            <a:endParaRPr lang="en-US" dirty="0" smtClean="0"/>
          </a:p>
          <a:p>
            <a:r>
              <a:rPr lang="en-US" dirty="0" smtClean="0"/>
              <a:t>IOOS GEO HF</a:t>
            </a:r>
          </a:p>
          <a:p>
            <a:r>
              <a:rPr lang="en-US" dirty="0">
                <a:hlinkClick r:id="rId3"/>
              </a:rPr>
              <a:t>http://www.ioos.noaa.gov/globalhfr/</a:t>
            </a:r>
            <a:r>
              <a:rPr lang="en-US" dirty="0" smtClean="0">
                <a:hlinkClick r:id="rId3"/>
              </a:rPr>
              <a:t>welcome.html</a:t>
            </a:r>
            <a:endParaRPr lang="en-US" dirty="0" smtClean="0"/>
          </a:p>
          <a:p>
            <a:endParaRPr lang="en-US" dirty="0"/>
          </a:p>
        </p:txBody>
      </p:sp>
      <p:sp>
        <p:nvSpPr>
          <p:cNvPr id="2" name="TextBox 1"/>
          <p:cNvSpPr txBox="1"/>
          <p:nvPr/>
        </p:nvSpPr>
        <p:spPr>
          <a:xfrm>
            <a:off x="4690533" y="1600199"/>
            <a:ext cx="4334933" cy="1938992"/>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We’ve been able to locate 258 of the 349 (74%) </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Tree>
    <p:extLst>
      <p:ext uri="{BB962C8B-B14F-4D97-AF65-F5344CB8AC3E}">
        <p14:creationId xmlns:p14="http://schemas.microsoft.com/office/powerpoint/2010/main" val="230151953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 HF Radar Mailing List</a:t>
            </a:r>
            <a:endParaRPr lang="en-US" dirty="0"/>
          </a:p>
        </p:txBody>
      </p:sp>
      <p:sp>
        <p:nvSpPr>
          <p:cNvPr id="3" name="Content Placeholder 2"/>
          <p:cNvSpPr>
            <a:spLocks noGrp="1"/>
          </p:cNvSpPr>
          <p:nvPr>
            <p:ph idx="1"/>
          </p:nvPr>
        </p:nvSpPr>
        <p:spPr/>
        <p:txBody>
          <a:bodyPr/>
          <a:lstStyle/>
          <a:p>
            <a:r>
              <a:rPr lang="en-US" dirty="0"/>
              <a:t>Global HF </a:t>
            </a:r>
            <a:r>
              <a:rPr lang="en-US" dirty="0" smtClean="0">
                <a:hlinkClick r:id="rId2"/>
              </a:rPr>
              <a:t>geo.global.hfradar</a:t>
            </a:r>
            <a:r>
              <a:rPr lang="en-US" dirty="0">
                <a:hlinkClick r:id="rId2"/>
              </a:rPr>
              <a:t>@</a:t>
            </a:r>
            <a:r>
              <a:rPr lang="en-US" dirty="0" smtClean="0">
                <a:hlinkClick r:id="rId2"/>
              </a:rPr>
              <a:t>ucsd.edu</a:t>
            </a:r>
            <a:endParaRPr lang="en-US" dirty="0" smtClean="0"/>
          </a:p>
          <a:p>
            <a:r>
              <a:rPr lang="en-US" dirty="0" smtClean="0"/>
              <a:t>292 names currently on the list</a:t>
            </a:r>
          </a:p>
          <a:p>
            <a:endParaRPr lang="en-US" dirty="0" smtClean="0"/>
          </a:p>
          <a:p>
            <a:r>
              <a:rPr lang="en-US" dirty="0" smtClean="0"/>
              <a:t>To join send email to </a:t>
            </a:r>
            <a:r>
              <a:rPr lang="en-US" u="sng" dirty="0">
                <a:hlinkClick r:id="rId3"/>
              </a:rPr>
              <a:t>geo.global.hfradaradm@ucsd.edu </a:t>
            </a:r>
            <a:endParaRPr lang="en-US" dirty="0"/>
          </a:p>
        </p:txBody>
      </p:sp>
    </p:spTree>
    <p:extLst>
      <p:ext uri="{BB962C8B-B14F-4D97-AF65-F5344CB8AC3E}">
        <p14:creationId xmlns:p14="http://schemas.microsoft.com/office/powerpoint/2010/main" val="36858914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Number of Individuals on </a:t>
            </a:r>
            <a:br>
              <a:rPr lang="en-US" dirty="0" smtClean="0"/>
            </a:br>
            <a:r>
              <a:rPr lang="en-US" dirty="0" smtClean="0"/>
              <a:t>GEO HF Radar Mailing List By Country</a:t>
            </a:r>
            <a:endParaRPr lang="en-US" dirty="0"/>
          </a:p>
        </p:txBody>
      </p:sp>
      <p:pic>
        <p:nvPicPr>
          <p:cNvPr id="5" name="Picture 4"/>
          <p:cNvPicPr>
            <a:picLocks noChangeAspect="1"/>
          </p:cNvPicPr>
          <p:nvPr/>
        </p:nvPicPr>
        <p:blipFill>
          <a:blip r:embed="rId2"/>
          <a:stretch>
            <a:fillRect/>
          </a:stretch>
        </p:blipFill>
        <p:spPr>
          <a:xfrm>
            <a:off x="602483" y="1417638"/>
            <a:ext cx="7939034" cy="5406048"/>
          </a:xfrm>
          <a:prstGeom prst="rect">
            <a:avLst/>
          </a:prstGeom>
        </p:spPr>
      </p:pic>
      <p:sp>
        <p:nvSpPr>
          <p:cNvPr id="2" name="TextBox 1"/>
          <p:cNvSpPr txBox="1"/>
          <p:nvPr/>
        </p:nvSpPr>
        <p:spPr>
          <a:xfrm>
            <a:off x="5024967" y="1807633"/>
            <a:ext cx="2777066" cy="1384995"/>
          </a:xfrm>
          <a:prstGeom prst="rect">
            <a:avLst/>
          </a:prstGeom>
          <a:solidFill>
            <a:schemeClr val="bg1">
              <a:alpha val="49000"/>
            </a:schemeClr>
          </a:solidFill>
        </p:spPr>
        <p:txBody>
          <a:bodyPr wrap="square" rtlCol="0">
            <a:spAutoFit/>
          </a:bodyPr>
          <a:lstStyle/>
          <a:p>
            <a:pPr algn="ctr"/>
            <a:r>
              <a:rPr lang="en-US" sz="2800" dirty="0" smtClean="0"/>
              <a:t>42 Countries Represented on the Mailing List</a:t>
            </a:r>
            <a:endParaRPr lang="en-US" sz="2800" dirty="0"/>
          </a:p>
        </p:txBody>
      </p:sp>
      <p:sp>
        <p:nvSpPr>
          <p:cNvPr id="3" name="TextBox 2"/>
          <p:cNvSpPr txBox="1"/>
          <p:nvPr/>
        </p:nvSpPr>
        <p:spPr>
          <a:xfrm>
            <a:off x="5130800" y="3746500"/>
            <a:ext cx="2819400" cy="2308324"/>
          </a:xfrm>
          <a:prstGeom prst="rect">
            <a:avLst/>
          </a:prstGeom>
          <a:noFill/>
        </p:spPr>
        <p:txBody>
          <a:bodyPr wrap="square" rtlCol="0">
            <a:spAutoFit/>
          </a:bodyPr>
          <a:lstStyle/>
          <a:p>
            <a:pPr algn="ctr"/>
            <a:r>
              <a:rPr lang="en-US" dirty="0" smtClean="0"/>
              <a:t>Countries With Radars Not on Mailing List</a:t>
            </a:r>
          </a:p>
          <a:p>
            <a:pPr marL="285750" indent="-285750">
              <a:buFont typeface="Arial"/>
              <a:buChar char="•"/>
            </a:pPr>
            <a:r>
              <a:rPr lang="en-US" dirty="0" smtClean="0"/>
              <a:t>Azerbaijan</a:t>
            </a:r>
          </a:p>
          <a:p>
            <a:pPr marL="285750" indent="-285750">
              <a:buFont typeface="Arial"/>
              <a:buChar char="•"/>
            </a:pPr>
            <a:r>
              <a:rPr lang="en-US" dirty="0" smtClean="0"/>
              <a:t>Bahamas</a:t>
            </a:r>
          </a:p>
          <a:p>
            <a:pPr marL="285750" indent="-285750">
              <a:buFont typeface="Arial"/>
              <a:buChar char="•"/>
            </a:pPr>
            <a:r>
              <a:rPr lang="en-US" dirty="0" smtClean="0"/>
              <a:t>Chile</a:t>
            </a:r>
          </a:p>
          <a:p>
            <a:pPr marL="285750" indent="-285750">
              <a:buFont typeface="Arial"/>
              <a:buChar char="•"/>
            </a:pPr>
            <a:r>
              <a:rPr lang="en-US" dirty="0" smtClean="0"/>
              <a:t>Egypt</a:t>
            </a:r>
          </a:p>
          <a:p>
            <a:pPr marL="285750" indent="-285750">
              <a:buFont typeface="Arial"/>
              <a:buChar char="•"/>
            </a:pPr>
            <a:r>
              <a:rPr lang="en-US" dirty="0" smtClean="0"/>
              <a:t>Honduras</a:t>
            </a:r>
          </a:p>
          <a:p>
            <a:pPr marL="285750" indent="-285750">
              <a:buFont typeface="Arial"/>
              <a:buChar char="•"/>
            </a:pPr>
            <a:r>
              <a:rPr lang="en-US" dirty="0" smtClean="0"/>
              <a:t>Oman</a:t>
            </a:r>
            <a:endParaRPr lang="en-US" dirty="0"/>
          </a:p>
        </p:txBody>
      </p:sp>
    </p:spTree>
    <p:extLst>
      <p:ext uri="{BB962C8B-B14F-4D97-AF65-F5344CB8AC3E}">
        <p14:creationId xmlns:p14="http://schemas.microsoft.com/office/powerpoint/2010/main" val="31956326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Applications of </a:t>
            </a:r>
            <a:r>
              <a:rPr lang="en-US" dirty="0" err="1" smtClean="0"/>
              <a:t>hf</a:t>
            </a:r>
            <a:r>
              <a:rPr lang="en-US" dirty="0" smtClean="0"/>
              <a:t> Radar</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1091891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T_cover_pag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441" y="492403"/>
            <a:ext cx="4651556" cy="6038409"/>
          </a:xfrm>
          <a:prstGeom prst="rect">
            <a:avLst/>
          </a:prstGeom>
        </p:spPr>
      </p:pic>
      <p:pic>
        <p:nvPicPr>
          <p:cNvPr id="6" name="Picture 5" descr="Screen shot 2013-06-01 at 11.06.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1993" y="453271"/>
            <a:ext cx="3691829" cy="3031364"/>
          </a:xfrm>
          <a:prstGeom prst="rect">
            <a:avLst/>
          </a:prstGeom>
        </p:spPr>
      </p:pic>
      <p:pic>
        <p:nvPicPr>
          <p:cNvPr id="7" name="Picture 6" descr="Screen shot 2013-06-01 at 11.07.0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1994" y="3616621"/>
            <a:ext cx="3691829" cy="3069687"/>
          </a:xfrm>
          <a:prstGeom prst="rect">
            <a:avLst/>
          </a:prstGeom>
        </p:spPr>
      </p:pic>
    </p:spTree>
    <p:extLst>
      <p:ext uri="{BB962C8B-B14F-4D97-AF65-F5344CB8AC3E}">
        <p14:creationId xmlns:p14="http://schemas.microsoft.com/office/powerpoint/2010/main" val="105101501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T_table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800" y="0"/>
            <a:ext cx="6754333" cy="6858000"/>
          </a:xfrm>
          <a:prstGeom prst="rect">
            <a:avLst/>
          </a:prstGeom>
        </p:spPr>
      </p:pic>
      <p:cxnSp>
        <p:nvCxnSpPr>
          <p:cNvPr id="4" name="Straight Connector 3"/>
          <p:cNvCxnSpPr/>
          <p:nvPr/>
        </p:nvCxnSpPr>
        <p:spPr>
          <a:xfrm>
            <a:off x="1615183" y="1775241"/>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1615183" y="2096094"/>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615183" y="4072471"/>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615183" y="4522904"/>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615183" y="4960380"/>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615183" y="5410812"/>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615183" y="6224069"/>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615183" y="2439768"/>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615183" y="2825411"/>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15183" y="3249929"/>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615183" y="3674446"/>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15183" y="1134109"/>
            <a:ext cx="5429706" cy="0"/>
          </a:xfrm>
          <a:prstGeom prst="line">
            <a:avLst/>
          </a:prstGeom>
          <a:ln w="3175" cmpd="sng">
            <a:solidFill>
              <a:srgbClr val="00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727989" y="1305467"/>
            <a:ext cx="301660" cy="369332"/>
          </a:xfrm>
          <a:prstGeom prst="rect">
            <a:avLst/>
          </a:prstGeom>
          <a:noFill/>
        </p:spPr>
        <p:txBody>
          <a:bodyPr wrap="none" rtlCol="0">
            <a:spAutoFit/>
          </a:bodyPr>
          <a:lstStyle/>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1</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1" name="TextBox 20"/>
          <p:cNvSpPr txBox="1"/>
          <p:nvPr/>
        </p:nvSpPr>
        <p:spPr>
          <a:xfrm>
            <a:off x="1727989" y="2822652"/>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5</a:t>
            </a:r>
          </a:p>
        </p:txBody>
      </p:sp>
      <p:sp>
        <p:nvSpPr>
          <p:cNvPr id="22" name="TextBox 21"/>
          <p:cNvSpPr txBox="1"/>
          <p:nvPr/>
        </p:nvSpPr>
        <p:spPr>
          <a:xfrm>
            <a:off x="1727989" y="3249929"/>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6</a:t>
            </a:r>
          </a:p>
        </p:txBody>
      </p:sp>
      <p:sp>
        <p:nvSpPr>
          <p:cNvPr id="23" name="TextBox 22"/>
          <p:cNvSpPr txBox="1"/>
          <p:nvPr/>
        </p:nvSpPr>
        <p:spPr>
          <a:xfrm>
            <a:off x="1727989" y="3674446"/>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7</a:t>
            </a:r>
          </a:p>
        </p:txBody>
      </p:sp>
      <p:sp>
        <p:nvSpPr>
          <p:cNvPr id="24" name="TextBox 23"/>
          <p:cNvSpPr txBox="1"/>
          <p:nvPr/>
        </p:nvSpPr>
        <p:spPr>
          <a:xfrm>
            <a:off x="1727989" y="4072471"/>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8</a:t>
            </a:r>
          </a:p>
        </p:txBody>
      </p:sp>
      <p:sp>
        <p:nvSpPr>
          <p:cNvPr id="25" name="TextBox 24"/>
          <p:cNvSpPr txBox="1"/>
          <p:nvPr/>
        </p:nvSpPr>
        <p:spPr>
          <a:xfrm>
            <a:off x="1727989" y="4538236"/>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9</a:t>
            </a:r>
          </a:p>
        </p:txBody>
      </p:sp>
      <p:sp>
        <p:nvSpPr>
          <p:cNvPr id="26" name="TextBox 25"/>
          <p:cNvSpPr txBox="1"/>
          <p:nvPr/>
        </p:nvSpPr>
        <p:spPr>
          <a:xfrm>
            <a:off x="1727989" y="4975712"/>
            <a:ext cx="418654" cy="369332"/>
          </a:xfrm>
          <a:prstGeom prst="rect">
            <a:avLst/>
          </a:prstGeom>
          <a:noFill/>
        </p:spPr>
        <p:txBody>
          <a:bodyPr wrap="none" rtlCol="0">
            <a:spAutoFit/>
          </a:bodyPr>
          <a:lstStyle/>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10</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7" name="TextBox 26"/>
          <p:cNvSpPr txBox="1"/>
          <p:nvPr/>
        </p:nvSpPr>
        <p:spPr>
          <a:xfrm>
            <a:off x="1727989" y="5623467"/>
            <a:ext cx="418654" cy="369332"/>
          </a:xfrm>
          <a:prstGeom prst="rect">
            <a:avLst/>
          </a:prstGeom>
          <a:noFill/>
        </p:spPr>
        <p:txBody>
          <a:bodyPr wrap="none" rtlCol="0">
            <a:spAutoFit/>
          </a:bodyPr>
          <a:lstStyle/>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11</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8" name="TextBox 27"/>
          <p:cNvSpPr txBox="1"/>
          <p:nvPr/>
        </p:nvSpPr>
        <p:spPr>
          <a:xfrm>
            <a:off x="1727989" y="6256335"/>
            <a:ext cx="418654" cy="369332"/>
          </a:xfrm>
          <a:prstGeom prst="rect">
            <a:avLst/>
          </a:prstGeom>
          <a:noFill/>
        </p:spPr>
        <p:txBody>
          <a:bodyPr wrap="none" rtlCol="0">
            <a:spAutoFit/>
          </a:bodyPr>
          <a:lstStyle/>
          <a:p>
            <a:r>
              <a:rPr lang="en-US"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12</a:t>
            </a:r>
            <a:endPar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ndParaRPr>
          </a:p>
        </p:txBody>
      </p:sp>
      <p:sp>
        <p:nvSpPr>
          <p:cNvPr id="29" name="TextBox 28"/>
          <p:cNvSpPr txBox="1"/>
          <p:nvPr/>
        </p:nvSpPr>
        <p:spPr>
          <a:xfrm>
            <a:off x="1727989" y="2399330"/>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4</a:t>
            </a:r>
          </a:p>
        </p:txBody>
      </p:sp>
      <p:sp>
        <p:nvSpPr>
          <p:cNvPr id="30" name="TextBox 29"/>
          <p:cNvSpPr txBox="1"/>
          <p:nvPr/>
        </p:nvSpPr>
        <p:spPr>
          <a:xfrm>
            <a:off x="1727989" y="2077606"/>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3</a:t>
            </a:r>
          </a:p>
        </p:txBody>
      </p:sp>
      <p:sp>
        <p:nvSpPr>
          <p:cNvPr id="31" name="TextBox 30"/>
          <p:cNvSpPr txBox="1"/>
          <p:nvPr/>
        </p:nvSpPr>
        <p:spPr>
          <a:xfrm>
            <a:off x="1727989" y="1755882"/>
            <a:ext cx="301660" cy="369332"/>
          </a:xfrm>
          <a:prstGeom prst="rect">
            <a:avLst/>
          </a:prstGeom>
          <a:noFill/>
        </p:spPr>
        <p:txBody>
          <a:bodyPr wrap="none" rtlCol="0">
            <a:spAutoFit/>
          </a:bodyPr>
          <a:lstStyle/>
          <a:p>
            <a:r>
              <a:rPr lang="en-US"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2</a:t>
            </a:r>
          </a:p>
        </p:txBody>
      </p:sp>
    </p:spTree>
    <p:extLst>
      <p:ext uri="{BB962C8B-B14F-4D97-AF65-F5344CB8AC3E}">
        <p14:creationId xmlns:p14="http://schemas.microsoft.com/office/powerpoint/2010/main" val="31115855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Stories by Type</a:t>
            </a:r>
            <a:endParaRPr lang="en-US" dirty="0"/>
          </a:p>
        </p:txBody>
      </p:sp>
      <p:pic>
        <p:nvPicPr>
          <p:cNvPr id="3" name="Picture 2"/>
          <p:cNvPicPr>
            <a:picLocks noChangeAspect="1"/>
          </p:cNvPicPr>
          <p:nvPr/>
        </p:nvPicPr>
        <p:blipFill>
          <a:blip r:embed="rId2"/>
          <a:stretch>
            <a:fillRect/>
          </a:stretch>
        </p:blipFill>
        <p:spPr>
          <a:xfrm>
            <a:off x="548424" y="1259362"/>
            <a:ext cx="7905532" cy="5386955"/>
          </a:xfrm>
          <a:prstGeom prst="rect">
            <a:avLst/>
          </a:prstGeom>
        </p:spPr>
      </p:pic>
    </p:spTree>
    <p:extLst>
      <p:ext uri="{BB962C8B-B14F-4D97-AF65-F5344CB8AC3E}">
        <p14:creationId xmlns:p14="http://schemas.microsoft.com/office/powerpoint/2010/main" val="38428630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Stories by Country</a:t>
            </a:r>
            <a:endParaRPr lang="en-US" dirty="0"/>
          </a:p>
        </p:txBody>
      </p:sp>
      <p:pic>
        <p:nvPicPr>
          <p:cNvPr id="4" name="Picture 3"/>
          <p:cNvPicPr>
            <a:picLocks noChangeAspect="1"/>
          </p:cNvPicPr>
          <p:nvPr/>
        </p:nvPicPr>
        <p:blipFill rotWithShape="1">
          <a:blip r:embed="rId2"/>
          <a:srcRect l="12959" t="8910" r="19108" b="7603"/>
          <a:stretch/>
        </p:blipFill>
        <p:spPr>
          <a:xfrm>
            <a:off x="947091" y="1226853"/>
            <a:ext cx="6500486" cy="5439945"/>
          </a:xfrm>
          <a:prstGeom prst="rect">
            <a:avLst/>
          </a:prstGeom>
        </p:spPr>
      </p:pic>
    </p:spTree>
    <p:extLst>
      <p:ext uri="{BB962C8B-B14F-4D97-AF65-F5344CB8AC3E}">
        <p14:creationId xmlns:p14="http://schemas.microsoft.com/office/powerpoint/2010/main" val="28672411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 Stories</a:t>
            </a:r>
            <a:endParaRPr lang="en-US" dirty="0"/>
          </a:p>
        </p:txBody>
      </p:sp>
      <p:sp>
        <p:nvSpPr>
          <p:cNvPr id="4" name="Content Placeholder 3"/>
          <p:cNvSpPr>
            <a:spLocks noGrp="1"/>
          </p:cNvSpPr>
          <p:nvPr>
            <p:ph idx="1"/>
          </p:nvPr>
        </p:nvSpPr>
        <p:spPr/>
        <p:txBody>
          <a:bodyPr/>
          <a:lstStyle/>
          <a:p>
            <a:r>
              <a:rPr lang="en-US" dirty="0" smtClean="0"/>
              <a:t>63 stories can be found here</a:t>
            </a:r>
          </a:p>
          <a:p>
            <a:r>
              <a:rPr lang="en-US" dirty="0">
                <a:hlinkClick r:id="rId2"/>
              </a:rPr>
              <a:t>https://docs.google.com/spreadsheet/ccc?key=0ApJVYVXQvIe0dDBPcWFGZll0UTRBS3VaMERYUXhKT2c#gid=</a:t>
            </a:r>
            <a:r>
              <a:rPr lang="en-US" dirty="0" smtClean="0">
                <a:hlinkClick r:id="rId2"/>
              </a:rPr>
              <a:t>0</a:t>
            </a:r>
            <a:endParaRPr lang="en-US" dirty="0" smtClean="0"/>
          </a:p>
          <a:p>
            <a:r>
              <a:rPr lang="en-US" dirty="0" smtClean="0"/>
              <a:t>Please send us more stories</a:t>
            </a:r>
          </a:p>
          <a:p>
            <a:endParaRPr lang="en-US" dirty="0"/>
          </a:p>
          <a:p>
            <a:endParaRPr lang="en-US" dirty="0"/>
          </a:p>
        </p:txBody>
      </p:sp>
    </p:spTree>
    <p:extLst>
      <p:ext uri="{BB962C8B-B14F-4D97-AF65-F5344CB8AC3E}">
        <p14:creationId xmlns:p14="http://schemas.microsoft.com/office/powerpoint/2010/main" val="369117898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There’s an APP for that</a:t>
            </a:r>
            <a:endParaRPr lang="en-US" dirty="0"/>
          </a:p>
        </p:txBody>
      </p:sp>
      <p:pic>
        <p:nvPicPr>
          <p:cNvPr id="2" name="Untitled.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4583"/>
          <a:stretch/>
        </p:blipFill>
        <p:spPr>
          <a:xfrm>
            <a:off x="508000" y="1879600"/>
            <a:ext cx="8128000" cy="4597400"/>
          </a:xfrm>
          <a:prstGeom prst="rect">
            <a:avLst/>
          </a:prstGeom>
        </p:spPr>
      </p:pic>
    </p:spTree>
    <p:extLst>
      <p:ext uri="{BB962C8B-B14F-4D97-AF65-F5344CB8AC3E}">
        <p14:creationId xmlns:p14="http://schemas.microsoft.com/office/powerpoint/2010/main" val="655030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for Talk</a:t>
            </a:r>
            <a:endParaRPr lang="en-US" dirty="0"/>
          </a:p>
        </p:txBody>
      </p:sp>
      <p:sp>
        <p:nvSpPr>
          <p:cNvPr id="3" name="Content Placeholder 2"/>
          <p:cNvSpPr>
            <a:spLocks noGrp="1"/>
          </p:cNvSpPr>
          <p:nvPr>
            <p:ph idx="1"/>
          </p:nvPr>
        </p:nvSpPr>
        <p:spPr/>
        <p:txBody>
          <a:bodyPr/>
          <a:lstStyle/>
          <a:p>
            <a:r>
              <a:rPr lang="en-US" dirty="0" smtClean="0"/>
              <a:t>Introduction to GEO and Global HF Radar Network</a:t>
            </a:r>
          </a:p>
          <a:p>
            <a:r>
              <a:rPr lang="en-US" dirty="0" smtClean="0"/>
              <a:t>Applications for HF Radar</a:t>
            </a:r>
          </a:p>
          <a:p>
            <a:r>
              <a:rPr lang="en-US" dirty="0" smtClean="0"/>
              <a:t>Application Stories</a:t>
            </a:r>
            <a:endParaRPr lang="en-US" dirty="0"/>
          </a:p>
        </p:txBody>
      </p:sp>
    </p:spTree>
    <p:extLst>
      <p:ext uri="{BB962C8B-B14F-4D97-AF65-F5344CB8AC3E}">
        <p14:creationId xmlns:p14="http://schemas.microsoft.com/office/powerpoint/2010/main" val="322020475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Application stories</a:t>
            </a:r>
            <a:endParaRPr lang="en-US"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288036260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Australia – 13 HF radars</a:t>
            </a:r>
            <a:endParaRPr lang="en-US" dirty="0"/>
          </a:p>
        </p:txBody>
      </p:sp>
      <p:pic>
        <p:nvPicPr>
          <p:cNvPr id="6" name="Picture 5" descr="Site_Map_Mercator_Australi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733" y="1223432"/>
            <a:ext cx="7137400" cy="5386917"/>
          </a:xfrm>
          <a:prstGeom prst="rect">
            <a:avLst/>
          </a:prstGeom>
        </p:spPr>
      </p:pic>
    </p:spTree>
    <p:extLst>
      <p:ext uri="{BB962C8B-B14F-4D97-AF65-F5344CB8AC3E}">
        <p14:creationId xmlns:p14="http://schemas.microsoft.com/office/powerpoint/2010/main" val="38916839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smtClean="0"/>
              <a:t>Radar Based Tracking of Pollutants/Larvae in the Coral Sea</a:t>
            </a:r>
            <a:endParaRPr lang="en-US" sz="4000" dirty="0"/>
          </a:p>
        </p:txBody>
      </p:sp>
      <p:pic>
        <p:nvPicPr>
          <p:cNvPr id="5" name="Picture 4" descr="Screen shot 2013-06-01 at 7.25.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56365"/>
            <a:ext cx="4648956" cy="3005332"/>
          </a:xfrm>
          <a:prstGeom prst="rect">
            <a:avLst/>
          </a:prstGeom>
        </p:spPr>
      </p:pic>
      <p:pic>
        <p:nvPicPr>
          <p:cNvPr id="6" name="Picture 5" descr="Screen shot 2013-06-01 at 7.28.0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004" y="1712052"/>
            <a:ext cx="4214459" cy="4234130"/>
          </a:xfrm>
          <a:prstGeom prst="rect">
            <a:avLst/>
          </a:prstGeom>
        </p:spPr>
      </p:pic>
    </p:spTree>
    <p:extLst>
      <p:ext uri="{BB962C8B-B14F-4D97-AF65-F5344CB8AC3E}">
        <p14:creationId xmlns:p14="http://schemas.microsoft.com/office/powerpoint/2010/main" val="396840471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Israel – 2 HF radars </a:t>
            </a:r>
            <a:endParaRPr lang="en-US" dirty="0"/>
          </a:p>
        </p:txBody>
      </p:sp>
      <p:pic>
        <p:nvPicPr>
          <p:cNvPr id="3" name="Picture 2" descr="Site_Map_Mercator_Israe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167" y="1562100"/>
            <a:ext cx="4275667" cy="5170404"/>
          </a:xfrm>
          <a:prstGeom prst="rect">
            <a:avLst/>
          </a:prstGeom>
        </p:spPr>
      </p:pic>
    </p:spTree>
    <p:extLst>
      <p:ext uri="{BB962C8B-B14F-4D97-AF65-F5344CB8AC3E}">
        <p14:creationId xmlns:p14="http://schemas.microsoft.com/office/powerpoint/2010/main" val="61463405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9" name="Rectangle 3"/>
          <p:cNvSpPr>
            <a:spLocks noChangeArrowheads="1"/>
          </p:cNvSpPr>
          <p:nvPr/>
        </p:nvSpPr>
        <p:spPr bwMode="auto">
          <a:xfrm>
            <a:off x="0" y="152400"/>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a:solidFill>
                  <a:srgbClr val="0000FF"/>
                </a:solidFill>
                <a:latin typeface="Calibri"/>
              </a:rPr>
              <a:t>The Gulf of </a:t>
            </a:r>
            <a:r>
              <a:rPr lang="en-US" sz="2400" b="1" dirty="0" err="1">
                <a:solidFill>
                  <a:srgbClr val="0000FF"/>
                </a:solidFill>
                <a:latin typeface="Calibri"/>
              </a:rPr>
              <a:t>Eilat</a:t>
            </a:r>
            <a:r>
              <a:rPr lang="en-US" sz="2400" b="1" dirty="0">
                <a:solidFill>
                  <a:srgbClr val="0000FF"/>
                </a:solidFill>
                <a:latin typeface="Calibri"/>
              </a:rPr>
              <a:t>: a natural driven cavity?</a:t>
            </a:r>
          </a:p>
        </p:txBody>
      </p:sp>
      <p:pic>
        <p:nvPicPr>
          <p:cNvPr id="399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836613"/>
            <a:ext cx="3889375" cy="38814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1" descr="Screen Shot 2012-11-10 at 10.11.14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789363"/>
            <a:ext cx="3692525" cy="2570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2"/>
          <p:cNvSpPr txBox="1">
            <a:spLocks noChangeArrowheads="1"/>
          </p:cNvSpPr>
          <p:nvPr/>
        </p:nvSpPr>
        <p:spPr bwMode="auto">
          <a:xfrm>
            <a:off x="323850" y="1196975"/>
            <a:ext cx="184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Helvetica" charset="0"/>
                <a:ea typeface="ＭＳ Ｐゴシック" charset="0"/>
                <a:cs typeface="ＭＳ Ｐゴシック" charset="0"/>
              </a:defRPr>
            </a:lvl1pPr>
            <a:lvl2pPr marL="742950" indent="-285750" eaLnBrk="0" hangingPunct="0">
              <a:defRPr sz="2000">
                <a:solidFill>
                  <a:schemeClr val="tx1"/>
                </a:solidFill>
                <a:latin typeface="Helvetica" charset="0"/>
                <a:ea typeface="ＭＳ Ｐゴシック" charset="0"/>
              </a:defRPr>
            </a:lvl2pPr>
            <a:lvl3pPr marL="1143000" indent="-228600" eaLnBrk="0" hangingPunct="0">
              <a:defRPr sz="2000">
                <a:solidFill>
                  <a:schemeClr val="tx1"/>
                </a:solidFill>
                <a:latin typeface="Helvetica" charset="0"/>
                <a:ea typeface="ＭＳ Ｐゴシック" charset="0"/>
              </a:defRPr>
            </a:lvl3pPr>
            <a:lvl4pPr marL="1600200" indent="-228600" eaLnBrk="0" hangingPunct="0">
              <a:defRPr sz="2000">
                <a:solidFill>
                  <a:schemeClr val="tx1"/>
                </a:solidFill>
                <a:latin typeface="Helvetica" charset="0"/>
                <a:ea typeface="ＭＳ Ｐゴシック" charset="0"/>
              </a:defRPr>
            </a:lvl4pPr>
            <a:lvl5pPr marL="2057400" indent="-228600" eaLnBrk="0" hangingPunct="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eaLnBrk="1" hangingPunct="1"/>
            <a:endParaRPr lang="en-US">
              <a:solidFill>
                <a:prstClr val="black"/>
              </a:solidFill>
            </a:endParaRPr>
          </a:p>
        </p:txBody>
      </p:sp>
      <p:sp>
        <p:nvSpPr>
          <p:cNvPr id="39941" name="Rectangle 3"/>
          <p:cNvSpPr>
            <a:spLocks noChangeArrowheads="1"/>
          </p:cNvSpPr>
          <p:nvPr/>
        </p:nvSpPr>
        <p:spPr bwMode="auto">
          <a:xfrm>
            <a:off x="179388" y="1025525"/>
            <a:ext cx="40322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solidFill>
                  <a:prstClr val="black"/>
                </a:solidFill>
                <a:latin typeface="Calibri"/>
              </a:rPr>
              <a:t>Coherent eddies are rare and appear only a few times a year,  from November to April, when the wind is relatively calm</a:t>
            </a:r>
          </a:p>
        </p:txBody>
      </p:sp>
    </p:spTree>
    <p:extLst>
      <p:ext uri="{BB962C8B-B14F-4D97-AF65-F5344CB8AC3E}">
        <p14:creationId xmlns:p14="http://schemas.microsoft.com/office/powerpoint/2010/main" val="37943209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4" name="Rectangle 2"/>
          <p:cNvSpPr>
            <a:spLocks noChangeArrowheads="1"/>
          </p:cNvSpPr>
          <p:nvPr/>
        </p:nvSpPr>
        <p:spPr bwMode="auto">
          <a:xfrm>
            <a:off x="0" y="1268413"/>
            <a:ext cx="8839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381000" indent="-381000">
              <a:lnSpc>
                <a:spcPct val="120000"/>
              </a:lnSpc>
              <a:buFontTx/>
              <a:buChar char="•"/>
              <a:defRPr/>
            </a:pPr>
            <a:r>
              <a:rPr lang="en-US" dirty="0">
                <a:solidFill>
                  <a:prstClr val="black"/>
                </a:solidFill>
                <a:latin typeface="Calibri"/>
              </a:rPr>
              <a:t>Analyses are based on measurements of surface velocity field by HF Coastal radar. </a:t>
            </a:r>
          </a:p>
          <a:p>
            <a:pPr marL="381000" indent="-381000">
              <a:lnSpc>
                <a:spcPct val="120000"/>
              </a:lnSpc>
              <a:buFontTx/>
              <a:buChar char="•"/>
              <a:defRPr/>
            </a:pPr>
            <a:r>
              <a:rPr lang="en-US" dirty="0">
                <a:solidFill>
                  <a:prstClr val="black"/>
                </a:solidFill>
                <a:latin typeface="Calibri"/>
              </a:rPr>
              <a:t>Ensembles of </a:t>
            </a:r>
            <a:r>
              <a:rPr lang="en-US" dirty="0" err="1">
                <a:solidFill>
                  <a:prstClr val="black"/>
                </a:solidFill>
                <a:latin typeface="Calibri"/>
              </a:rPr>
              <a:t>Lagrangian</a:t>
            </a:r>
            <a:r>
              <a:rPr lang="en-US" dirty="0">
                <a:solidFill>
                  <a:prstClr val="black"/>
                </a:solidFill>
                <a:latin typeface="Calibri"/>
              </a:rPr>
              <a:t> particle trajectories deployed in the observed velocity fields enable to quantify the spatial and temporal variations of the </a:t>
            </a:r>
            <a:r>
              <a:rPr lang="en-US" dirty="0" err="1">
                <a:solidFill>
                  <a:prstClr val="black"/>
                </a:solidFill>
                <a:latin typeface="Calibri"/>
              </a:rPr>
              <a:t>Lagrangian</a:t>
            </a:r>
            <a:r>
              <a:rPr lang="en-US" dirty="0">
                <a:solidFill>
                  <a:prstClr val="black"/>
                </a:solidFill>
                <a:latin typeface="Calibri"/>
              </a:rPr>
              <a:t> dispersion.</a:t>
            </a:r>
          </a:p>
          <a:p>
            <a:pPr marL="381000" indent="-381000">
              <a:lnSpc>
                <a:spcPct val="120000"/>
              </a:lnSpc>
              <a:buFontTx/>
              <a:buChar char="•"/>
              <a:defRPr/>
            </a:pPr>
            <a:r>
              <a:rPr lang="en-US" dirty="0">
                <a:solidFill>
                  <a:prstClr val="black"/>
                </a:solidFill>
                <a:latin typeface="Calibri"/>
              </a:rPr>
              <a:t>Previous studies of single- and two-particle dispersion were based on drifters and have been restricted to limited regions and periods.</a:t>
            </a:r>
          </a:p>
        </p:txBody>
      </p:sp>
      <p:sp>
        <p:nvSpPr>
          <p:cNvPr id="586755" name="Text Box 3"/>
          <p:cNvSpPr txBox="1">
            <a:spLocks noChangeArrowheads="1"/>
          </p:cNvSpPr>
          <p:nvPr/>
        </p:nvSpPr>
        <p:spPr bwMode="auto">
          <a:xfrm>
            <a:off x="188913" y="908050"/>
            <a:ext cx="2079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FF0000"/>
                </a:solidFill>
                <a:latin typeface="Calibri"/>
              </a:rPr>
              <a:t>Methodology</a:t>
            </a:r>
            <a:endParaRPr lang="en-US" dirty="0">
              <a:solidFill>
                <a:srgbClr val="FF0000"/>
              </a:solidFill>
              <a:latin typeface="Calibri"/>
            </a:endParaRPr>
          </a:p>
        </p:txBody>
      </p:sp>
      <p:sp>
        <p:nvSpPr>
          <p:cNvPr id="586757" name="Rectangle 5"/>
          <p:cNvSpPr>
            <a:spLocks noChangeArrowheads="1"/>
          </p:cNvSpPr>
          <p:nvPr/>
        </p:nvSpPr>
        <p:spPr bwMode="auto">
          <a:xfrm>
            <a:off x="152400" y="-26988"/>
            <a:ext cx="88392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2400" b="1" dirty="0" err="1">
                <a:solidFill>
                  <a:srgbClr val="0000FF"/>
                </a:solidFill>
                <a:latin typeface="Calibri"/>
              </a:rPr>
              <a:t>Submesoscale</a:t>
            </a:r>
            <a:r>
              <a:rPr lang="en-US" sz="2400" b="1" dirty="0">
                <a:solidFill>
                  <a:srgbClr val="0000FF"/>
                </a:solidFill>
                <a:latin typeface="Calibri"/>
              </a:rPr>
              <a:t> barriers to horizontal mixing from current measurements and aerial-photographs</a:t>
            </a:r>
          </a:p>
        </p:txBody>
      </p:sp>
      <p:pic>
        <p:nvPicPr>
          <p:cNvPr id="5" name="drifters.mov" descr="/Users/hezi/Seminars/submesoscale/drifter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359400" y="4005263"/>
            <a:ext cx="3516313"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6"/>
          <p:cNvSpPr txBox="1">
            <a:spLocks noChangeArrowheads="1"/>
          </p:cNvSpPr>
          <p:nvPr/>
        </p:nvSpPr>
        <p:spPr bwMode="auto">
          <a:xfrm>
            <a:off x="2692400" y="5175250"/>
            <a:ext cx="18081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Helvetica" charset="0"/>
                <a:ea typeface="ＭＳ Ｐゴシック" charset="0"/>
                <a:cs typeface="ＭＳ Ｐゴシック" charset="0"/>
              </a:defRPr>
            </a:lvl1pPr>
            <a:lvl2pPr marL="742950" indent="-285750" eaLnBrk="0" hangingPunct="0">
              <a:defRPr sz="2000">
                <a:solidFill>
                  <a:schemeClr val="tx1"/>
                </a:solidFill>
                <a:latin typeface="Helvetica" charset="0"/>
                <a:ea typeface="ＭＳ Ｐゴシック" charset="0"/>
              </a:defRPr>
            </a:lvl2pPr>
            <a:lvl3pPr marL="1143000" indent="-228600" eaLnBrk="0" hangingPunct="0">
              <a:defRPr sz="2000">
                <a:solidFill>
                  <a:schemeClr val="tx1"/>
                </a:solidFill>
                <a:latin typeface="Helvetica" charset="0"/>
                <a:ea typeface="ＭＳ Ｐゴシック" charset="0"/>
              </a:defRPr>
            </a:lvl3pPr>
            <a:lvl4pPr marL="1600200" indent="-228600" eaLnBrk="0" hangingPunct="0">
              <a:defRPr sz="2000">
                <a:solidFill>
                  <a:schemeClr val="tx1"/>
                </a:solidFill>
                <a:latin typeface="Helvetica" charset="0"/>
                <a:ea typeface="ＭＳ Ｐゴシック" charset="0"/>
              </a:defRPr>
            </a:lvl4pPr>
            <a:lvl5pPr marL="2057400" indent="-228600" eaLnBrk="0" hangingPunct="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eaLnBrk="1" hangingPunct="1"/>
            <a:r>
              <a:rPr lang="en-US">
                <a:solidFill>
                  <a:prstClr val="black"/>
                </a:solidFill>
              </a:rPr>
              <a:t>We use 1000s</a:t>
            </a:r>
          </a:p>
          <a:p>
            <a:pPr eaLnBrk="1" hangingPunct="1"/>
            <a:r>
              <a:rPr lang="en-US">
                <a:solidFill>
                  <a:prstClr val="black"/>
                </a:solidFill>
              </a:rPr>
              <a:t>of trajectories</a:t>
            </a:r>
          </a:p>
        </p:txBody>
      </p:sp>
    </p:spTree>
    <p:extLst>
      <p:ext uri="{BB962C8B-B14F-4D97-AF65-F5344CB8AC3E}">
        <p14:creationId xmlns:p14="http://schemas.microsoft.com/office/powerpoint/2010/main" val="1326697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7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Text Box 1026"/>
          <p:cNvSpPr txBox="1">
            <a:spLocks noChangeArrowheads="1"/>
          </p:cNvSpPr>
          <p:nvPr/>
        </p:nvSpPr>
        <p:spPr bwMode="auto">
          <a:xfrm>
            <a:off x="107950" y="1182688"/>
            <a:ext cx="3959225" cy="2246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E5D95"/>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solidFill>
                  <a:prstClr val="black"/>
                </a:solidFill>
                <a:latin typeface="Calibri"/>
              </a:rPr>
              <a:t>Spatial variations of the relative dispersion and the </a:t>
            </a:r>
            <a:r>
              <a:rPr lang="en-US" dirty="0" err="1">
                <a:solidFill>
                  <a:prstClr val="black"/>
                </a:solidFill>
                <a:latin typeface="Calibri"/>
              </a:rPr>
              <a:t>Lyapunov</a:t>
            </a:r>
            <a:r>
              <a:rPr lang="en-US" dirty="0">
                <a:solidFill>
                  <a:prstClr val="black"/>
                </a:solidFill>
                <a:latin typeface="Calibri"/>
              </a:rPr>
              <a:t> exponents seem to explain  the observed sharp front. </a:t>
            </a:r>
          </a:p>
          <a:p>
            <a:pPr>
              <a:defRPr/>
            </a:pPr>
            <a:endParaRPr lang="en-US" dirty="0">
              <a:solidFill>
                <a:prstClr val="black"/>
              </a:solidFill>
              <a:latin typeface="Calibri"/>
            </a:endParaRPr>
          </a:p>
          <a:p>
            <a:pPr>
              <a:defRPr/>
            </a:pPr>
            <a:r>
              <a:rPr lang="en-US" dirty="0">
                <a:solidFill>
                  <a:prstClr val="black"/>
                </a:solidFill>
                <a:latin typeface="Calibri"/>
              </a:rPr>
              <a:t>This implies non-uniform mixing, unlike what most models use …</a:t>
            </a:r>
          </a:p>
        </p:txBody>
      </p:sp>
      <p:sp>
        <p:nvSpPr>
          <p:cNvPr id="596995" name="Text Box 1027"/>
          <p:cNvSpPr txBox="1">
            <a:spLocks noChangeArrowheads="1"/>
          </p:cNvSpPr>
          <p:nvPr/>
        </p:nvSpPr>
        <p:spPr bwMode="auto">
          <a:xfrm>
            <a:off x="4911725" y="508000"/>
            <a:ext cx="3548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solidFill>
                  <a:prstClr val="black"/>
                </a:solidFill>
                <a:latin typeface="Calibri"/>
              </a:rPr>
              <a:t>After two days, Feb. 5, 2006</a:t>
            </a:r>
          </a:p>
        </p:txBody>
      </p:sp>
      <p:pic>
        <p:nvPicPr>
          <p:cNvPr id="35843" name="Picture 1028" descr="figure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3895725"/>
            <a:ext cx="29718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029" descr="Untitl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993775"/>
            <a:ext cx="4800600"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030" descr="Untitle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59213"/>
            <a:ext cx="5867400" cy="299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9" name="Line 1031"/>
          <p:cNvSpPr>
            <a:spLocks noChangeShapeType="1"/>
          </p:cNvSpPr>
          <p:nvPr/>
        </p:nvSpPr>
        <p:spPr bwMode="auto">
          <a:xfrm flipH="1" flipV="1">
            <a:off x="7696200" y="1447800"/>
            <a:ext cx="152400" cy="2667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Calibri"/>
            </a:endParaRPr>
          </a:p>
        </p:txBody>
      </p:sp>
      <p:sp>
        <p:nvSpPr>
          <p:cNvPr id="597000" name="Line 1032"/>
          <p:cNvSpPr>
            <a:spLocks noChangeShapeType="1"/>
          </p:cNvSpPr>
          <p:nvPr/>
        </p:nvSpPr>
        <p:spPr bwMode="auto">
          <a:xfrm flipH="1">
            <a:off x="1524000" y="4114800"/>
            <a:ext cx="6172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prstClr val="black"/>
              </a:solidFill>
              <a:latin typeface="Calibri"/>
            </a:endParaRPr>
          </a:p>
        </p:txBody>
      </p:sp>
      <p:sp>
        <p:nvSpPr>
          <p:cNvPr id="597001" name="Rectangle 1033"/>
          <p:cNvSpPr>
            <a:spLocks noChangeArrowheads="1"/>
          </p:cNvSpPr>
          <p:nvPr/>
        </p:nvSpPr>
        <p:spPr bwMode="auto">
          <a:xfrm>
            <a:off x="966788" y="0"/>
            <a:ext cx="735012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b="1" dirty="0">
                <a:solidFill>
                  <a:srgbClr val="C0504D"/>
                </a:solidFill>
                <a:latin typeface="Calibri"/>
              </a:rPr>
              <a:t>Aerial photographs: persisting barriers to mixing</a:t>
            </a:r>
          </a:p>
        </p:txBody>
      </p:sp>
    </p:spTree>
    <p:extLst>
      <p:ext uri="{BB962C8B-B14F-4D97-AF65-F5344CB8AC3E}">
        <p14:creationId xmlns:p14="http://schemas.microsoft.com/office/powerpoint/2010/main" val="41062559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South </a:t>
            </a:r>
            <a:r>
              <a:rPr lang="en-US" dirty="0"/>
              <a:t>Korea -</a:t>
            </a:r>
            <a:r>
              <a:rPr lang="en-US" dirty="0" smtClean="0"/>
              <a:t>28 </a:t>
            </a:r>
            <a:r>
              <a:rPr lang="en-US" dirty="0"/>
              <a:t>HF radars  </a:t>
            </a:r>
          </a:p>
        </p:txBody>
      </p:sp>
      <p:pic>
        <p:nvPicPr>
          <p:cNvPr id="3" name="Picture 2" descr="Site_Map_Mercator_SKore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558" y="1570567"/>
            <a:ext cx="3986884" cy="4896735"/>
          </a:xfrm>
          <a:prstGeom prst="rect">
            <a:avLst/>
          </a:prstGeom>
        </p:spPr>
      </p:pic>
    </p:spTree>
    <p:extLst>
      <p:ext uri="{BB962C8B-B14F-4D97-AF65-F5344CB8AC3E}">
        <p14:creationId xmlns:p14="http://schemas.microsoft.com/office/powerpoint/2010/main" val="295964785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440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458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458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8" name="자유형 27"/>
          <p:cNvSpPr/>
          <p:nvPr/>
        </p:nvSpPr>
        <p:spPr>
          <a:xfrm>
            <a:off x="165560" y="33314"/>
            <a:ext cx="8784976" cy="857256"/>
          </a:xfrm>
          <a:custGeom>
            <a:avLst/>
            <a:gdLst>
              <a:gd name="connsiteX0" fmla="*/ 0 w 7572428"/>
              <a:gd name="connsiteY0" fmla="*/ 142876 h 857256"/>
              <a:gd name="connsiteX1" fmla="*/ 41848 w 7572428"/>
              <a:gd name="connsiteY1" fmla="*/ 41847 h 857256"/>
              <a:gd name="connsiteX2" fmla="*/ 142877 w 7572428"/>
              <a:gd name="connsiteY2" fmla="*/ 0 h 857256"/>
              <a:gd name="connsiteX3" fmla="*/ 7429552 w 7572428"/>
              <a:gd name="connsiteY3" fmla="*/ 0 h 857256"/>
              <a:gd name="connsiteX4" fmla="*/ 7530581 w 7572428"/>
              <a:gd name="connsiteY4" fmla="*/ 41848 h 857256"/>
              <a:gd name="connsiteX5" fmla="*/ 7572428 w 7572428"/>
              <a:gd name="connsiteY5" fmla="*/ 142877 h 857256"/>
              <a:gd name="connsiteX6" fmla="*/ 7572428 w 7572428"/>
              <a:gd name="connsiteY6" fmla="*/ 714380 h 857256"/>
              <a:gd name="connsiteX7" fmla="*/ 7530581 w 7572428"/>
              <a:gd name="connsiteY7" fmla="*/ 815409 h 857256"/>
              <a:gd name="connsiteX8" fmla="*/ 7429552 w 7572428"/>
              <a:gd name="connsiteY8" fmla="*/ 857256 h 857256"/>
              <a:gd name="connsiteX9" fmla="*/ 142876 w 7572428"/>
              <a:gd name="connsiteY9" fmla="*/ 857256 h 857256"/>
              <a:gd name="connsiteX10" fmla="*/ 41847 w 7572428"/>
              <a:gd name="connsiteY10" fmla="*/ 815409 h 857256"/>
              <a:gd name="connsiteX11" fmla="*/ 0 w 7572428"/>
              <a:gd name="connsiteY11" fmla="*/ 714380 h 857256"/>
              <a:gd name="connsiteX12" fmla="*/ 0 w 7572428"/>
              <a:gd name="connsiteY12" fmla="*/ 142876 h 8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428" h="857256">
                <a:moveTo>
                  <a:pt x="0" y="142876"/>
                </a:moveTo>
                <a:cubicBezTo>
                  <a:pt x="0" y="104983"/>
                  <a:pt x="15053" y="68642"/>
                  <a:pt x="41848" y="41847"/>
                </a:cubicBezTo>
                <a:cubicBezTo>
                  <a:pt x="68642" y="15053"/>
                  <a:pt x="104984" y="0"/>
                  <a:pt x="142877" y="0"/>
                </a:cubicBezTo>
                <a:lnTo>
                  <a:pt x="7429552" y="0"/>
                </a:lnTo>
                <a:cubicBezTo>
                  <a:pt x="7467445" y="0"/>
                  <a:pt x="7503786" y="15053"/>
                  <a:pt x="7530581" y="41848"/>
                </a:cubicBezTo>
                <a:cubicBezTo>
                  <a:pt x="7557375" y="68642"/>
                  <a:pt x="7572428" y="104984"/>
                  <a:pt x="7572428" y="142877"/>
                </a:cubicBezTo>
                <a:lnTo>
                  <a:pt x="7572428" y="714380"/>
                </a:lnTo>
                <a:cubicBezTo>
                  <a:pt x="7572428" y="752273"/>
                  <a:pt x="7557375" y="788614"/>
                  <a:pt x="7530581" y="815409"/>
                </a:cubicBezTo>
                <a:cubicBezTo>
                  <a:pt x="7503787" y="842203"/>
                  <a:pt x="7467445" y="857256"/>
                  <a:pt x="7429552" y="857256"/>
                </a:cubicBezTo>
                <a:lnTo>
                  <a:pt x="142876" y="857256"/>
                </a:lnTo>
                <a:cubicBezTo>
                  <a:pt x="104983" y="857256"/>
                  <a:pt x="68642" y="842203"/>
                  <a:pt x="41847" y="815409"/>
                </a:cubicBezTo>
                <a:cubicBezTo>
                  <a:pt x="15053" y="788615"/>
                  <a:pt x="0" y="752273"/>
                  <a:pt x="0" y="714380"/>
                </a:cubicBezTo>
                <a:lnTo>
                  <a:pt x="0" y="142876"/>
                </a:lnTo>
                <a:close/>
              </a:path>
            </a:pathLst>
          </a:cu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sp3d extrusionH="57150">
              <a:bevelT w="38100" h="38100"/>
            </a:sp3d>
          </a:bodyPr>
          <a:lstStyle/>
          <a:p>
            <a:pPr algn="ctr" defTabSz="914400" latinLnBrk="1"/>
            <a:r>
              <a:rPr lang="en-US" altLang="ko-KR" sz="3400" b="1" dirty="0" smtClean="0">
                <a:solidFill>
                  <a:prstClr val="black"/>
                </a:solidFill>
                <a:latin typeface="Arial Unicode MS" pitchFamily="50" charset="-127"/>
                <a:ea typeface="Arial Unicode MS" pitchFamily="50" charset="-127"/>
                <a:cs typeface="Arial Unicode MS" pitchFamily="50" charset="-127"/>
              </a:rPr>
              <a:t>Surface Current Validation with HF-Radar</a:t>
            </a:r>
            <a:endParaRPr lang="ko-KR" altLang="en-US" sz="3400" b="1" dirty="0">
              <a:solidFill>
                <a:prstClr val="black"/>
              </a:solidFill>
              <a:latin typeface="Arial Unicode MS" pitchFamily="50" charset="-127"/>
              <a:ea typeface="Arial Unicode MS" pitchFamily="50" charset="-127"/>
              <a:cs typeface="Arial Unicode MS" pitchFamily="50" charset="-127"/>
            </a:endParaRPr>
          </a:p>
        </p:txBody>
      </p:sp>
      <p:pic>
        <p:nvPicPr>
          <p:cNvPr id="20" name="그림 19" descr="2011_12_26_07_hfradar-FloodST.wmf"/>
          <p:cNvPicPr>
            <a:picLocks noChangeAspect="1"/>
          </p:cNvPicPr>
          <p:nvPr/>
        </p:nvPicPr>
        <p:blipFill>
          <a:blip r:embed="rId2" cstate="screen">
            <a:extLst>
              <a:ext uri="{28A0092B-C50C-407E-A947-70E740481C1C}">
                <a14:useLocalDpi xmlns:a14="http://schemas.microsoft.com/office/drawing/2010/main"/>
              </a:ext>
            </a:extLst>
          </a:blip>
          <a:srcRect l="6774" t="7620" r="29554" b="3992"/>
          <a:stretch>
            <a:fillRect/>
          </a:stretch>
        </p:blipFill>
        <p:spPr>
          <a:xfrm>
            <a:off x="755576" y="908720"/>
            <a:ext cx="2664296" cy="3287855"/>
          </a:xfrm>
          <a:prstGeom prst="rect">
            <a:avLst/>
          </a:prstGeom>
        </p:spPr>
      </p:pic>
      <p:pic>
        <p:nvPicPr>
          <p:cNvPr id="27" name="그림 26" descr="2011_12_26_14_hfradar-EbbST.wmf"/>
          <p:cNvPicPr>
            <a:picLocks noChangeAspect="1"/>
          </p:cNvPicPr>
          <p:nvPr/>
        </p:nvPicPr>
        <p:blipFill>
          <a:blip r:embed="rId3" cstate="screen">
            <a:extLst>
              <a:ext uri="{28A0092B-C50C-407E-A947-70E740481C1C}">
                <a14:useLocalDpi xmlns:a14="http://schemas.microsoft.com/office/drawing/2010/main"/>
              </a:ext>
            </a:extLst>
          </a:blip>
          <a:srcRect l="6106" t="7620" r="29554" b="3992"/>
          <a:stretch>
            <a:fillRect/>
          </a:stretch>
        </p:blipFill>
        <p:spPr>
          <a:xfrm>
            <a:off x="5577294" y="914183"/>
            <a:ext cx="2692240" cy="3287855"/>
          </a:xfrm>
          <a:prstGeom prst="rect">
            <a:avLst/>
          </a:prstGeom>
        </p:spPr>
      </p:pic>
      <p:pic>
        <p:nvPicPr>
          <p:cNvPr id="30" name="그림 29" descr="2011_12_26_07_yeosu_roms_FloodST_zoom.tif"/>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9553" y="3833536"/>
            <a:ext cx="3017634" cy="3024464"/>
          </a:xfrm>
          <a:prstGeom prst="rect">
            <a:avLst/>
          </a:prstGeom>
        </p:spPr>
      </p:pic>
      <p:pic>
        <p:nvPicPr>
          <p:cNvPr id="31" name="그림 30" descr="2011_12_26_14_yeosu_roms_EbbST_zoom.ti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436096" y="3827140"/>
            <a:ext cx="3027154" cy="3031288"/>
          </a:xfrm>
          <a:prstGeom prst="rect">
            <a:avLst/>
          </a:prstGeom>
        </p:spPr>
      </p:pic>
      <p:sp>
        <p:nvSpPr>
          <p:cNvPr id="32" name="타원 160"/>
          <p:cNvSpPr>
            <a:spLocks noChangeArrowheads="1"/>
          </p:cNvSpPr>
          <p:nvPr/>
        </p:nvSpPr>
        <p:spPr bwMode="auto">
          <a:xfrm>
            <a:off x="1828541" y="1196752"/>
            <a:ext cx="1584176" cy="342900"/>
          </a:xfrm>
          <a:prstGeom prst="ellipse">
            <a:avLst/>
          </a:prstGeom>
          <a:solidFill>
            <a:schemeClr val="bg1"/>
          </a:solidFill>
          <a:ln w="12700" algn="ctr">
            <a:noFill/>
            <a:round/>
            <a:headEnd/>
            <a:tailEnd/>
          </a:ln>
        </p:spPr>
        <p:txBody>
          <a:bodyPr wrap="none" anchor="ctr"/>
          <a:lstStyle/>
          <a:p>
            <a:pPr algn="ctr" defTabSz="676275" latinLnBrk="1"/>
            <a:r>
              <a:rPr lang="en-US" altLang="ko-KR" sz="2000" dirty="0" smtClean="0">
                <a:solidFill>
                  <a:prstClr val="black"/>
                </a:solidFill>
                <a:latin typeface="맑은 고딕" pitchFamily="50" charset="-127"/>
                <a:ea typeface="맑은 고딕" pitchFamily="50" charset="-127"/>
              </a:rPr>
              <a:t>Spring Flood</a:t>
            </a:r>
            <a:endParaRPr lang="ko-KR" altLang="en-US" sz="2000" dirty="0">
              <a:solidFill>
                <a:prstClr val="black"/>
              </a:solidFill>
              <a:latin typeface="맑은 고딕" pitchFamily="50" charset="-127"/>
              <a:ea typeface="맑은 고딕" pitchFamily="50" charset="-127"/>
            </a:endParaRPr>
          </a:p>
        </p:txBody>
      </p:sp>
      <p:sp>
        <p:nvSpPr>
          <p:cNvPr id="33" name="타원 160"/>
          <p:cNvSpPr>
            <a:spLocks noChangeArrowheads="1"/>
          </p:cNvSpPr>
          <p:nvPr/>
        </p:nvSpPr>
        <p:spPr bwMode="auto">
          <a:xfrm>
            <a:off x="6657414" y="1213892"/>
            <a:ext cx="1584176" cy="342900"/>
          </a:xfrm>
          <a:prstGeom prst="ellipse">
            <a:avLst/>
          </a:prstGeom>
          <a:solidFill>
            <a:schemeClr val="bg1"/>
          </a:solidFill>
          <a:ln w="12700" algn="ctr">
            <a:noFill/>
            <a:round/>
            <a:headEnd/>
            <a:tailEnd/>
          </a:ln>
        </p:spPr>
        <p:txBody>
          <a:bodyPr wrap="none" anchor="ctr"/>
          <a:lstStyle/>
          <a:p>
            <a:pPr algn="ctr" defTabSz="676275" latinLnBrk="1"/>
            <a:r>
              <a:rPr lang="en-US" altLang="ko-KR" sz="2000" dirty="0" smtClean="0">
                <a:solidFill>
                  <a:prstClr val="black"/>
                </a:solidFill>
                <a:latin typeface="맑은 고딕" pitchFamily="50" charset="-127"/>
                <a:ea typeface="맑은 고딕" pitchFamily="50" charset="-127"/>
              </a:rPr>
              <a:t>Spring Ebb</a:t>
            </a:r>
            <a:endParaRPr lang="ko-KR" altLang="en-US" sz="2000" dirty="0">
              <a:solidFill>
                <a:prstClr val="black"/>
              </a:solidFill>
              <a:latin typeface="맑은 고딕" pitchFamily="50" charset="-127"/>
              <a:ea typeface="맑은 고딕" pitchFamily="50" charset="-127"/>
            </a:endParaRPr>
          </a:p>
        </p:txBody>
      </p:sp>
      <p:pic>
        <p:nvPicPr>
          <p:cNvPr id="34" name="Picture 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0862" y="2483371"/>
            <a:ext cx="1584055" cy="1782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그림 34" descr="Fig.4a-Korea_Yeosu.tif"/>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2332" y="908720"/>
            <a:ext cx="1612706" cy="1512168"/>
          </a:xfrm>
          <a:prstGeom prst="rect">
            <a:avLst/>
          </a:prstGeom>
        </p:spPr>
      </p:pic>
      <p:grpSp>
        <p:nvGrpSpPr>
          <p:cNvPr id="15" name="그룹 14"/>
          <p:cNvGrpSpPr/>
          <p:nvPr/>
        </p:nvGrpSpPr>
        <p:grpSpPr>
          <a:xfrm>
            <a:off x="3770387" y="4365104"/>
            <a:ext cx="1512168" cy="2016224"/>
            <a:chOff x="6957200" y="692696"/>
            <a:chExt cx="1843113" cy="2685852"/>
          </a:xfrm>
        </p:grpSpPr>
        <p:pic>
          <p:nvPicPr>
            <p:cNvPr id="16"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57200" y="692696"/>
              <a:ext cx="1843113" cy="26858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7" name="TextBox 16"/>
            <p:cNvSpPr txBox="1"/>
            <p:nvPr/>
          </p:nvSpPr>
          <p:spPr>
            <a:xfrm>
              <a:off x="7072331" y="714356"/>
              <a:ext cx="898058" cy="450995"/>
            </a:xfrm>
            <a:prstGeom prst="rect">
              <a:avLst/>
            </a:prstGeom>
            <a:noFill/>
          </p:spPr>
          <p:txBody>
            <a:bodyPr wrap="none" rtlCol="0">
              <a:spAutoFit/>
            </a:bodyPr>
            <a:lstStyle/>
            <a:p>
              <a:pPr defTabSz="914400" latinLnBrk="1"/>
              <a:r>
                <a:rPr lang="en-US" altLang="ko-KR" sz="1600" b="1" dirty="0" smtClean="0">
                  <a:solidFill>
                    <a:srgbClr val="F79646">
                      <a:lumMod val="60000"/>
                      <a:lumOff val="40000"/>
                    </a:srgbClr>
                  </a:solidFill>
                  <a:latin typeface="맑은 고딕"/>
                  <a:ea typeface="맑은 고딕"/>
                </a:rPr>
                <a:t>Site 3</a:t>
              </a:r>
              <a:endParaRPr lang="ko-KR" altLang="en-US" sz="1600" b="1" dirty="0">
                <a:solidFill>
                  <a:srgbClr val="F79646">
                    <a:lumMod val="60000"/>
                    <a:lumOff val="40000"/>
                  </a:srgbClr>
                </a:solidFill>
                <a:latin typeface="맑은 고딕"/>
                <a:ea typeface="맑은 고딕"/>
              </a:endParaRPr>
            </a:p>
          </p:txBody>
        </p:sp>
      </p:gr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4403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4581"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4586"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defTabSz="914400" latinLnBrk="1"/>
            <a:endParaRPr lang="ko-KR" altLang="en-US">
              <a:solidFill>
                <a:prstClr val="black"/>
              </a:solidFill>
              <a:latin typeface="맑은 고딕"/>
              <a:ea typeface="맑은 고딕"/>
            </a:endParaRPr>
          </a:p>
        </p:txBody>
      </p:sp>
      <p:sp>
        <p:nvSpPr>
          <p:cNvPr id="28" name="자유형 27"/>
          <p:cNvSpPr/>
          <p:nvPr/>
        </p:nvSpPr>
        <p:spPr>
          <a:xfrm>
            <a:off x="93856" y="33314"/>
            <a:ext cx="8964488" cy="857256"/>
          </a:xfrm>
          <a:custGeom>
            <a:avLst/>
            <a:gdLst>
              <a:gd name="connsiteX0" fmla="*/ 0 w 7572428"/>
              <a:gd name="connsiteY0" fmla="*/ 142876 h 857256"/>
              <a:gd name="connsiteX1" fmla="*/ 41848 w 7572428"/>
              <a:gd name="connsiteY1" fmla="*/ 41847 h 857256"/>
              <a:gd name="connsiteX2" fmla="*/ 142877 w 7572428"/>
              <a:gd name="connsiteY2" fmla="*/ 0 h 857256"/>
              <a:gd name="connsiteX3" fmla="*/ 7429552 w 7572428"/>
              <a:gd name="connsiteY3" fmla="*/ 0 h 857256"/>
              <a:gd name="connsiteX4" fmla="*/ 7530581 w 7572428"/>
              <a:gd name="connsiteY4" fmla="*/ 41848 h 857256"/>
              <a:gd name="connsiteX5" fmla="*/ 7572428 w 7572428"/>
              <a:gd name="connsiteY5" fmla="*/ 142877 h 857256"/>
              <a:gd name="connsiteX6" fmla="*/ 7572428 w 7572428"/>
              <a:gd name="connsiteY6" fmla="*/ 714380 h 857256"/>
              <a:gd name="connsiteX7" fmla="*/ 7530581 w 7572428"/>
              <a:gd name="connsiteY7" fmla="*/ 815409 h 857256"/>
              <a:gd name="connsiteX8" fmla="*/ 7429552 w 7572428"/>
              <a:gd name="connsiteY8" fmla="*/ 857256 h 857256"/>
              <a:gd name="connsiteX9" fmla="*/ 142876 w 7572428"/>
              <a:gd name="connsiteY9" fmla="*/ 857256 h 857256"/>
              <a:gd name="connsiteX10" fmla="*/ 41847 w 7572428"/>
              <a:gd name="connsiteY10" fmla="*/ 815409 h 857256"/>
              <a:gd name="connsiteX11" fmla="*/ 0 w 7572428"/>
              <a:gd name="connsiteY11" fmla="*/ 714380 h 857256"/>
              <a:gd name="connsiteX12" fmla="*/ 0 w 7572428"/>
              <a:gd name="connsiteY12" fmla="*/ 142876 h 85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72428" h="857256">
                <a:moveTo>
                  <a:pt x="0" y="142876"/>
                </a:moveTo>
                <a:cubicBezTo>
                  <a:pt x="0" y="104983"/>
                  <a:pt x="15053" y="68642"/>
                  <a:pt x="41848" y="41847"/>
                </a:cubicBezTo>
                <a:cubicBezTo>
                  <a:pt x="68642" y="15053"/>
                  <a:pt x="104984" y="0"/>
                  <a:pt x="142877" y="0"/>
                </a:cubicBezTo>
                <a:lnTo>
                  <a:pt x="7429552" y="0"/>
                </a:lnTo>
                <a:cubicBezTo>
                  <a:pt x="7467445" y="0"/>
                  <a:pt x="7503786" y="15053"/>
                  <a:pt x="7530581" y="41848"/>
                </a:cubicBezTo>
                <a:cubicBezTo>
                  <a:pt x="7557375" y="68642"/>
                  <a:pt x="7572428" y="104984"/>
                  <a:pt x="7572428" y="142877"/>
                </a:cubicBezTo>
                <a:lnTo>
                  <a:pt x="7572428" y="714380"/>
                </a:lnTo>
                <a:cubicBezTo>
                  <a:pt x="7572428" y="752273"/>
                  <a:pt x="7557375" y="788614"/>
                  <a:pt x="7530581" y="815409"/>
                </a:cubicBezTo>
                <a:cubicBezTo>
                  <a:pt x="7503787" y="842203"/>
                  <a:pt x="7467445" y="857256"/>
                  <a:pt x="7429552" y="857256"/>
                </a:cubicBezTo>
                <a:lnTo>
                  <a:pt x="142876" y="857256"/>
                </a:lnTo>
                <a:cubicBezTo>
                  <a:pt x="104983" y="857256"/>
                  <a:pt x="68642" y="842203"/>
                  <a:pt x="41847" y="815409"/>
                </a:cubicBezTo>
                <a:cubicBezTo>
                  <a:pt x="15053" y="788615"/>
                  <a:pt x="0" y="752273"/>
                  <a:pt x="0" y="714380"/>
                </a:cubicBezTo>
                <a:lnTo>
                  <a:pt x="0" y="142876"/>
                </a:lnTo>
                <a:close/>
              </a:path>
            </a:pathLst>
          </a:custGeom>
          <a:gradFill>
            <a:gsLst>
              <a:gs pos="0">
                <a:schemeClr val="accent6">
                  <a:tint val="50000"/>
                  <a:satMod val="300000"/>
                </a:schemeClr>
              </a:gs>
              <a:gs pos="35000">
                <a:schemeClr val="accent6">
                  <a:tint val="37000"/>
                  <a:satMod val="300000"/>
                </a:schemeClr>
              </a:gs>
              <a:gs pos="100000">
                <a:schemeClr val="accent6">
                  <a:tint val="15000"/>
                  <a:satMod val="350000"/>
                </a:schemeClr>
              </a:gs>
            </a:gsLst>
          </a:gradFill>
        </p:spPr>
        <p:style>
          <a:lnRef idx="1">
            <a:schemeClr val="accent6"/>
          </a:lnRef>
          <a:fillRef idx="2">
            <a:schemeClr val="accent6"/>
          </a:fillRef>
          <a:effectRef idx="1">
            <a:schemeClr val="accent6"/>
          </a:effectRef>
          <a:fontRef idx="minor">
            <a:schemeClr val="dk1"/>
          </a:fontRef>
        </p:style>
        <p:txBody>
          <a:bodyPr rtlCol="0" anchor="ctr">
            <a:sp3d extrusionH="57150">
              <a:bevelT w="38100" h="38100"/>
            </a:sp3d>
          </a:bodyPr>
          <a:lstStyle/>
          <a:p>
            <a:pPr algn="ctr" defTabSz="914400" latinLnBrk="1"/>
            <a:r>
              <a:rPr lang="en-US" altLang="ko-KR" sz="3400" b="1" dirty="0" smtClean="0">
                <a:solidFill>
                  <a:prstClr val="black"/>
                </a:solidFill>
                <a:latin typeface="Arial Unicode MS" pitchFamily="50" charset="-127"/>
                <a:ea typeface="Arial Unicode MS" pitchFamily="50" charset="-127"/>
                <a:cs typeface="Arial Unicode MS" pitchFamily="50" charset="-127"/>
              </a:rPr>
              <a:t>Surface Current Validation with HF-Radar</a:t>
            </a:r>
            <a:endParaRPr lang="ko-KR" altLang="en-US" sz="3400" b="1" dirty="0" smtClean="0">
              <a:solidFill>
                <a:prstClr val="black"/>
              </a:solidFill>
              <a:latin typeface="Arial Unicode MS" pitchFamily="50" charset="-127"/>
              <a:ea typeface="Arial Unicode MS" pitchFamily="50" charset="-127"/>
              <a:cs typeface="Arial Unicode MS" pitchFamily="50" charset="-127"/>
            </a:endParaRPr>
          </a:p>
        </p:txBody>
      </p:sp>
      <p:pic>
        <p:nvPicPr>
          <p:cNvPr id="19" name="그림 18" descr="st_index_120621.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46271" y="1844824"/>
            <a:ext cx="2945607" cy="3744416"/>
          </a:xfrm>
          <a:prstGeom prst="rect">
            <a:avLst/>
          </a:prstGeom>
        </p:spPr>
      </p:pic>
      <p:pic>
        <p:nvPicPr>
          <p:cNvPr id="20" name="그림 19" descr="HF_2_st1_1week_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3888" y="936417"/>
            <a:ext cx="4752528" cy="2924632"/>
          </a:xfrm>
          <a:prstGeom prst="rect">
            <a:avLst/>
          </a:prstGeom>
        </p:spPr>
      </p:pic>
      <p:pic>
        <p:nvPicPr>
          <p:cNvPr id="21" name="그림 20" descr="HF_2_st2_1week_4.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63887" y="3888057"/>
            <a:ext cx="4752528" cy="2969943"/>
          </a:xfrm>
          <a:prstGeom prst="rect">
            <a:avLst/>
          </a:prstGeom>
        </p:spPr>
      </p:pic>
      <p:pic>
        <p:nvPicPr>
          <p:cNvPr id="2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62621" y="1882924"/>
            <a:ext cx="1215816" cy="13681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3" name="타원 160"/>
          <p:cNvSpPr>
            <a:spLocks noChangeArrowheads="1"/>
          </p:cNvSpPr>
          <p:nvPr/>
        </p:nvSpPr>
        <p:spPr bwMode="auto">
          <a:xfrm>
            <a:off x="3601986" y="870620"/>
            <a:ext cx="2232248" cy="342900"/>
          </a:xfrm>
          <a:prstGeom prst="ellipse">
            <a:avLst/>
          </a:prstGeom>
          <a:noFill/>
          <a:ln w="12700" algn="ctr">
            <a:noFill/>
            <a:round/>
            <a:headEnd/>
            <a:tailEnd/>
          </a:ln>
        </p:spPr>
        <p:txBody>
          <a:bodyPr wrap="none" anchor="ctr"/>
          <a:lstStyle/>
          <a:p>
            <a:pPr algn="ctr" defTabSz="676275" latinLnBrk="1"/>
            <a:r>
              <a:rPr lang="en-US" altLang="ko-KR" dirty="0" smtClean="0">
                <a:solidFill>
                  <a:prstClr val="black"/>
                </a:solidFill>
                <a:latin typeface="맑은 고딕" pitchFamily="50" charset="-127"/>
                <a:ea typeface="맑은 고딕" pitchFamily="50" charset="-127"/>
              </a:rPr>
              <a:t>(2011.12.15 ~ 12.22)</a:t>
            </a:r>
            <a:endParaRPr lang="ko-KR" altLang="en-US" dirty="0">
              <a:solidFill>
                <a:prstClr val="black"/>
              </a:solidFill>
              <a:latin typeface="맑은 고딕" pitchFamily="50" charset="-127"/>
              <a:ea typeface="맑은 고딕" pitchFamily="50" charset="-127"/>
            </a:endParaRPr>
          </a:p>
        </p:txBody>
      </p:sp>
      <p:sp>
        <p:nvSpPr>
          <p:cNvPr id="24" name="타원 160"/>
          <p:cNvSpPr>
            <a:spLocks noChangeArrowheads="1"/>
          </p:cNvSpPr>
          <p:nvPr/>
        </p:nvSpPr>
        <p:spPr bwMode="auto">
          <a:xfrm>
            <a:off x="3601986" y="3806180"/>
            <a:ext cx="2232248" cy="342900"/>
          </a:xfrm>
          <a:prstGeom prst="ellipse">
            <a:avLst/>
          </a:prstGeom>
          <a:noFill/>
          <a:ln w="12700" algn="ctr">
            <a:noFill/>
            <a:round/>
            <a:headEnd/>
            <a:tailEnd/>
          </a:ln>
        </p:spPr>
        <p:txBody>
          <a:bodyPr wrap="none" anchor="ctr"/>
          <a:lstStyle/>
          <a:p>
            <a:pPr algn="ctr" defTabSz="676275" latinLnBrk="1"/>
            <a:r>
              <a:rPr lang="en-US" altLang="ko-KR" dirty="0" smtClean="0">
                <a:solidFill>
                  <a:prstClr val="black"/>
                </a:solidFill>
                <a:latin typeface="맑은 고딕" pitchFamily="50" charset="-127"/>
                <a:ea typeface="맑은 고딕" pitchFamily="50" charset="-127"/>
              </a:rPr>
              <a:t>(2011.12.22 ~ 12.29)</a:t>
            </a:r>
            <a:endParaRPr lang="ko-KR" altLang="en-US" dirty="0">
              <a:solidFill>
                <a:prstClr val="black"/>
              </a:solidFill>
              <a:latin typeface="맑은 고딕" pitchFamily="50" charset="-127"/>
              <a:ea typeface="맑은 고딕" pitchFamily="50" charset="-127"/>
            </a:endParaRPr>
          </a:p>
        </p:txBody>
      </p:sp>
      <p:sp>
        <p:nvSpPr>
          <p:cNvPr id="13" name="타원 160"/>
          <p:cNvSpPr>
            <a:spLocks noChangeArrowheads="1"/>
          </p:cNvSpPr>
          <p:nvPr/>
        </p:nvSpPr>
        <p:spPr bwMode="auto">
          <a:xfrm>
            <a:off x="6190084" y="863377"/>
            <a:ext cx="902196" cy="342900"/>
          </a:xfrm>
          <a:prstGeom prst="ellipse">
            <a:avLst/>
          </a:prstGeom>
          <a:noFill/>
          <a:ln w="12700" algn="ctr">
            <a:noFill/>
            <a:round/>
            <a:headEnd/>
            <a:tailEnd/>
          </a:ln>
        </p:spPr>
        <p:txBody>
          <a:bodyPr wrap="none" anchor="ctr"/>
          <a:lstStyle/>
          <a:p>
            <a:pPr algn="ctr" defTabSz="676275" latinLnBrk="1"/>
            <a:r>
              <a:rPr lang="en-US" altLang="ko-KR" b="1" dirty="0" smtClean="0">
                <a:solidFill>
                  <a:prstClr val="black"/>
                </a:solidFill>
                <a:latin typeface="맑은 고딕" pitchFamily="50" charset="-127"/>
                <a:ea typeface="맑은 고딕" pitchFamily="50" charset="-127"/>
              </a:rPr>
              <a:t>St.1</a:t>
            </a:r>
            <a:endParaRPr lang="ko-KR" altLang="en-US" b="1" dirty="0">
              <a:solidFill>
                <a:prstClr val="black"/>
              </a:solidFill>
              <a:latin typeface="맑은 고딕" pitchFamily="50" charset="-127"/>
              <a:ea typeface="맑은 고딕" pitchFamily="50" charset="-127"/>
            </a:endParaRPr>
          </a:p>
        </p:txBody>
      </p:sp>
      <p:sp>
        <p:nvSpPr>
          <p:cNvPr id="14" name="타원 160"/>
          <p:cNvSpPr>
            <a:spLocks noChangeArrowheads="1"/>
          </p:cNvSpPr>
          <p:nvPr/>
        </p:nvSpPr>
        <p:spPr bwMode="auto">
          <a:xfrm>
            <a:off x="6156176" y="3815705"/>
            <a:ext cx="902196" cy="342900"/>
          </a:xfrm>
          <a:prstGeom prst="ellipse">
            <a:avLst/>
          </a:prstGeom>
          <a:noFill/>
          <a:ln w="12700" algn="ctr">
            <a:noFill/>
            <a:round/>
            <a:headEnd/>
            <a:tailEnd/>
          </a:ln>
        </p:spPr>
        <p:txBody>
          <a:bodyPr wrap="none" anchor="ctr"/>
          <a:lstStyle/>
          <a:p>
            <a:pPr algn="ctr" defTabSz="676275" latinLnBrk="1"/>
            <a:r>
              <a:rPr lang="en-US" altLang="ko-KR" b="1" dirty="0" smtClean="0">
                <a:solidFill>
                  <a:prstClr val="black"/>
                </a:solidFill>
                <a:latin typeface="맑은 고딕" pitchFamily="50" charset="-127"/>
                <a:ea typeface="맑은 고딕" pitchFamily="50" charset="-127"/>
              </a:rPr>
              <a:t>St.2</a:t>
            </a:r>
            <a:endParaRPr lang="ko-KR" altLang="en-US" b="1" dirty="0">
              <a:solidFill>
                <a:prstClr val="black"/>
              </a:solidFill>
              <a:latin typeface="맑은 고딕" pitchFamily="50" charset="-127"/>
              <a:ea typeface="맑은 고딕" pitchFamily="50" charset="-127"/>
            </a:endParaRPr>
          </a:p>
        </p:txBody>
      </p:sp>
      <p:sp>
        <p:nvSpPr>
          <p:cNvPr id="15" name="타원 14"/>
          <p:cNvSpPr/>
          <p:nvPr/>
        </p:nvSpPr>
        <p:spPr>
          <a:xfrm>
            <a:off x="1259632" y="2780928"/>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endParaRPr lang="ko-KR" altLang="en-US">
              <a:solidFill>
                <a:prstClr val="white"/>
              </a:solidFill>
              <a:latin typeface="맑은 고딕"/>
              <a:ea typeface="맑은 고딕"/>
            </a:endParaRPr>
          </a:p>
        </p:txBody>
      </p:sp>
      <p:sp>
        <p:nvSpPr>
          <p:cNvPr id="16" name="타원 15"/>
          <p:cNvSpPr/>
          <p:nvPr/>
        </p:nvSpPr>
        <p:spPr>
          <a:xfrm>
            <a:off x="1894056" y="3576784"/>
            <a:ext cx="57606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latinLnBrk="1"/>
            <a:endParaRPr lang="ko-KR" altLang="en-US">
              <a:solidFill>
                <a:prstClr val="white"/>
              </a:solidFill>
              <a:latin typeface="맑은 고딕"/>
              <a:ea typeface="맑은 고딕"/>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on Earth Observations</a:t>
            </a:r>
            <a:br>
              <a:rPr lang="en-US" dirty="0" smtClean="0"/>
            </a:br>
            <a:r>
              <a:rPr lang="en-US" dirty="0" smtClean="0"/>
              <a:t>HF Radar</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7521474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Spain- 16 </a:t>
            </a:r>
            <a:r>
              <a:rPr lang="en-US" dirty="0"/>
              <a:t>HF radars </a:t>
            </a:r>
          </a:p>
        </p:txBody>
      </p:sp>
      <p:pic>
        <p:nvPicPr>
          <p:cNvPr id="3" name="Picture 2" descr="Site_Map_Mercator_Spai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533" y="1557867"/>
            <a:ext cx="7566462" cy="5113866"/>
          </a:xfrm>
          <a:prstGeom prst="rect">
            <a:avLst/>
          </a:prstGeom>
        </p:spPr>
      </p:pic>
    </p:spTree>
    <p:extLst>
      <p:ext uri="{BB962C8B-B14F-4D97-AF65-F5344CB8AC3E}">
        <p14:creationId xmlns:p14="http://schemas.microsoft.com/office/powerpoint/2010/main" val="276741255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p:txBody>
          <a:bodyPr/>
          <a:lstStyle/>
          <a:p>
            <a:pPr marL="342900" indent="-342900"/>
            <a:r>
              <a:rPr lang="en-GB" sz="2800" dirty="0" smtClean="0">
                <a:latin typeface="Verdana" charset="0"/>
              </a:rPr>
              <a:t>SOCIB HF Radar </a:t>
            </a:r>
            <a:r>
              <a:rPr lang="en-GB" sz="2400" dirty="0"/>
              <a:t>(1)</a:t>
            </a:r>
            <a:endParaRPr lang="es-ES" sz="2400" dirty="0"/>
          </a:p>
        </p:txBody>
      </p:sp>
      <p:sp>
        <p:nvSpPr>
          <p:cNvPr id="101378" name="Rectangle 3"/>
          <p:cNvSpPr>
            <a:spLocks noGrp="1" noChangeArrowheads="1"/>
          </p:cNvSpPr>
          <p:nvPr>
            <p:ph idx="1"/>
          </p:nvPr>
        </p:nvSpPr>
        <p:spPr>
          <a:xfrm>
            <a:off x="37913" y="1050926"/>
            <a:ext cx="6235889" cy="977127"/>
          </a:xfrm>
        </p:spPr>
        <p:txBody>
          <a:bodyPr/>
          <a:lstStyle/>
          <a:p>
            <a:pPr marL="493712" indent="-457200">
              <a:lnSpc>
                <a:spcPct val="80000"/>
              </a:lnSpc>
              <a:buFont typeface="Wingdings" charset="0"/>
              <a:buAutoNum type="arabicPeriod"/>
            </a:pPr>
            <a:r>
              <a:rPr lang="en-GB" sz="2100" b="1" dirty="0" smtClean="0">
                <a:solidFill>
                  <a:srgbClr val="000090"/>
                </a:solidFill>
                <a:latin typeface="Arial" charset="0"/>
              </a:rPr>
              <a:t>Location</a:t>
            </a:r>
          </a:p>
          <a:p>
            <a:pPr marL="36512" indent="0">
              <a:lnSpc>
                <a:spcPct val="80000"/>
              </a:lnSpc>
              <a:buNone/>
            </a:pPr>
            <a:r>
              <a:rPr lang="en-US" sz="2000" dirty="0" smtClean="0">
                <a:solidFill>
                  <a:srgbClr val="000000"/>
                </a:solidFill>
              </a:rPr>
              <a:t>Ibiza Channel: a  hot spot of biodiversity, interaction between Atlantic </a:t>
            </a:r>
            <a:r>
              <a:rPr lang="en-US" sz="2000" dirty="0">
                <a:solidFill>
                  <a:srgbClr val="000000"/>
                </a:solidFill>
              </a:rPr>
              <a:t>&amp;</a:t>
            </a:r>
            <a:r>
              <a:rPr lang="en-US" sz="2000" dirty="0" smtClean="0">
                <a:solidFill>
                  <a:srgbClr val="000000"/>
                </a:solidFill>
              </a:rPr>
              <a:t> Mediterranean waters. </a:t>
            </a:r>
            <a:endParaRPr lang="en-GB" sz="1800" b="1" dirty="0" smtClean="0">
              <a:latin typeface="Arial" charset="0"/>
            </a:endParaRPr>
          </a:p>
          <a:p>
            <a:pPr marL="495300" indent="-495300">
              <a:lnSpc>
                <a:spcPct val="80000"/>
              </a:lnSpc>
              <a:buFont typeface="Wingdings" charset="0"/>
              <a:buNone/>
            </a:pPr>
            <a:endParaRPr lang="en-GB" sz="1800" dirty="0">
              <a:latin typeface="Arial" charset="0"/>
            </a:endParaRPr>
          </a:p>
        </p:txBody>
      </p:sp>
      <p:sp>
        <p:nvSpPr>
          <p:cNvPr id="2" name="CuadroTexto 1"/>
          <p:cNvSpPr txBox="1"/>
          <p:nvPr/>
        </p:nvSpPr>
        <p:spPr>
          <a:xfrm>
            <a:off x="89945" y="2028053"/>
            <a:ext cx="8124939" cy="3179332"/>
          </a:xfrm>
          <a:prstGeom prst="rect">
            <a:avLst/>
          </a:prstGeom>
          <a:noFill/>
        </p:spPr>
        <p:txBody>
          <a:bodyPr wrap="square">
            <a:spAutoFit/>
          </a:bodyPr>
          <a:lstStyle/>
          <a:p>
            <a:pPr marL="36512" eaLnBrk="0" fontAlgn="base" hangingPunct="0">
              <a:lnSpc>
                <a:spcPct val="80000"/>
              </a:lnSpc>
              <a:spcBef>
                <a:spcPct val="5000"/>
              </a:spcBef>
              <a:spcAft>
                <a:spcPct val="30000"/>
              </a:spcAft>
              <a:buClr>
                <a:srgbClr val="003399"/>
              </a:buClr>
            </a:pPr>
            <a:r>
              <a:rPr lang="en-GB" sz="2100" b="1" dirty="0">
                <a:solidFill>
                  <a:srgbClr val="000090"/>
                </a:solidFill>
                <a:latin typeface="Arial" charset="0"/>
                <a:ea typeface="ＭＳ Ｐゴシック" charset="0"/>
                <a:cs typeface="Arial"/>
              </a:rPr>
              <a:t>2. Radial Stations</a:t>
            </a:r>
          </a:p>
          <a:p>
            <a:r>
              <a:rPr lang="en-GB" sz="2000" dirty="0" smtClean="0">
                <a:solidFill>
                  <a:srgbClr val="000000"/>
                </a:solidFill>
                <a:latin typeface="Arial"/>
                <a:ea typeface="ＭＳ Ｐゴシック" charset="0"/>
                <a:cs typeface="Arial"/>
              </a:rPr>
              <a:t>Combined TX-RX antennas</a:t>
            </a:r>
          </a:p>
          <a:p>
            <a:r>
              <a:rPr lang="en-GB" sz="2000" dirty="0" smtClean="0">
                <a:solidFill>
                  <a:srgbClr val="000000"/>
                </a:solidFill>
                <a:latin typeface="Arial"/>
                <a:ea typeface="ＭＳ Ｐゴシック" charset="0"/>
                <a:cs typeface="Arial"/>
              </a:rPr>
              <a:t>TX Frequency: 13.5 </a:t>
            </a:r>
            <a:r>
              <a:rPr lang="en-GB" sz="2000" dirty="0" err="1" smtClean="0">
                <a:solidFill>
                  <a:srgbClr val="000000"/>
                </a:solidFill>
                <a:latin typeface="Arial"/>
                <a:ea typeface="ＭＳ Ｐゴシック" charset="0"/>
                <a:cs typeface="Arial"/>
              </a:rPr>
              <a:t>Mhz</a:t>
            </a:r>
            <a:endParaRPr lang="en-GB" sz="2000" dirty="0" smtClean="0">
              <a:solidFill>
                <a:srgbClr val="000000"/>
              </a:solidFill>
              <a:latin typeface="Arial"/>
              <a:ea typeface="ＭＳ Ｐゴシック" charset="0"/>
              <a:cs typeface="Arial"/>
            </a:endParaRPr>
          </a:p>
          <a:p>
            <a:r>
              <a:rPr lang="en-GB" sz="2000" dirty="0" smtClean="0">
                <a:solidFill>
                  <a:srgbClr val="000000"/>
                </a:solidFill>
                <a:latin typeface="Arial"/>
                <a:ea typeface="ＭＳ Ｐゴシック" charset="0"/>
                <a:cs typeface="Arial"/>
              </a:rPr>
              <a:t>	bandwidth: 90 kHz</a:t>
            </a:r>
          </a:p>
          <a:p>
            <a:r>
              <a:rPr lang="en-GB" sz="2000" dirty="0" smtClean="0">
                <a:solidFill>
                  <a:srgbClr val="000000"/>
                </a:solidFill>
                <a:latin typeface="Arial"/>
                <a:ea typeface="ＭＳ Ｐゴシック" charset="0"/>
                <a:cs typeface="Arial"/>
              </a:rPr>
              <a:t>Grid resolution: 3 km</a:t>
            </a:r>
          </a:p>
          <a:p>
            <a:r>
              <a:rPr lang="en-GB" sz="2000" dirty="0" smtClean="0">
                <a:solidFill>
                  <a:srgbClr val="000000"/>
                </a:solidFill>
                <a:latin typeface="Arial"/>
                <a:ea typeface="ＭＳ Ｐゴシック" charset="0"/>
                <a:cs typeface="Arial"/>
              </a:rPr>
              <a:t>Averaging radius (radials): 6 km</a:t>
            </a:r>
          </a:p>
          <a:p>
            <a:r>
              <a:rPr lang="en-GB" sz="2000" dirty="0" smtClean="0">
                <a:solidFill>
                  <a:srgbClr val="000000"/>
                </a:solidFill>
                <a:latin typeface="Arial"/>
                <a:ea typeface="ＭＳ Ｐゴシック" charset="0"/>
                <a:cs typeface="Arial"/>
              </a:rPr>
              <a:t>Temporal coverage: 75 min, </a:t>
            </a:r>
          </a:p>
          <a:p>
            <a:r>
              <a:rPr lang="en-GB" sz="2000" dirty="0" smtClean="0">
                <a:solidFill>
                  <a:srgbClr val="000000"/>
                </a:solidFill>
                <a:latin typeface="Arial"/>
                <a:ea typeface="ＭＳ Ｐゴシック" charset="0"/>
                <a:cs typeface="Arial"/>
              </a:rPr>
              <a:t>	hourly data.</a:t>
            </a:r>
          </a:p>
          <a:p>
            <a:r>
              <a:rPr lang="en-GB" sz="2000" dirty="0" smtClean="0">
                <a:solidFill>
                  <a:srgbClr val="000000"/>
                </a:solidFill>
                <a:latin typeface="Arial"/>
                <a:ea typeface="ＭＳ Ｐゴシック" charset="0"/>
                <a:cs typeface="Arial"/>
              </a:rPr>
              <a:t>Working since 1st June 2012</a:t>
            </a:r>
          </a:p>
          <a:p>
            <a:pPr marL="280988" indent="-280988">
              <a:lnSpc>
                <a:spcPct val="80000"/>
              </a:lnSpc>
              <a:defRPr/>
            </a:pPr>
            <a:endParaRPr lang="en-GB" sz="2100" dirty="0">
              <a:solidFill>
                <a:srgbClr val="000000"/>
              </a:solidFill>
              <a:latin typeface="Arial" charset="0"/>
              <a:cs typeface="Arial"/>
            </a:endParaRPr>
          </a:p>
        </p:txBody>
      </p:sp>
      <p:sp>
        <p:nvSpPr>
          <p:cNvPr id="3" name="CuadroTexto 2"/>
          <p:cNvSpPr txBox="1"/>
          <p:nvPr/>
        </p:nvSpPr>
        <p:spPr>
          <a:xfrm>
            <a:off x="39145" y="4928625"/>
            <a:ext cx="8406633" cy="1581972"/>
          </a:xfrm>
          <a:prstGeom prst="rect">
            <a:avLst/>
          </a:prstGeom>
          <a:noFill/>
        </p:spPr>
        <p:txBody>
          <a:bodyPr wrap="square">
            <a:spAutoFit/>
          </a:bodyPr>
          <a:lstStyle/>
          <a:p>
            <a:pPr marL="230188" indent="-230188">
              <a:lnSpc>
                <a:spcPct val="80000"/>
              </a:lnSpc>
              <a:buFont typeface="Wingdings" charset="0"/>
              <a:buNone/>
              <a:defRPr/>
            </a:pPr>
            <a:r>
              <a:rPr lang="en-GB" sz="2100" b="1" dirty="0">
                <a:solidFill>
                  <a:srgbClr val="000090"/>
                </a:solidFill>
                <a:latin typeface="Arial" charset="0"/>
                <a:cs typeface="Arial"/>
              </a:rPr>
              <a:t>3. Data Centre</a:t>
            </a:r>
            <a:endParaRPr lang="en-GB" sz="2100" dirty="0">
              <a:solidFill>
                <a:srgbClr val="000090"/>
              </a:solidFill>
              <a:latin typeface="Arial" charset="0"/>
              <a:cs typeface="Arial"/>
            </a:endParaRPr>
          </a:p>
          <a:p>
            <a:pPr marL="230188" indent="-230188" eaLnBrk="0" hangingPunct="0">
              <a:lnSpc>
                <a:spcPct val="80000"/>
              </a:lnSpc>
              <a:spcBef>
                <a:spcPct val="5000"/>
              </a:spcBef>
              <a:spcAft>
                <a:spcPct val="30000"/>
              </a:spcAft>
              <a:buClr>
                <a:srgbClr val="003399"/>
              </a:buClr>
              <a:buFont typeface="Arial" charset="0"/>
              <a:buChar char="•"/>
              <a:defRPr/>
            </a:pPr>
            <a:r>
              <a:rPr lang="en-GB" sz="2000" dirty="0">
                <a:solidFill>
                  <a:srgbClr val="000000"/>
                </a:solidFill>
                <a:latin typeface="Arial" charset="0"/>
                <a:cs typeface="Arial"/>
              </a:rPr>
              <a:t>Quality </a:t>
            </a:r>
            <a:r>
              <a:rPr lang="en-GB" sz="2000" dirty="0" smtClean="0">
                <a:solidFill>
                  <a:srgbClr val="000000"/>
                </a:solidFill>
                <a:latin typeface="Arial" charset="0"/>
                <a:cs typeface="Arial"/>
              </a:rPr>
              <a:t>control, web access, open </a:t>
            </a:r>
            <a:r>
              <a:rPr lang="en-GB" sz="2000" dirty="0">
                <a:solidFill>
                  <a:srgbClr val="000000"/>
                </a:solidFill>
                <a:latin typeface="Arial" charset="0"/>
                <a:cs typeface="Arial"/>
              </a:rPr>
              <a:t>source </a:t>
            </a:r>
          </a:p>
          <a:p>
            <a:pPr marL="230188" indent="-230188" eaLnBrk="0" hangingPunct="0">
              <a:lnSpc>
                <a:spcPct val="80000"/>
              </a:lnSpc>
              <a:spcBef>
                <a:spcPct val="5000"/>
              </a:spcBef>
              <a:spcAft>
                <a:spcPct val="30000"/>
              </a:spcAft>
              <a:buClr>
                <a:srgbClr val="003399"/>
              </a:buClr>
              <a:buFont typeface="Arial" charset="0"/>
              <a:buChar char="•"/>
              <a:defRPr/>
            </a:pPr>
            <a:r>
              <a:rPr lang="en-GB" sz="2000" dirty="0">
                <a:solidFill>
                  <a:srgbClr val="000000"/>
                </a:solidFill>
                <a:latin typeface="Arial" charset="0"/>
                <a:cs typeface="Arial"/>
              </a:rPr>
              <a:t>Effective data archiving, </a:t>
            </a:r>
            <a:r>
              <a:rPr lang="en-GB" sz="2000" dirty="0" smtClean="0">
                <a:solidFill>
                  <a:srgbClr val="000000"/>
                </a:solidFill>
                <a:latin typeface="Arial" charset="0"/>
                <a:cs typeface="Arial"/>
              </a:rPr>
              <a:t>international accepted </a:t>
            </a:r>
            <a:r>
              <a:rPr lang="en-GB" sz="2000" dirty="0">
                <a:solidFill>
                  <a:srgbClr val="000000"/>
                </a:solidFill>
                <a:latin typeface="Arial" charset="0"/>
                <a:cs typeface="Arial"/>
              </a:rPr>
              <a:t>protocols, delivery and communication </a:t>
            </a:r>
          </a:p>
          <a:p>
            <a:pPr>
              <a:defRPr/>
            </a:pPr>
            <a:endParaRPr lang="es-ES" dirty="0">
              <a:solidFill>
                <a:srgbClr val="000000"/>
              </a:solidFill>
              <a:latin typeface="Arial"/>
              <a:cs typeface="Arial"/>
            </a:endParaRPr>
          </a:p>
        </p:txBody>
      </p:sp>
      <p:pic>
        <p:nvPicPr>
          <p:cNvPr id="13" name="Marcador de contenido 7"/>
          <p:cNvPicPr>
            <a:picLocks noChangeAspect="1"/>
          </p:cNvPicPr>
          <p:nvPr/>
        </p:nvPicPr>
        <p:blipFill>
          <a:blip r:embed="rId3">
            <a:extLst>
              <a:ext uri="{28A0092B-C50C-407E-A947-70E740481C1C}">
                <a14:useLocalDpi xmlns:a14="http://schemas.microsoft.com/office/drawing/2010/main" val="0"/>
              </a:ext>
            </a:extLst>
          </a:blip>
          <a:srcRect t="13438" b="13438"/>
          <a:stretch>
            <a:fillRect/>
          </a:stretch>
        </p:blipFill>
        <p:spPr bwMode="auto">
          <a:xfrm>
            <a:off x="4362295" y="2517328"/>
            <a:ext cx="4547193" cy="266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grpSp>
        <p:nvGrpSpPr>
          <p:cNvPr id="7" name="Agrupar 6"/>
          <p:cNvGrpSpPr/>
          <p:nvPr/>
        </p:nvGrpSpPr>
        <p:grpSpPr>
          <a:xfrm>
            <a:off x="6273802" y="965908"/>
            <a:ext cx="2870198" cy="1282350"/>
            <a:chOff x="193202" y="2694749"/>
            <a:chExt cx="2870198" cy="1282350"/>
          </a:xfrm>
        </p:grpSpPr>
        <p:pic>
          <p:nvPicPr>
            <p:cNvPr id="8" name="Imagen 7" descr="mediterraneannasa.jpg"/>
            <p:cNvPicPr>
              <a:picLocks noChangeAspect="1"/>
            </p:cNvPicPr>
            <p:nvPr/>
          </p:nvPicPr>
          <p:blipFill rotWithShape="1">
            <a:blip r:embed="rId4">
              <a:extLst>
                <a:ext uri="{28A0092B-C50C-407E-A947-70E740481C1C}">
                  <a14:useLocalDpi xmlns:a14="http://schemas.microsoft.com/office/drawing/2010/main" val="0"/>
                </a:ext>
              </a:extLst>
            </a:blip>
            <a:srcRect b="21281"/>
            <a:stretch/>
          </p:blipFill>
          <p:spPr>
            <a:xfrm>
              <a:off x="193202" y="2694749"/>
              <a:ext cx="2870198" cy="1282350"/>
            </a:xfrm>
            <a:prstGeom prst="rect">
              <a:avLst/>
            </a:prstGeom>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688" y="3262156"/>
              <a:ext cx="238931" cy="2389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Tree>
    <p:extLst>
      <p:ext uri="{BB962C8B-B14F-4D97-AF65-F5344CB8AC3E}">
        <p14:creationId xmlns:p14="http://schemas.microsoft.com/office/powerpoint/2010/main" val="3608801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p:cNvSpPr txBox="1"/>
          <p:nvPr/>
        </p:nvSpPr>
        <p:spPr>
          <a:xfrm>
            <a:off x="474402" y="1164027"/>
            <a:ext cx="3693513" cy="815608"/>
          </a:xfrm>
          <a:prstGeom prst="rect">
            <a:avLst/>
          </a:prstGeom>
          <a:noFill/>
        </p:spPr>
        <p:txBody>
          <a:bodyPr wrap="square" rtlCol="0">
            <a:spAutoFit/>
          </a:bodyPr>
          <a:lstStyle/>
          <a:p>
            <a:pPr defTabSz="457011">
              <a:spcAft>
                <a:spcPts val="600"/>
              </a:spcAft>
            </a:pPr>
            <a:r>
              <a:rPr lang="en-GB" sz="2100" b="1" dirty="0">
                <a:solidFill>
                  <a:srgbClr val="000090"/>
                </a:solidFill>
                <a:latin typeface="Arial" charset="0"/>
                <a:ea typeface="ＭＳ Ｐゴシック" charset="0"/>
                <a:cs typeface="Arial"/>
              </a:rPr>
              <a:t>Resolution: </a:t>
            </a:r>
            <a:r>
              <a:rPr lang="en-GB" sz="2100" b="1" dirty="0">
                <a:solidFill>
                  <a:srgbClr val="000000"/>
                </a:solidFill>
                <a:latin typeface="Arial" charset="0"/>
                <a:ea typeface="ＭＳ Ｐゴシック" charset="0"/>
                <a:cs typeface="Arial"/>
              </a:rPr>
              <a:t>3 km. </a:t>
            </a:r>
          </a:p>
          <a:p>
            <a:pPr defTabSz="457011">
              <a:spcAft>
                <a:spcPts val="600"/>
              </a:spcAft>
            </a:pPr>
            <a:r>
              <a:rPr lang="en-GB" sz="2100" b="1" dirty="0">
                <a:solidFill>
                  <a:srgbClr val="000090"/>
                </a:solidFill>
                <a:latin typeface="Arial" charset="0"/>
                <a:ea typeface="ＭＳ Ｐゴシック" charset="0"/>
                <a:cs typeface="Arial"/>
              </a:rPr>
              <a:t>Mean Range: </a:t>
            </a:r>
            <a:r>
              <a:rPr lang="en-GB" sz="2100" b="1" dirty="0">
                <a:solidFill>
                  <a:srgbClr val="000000"/>
                </a:solidFill>
                <a:latin typeface="Arial" charset="0"/>
                <a:ea typeface="ＭＳ Ｐゴシック" charset="0"/>
                <a:cs typeface="Arial"/>
              </a:rPr>
              <a:t>80 km </a:t>
            </a:r>
          </a:p>
        </p:txBody>
      </p:sp>
      <p:pic>
        <p:nvPicPr>
          <p:cNvPr id="10" name="Imagen 9"/>
          <p:cNvPicPr>
            <a:picLocks noChangeAspect="1"/>
          </p:cNvPicPr>
          <p:nvPr/>
        </p:nvPicPr>
        <p:blipFill>
          <a:blip r:embed="rId2"/>
          <a:stretch>
            <a:fillRect/>
          </a:stretch>
        </p:blipFill>
        <p:spPr>
          <a:xfrm>
            <a:off x="740215" y="2212868"/>
            <a:ext cx="2505707" cy="1962598"/>
          </a:xfrm>
          <a:prstGeom prst="rect">
            <a:avLst/>
          </a:prstGeom>
        </p:spPr>
      </p:pic>
      <p:pic>
        <p:nvPicPr>
          <p:cNvPr id="13" name="Picture 29" descr="codar_logo">
            <a:hlinkClick r:id="rId3" action="ppaction://hlinkpres?slideindex=1&amp;slidetit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15" y="4175466"/>
            <a:ext cx="1143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logo_qremos_hq.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6667" y="4175466"/>
            <a:ext cx="1361710" cy="37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474403" y="5089019"/>
            <a:ext cx="7349247" cy="923330"/>
          </a:xfrm>
          <a:prstGeom prst="rect">
            <a:avLst/>
          </a:prstGeom>
          <a:noFill/>
        </p:spPr>
        <p:txBody>
          <a:bodyPr wrap="square" rtlCol="0">
            <a:spAutoFit/>
          </a:bodyPr>
          <a:lstStyle/>
          <a:p>
            <a:r>
              <a:rPr lang="en-US" dirty="0" smtClean="0">
                <a:solidFill>
                  <a:srgbClr val="000000"/>
                </a:solidFill>
                <a:latin typeface="Arial"/>
                <a:cs typeface="Arial"/>
              </a:rPr>
              <a:t>- Rea time  data are available since June 2012 in </a:t>
            </a:r>
            <a:r>
              <a:rPr lang="en-US" dirty="0" err="1" smtClean="0">
                <a:solidFill>
                  <a:srgbClr val="000000"/>
                </a:solidFill>
                <a:latin typeface="Arial"/>
                <a:cs typeface="Arial"/>
              </a:rPr>
              <a:t>NetCDF</a:t>
            </a:r>
            <a:r>
              <a:rPr lang="en-US" dirty="0" smtClean="0">
                <a:solidFill>
                  <a:srgbClr val="000000"/>
                </a:solidFill>
                <a:latin typeface="Arial"/>
                <a:cs typeface="Arial"/>
              </a:rPr>
              <a:t> format and can be visualized through SOCIB web page </a:t>
            </a:r>
            <a:r>
              <a:rPr lang="en-US" dirty="0" smtClean="0">
                <a:solidFill>
                  <a:srgbClr val="000000"/>
                </a:solidFill>
                <a:latin typeface="Arial"/>
                <a:cs typeface="Arial"/>
                <a:hlinkClick r:id="rId6"/>
              </a:rPr>
              <a:t>www.socib.es</a:t>
            </a:r>
            <a:r>
              <a:rPr lang="en-US" dirty="0" smtClean="0">
                <a:solidFill>
                  <a:srgbClr val="000000"/>
                </a:solidFill>
                <a:latin typeface="Arial"/>
                <a:cs typeface="Arial"/>
              </a:rPr>
              <a:t> . </a:t>
            </a:r>
          </a:p>
          <a:p>
            <a:r>
              <a:rPr lang="en-US" dirty="0" smtClean="0">
                <a:solidFill>
                  <a:srgbClr val="000000"/>
                </a:solidFill>
                <a:latin typeface="Arial"/>
                <a:cs typeface="Arial"/>
              </a:rPr>
              <a:t>- Some hardware problems. Mean total coverage, aprox.80 %</a:t>
            </a:r>
            <a:endParaRPr lang="en-US" dirty="0">
              <a:solidFill>
                <a:srgbClr val="000000"/>
              </a:solidFill>
              <a:latin typeface="Arial"/>
              <a:cs typeface="Arial"/>
            </a:endParaRPr>
          </a:p>
        </p:txBody>
      </p:sp>
      <p:pic>
        <p:nvPicPr>
          <p:cNvPr id="5" name="Picture 5" descr="IMG_121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83782" y="3050760"/>
            <a:ext cx="1084134" cy="144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descr="Coverage.jpg"/>
          <p:cNvPicPr>
            <a:picLocks noChangeAspect="1"/>
          </p:cNvPicPr>
          <p:nvPr/>
        </p:nvPicPr>
        <p:blipFill rotWithShape="1">
          <a:blip r:embed="rId8">
            <a:extLst>
              <a:ext uri="{28A0092B-C50C-407E-A947-70E740481C1C}">
                <a14:useLocalDpi xmlns:a14="http://schemas.microsoft.com/office/drawing/2010/main" val="0"/>
              </a:ext>
            </a:extLst>
          </a:blip>
          <a:srcRect l="9179" r="9708" b="5943"/>
          <a:stretch/>
        </p:blipFill>
        <p:spPr>
          <a:xfrm>
            <a:off x="4498026" y="961517"/>
            <a:ext cx="4379124" cy="4127501"/>
          </a:xfrm>
          <a:prstGeom prst="rect">
            <a:avLst/>
          </a:prstGeom>
        </p:spPr>
      </p:pic>
      <p:sp>
        <p:nvSpPr>
          <p:cNvPr id="12" name="Rectangle 2"/>
          <p:cNvSpPr>
            <a:spLocks noGrp="1" noChangeArrowheads="1"/>
          </p:cNvSpPr>
          <p:nvPr>
            <p:ph type="title"/>
          </p:nvPr>
        </p:nvSpPr>
        <p:spPr>
          <a:xfrm>
            <a:off x="574675" y="115892"/>
            <a:ext cx="8001000" cy="720725"/>
          </a:xfrm>
        </p:spPr>
        <p:txBody>
          <a:bodyPr/>
          <a:lstStyle/>
          <a:p>
            <a:pPr marL="342900" indent="-342900"/>
            <a:r>
              <a:rPr lang="en-GB" sz="2800" dirty="0" smtClean="0">
                <a:latin typeface="Verdana" charset="0"/>
              </a:rPr>
              <a:t>SOCIB HF Radar </a:t>
            </a:r>
            <a:r>
              <a:rPr lang="en-GB" sz="2400" dirty="0"/>
              <a:t>(2)</a:t>
            </a:r>
            <a:r>
              <a:rPr lang="en-GB" sz="2800" dirty="0" smtClean="0">
                <a:latin typeface="Verdana" charset="0"/>
              </a:rPr>
              <a:t> </a:t>
            </a:r>
            <a:endParaRPr lang="es-ES" sz="2000" dirty="0">
              <a:latin typeface="Verdana" charset="0"/>
            </a:endParaRPr>
          </a:p>
        </p:txBody>
      </p:sp>
    </p:spTree>
    <p:extLst>
      <p:ext uri="{BB962C8B-B14F-4D97-AF65-F5344CB8AC3E}">
        <p14:creationId xmlns:p14="http://schemas.microsoft.com/office/powerpoint/2010/main" val="394862915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descr="odi001diffradial"/>
          <p:cNvPicPr>
            <a:picLocks noChangeAspect="1" noChangeArrowheads="1"/>
          </p:cNvPicPr>
          <p:nvPr/>
        </p:nvPicPr>
        <p:blipFill rotWithShape="1">
          <a:blip r:embed="rId2">
            <a:extLst>
              <a:ext uri="{28A0092B-C50C-407E-A947-70E740481C1C}">
                <a14:useLocalDpi xmlns:a14="http://schemas.microsoft.com/office/drawing/2010/main" val="0"/>
              </a:ext>
            </a:extLst>
          </a:blip>
          <a:srcRect l="6777" t="31348" r="53467" b="30701"/>
          <a:stretch/>
        </p:blipFill>
        <p:spPr bwMode="auto">
          <a:xfrm>
            <a:off x="6588884" y="2931447"/>
            <a:ext cx="2555116" cy="200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2"/>
          <p:cNvPicPr/>
          <p:nvPr/>
        </p:nvPicPr>
        <p:blipFill rotWithShape="1">
          <a:blip r:embed="rId3">
            <a:extLst>
              <a:ext uri="{28A0092B-C50C-407E-A947-70E740481C1C}">
                <a14:useLocalDpi xmlns:a14="http://schemas.microsoft.com/office/drawing/2010/main" val="0"/>
              </a:ext>
            </a:extLst>
          </a:blip>
          <a:srcRect l="8785" t="3814" r="8896" b="4893"/>
          <a:stretch/>
        </p:blipFill>
        <p:spPr bwMode="auto">
          <a:xfrm>
            <a:off x="3278074" y="2536885"/>
            <a:ext cx="2212162" cy="1528078"/>
          </a:xfrm>
          <a:prstGeom prst="rect">
            <a:avLst/>
          </a:prstGeom>
          <a:solidFill>
            <a:srgbClr val="FFFFFF"/>
          </a:solidFill>
          <a:ln>
            <a:noFill/>
          </a:ln>
          <a:extLst>
            <a:ext uri="{FAA26D3D-D897-4be2-8F04-BA451C77F1D7}">
              <ma14:placeholderFlag xmlns:ma14="http://schemas.microsoft.com/office/mac/drawingml/2011/main"/>
            </a:ext>
          </a:extLst>
        </p:spPr>
      </p:pic>
      <p:sp>
        <p:nvSpPr>
          <p:cNvPr id="14" name="CuadroTexto 13"/>
          <p:cNvSpPr txBox="1"/>
          <p:nvPr/>
        </p:nvSpPr>
        <p:spPr>
          <a:xfrm>
            <a:off x="114523" y="2510918"/>
            <a:ext cx="3275014" cy="1569660"/>
          </a:xfrm>
          <a:prstGeom prst="rect">
            <a:avLst/>
          </a:prstGeom>
          <a:noFill/>
        </p:spPr>
        <p:txBody>
          <a:bodyPr wrap="square" rtlCol="0">
            <a:spAutoFit/>
          </a:bodyPr>
          <a:lstStyle/>
          <a:p>
            <a:r>
              <a:rPr lang="en-US" sz="2400" b="1" dirty="0" smtClean="0">
                <a:solidFill>
                  <a:srgbClr val="000090"/>
                </a:solidFill>
                <a:latin typeface="Arial"/>
                <a:cs typeface="Arial"/>
              </a:rPr>
              <a:t>Radar-model-drifter: </a:t>
            </a:r>
            <a:r>
              <a:rPr lang="en-US" dirty="0" err="1" smtClean="0">
                <a:solidFill>
                  <a:srgbClr val="000000"/>
                </a:solidFill>
                <a:latin typeface="Arial"/>
                <a:cs typeface="Arial"/>
              </a:rPr>
              <a:t>advected</a:t>
            </a:r>
            <a:r>
              <a:rPr lang="en-US" dirty="0" smtClean="0">
                <a:solidFill>
                  <a:srgbClr val="000000"/>
                </a:solidFill>
                <a:latin typeface="Arial"/>
                <a:cs typeface="Arial"/>
              </a:rPr>
              <a:t> </a:t>
            </a:r>
            <a:r>
              <a:rPr lang="en-US" dirty="0" err="1" smtClean="0">
                <a:solidFill>
                  <a:srgbClr val="000000"/>
                </a:solidFill>
                <a:latin typeface="Arial"/>
                <a:cs typeface="Arial"/>
              </a:rPr>
              <a:t>lagrangian</a:t>
            </a:r>
            <a:r>
              <a:rPr lang="en-US" dirty="0" smtClean="0">
                <a:solidFill>
                  <a:srgbClr val="000000"/>
                </a:solidFill>
                <a:latin typeface="Arial"/>
                <a:cs typeface="Arial"/>
              </a:rPr>
              <a:t> particles using both HF-Radar and model data. Comparison with the drifter path.</a:t>
            </a:r>
          </a:p>
        </p:txBody>
      </p:sp>
      <p:pic>
        <p:nvPicPr>
          <p:cNvPr id="28" name="Imagen 27"/>
          <p:cNvPicPr/>
          <p:nvPr/>
        </p:nvPicPr>
        <p:blipFill rotWithShape="1">
          <a:blip r:embed="rId4">
            <a:extLst>
              <a:ext uri="{28A0092B-C50C-407E-A947-70E740481C1C}">
                <a14:useLocalDpi xmlns:a14="http://schemas.microsoft.com/office/drawing/2010/main" val="0"/>
              </a:ext>
            </a:extLst>
          </a:blip>
          <a:srcRect l="9402" t="53006" r="7932" b="10258"/>
          <a:stretch/>
        </p:blipFill>
        <p:spPr bwMode="auto">
          <a:xfrm>
            <a:off x="2215908" y="4267523"/>
            <a:ext cx="4232059" cy="1764703"/>
          </a:xfrm>
          <a:prstGeom prst="rect">
            <a:avLst/>
          </a:prstGeom>
          <a:solidFill>
            <a:srgbClr val="FFFFFF"/>
          </a:solidFill>
          <a:ln>
            <a:noFill/>
          </a:ln>
        </p:spPr>
      </p:pic>
      <p:sp>
        <p:nvSpPr>
          <p:cNvPr id="29" name="CuadroTexto 28"/>
          <p:cNvSpPr txBox="1"/>
          <p:nvPr/>
        </p:nvSpPr>
        <p:spPr>
          <a:xfrm>
            <a:off x="114520" y="4166399"/>
            <a:ext cx="2209480" cy="1846659"/>
          </a:xfrm>
          <a:prstGeom prst="rect">
            <a:avLst/>
          </a:prstGeom>
          <a:noFill/>
        </p:spPr>
        <p:txBody>
          <a:bodyPr wrap="square" rtlCol="0">
            <a:spAutoFit/>
          </a:bodyPr>
          <a:lstStyle/>
          <a:p>
            <a:r>
              <a:rPr lang="en-US" sz="2400" b="1" dirty="0">
                <a:solidFill>
                  <a:srgbClr val="000090"/>
                </a:solidFill>
                <a:latin typeface="Arial"/>
                <a:cs typeface="Arial"/>
              </a:rPr>
              <a:t>Filling </a:t>
            </a:r>
            <a:r>
              <a:rPr lang="en-US" sz="2400" b="1" dirty="0" smtClean="0">
                <a:solidFill>
                  <a:srgbClr val="000090"/>
                </a:solidFill>
                <a:latin typeface="Arial"/>
                <a:cs typeface="Arial"/>
              </a:rPr>
              <a:t>gaps: </a:t>
            </a:r>
            <a:r>
              <a:rPr lang="en-US" dirty="0" smtClean="0">
                <a:solidFill>
                  <a:srgbClr val="000000"/>
                </a:solidFill>
                <a:latin typeface="Arial"/>
                <a:cs typeface="Arial"/>
              </a:rPr>
              <a:t>different techniques to fill gaps allow us use missing data and estimate the accurate method.  </a:t>
            </a:r>
            <a:r>
              <a:rPr lang="en-US" dirty="0" smtClean="0">
                <a:solidFill>
                  <a:srgbClr val="FF0000"/>
                </a:solidFill>
                <a:latin typeface="Arial"/>
                <a:cs typeface="Arial"/>
              </a:rPr>
              <a:t> </a:t>
            </a:r>
            <a:endParaRPr lang="en-US" dirty="0">
              <a:solidFill>
                <a:srgbClr val="FF0000"/>
              </a:solidFill>
              <a:latin typeface="Arial"/>
              <a:cs typeface="Arial"/>
            </a:endParaRPr>
          </a:p>
        </p:txBody>
      </p:sp>
      <p:sp>
        <p:nvSpPr>
          <p:cNvPr id="17" name="Título 1"/>
          <p:cNvSpPr>
            <a:spLocks noGrp="1"/>
          </p:cNvSpPr>
          <p:nvPr>
            <p:ph type="title"/>
          </p:nvPr>
        </p:nvSpPr>
        <p:spPr>
          <a:xfrm>
            <a:off x="574675" y="115892"/>
            <a:ext cx="8001000" cy="720725"/>
          </a:xfrm>
        </p:spPr>
        <p:txBody>
          <a:bodyPr/>
          <a:lstStyle/>
          <a:p>
            <a:r>
              <a:rPr lang="en-GB" dirty="0" smtClean="0"/>
              <a:t>HF RADAR </a:t>
            </a:r>
            <a:r>
              <a:rPr lang="en-GB" sz="2400" dirty="0" smtClean="0"/>
              <a:t>(3) - On-going studies</a:t>
            </a:r>
            <a:endParaRPr lang="en-GB" sz="2400" dirty="0"/>
          </a:p>
        </p:txBody>
      </p:sp>
      <p:sp>
        <p:nvSpPr>
          <p:cNvPr id="10" name="CuadroTexto 9"/>
          <p:cNvSpPr txBox="1"/>
          <p:nvPr/>
        </p:nvSpPr>
        <p:spPr>
          <a:xfrm>
            <a:off x="165321" y="1108783"/>
            <a:ext cx="5614414" cy="1384995"/>
          </a:xfrm>
          <a:prstGeom prst="rect">
            <a:avLst/>
          </a:prstGeom>
          <a:noFill/>
        </p:spPr>
        <p:txBody>
          <a:bodyPr wrap="square" rtlCol="0">
            <a:spAutoFit/>
          </a:bodyPr>
          <a:lstStyle/>
          <a:p>
            <a:r>
              <a:rPr lang="en-US" sz="2400" b="1" dirty="0" smtClean="0">
                <a:solidFill>
                  <a:srgbClr val="000090"/>
                </a:solidFill>
                <a:latin typeface="Arial"/>
                <a:cs typeface="Arial"/>
              </a:rPr>
              <a:t>Validation studies using drifters</a:t>
            </a:r>
            <a:r>
              <a:rPr lang="en-US" sz="2000" b="1" dirty="0" smtClean="0">
                <a:solidFill>
                  <a:srgbClr val="000090"/>
                </a:solidFill>
                <a:latin typeface="Arial"/>
                <a:cs typeface="Arial"/>
              </a:rPr>
              <a:t>:</a:t>
            </a:r>
            <a:r>
              <a:rPr lang="en-US" sz="2000" dirty="0" smtClean="0">
                <a:solidFill>
                  <a:srgbClr val="000000"/>
                </a:solidFill>
                <a:latin typeface="Arial"/>
                <a:cs typeface="Arial"/>
              </a:rPr>
              <a:t> launched in the Ibiza Channel provide surface current data valuable to compare with total and radial data for each antenna.</a:t>
            </a:r>
          </a:p>
        </p:txBody>
      </p:sp>
      <p:pic>
        <p:nvPicPr>
          <p:cNvPr id="2" name="Imagen 1" descr="UVdrifrad.jpg"/>
          <p:cNvPicPr>
            <a:picLocks noChangeAspect="1"/>
          </p:cNvPicPr>
          <p:nvPr/>
        </p:nvPicPr>
        <p:blipFill rotWithShape="1">
          <a:blip r:embed="rId5">
            <a:extLst>
              <a:ext uri="{28A0092B-C50C-407E-A947-70E740481C1C}">
                <a14:useLocalDpi xmlns:a14="http://schemas.microsoft.com/office/drawing/2010/main" val="0"/>
              </a:ext>
            </a:extLst>
          </a:blip>
          <a:srcRect t="5193" r="5244"/>
          <a:stretch/>
        </p:blipFill>
        <p:spPr>
          <a:xfrm>
            <a:off x="5632817" y="931187"/>
            <a:ext cx="2136375" cy="2000260"/>
          </a:xfrm>
          <a:prstGeom prst="rect">
            <a:avLst/>
          </a:prstGeom>
        </p:spPr>
      </p:pic>
    </p:spTree>
    <p:extLst>
      <p:ext uri="{BB962C8B-B14F-4D97-AF65-F5344CB8AC3E}">
        <p14:creationId xmlns:p14="http://schemas.microsoft.com/office/powerpoint/2010/main" val="350918364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uadroTexto 28"/>
          <p:cNvSpPr txBox="1"/>
          <p:nvPr/>
        </p:nvSpPr>
        <p:spPr>
          <a:xfrm>
            <a:off x="114521" y="4200805"/>
            <a:ext cx="3531764" cy="1692771"/>
          </a:xfrm>
          <a:prstGeom prst="rect">
            <a:avLst/>
          </a:prstGeom>
          <a:noFill/>
        </p:spPr>
        <p:txBody>
          <a:bodyPr wrap="square" rtlCol="0">
            <a:spAutoFit/>
          </a:bodyPr>
          <a:lstStyle/>
          <a:p>
            <a:r>
              <a:rPr lang="en-US" sz="2400" b="1" dirty="0" smtClean="0">
                <a:solidFill>
                  <a:srgbClr val="000090"/>
                </a:solidFill>
                <a:latin typeface="Arial"/>
                <a:cs typeface="Arial"/>
              </a:rPr>
              <a:t>Validation</a:t>
            </a:r>
            <a:r>
              <a:rPr lang="en-US" sz="2000" b="1" dirty="0" smtClean="0">
                <a:solidFill>
                  <a:srgbClr val="000090"/>
                </a:solidFill>
                <a:latin typeface="Arial"/>
                <a:cs typeface="Arial"/>
              </a:rPr>
              <a:t>: </a:t>
            </a:r>
            <a:r>
              <a:rPr lang="en-US" sz="2000" dirty="0" smtClean="0">
                <a:solidFill>
                  <a:srgbClr val="000000"/>
                </a:solidFill>
                <a:latin typeface="Arial"/>
                <a:cs typeface="Arial"/>
              </a:rPr>
              <a:t>The </a:t>
            </a:r>
            <a:r>
              <a:rPr lang="en-US" sz="2000" dirty="0">
                <a:solidFill>
                  <a:srgbClr val="000000"/>
                </a:solidFill>
                <a:latin typeface="Arial"/>
                <a:cs typeface="Arial"/>
              </a:rPr>
              <a:t>use of </a:t>
            </a:r>
            <a:r>
              <a:rPr lang="en-US" sz="2000" dirty="0" smtClean="0">
                <a:solidFill>
                  <a:srgbClr val="000000"/>
                </a:solidFill>
                <a:latin typeface="Arial"/>
                <a:cs typeface="Arial"/>
              </a:rPr>
              <a:t>an </a:t>
            </a:r>
            <a:r>
              <a:rPr lang="en-US" sz="2000" dirty="0" err="1">
                <a:solidFill>
                  <a:srgbClr val="000000"/>
                </a:solidFill>
                <a:latin typeface="Arial"/>
                <a:cs typeface="Arial"/>
              </a:rPr>
              <a:t>Eulerian</a:t>
            </a:r>
            <a:r>
              <a:rPr lang="en-US" sz="2000" dirty="0">
                <a:solidFill>
                  <a:srgbClr val="000000"/>
                </a:solidFill>
                <a:latin typeface="Arial"/>
                <a:cs typeface="Arial"/>
              </a:rPr>
              <a:t> </a:t>
            </a:r>
            <a:r>
              <a:rPr lang="en-US" sz="2000" dirty="0" smtClean="0">
                <a:solidFill>
                  <a:srgbClr val="000000"/>
                </a:solidFill>
                <a:latin typeface="Arial"/>
                <a:cs typeface="Arial"/>
              </a:rPr>
              <a:t>buoy</a:t>
            </a:r>
            <a:r>
              <a:rPr lang="en-US" sz="2000" dirty="0">
                <a:solidFill>
                  <a:srgbClr val="000000"/>
                </a:solidFill>
                <a:latin typeface="Arial"/>
                <a:cs typeface="Arial"/>
              </a:rPr>
              <a:t> </a:t>
            </a:r>
            <a:r>
              <a:rPr lang="en-US" sz="2000" dirty="0" smtClean="0">
                <a:solidFill>
                  <a:srgbClr val="000000"/>
                </a:solidFill>
                <a:latin typeface="Arial"/>
                <a:cs typeface="Arial"/>
              </a:rPr>
              <a:t>just installed </a:t>
            </a:r>
            <a:r>
              <a:rPr lang="en-US" sz="2000" dirty="0">
                <a:solidFill>
                  <a:srgbClr val="000000"/>
                </a:solidFill>
                <a:latin typeface="Arial"/>
                <a:cs typeface="Arial"/>
              </a:rPr>
              <a:t>in the Ibiza </a:t>
            </a:r>
            <a:r>
              <a:rPr lang="en-US" sz="2000" dirty="0" smtClean="0">
                <a:solidFill>
                  <a:srgbClr val="000000"/>
                </a:solidFill>
                <a:latin typeface="Arial"/>
                <a:cs typeface="Arial"/>
              </a:rPr>
              <a:t>Channel, will allow continuous </a:t>
            </a:r>
            <a:r>
              <a:rPr lang="en-US" sz="2000" dirty="0">
                <a:solidFill>
                  <a:srgbClr val="000000"/>
                </a:solidFill>
                <a:latin typeface="Arial"/>
                <a:cs typeface="Arial"/>
              </a:rPr>
              <a:t>validation of </a:t>
            </a:r>
            <a:r>
              <a:rPr lang="en-US" sz="2000" dirty="0" smtClean="0">
                <a:solidFill>
                  <a:srgbClr val="000000"/>
                </a:solidFill>
                <a:latin typeface="Arial"/>
                <a:cs typeface="Arial"/>
              </a:rPr>
              <a:t>HF </a:t>
            </a:r>
            <a:r>
              <a:rPr lang="en-US" sz="2000" dirty="0">
                <a:solidFill>
                  <a:srgbClr val="000000"/>
                </a:solidFill>
                <a:latin typeface="Arial"/>
                <a:cs typeface="Arial"/>
              </a:rPr>
              <a:t>Radar </a:t>
            </a:r>
            <a:r>
              <a:rPr lang="en-US" sz="2000" dirty="0" smtClean="0">
                <a:solidFill>
                  <a:srgbClr val="000000"/>
                </a:solidFill>
                <a:latin typeface="Arial"/>
                <a:cs typeface="Arial"/>
              </a:rPr>
              <a:t>data. </a:t>
            </a:r>
          </a:p>
        </p:txBody>
      </p:sp>
      <p:sp>
        <p:nvSpPr>
          <p:cNvPr id="17" name="Título 1"/>
          <p:cNvSpPr>
            <a:spLocks noGrp="1"/>
          </p:cNvSpPr>
          <p:nvPr>
            <p:ph type="title"/>
          </p:nvPr>
        </p:nvSpPr>
        <p:spPr>
          <a:xfrm>
            <a:off x="574675" y="115892"/>
            <a:ext cx="8001000" cy="720725"/>
          </a:xfrm>
        </p:spPr>
        <p:txBody>
          <a:bodyPr/>
          <a:lstStyle/>
          <a:p>
            <a:r>
              <a:rPr lang="en-GB" dirty="0" smtClean="0"/>
              <a:t>HF RADAR </a:t>
            </a:r>
            <a:r>
              <a:rPr lang="en-GB" sz="2400" dirty="0" smtClean="0"/>
              <a:t>(4) On-going studies</a:t>
            </a:r>
            <a:endParaRPr lang="en-GB" sz="2400" dirty="0"/>
          </a:p>
        </p:txBody>
      </p:sp>
      <p:sp>
        <p:nvSpPr>
          <p:cNvPr id="10" name="CuadroTexto 9"/>
          <p:cNvSpPr txBox="1"/>
          <p:nvPr/>
        </p:nvSpPr>
        <p:spPr>
          <a:xfrm>
            <a:off x="114520" y="1032583"/>
            <a:ext cx="6423610" cy="1077218"/>
          </a:xfrm>
          <a:prstGeom prst="rect">
            <a:avLst/>
          </a:prstGeom>
          <a:noFill/>
        </p:spPr>
        <p:txBody>
          <a:bodyPr wrap="square" rtlCol="0">
            <a:spAutoFit/>
          </a:bodyPr>
          <a:lstStyle/>
          <a:p>
            <a:r>
              <a:rPr lang="en-US" sz="2400" b="1" dirty="0" smtClean="0">
                <a:solidFill>
                  <a:srgbClr val="000090"/>
                </a:solidFill>
                <a:latin typeface="Arial"/>
                <a:cs typeface="Arial"/>
              </a:rPr>
              <a:t>Quality control</a:t>
            </a:r>
            <a:r>
              <a:rPr lang="en-US" sz="2000" b="1" dirty="0" smtClean="0">
                <a:solidFill>
                  <a:srgbClr val="000090"/>
                </a:solidFill>
                <a:latin typeface="Arial"/>
                <a:cs typeface="Arial"/>
              </a:rPr>
              <a:t>: </a:t>
            </a:r>
            <a:r>
              <a:rPr lang="en-US" sz="2000" dirty="0" smtClean="0">
                <a:solidFill>
                  <a:srgbClr val="000000"/>
                </a:solidFill>
                <a:latin typeface="Arial"/>
                <a:cs typeface="Arial"/>
              </a:rPr>
              <a:t>influence of  interpolation radio and number of radials in the generation of total currents.  </a:t>
            </a:r>
          </a:p>
        </p:txBody>
      </p:sp>
      <p:sp>
        <p:nvSpPr>
          <p:cNvPr id="9" name="CuadroTexto 8"/>
          <p:cNvSpPr txBox="1"/>
          <p:nvPr/>
        </p:nvSpPr>
        <p:spPr>
          <a:xfrm>
            <a:off x="114519" y="2030175"/>
            <a:ext cx="4006530" cy="2062103"/>
          </a:xfrm>
          <a:prstGeom prst="rect">
            <a:avLst/>
          </a:prstGeom>
          <a:noFill/>
        </p:spPr>
        <p:txBody>
          <a:bodyPr wrap="square" rtlCol="0">
            <a:spAutoFit/>
          </a:bodyPr>
          <a:lstStyle/>
          <a:p>
            <a:pPr algn="just"/>
            <a:r>
              <a:rPr lang="en-US" sz="2400" b="1" dirty="0">
                <a:solidFill>
                  <a:srgbClr val="000090"/>
                </a:solidFill>
                <a:latin typeface="Arial"/>
                <a:cs typeface="Arial"/>
              </a:rPr>
              <a:t>Identification of small structures: </a:t>
            </a:r>
            <a:r>
              <a:rPr lang="en-US" sz="2000" dirty="0">
                <a:solidFill>
                  <a:srgbClr val="000000"/>
                </a:solidFill>
                <a:latin typeface="Arial"/>
                <a:cs typeface="Arial"/>
              </a:rPr>
              <a:t>use of drifters, gliders, </a:t>
            </a:r>
            <a:r>
              <a:rPr lang="en-US" sz="2000" dirty="0" smtClean="0">
                <a:solidFill>
                  <a:srgbClr val="000000"/>
                </a:solidFill>
                <a:latin typeface="Arial"/>
                <a:cs typeface="Arial"/>
              </a:rPr>
              <a:t>modeling </a:t>
            </a:r>
            <a:r>
              <a:rPr lang="en-US" sz="2000" dirty="0">
                <a:solidFill>
                  <a:srgbClr val="000000"/>
                </a:solidFill>
                <a:latin typeface="Arial"/>
                <a:cs typeface="Arial"/>
              </a:rPr>
              <a:t>and HF Radar surface data is a valuable tool to </a:t>
            </a:r>
            <a:r>
              <a:rPr lang="en-US" sz="2000" dirty="0" smtClean="0">
                <a:solidFill>
                  <a:srgbClr val="000000"/>
                </a:solidFill>
                <a:latin typeface="Arial"/>
                <a:cs typeface="Arial"/>
              </a:rPr>
              <a:t>identify </a:t>
            </a:r>
            <a:r>
              <a:rPr lang="en-US" sz="2000" dirty="0">
                <a:solidFill>
                  <a:srgbClr val="000000"/>
                </a:solidFill>
                <a:latin typeface="Arial"/>
                <a:cs typeface="Arial"/>
              </a:rPr>
              <a:t>the formation of small- scale structures. </a:t>
            </a:r>
          </a:p>
        </p:txBody>
      </p:sp>
      <p:pic>
        <p:nvPicPr>
          <p:cNvPr id="2" name="Imagen 1"/>
          <p:cNvPicPr>
            <a:picLocks noChangeAspect="1"/>
          </p:cNvPicPr>
          <p:nvPr/>
        </p:nvPicPr>
        <p:blipFill rotWithShape="1">
          <a:blip r:embed="rId3"/>
          <a:srcRect t="7194" b="5792"/>
          <a:stretch/>
        </p:blipFill>
        <p:spPr>
          <a:xfrm>
            <a:off x="3648121" y="3850343"/>
            <a:ext cx="3912597" cy="2269675"/>
          </a:xfrm>
          <a:prstGeom prst="rect">
            <a:avLst/>
          </a:prstGeom>
        </p:spPr>
      </p:pic>
      <p:pic>
        <p:nvPicPr>
          <p:cNvPr id="4" name="Imagen 3" descr="Radials.jpg"/>
          <p:cNvPicPr>
            <a:picLocks noChangeAspect="1"/>
          </p:cNvPicPr>
          <p:nvPr/>
        </p:nvPicPr>
        <p:blipFill rotWithShape="1">
          <a:blip r:embed="rId4">
            <a:extLst>
              <a:ext uri="{28A0092B-C50C-407E-A947-70E740481C1C}">
                <a14:useLocalDpi xmlns:a14="http://schemas.microsoft.com/office/drawing/2010/main" val="0"/>
              </a:ext>
            </a:extLst>
          </a:blip>
          <a:srcRect l="20733" t="6495" r="18158" b="10130"/>
          <a:stretch/>
        </p:blipFill>
        <p:spPr>
          <a:xfrm>
            <a:off x="6538130" y="1032583"/>
            <a:ext cx="2275784" cy="2458943"/>
          </a:xfrm>
          <a:prstGeom prst="rect">
            <a:avLst/>
          </a:prstGeom>
        </p:spPr>
      </p:pic>
      <p:pic>
        <p:nvPicPr>
          <p:cNvPr id="3" name="Imagen 2"/>
          <p:cNvPicPr>
            <a:picLocks noChangeAspect="1"/>
          </p:cNvPicPr>
          <p:nvPr/>
        </p:nvPicPr>
        <p:blipFill rotWithShape="1">
          <a:blip r:embed="rId5"/>
          <a:srcRect l="6479" t="4642" b="5562"/>
          <a:stretch/>
        </p:blipFill>
        <p:spPr>
          <a:xfrm>
            <a:off x="4412806" y="2030175"/>
            <a:ext cx="1973377" cy="1766128"/>
          </a:xfrm>
          <a:prstGeom prst="rect">
            <a:avLst/>
          </a:prstGeom>
          <a:ln>
            <a:solidFill>
              <a:schemeClr val="tx1"/>
            </a:solidFill>
          </a:ln>
        </p:spPr>
      </p:pic>
    </p:spTree>
    <p:extLst>
      <p:ext uri="{BB962C8B-B14F-4D97-AF65-F5344CB8AC3E}">
        <p14:creationId xmlns:p14="http://schemas.microsoft.com/office/powerpoint/2010/main" val="392965300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Kingdom-2 </a:t>
            </a:r>
            <a:r>
              <a:rPr lang="en-US" dirty="0"/>
              <a:t>HF radars </a:t>
            </a:r>
          </a:p>
        </p:txBody>
      </p:sp>
      <p:pic>
        <p:nvPicPr>
          <p:cNvPr id="3" name="Picture 2" descr="Site_Map_Mercator_U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6600" y="1570038"/>
            <a:ext cx="5118482" cy="4867016"/>
          </a:xfrm>
          <a:prstGeom prst="rect">
            <a:avLst/>
          </a:prstGeom>
        </p:spPr>
      </p:pic>
    </p:spTree>
    <p:extLst>
      <p:ext uri="{BB962C8B-B14F-4D97-AF65-F5344CB8AC3E}">
        <p14:creationId xmlns:p14="http://schemas.microsoft.com/office/powerpoint/2010/main" val="154936995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1"/>
          <p:cNvSpPr>
            <a:spLocks noGrp="1" noChangeArrowheads="1"/>
          </p:cNvSpPr>
          <p:nvPr>
            <p:ph type="title" idx="4294967295"/>
          </p:nvPr>
        </p:nvSpPr>
        <p:spPr>
          <a:xfrm>
            <a:off x="0" y="395288"/>
            <a:ext cx="5943600" cy="730250"/>
          </a:xfrm>
        </p:spPr>
        <p:txBody>
          <a:bodyPr lIns="0" tIns="0" rIns="0" bIns="0"/>
          <a:lstStyle/>
          <a:p>
            <a:pPr algn="l" defTabSz="457200"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000" b="1" smtClean="0"/>
              <a:t>Wave Hub Radar Installation</a:t>
            </a:r>
            <a:endParaRPr lang="en-GB" sz="4000" smtClean="0"/>
          </a:p>
        </p:txBody>
      </p:sp>
      <p:cxnSp>
        <p:nvCxnSpPr>
          <p:cNvPr id="30723" name="AutoShape 7"/>
          <p:cNvCxnSpPr>
            <a:cxnSpLocks noChangeShapeType="1"/>
          </p:cNvCxnSpPr>
          <p:nvPr/>
        </p:nvCxnSpPr>
        <p:spPr bwMode="auto">
          <a:xfrm flipV="1">
            <a:off x="1689100" y="5076825"/>
            <a:ext cx="1354138" cy="539750"/>
          </a:xfrm>
          <a:prstGeom prst="straightConnector1">
            <a:avLst/>
          </a:prstGeom>
          <a:noFill/>
          <a:ln w="38160">
            <a:solidFill>
              <a:srgbClr val="FFFFFF"/>
            </a:solidFill>
            <a:miter lim="800000"/>
            <a:headEnd/>
            <a:tailEnd type="triangle" w="med" len="med"/>
          </a:ln>
        </p:spPr>
      </p:cxnSp>
      <p:cxnSp>
        <p:nvCxnSpPr>
          <p:cNvPr id="30724" name="AutoShape 8"/>
          <p:cNvCxnSpPr>
            <a:cxnSpLocks noChangeShapeType="1"/>
          </p:cNvCxnSpPr>
          <p:nvPr/>
        </p:nvCxnSpPr>
        <p:spPr bwMode="auto">
          <a:xfrm>
            <a:off x="1212850" y="2678113"/>
            <a:ext cx="1166813" cy="1557337"/>
          </a:xfrm>
          <a:prstGeom prst="straightConnector1">
            <a:avLst/>
          </a:prstGeom>
          <a:noFill/>
          <a:ln w="38160">
            <a:solidFill>
              <a:srgbClr val="FFFFFF"/>
            </a:solidFill>
            <a:miter lim="800000"/>
            <a:headEnd/>
            <a:tailEnd type="triangle" w="med" len="med"/>
          </a:ln>
        </p:spPr>
      </p:cxnSp>
      <p:sp>
        <p:nvSpPr>
          <p:cNvPr id="30725" name="TextBox 28"/>
          <p:cNvSpPr txBox="1">
            <a:spLocks noChangeArrowheads="1"/>
          </p:cNvSpPr>
          <p:nvPr/>
        </p:nvSpPr>
        <p:spPr bwMode="auto">
          <a:xfrm>
            <a:off x="71438" y="908050"/>
            <a:ext cx="3205162" cy="5940425"/>
          </a:xfrm>
          <a:prstGeom prst="rect">
            <a:avLst/>
          </a:prstGeom>
          <a:noFill/>
          <a:ln w="9525">
            <a:noFill/>
            <a:miter lim="800000"/>
            <a:headEnd/>
            <a:tailEnd/>
          </a:ln>
        </p:spPr>
        <p:txBody>
          <a:bodyPr>
            <a:spAutoFit/>
          </a:bodyPr>
          <a:lstStyle/>
          <a:p>
            <a:pPr algn="ctr" defTabSz="914400"/>
            <a:r>
              <a:rPr lang="en-GB" sz="2400" u="sng">
                <a:solidFill>
                  <a:srgbClr val="3399FF"/>
                </a:solidFill>
                <a:latin typeface="Tahoma" pitchFamily="34" charset="0"/>
              </a:rPr>
              <a:t>Mean expected data coverage.</a:t>
            </a:r>
            <a:r>
              <a:rPr lang="en-GB" sz="2000">
                <a:solidFill>
                  <a:srgbClr val="3399FF"/>
                </a:solidFill>
                <a:latin typeface="Tahoma" pitchFamily="34" charset="0"/>
              </a:rPr>
              <a:t>  </a:t>
            </a:r>
          </a:p>
          <a:p>
            <a:pPr defTabSz="914400"/>
            <a:endParaRPr lang="en-GB" sz="2000">
              <a:solidFill>
                <a:srgbClr val="3399FF"/>
              </a:solidFill>
              <a:latin typeface="Tahoma" pitchFamily="34" charset="0"/>
            </a:endParaRPr>
          </a:p>
          <a:p>
            <a:pPr defTabSz="914400">
              <a:buFontTx/>
              <a:buChar char="•"/>
            </a:pPr>
            <a:r>
              <a:rPr lang="en-GB" sz="2400">
                <a:solidFill>
                  <a:srgbClr val="3399FF"/>
                </a:solidFill>
                <a:latin typeface="Tahoma" pitchFamily="34" charset="0"/>
              </a:rPr>
              <a:t>Directional estimates exist for intersections of colors. </a:t>
            </a:r>
          </a:p>
          <a:p>
            <a:pPr defTabSz="914400">
              <a:buFontTx/>
              <a:buChar char="•"/>
            </a:pPr>
            <a:endParaRPr lang="en-GB" sz="2400">
              <a:solidFill>
                <a:srgbClr val="3399FF"/>
              </a:solidFill>
              <a:latin typeface="Tahoma" pitchFamily="34" charset="0"/>
            </a:endParaRPr>
          </a:p>
          <a:p>
            <a:pPr defTabSz="914400">
              <a:buFontTx/>
              <a:buChar char="•"/>
            </a:pPr>
            <a:r>
              <a:rPr lang="en-GB" sz="2400">
                <a:solidFill>
                  <a:srgbClr val="3399FF"/>
                </a:solidFill>
                <a:latin typeface="Tahoma" pitchFamily="34" charset="0"/>
              </a:rPr>
              <a:t>Wave coverage half of current coverage.  </a:t>
            </a:r>
          </a:p>
          <a:p>
            <a:pPr defTabSz="914400">
              <a:buFontTx/>
              <a:buChar char="•"/>
            </a:pPr>
            <a:endParaRPr lang="en-GB" sz="2400">
              <a:solidFill>
                <a:srgbClr val="3399FF"/>
              </a:solidFill>
              <a:latin typeface="Tahoma" pitchFamily="34" charset="0"/>
            </a:endParaRPr>
          </a:p>
          <a:p>
            <a:pPr defTabSz="914400">
              <a:buFontTx/>
              <a:buChar char="•"/>
            </a:pPr>
            <a:r>
              <a:rPr lang="en-GB" sz="2400">
                <a:solidFill>
                  <a:srgbClr val="3399FF"/>
                </a:solidFill>
                <a:latin typeface="Tahoma" pitchFamily="34" charset="0"/>
              </a:rPr>
              <a:t>Provides map of independent wave estimates with range resolution at 0.6km and azimuthal at 10% range</a:t>
            </a:r>
            <a:endParaRPr lang="en-GB" sz="2000">
              <a:solidFill>
                <a:srgbClr val="3399FF"/>
              </a:solidFill>
              <a:latin typeface="Tahoma" pitchFamily="34" charset="0"/>
            </a:endParaRPr>
          </a:p>
        </p:txBody>
      </p:sp>
      <p:pic>
        <p:nvPicPr>
          <p:cNvPr id="30726" name="Picture 6" descr="HFRadar_coverage.png"/>
          <p:cNvPicPr>
            <a:picLocks noChangeAspect="1"/>
          </p:cNvPicPr>
          <p:nvPr/>
        </p:nvPicPr>
        <p:blipFill>
          <a:blip r:embed="rId2" cstate="print"/>
          <a:srcRect/>
          <a:stretch>
            <a:fillRect/>
          </a:stretch>
        </p:blipFill>
        <p:spPr bwMode="auto">
          <a:xfrm>
            <a:off x="3251200" y="1700213"/>
            <a:ext cx="5857875" cy="4829175"/>
          </a:xfrm>
          <a:prstGeom prst="rect">
            <a:avLst/>
          </a:prstGeom>
          <a:noFill/>
          <a:ln w="9525">
            <a:noFill/>
            <a:miter lim="800000"/>
            <a:headEnd/>
            <a:tailEnd/>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2000" y="0"/>
            <a:ext cx="2571840" cy="2073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7" name="Picture 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840" y="162738"/>
            <a:ext cx="6419520" cy="1949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8" name="Line 49"/>
          <p:cNvSpPr>
            <a:spLocks noChangeShapeType="1"/>
          </p:cNvSpPr>
          <p:nvPr/>
        </p:nvSpPr>
        <p:spPr bwMode="auto">
          <a:xfrm>
            <a:off x="7630560" y="663910"/>
            <a:ext cx="414720" cy="83529"/>
          </a:xfrm>
          <a:prstGeom prst="line">
            <a:avLst/>
          </a:prstGeom>
          <a:noFill/>
          <a:ln w="18360">
            <a:solidFill>
              <a:srgbClr val="4C4C4C"/>
            </a:solidFill>
            <a:round/>
            <a:headEnd/>
            <a:tailEnd/>
          </a:ln>
          <a:extLst>
            <a:ext uri="{909E8E84-426E-40dd-AFC4-6F175D3DCCD1}">
              <a14:hiddenFill xmlns:a14="http://schemas.microsoft.com/office/drawing/2010/main">
                <a:noFill/>
              </a14:hiddenFill>
            </a:ext>
          </a:extLst>
        </p:spPr>
        <p:txBody>
          <a:bodyPr lIns="82945" tIns="41473" rIns="82945" bIns="41473"/>
          <a:lstStyle/>
          <a:p>
            <a:pPr defTabSz="914400"/>
            <a:endParaRPr lang="en-GB">
              <a:solidFill>
                <a:prstClr val="black"/>
              </a:solidFill>
              <a:latin typeface="Calibri"/>
            </a:endParaRPr>
          </a:p>
        </p:txBody>
      </p:sp>
      <p:pic>
        <p:nvPicPr>
          <p:cNvPr id="11269" name="Picture 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721" y="162738"/>
            <a:ext cx="1920960" cy="663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70" name="TextBox 53"/>
          <p:cNvSpPr txBox="1">
            <a:spLocks noChangeArrowheads="1"/>
          </p:cNvSpPr>
          <p:nvPr/>
        </p:nvSpPr>
        <p:spPr bwMode="auto">
          <a:xfrm rot="-5400000">
            <a:off x="-216034" y="836740"/>
            <a:ext cx="652388" cy="22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p>
            <a:pPr defTabSz="914400"/>
            <a:r>
              <a:rPr lang="en-GB" sz="900" b="1">
                <a:solidFill>
                  <a:srgbClr val="606060"/>
                </a:solidFill>
                <a:latin typeface="Helvetica" charset="0"/>
                <a:cs typeface="Helvetica" charset="0"/>
              </a:rPr>
              <a:t>Hs (m)</a:t>
            </a:r>
          </a:p>
        </p:txBody>
      </p:sp>
      <p:pic>
        <p:nvPicPr>
          <p:cNvPr id="11271" name="Picture 54" descr="26.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0961" y="3485166"/>
            <a:ext cx="3777120" cy="334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6" descr="0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2720" y="3482286"/>
            <a:ext cx="3755520" cy="337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7" name="Group 1"/>
          <p:cNvGraphicFramePr>
            <a:graphicFrameLocks noGrp="1"/>
          </p:cNvGraphicFramePr>
          <p:nvPr>
            <p:extLst>
              <p:ext uri="{D42A27DB-BD31-4B8C-83A1-F6EECF244321}">
                <p14:modId xmlns:p14="http://schemas.microsoft.com/office/powerpoint/2010/main" val="3244862295"/>
              </p:ext>
            </p:extLst>
          </p:nvPr>
        </p:nvGraphicFramePr>
        <p:xfrm>
          <a:off x="2134080" y="2301361"/>
          <a:ext cx="5768640" cy="1224127"/>
        </p:xfrm>
        <a:graphic>
          <a:graphicData uri="http://schemas.openxmlformats.org/drawingml/2006/table">
            <a:tbl>
              <a:tblPr/>
              <a:tblGrid>
                <a:gridCol w="2404800"/>
                <a:gridCol w="807840"/>
                <a:gridCol w="793440"/>
                <a:gridCol w="900000"/>
                <a:gridCol w="862560"/>
              </a:tblGrid>
              <a:tr h="330867">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333333"/>
                          </a:solidFill>
                          <a:effectLst/>
                          <a:latin typeface="Calibri" charset="0"/>
                          <a:ea typeface="ＭＳ Ｐゴシック" charset="-128"/>
                        </a:rPr>
                        <a:t>Location</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R</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RMSE</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Bias</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Obs</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r>
              <a:tr h="330867">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Buoy – ADCP East</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0.96</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0.19</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0.20</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FFFFFF"/>
                          </a:solidFill>
                          <a:effectLst/>
                          <a:latin typeface="Calibri" charset="0"/>
                          <a:ea typeface="ＭＳ Ｐゴシック" charset="-128"/>
                        </a:rPr>
                        <a:t>1015</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r>
              <a:tr h="562393">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333333"/>
                          </a:solidFill>
                          <a:effectLst/>
                          <a:latin typeface="Calibri" charset="0"/>
                          <a:ea typeface="ＭＳ Ｐゴシック" charset="-128"/>
                        </a:rPr>
                        <a:t>Radar@Buoy - Radar@ADCP East</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B3B3B3"/>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0.88</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0.43</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dirty="0" smtClean="0">
                          <a:ln>
                            <a:noFill/>
                          </a:ln>
                          <a:solidFill>
                            <a:srgbClr val="FFFFFF"/>
                          </a:solidFill>
                          <a:effectLst/>
                          <a:latin typeface="Calibri" charset="0"/>
                          <a:ea typeface="ＭＳ Ｐゴシック" charset="-128"/>
                        </a:rPr>
                        <a:t>-0.08</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457200" rtl="0" eaLnBrk="1" fontAlgn="base" latinLnBrk="0" hangingPunct="0">
                        <a:lnSpc>
                          <a:spcPct val="93000"/>
                        </a:lnSpc>
                        <a:spcBef>
                          <a:spcPct val="0"/>
                        </a:spcBef>
                        <a:spcAft>
                          <a:spcPct val="0"/>
                        </a:spcAft>
                        <a:buClr>
                          <a:srgbClr val="000000"/>
                        </a:buClr>
                        <a:buSzPct val="100000"/>
                        <a:buFont typeface="Times New Roman" charset="0"/>
                        <a:buNone/>
                        <a:tabLst>
                          <a:tab pos="723900" algn="l"/>
                          <a:tab pos="1447800" algn="l"/>
                          <a:tab pos="2171700" algn="l"/>
                          <a:tab pos="2895600" algn="l"/>
                          <a:tab pos="3619500" algn="l"/>
                          <a:tab pos="4343400" algn="l"/>
                          <a:tab pos="5067300" algn="l"/>
                        </a:tabLst>
                      </a:pPr>
                      <a:r>
                        <a:rPr kumimoji="0" lang="en-US" sz="1600" b="1" i="0" u="none" strike="noStrike" cap="none" normalizeH="0" baseline="0" smtClean="0">
                          <a:ln>
                            <a:noFill/>
                          </a:ln>
                          <a:solidFill>
                            <a:srgbClr val="FFFFFF"/>
                          </a:solidFill>
                          <a:effectLst/>
                          <a:latin typeface="Calibri" charset="0"/>
                          <a:ea typeface="ＭＳ Ｐゴシック" charset="-128"/>
                        </a:rPr>
                        <a:t>940</a:t>
                      </a:r>
                    </a:p>
                  </a:txBody>
                  <a:tcPr marL="81638" marR="81638" marT="56874" marB="42468"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9999"/>
                    </a:solidFill>
                  </a:tcPr>
                </a:tc>
              </a:tr>
            </a:tbl>
          </a:graphicData>
        </a:graphic>
      </p:graphicFrame>
    </p:spTree>
    <p:extLst>
      <p:ext uri="{BB962C8B-B14F-4D97-AF65-F5344CB8AC3E}">
        <p14:creationId xmlns:p14="http://schemas.microsoft.com/office/powerpoint/2010/main" val="283913048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04800" y="496888"/>
            <a:ext cx="26114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r>
              <a:rPr lang="en-GB" sz="2800" b="1">
                <a:solidFill>
                  <a:srgbClr val="4D4D4D"/>
                </a:solidFill>
                <a:latin typeface="Myriad Web" pitchFamily="34" charset="0"/>
              </a:rPr>
              <a:t>Wave Results</a:t>
            </a:r>
          </a:p>
        </p:txBody>
      </p:sp>
      <p:pic>
        <p:nvPicPr>
          <p:cNvPr id="20483" name="Picture 1"/>
          <p:cNvPicPr>
            <a:picLocks noChangeAspect="1"/>
          </p:cNvPicPr>
          <p:nvPr/>
        </p:nvPicPr>
        <p:blipFill>
          <a:blip r:embed="rId2" cstate="print">
            <a:extLst>
              <a:ext uri="{28A0092B-C50C-407E-A947-70E740481C1C}">
                <a14:useLocalDpi xmlns:a14="http://schemas.microsoft.com/office/drawing/2010/main" val="0"/>
              </a:ext>
            </a:extLst>
          </a:blip>
          <a:srcRect l="19339" t="8490" r="8763" b="10767"/>
          <a:stretch>
            <a:fillRect/>
          </a:stretch>
        </p:blipFill>
        <p:spPr bwMode="auto">
          <a:xfrm>
            <a:off x="95250" y="1268413"/>
            <a:ext cx="4660900" cy="392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Box 3"/>
          <p:cNvSpPr txBox="1">
            <a:spLocks noChangeArrowheads="1"/>
          </p:cNvSpPr>
          <p:nvPr/>
        </p:nvSpPr>
        <p:spPr bwMode="auto">
          <a:xfrm>
            <a:off x="684213" y="1084263"/>
            <a:ext cx="2517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US">
                <a:solidFill>
                  <a:prstClr val="black"/>
                </a:solidFill>
              </a:rPr>
              <a:t>Preliminary Hs Results</a:t>
            </a:r>
            <a:endParaRPr lang="en-GB">
              <a:solidFill>
                <a:prstClr val="black"/>
              </a:solidFill>
            </a:endParaRPr>
          </a:p>
        </p:txBody>
      </p:sp>
      <p:sp>
        <p:nvSpPr>
          <p:cNvPr id="20485" name="TextBox 8"/>
          <p:cNvSpPr txBox="1">
            <a:spLocks noChangeArrowheads="1"/>
          </p:cNvSpPr>
          <p:nvPr/>
        </p:nvSpPr>
        <p:spPr bwMode="auto">
          <a:xfrm>
            <a:off x="468313" y="5148263"/>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US">
                <a:solidFill>
                  <a:prstClr val="black"/>
                </a:solidFill>
              </a:rPr>
              <a:t>16 May 2012, 15:00 GMT</a:t>
            </a:r>
            <a:endParaRPr lang="en-GB">
              <a:solidFill>
                <a:prstClr val="black"/>
              </a:solidFill>
            </a:endParaRPr>
          </a:p>
        </p:txBody>
      </p:sp>
      <p:grpSp>
        <p:nvGrpSpPr>
          <p:cNvPr id="6" name="Group 5"/>
          <p:cNvGrpSpPr>
            <a:grpSpLocks/>
          </p:cNvGrpSpPr>
          <p:nvPr/>
        </p:nvGrpSpPr>
        <p:grpSpPr bwMode="auto">
          <a:xfrm>
            <a:off x="4572000" y="3644900"/>
            <a:ext cx="4572000" cy="3213100"/>
            <a:chOff x="3700361" y="2949818"/>
            <a:chExt cx="5443639" cy="3908182"/>
          </a:xfrm>
        </p:grpSpPr>
        <p:pic>
          <p:nvPicPr>
            <p:cNvPr id="20487" name="Picture 4"/>
            <p:cNvPicPr>
              <a:picLocks noChangeAspect="1"/>
            </p:cNvPicPr>
            <p:nvPr/>
          </p:nvPicPr>
          <p:blipFill>
            <a:blip r:embed="rId3" cstate="print">
              <a:extLst>
                <a:ext uri="{28A0092B-C50C-407E-A947-70E740481C1C}">
                  <a14:useLocalDpi xmlns:a14="http://schemas.microsoft.com/office/drawing/2010/main" val="0"/>
                </a:ext>
              </a:extLst>
            </a:blip>
            <a:srcRect l="5029" t="17151" r="6165" b="17809"/>
            <a:stretch>
              <a:fillRect/>
            </a:stretch>
          </p:blipFill>
          <p:spPr bwMode="auto">
            <a:xfrm>
              <a:off x="3700361" y="3867858"/>
              <a:ext cx="5443639" cy="2990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8" name="TextBox 10"/>
            <p:cNvSpPr txBox="1">
              <a:spLocks noChangeArrowheads="1"/>
            </p:cNvSpPr>
            <p:nvPr/>
          </p:nvSpPr>
          <p:spPr bwMode="auto">
            <a:xfrm>
              <a:off x="5148064" y="2949818"/>
              <a:ext cx="3096311" cy="78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r>
                <a:rPr lang="en-US">
                  <a:solidFill>
                    <a:prstClr val="black"/>
                  </a:solidFill>
                </a:rPr>
                <a:t>Plymouth SWAN model</a:t>
              </a:r>
            </a:p>
            <a:p>
              <a:pPr algn="ctr" defTabSz="914400" eaLnBrk="1" hangingPunct="1"/>
              <a:r>
                <a:rPr lang="en-US">
                  <a:solidFill>
                    <a:prstClr val="black"/>
                  </a:solidFill>
                </a:rPr>
                <a:t>(Martin Austin)</a:t>
              </a:r>
              <a:endParaRPr lang="en-GB">
                <a:solidFill>
                  <a:prstClr val="black"/>
                </a:solidFill>
              </a:endParaRPr>
            </a:p>
          </p:txBody>
        </p:sp>
      </p:grpSp>
    </p:spTree>
    <p:extLst>
      <p:ext uri="{BB962C8B-B14F-4D97-AF65-F5344CB8AC3E}">
        <p14:creationId xmlns:p14="http://schemas.microsoft.com/office/powerpoint/2010/main" val="3474453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a:t>
            </a:r>
            <a:r>
              <a:rPr lang="en-US" dirty="0"/>
              <a:t>States - </a:t>
            </a:r>
            <a:r>
              <a:rPr lang="en-US" dirty="0" smtClean="0"/>
              <a:t>142 </a:t>
            </a:r>
            <a:r>
              <a:rPr lang="en-US" dirty="0"/>
              <a:t>HF radars </a:t>
            </a:r>
          </a:p>
        </p:txBody>
      </p:sp>
      <p:pic>
        <p:nvPicPr>
          <p:cNvPr id="3" name="Picture 2" descr="Site_Map_Mercator_C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843" y="1253067"/>
            <a:ext cx="5810314" cy="5367866"/>
          </a:xfrm>
          <a:prstGeom prst="rect">
            <a:avLst/>
          </a:prstGeom>
        </p:spPr>
      </p:pic>
    </p:spTree>
    <p:extLst>
      <p:ext uri="{BB962C8B-B14F-4D97-AF65-F5344CB8AC3E}">
        <p14:creationId xmlns:p14="http://schemas.microsoft.com/office/powerpoint/2010/main" val="26047974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77882" y="274638"/>
            <a:ext cx="3708918" cy="1143000"/>
          </a:xfrm>
        </p:spPr>
        <p:txBody>
          <a:bodyPr>
            <a:normAutofit fontScale="90000"/>
          </a:bodyPr>
          <a:lstStyle/>
          <a:p>
            <a:r>
              <a:rPr lang="en-US" dirty="0" smtClean="0"/>
              <a:t>Global HF Radar Network</a:t>
            </a:r>
            <a:endParaRPr lang="en-US" dirty="0"/>
          </a:p>
        </p:txBody>
      </p:sp>
      <p:sp>
        <p:nvSpPr>
          <p:cNvPr id="6" name="Content Placeholder 5"/>
          <p:cNvSpPr>
            <a:spLocks noGrp="1"/>
          </p:cNvSpPr>
          <p:nvPr>
            <p:ph idx="1"/>
          </p:nvPr>
        </p:nvSpPr>
        <p:spPr>
          <a:xfrm>
            <a:off x="4826000" y="1600200"/>
            <a:ext cx="4318000" cy="4525963"/>
          </a:xfrm>
        </p:spPr>
        <p:txBody>
          <a:bodyPr>
            <a:normAutofit/>
          </a:bodyPr>
          <a:lstStyle/>
          <a:p>
            <a:r>
              <a:rPr lang="en-US" sz="2400" dirty="0" smtClean="0"/>
              <a:t>Established in March 2012</a:t>
            </a:r>
          </a:p>
          <a:p>
            <a:r>
              <a:rPr lang="en-US" sz="2400" dirty="0" smtClean="0"/>
              <a:t>Goals of this effort:</a:t>
            </a:r>
          </a:p>
          <a:p>
            <a:pPr lvl="1"/>
            <a:r>
              <a:rPr lang="en-US" sz="2000" dirty="0" smtClean="0"/>
              <a:t>Increase the number of radars</a:t>
            </a:r>
          </a:p>
          <a:p>
            <a:pPr lvl="1"/>
            <a:r>
              <a:rPr lang="en-US" sz="2000" dirty="0" smtClean="0"/>
              <a:t>Ensure HF radar data is available in a single standardized format</a:t>
            </a:r>
          </a:p>
          <a:p>
            <a:pPr lvl="1"/>
            <a:r>
              <a:rPr lang="en-US" sz="2000" dirty="0" smtClean="0"/>
              <a:t>Develop worldwide quality standards</a:t>
            </a:r>
          </a:p>
          <a:p>
            <a:pPr lvl="1"/>
            <a:r>
              <a:rPr lang="en-US" sz="2000" dirty="0" smtClean="0"/>
              <a:t>Assimilate the data into ocean models</a:t>
            </a:r>
          </a:p>
          <a:p>
            <a:pPr lvl="1"/>
            <a:r>
              <a:rPr lang="en-US" sz="2000" dirty="0" smtClean="0"/>
              <a:t>Develop standard product suite and advance the emerging applications</a:t>
            </a:r>
          </a:p>
          <a:p>
            <a:endParaRPr lang="en-US" sz="2400" dirty="0"/>
          </a:p>
        </p:txBody>
      </p:sp>
      <p:pic>
        <p:nvPicPr>
          <p:cNvPr id="5" name="Picture 4" descr="GEO_HFR_Editorial.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915729" y="1035302"/>
            <a:ext cx="6728651" cy="4754807"/>
          </a:xfrm>
          <a:prstGeom prst="rect">
            <a:avLst/>
          </a:prstGeom>
          <a:noFill/>
          <a:ln>
            <a:solidFill>
              <a:schemeClr val="tx1"/>
            </a:solidFill>
          </a:ln>
        </p:spPr>
      </p:pic>
    </p:spTree>
    <p:extLst>
      <p:ext uri="{BB962C8B-B14F-4D97-AF65-F5344CB8AC3E}">
        <p14:creationId xmlns:p14="http://schemas.microsoft.com/office/powerpoint/2010/main" val="341973324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0" y="147638"/>
            <a:ext cx="9144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600" b="1" smtClean="0">
                <a:solidFill>
                  <a:srgbClr val="002060"/>
                </a:solidFill>
              </a:rPr>
              <a:t>Oil Spill Response: Southern California</a:t>
            </a:r>
          </a:p>
        </p:txBody>
      </p:sp>
      <p:pic>
        <p:nvPicPr>
          <p:cNvPr id="12291" name="Picture 2" descr="C:\Users\Amanda\Desktop\N&amp;N Photos\nprep_carlsbad_5-1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5513388"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975" y="762000"/>
            <a:ext cx="3629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Box 12"/>
          <p:cNvSpPr txBox="1">
            <a:spLocks noChangeArrowheads="1"/>
          </p:cNvSpPr>
          <p:nvPr/>
        </p:nvSpPr>
        <p:spPr bwMode="auto">
          <a:xfrm>
            <a:off x="338138" y="817563"/>
            <a:ext cx="4953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smtClean="0">
                <a:solidFill>
                  <a:srgbClr val="002060"/>
                </a:solidFill>
              </a:rPr>
              <a:t>Surface currents are integrated into California</a:t>
            </a:r>
            <a:r>
              <a:rPr lang="ja-JP" altLang="en-US" sz="1400" b="1" smtClean="0">
                <a:solidFill>
                  <a:srgbClr val="002060"/>
                </a:solidFill>
              </a:rPr>
              <a:t>’</a:t>
            </a:r>
            <a:r>
              <a:rPr lang="en-US" sz="1400" b="1" smtClean="0">
                <a:solidFill>
                  <a:srgbClr val="002060"/>
                </a:solidFill>
              </a:rPr>
              <a:t>s Office of Spill Prevention and Response maps for oil spills and National Preparedness for Response Exercise Program (NPREP) drills.</a:t>
            </a:r>
          </a:p>
        </p:txBody>
      </p:sp>
      <p:sp>
        <p:nvSpPr>
          <p:cNvPr id="8" name="TextBox 10"/>
          <p:cNvSpPr txBox="1">
            <a:spLocks noChangeArrowheads="1"/>
          </p:cNvSpPr>
          <p:nvPr/>
        </p:nvSpPr>
        <p:spPr bwMode="auto">
          <a:xfrm>
            <a:off x="2754313" y="5919788"/>
            <a:ext cx="2743200" cy="307975"/>
          </a:xfrm>
          <a:prstGeom prst="rect">
            <a:avLst/>
          </a:prstGeom>
          <a:noFill/>
          <a:ln w="9525">
            <a:noFill/>
            <a:miter lim="800000"/>
            <a:headEnd/>
            <a:tailEnd/>
          </a:ln>
        </p:spPr>
        <p:txBody>
          <a:bodyPr>
            <a:spAutoFit/>
          </a:bodyPr>
          <a:lstStyle/>
          <a:p>
            <a:pPr algn="r" defTabSz="914400" fontAlgn="base">
              <a:spcBef>
                <a:spcPct val="0"/>
              </a:spcBef>
              <a:spcAft>
                <a:spcPct val="0"/>
              </a:spcAft>
              <a:defRPr/>
            </a:pPr>
            <a:r>
              <a:rPr lang="en-US" sz="1400" i="1" dirty="0">
                <a:solidFill>
                  <a:srgbClr val="FFFFFF"/>
                </a:solidFill>
                <a:latin typeface="Arial"/>
                <a:ea typeface="ＭＳ Ｐゴシック"/>
                <a:cs typeface="ＭＳ Ｐゴシック"/>
              </a:rPr>
              <a:t>San Diego, May 2011</a:t>
            </a:r>
          </a:p>
        </p:txBody>
      </p:sp>
      <p:sp>
        <p:nvSpPr>
          <p:cNvPr id="9" name="TextBox 10"/>
          <p:cNvSpPr txBox="1">
            <a:spLocks noChangeArrowheads="1"/>
          </p:cNvSpPr>
          <p:nvPr/>
        </p:nvSpPr>
        <p:spPr bwMode="auto">
          <a:xfrm>
            <a:off x="6096000" y="5365750"/>
            <a:ext cx="3048000" cy="307975"/>
          </a:xfrm>
          <a:prstGeom prst="rect">
            <a:avLst/>
          </a:prstGeom>
          <a:noFill/>
          <a:ln w="9525">
            <a:noFill/>
            <a:miter lim="800000"/>
            <a:headEnd/>
            <a:tailEnd/>
          </a:ln>
        </p:spPr>
        <p:txBody>
          <a:bodyPr>
            <a:spAutoFit/>
          </a:bodyPr>
          <a:lstStyle/>
          <a:p>
            <a:pPr algn="r" defTabSz="914400" fontAlgn="base">
              <a:spcBef>
                <a:spcPct val="0"/>
              </a:spcBef>
              <a:spcAft>
                <a:spcPct val="0"/>
              </a:spcAft>
              <a:defRPr/>
            </a:pPr>
            <a:r>
              <a:rPr lang="en-US" sz="1400" i="1" dirty="0">
                <a:solidFill>
                  <a:srgbClr val="002060"/>
                </a:solidFill>
                <a:latin typeface="Arial"/>
                <a:ea typeface="ＭＳ Ｐゴシック"/>
                <a:cs typeface="ＭＳ Ｐゴシック"/>
              </a:rPr>
              <a:t>Santa Barbara, December 2008</a:t>
            </a:r>
          </a:p>
        </p:txBody>
      </p:sp>
      <p:pic>
        <p:nvPicPr>
          <p:cNvPr id="12296" name="Content Placeholder 9" descr="SCCOOS-logo-wh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0113" y="6272213"/>
            <a:ext cx="5540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Footer Placeholder 2"/>
          <p:cNvSpPr txBox="1">
            <a:spLocks/>
          </p:cNvSpPr>
          <p:nvPr/>
        </p:nvSpPr>
        <p:spPr bwMode="auto">
          <a:xfrm>
            <a:off x="3124200" y="6477000"/>
            <a:ext cx="510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100" i="1" smtClean="0">
                <a:solidFill>
                  <a:srgbClr val="0D0D0D"/>
                </a:solidFill>
              </a:rPr>
              <a:t>Courtesy of Coastal Observing Research and Development Center (CORDC)</a:t>
            </a:r>
          </a:p>
          <a:p>
            <a:pPr defTabSz="914400" eaLnBrk="1" fontAlgn="base" hangingPunct="1">
              <a:spcBef>
                <a:spcPct val="0"/>
              </a:spcBef>
              <a:spcAft>
                <a:spcPct val="0"/>
              </a:spcAft>
            </a:pPr>
            <a:endParaRPr lang="en-US" sz="1100" i="1" smtClean="0">
              <a:solidFill>
                <a:srgbClr val="0D0D0D"/>
              </a:solidFill>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7"/>
          <p:cNvSpPr txBox="1">
            <a:spLocks noChangeArrowheads="1"/>
          </p:cNvSpPr>
          <p:nvPr/>
        </p:nvSpPr>
        <p:spPr bwMode="auto">
          <a:xfrm>
            <a:off x="-14288" y="1290638"/>
            <a:ext cx="914400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smtClean="0">
                <a:solidFill>
                  <a:srgbClr val="FFFFFF"/>
                </a:solidFill>
              </a:rPr>
              <a:t>Real-time tracking: Los Angeles Hyperion sewage outfall diversion</a:t>
            </a:r>
          </a:p>
        </p:txBody>
      </p:sp>
      <p:sp>
        <p:nvSpPr>
          <p:cNvPr id="8195" name="Rectangle 7"/>
          <p:cNvSpPr>
            <a:spLocks noChangeArrowheads="1"/>
          </p:cNvSpPr>
          <p:nvPr/>
        </p:nvSpPr>
        <p:spPr bwMode="auto">
          <a:xfrm>
            <a:off x="1009650" y="152400"/>
            <a:ext cx="7353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ts val="600"/>
              </a:spcAft>
            </a:pPr>
            <a:r>
              <a:rPr lang="en-US" sz="2400" b="1" smtClean="0">
                <a:solidFill>
                  <a:srgbClr val="002060"/>
                </a:solidFill>
                <a:latin typeface="Arial" charset="0"/>
                <a:ea typeface="ＭＳ Ｐゴシック" charset="0"/>
                <a:cs typeface="ＭＳ Ｐゴシック" charset="0"/>
              </a:rPr>
              <a:t>2006 Hyperion Ocean Outfall Diversion</a:t>
            </a:r>
          </a:p>
        </p:txBody>
      </p:sp>
      <p:pic>
        <p:nvPicPr>
          <p:cNvPr id="819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175" y="1290638"/>
            <a:ext cx="49244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C:\Users\Chris\Documents\SCCOOS Cat Kuhlman meeting\mbppts_ani_latest.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165725" y="1828800"/>
            <a:ext cx="3810000" cy="285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Content Placeholder 9" descr="SCCOOS-logo-whit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20113" y="6272213"/>
            <a:ext cx="55403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Footer Placeholder 2"/>
          <p:cNvSpPr txBox="1">
            <a:spLocks/>
          </p:cNvSpPr>
          <p:nvPr/>
        </p:nvSpPr>
        <p:spPr bwMode="auto">
          <a:xfrm>
            <a:off x="3124200" y="6477000"/>
            <a:ext cx="5105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100" i="1" smtClean="0">
                <a:solidFill>
                  <a:srgbClr val="0D0D0D"/>
                </a:solidFill>
              </a:rPr>
              <a:t>Courtesy of Coastal Observing Research and Development Center (CORDC)</a:t>
            </a:r>
          </a:p>
          <a:p>
            <a:pPr defTabSz="914400" eaLnBrk="1" fontAlgn="base" hangingPunct="1">
              <a:spcBef>
                <a:spcPct val="0"/>
              </a:spcBef>
              <a:spcAft>
                <a:spcPct val="0"/>
              </a:spcAft>
            </a:pPr>
            <a:endParaRPr lang="en-US" sz="1100" i="1" smtClean="0">
              <a:solidFill>
                <a:srgbClr val="0D0D0D"/>
              </a:solidFill>
            </a:endParaRPr>
          </a:p>
        </p:txBody>
      </p:sp>
      <p:sp>
        <p:nvSpPr>
          <p:cNvPr id="8200" name="TextBox 9">
            <a:hlinkClick r:id="rId6"/>
          </p:cNvPr>
          <p:cNvSpPr txBox="1">
            <a:spLocks noChangeArrowheads="1"/>
          </p:cNvSpPr>
          <p:nvPr/>
        </p:nvSpPr>
        <p:spPr bwMode="auto">
          <a:xfrm>
            <a:off x="1295400" y="890588"/>
            <a:ext cx="60579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smtClean="0">
                <a:solidFill>
                  <a:srgbClr val="000000"/>
                </a:solidFill>
                <a:hlinkClick r:id="rId6"/>
              </a:rPr>
              <a:t>http://www.sccoos.org/projects/hyperion/</a:t>
            </a:r>
            <a:endParaRPr lang="en-US" sz="2000" smtClean="0">
              <a:solidFill>
                <a:srgbClr val="000000"/>
              </a:solidFill>
            </a:endParaRPr>
          </a:p>
        </p:txBody>
      </p:sp>
      <p:sp>
        <p:nvSpPr>
          <p:cNvPr id="8201" name="TextBox 7"/>
          <p:cNvSpPr txBox="1">
            <a:spLocks noChangeArrowheads="1"/>
          </p:cNvSpPr>
          <p:nvPr/>
        </p:nvSpPr>
        <p:spPr bwMode="auto">
          <a:xfrm>
            <a:off x="5008563" y="4972050"/>
            <a:ext cx="39814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smtClean="0">
                <a:solidFill>
                  <a:srgbClr val="000000"/>
                </a:solidFill>
              </a:rPr>
              <a:t>Near real-time tracking: Los Angeles Hyperion sewage outfall diversion</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Outfall_ma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994648" y="379945"/>
            <a:ext cx="4960746" cy="5753446"/>
          </a:xfrm>
          <a:prstGeom prst="rect">
            <a:avLst/>
          </a:prstGeom>
        </p:spPr>
      </p:pic>
      <p:pic>
        <p:nvPicPr>
          <p:cNvPr id="4" name="Picture 3" descr="SF_Outfall_diagram_crop.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217101" y="3868610"/>
            <a:ext cx="4082897" cy="2775042"/>
          </a:xfrm>
          <a:prstGeom prst="rect">
            <a:avLst/>
          </a:prstGeom>
        </p:spPr>
      </p:pic>
      <p:cxnSp>
        <p:nvCxnSpPr>
          <p:cNvPr id="6" name="Straight Arrow Connector 5"/>
          <p:cNvCxnSpPr/>
          <p:nvPr/>
        </p:nvCxnSpPr>
        <p:spPr>
          <a:xfrm flipH="1">
            <a:off x="1009517" y="3929713"/>
            <a:ext cx="5731453" cy="2409934"/>
          </a:xfrm>
          <a:prstGeom prst="straightConnector1">
            <a:avLst/>
          </a:prstGeom>
          <a:ln w="381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217101" y="5134729"/>
            <a:ext cx="651301" cy="1508923"/>
          </a:xfrm>
          <a:prstGeom prst="ellipse">
            <a:avLst/>
          </a:prstGeom>
          <a:noFill/>
          <a:ln w="38100" cmpd="sng">
            <a:solidFill>
              <a:srgbClr val="F79646"/>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0" name="TextBox 9"/>
          <p:cNvSpPr txBox="1"/>
          <p:nvPr/>
        </p:nvSpPr>
        <p:spPr>
          <a:xfrm>
            <a:off x="217101" y="1228970"/>
            <a:ext cx="3777547" cy="2677656"/>
          </a:xfrm>
          <a:prstGeom prst="rect">
            <a:avLst/>
          </a:prstGeom>
          <a:noFill/>
        </p:spPr>
        <p:txBody>
          <a:bodyPr wrap="square" rtlCol="0">
            <a:spAutoFit/>
          </a:bodyPr>
          <a:lstStyle/>
          <a:p>
            <a:pPr defTabSz="914400"/>
            <a:r>
              <a:rPr lang="en-US" sz="2400" dirty="0" smtClean="0">
                <a:solidFill>
                  <a:prstClr val="white"/>
                </a:solidFill>
                <a:latin typeface="Calibri"/>
              </a:rPr>
              <a:t>The end cap on the main San Francisco municipal outfall was accidently dropped during maintenance; diffusers were temporarily shunted for ten days in October 2007</a:t>
            </a:r>
            <a:endParaRPr lang="en-US" sz="2400" dirty="0">
              <a:solidFill>
                <a:prstClr val="white"/>
              </a:solidFill>
              <a:latin typeface="Calibri"/>
            </a:endParaRPr>
          </a:p>
        </p:txBody>
      </p:sp>
      <p:sp>
        <p:nvSpPr>
          <p:cNvPr id="12" name="TextBox 11"/>
          <p:cNvSpPr txBox="1"/>
          <p:nvPr/>
        </p:nvSpPr>
        <p:spPr>
          <a:xfrm>
            <a:off x="217101" y="74107"/>
            <a:ext cx="3777547" cy="1200328"/>
          </a:xfrm>
          <a:prstGeom prst="rect">
            <a:avLst/>
          </a:prstGeom>
          <a:noFill/>
        </p:spPr>
        <p:txBody>
          <a:bodyPr wrap="square" rtlCol="0">
            <a:spAutoFit/>
          </a:bodyPr>
          <a:lstStyle/>
          <a:p>
            <a:pPr defTabSz="914400"/>
            <a:r>
              <a:rPr lang="en-US" sz="2400" dirty="0" smtClean="0">
                <a:solidFill>
                  <a:srgbClr val="F79646"/>
                </a:solidFill>
                <a:latin typeface="Calibri"/>
              </a:rPr>
              <a:t>To close or not to close </a:t>
            </a:r>
            <a:r>
              <a:rPr lang="en-US" sz="2400" dirty="0">
                <a:solidFill>
                  <a:srgbClr val="F79646"/>
                </a:solidFill>
                <a:latin typeface="Calibri"/>
              </a:rPr>
              <a:t>the beaches </a:t>
            </a:r>
            <a:r>
              <a:rPr lang="en-US" sz="2400" dirty="0" smtClean="0">
                <a:solidFill>
                  <a:srgbClr val="F79646"/>
                </a:solidFill>
                <a:latin typeface="Calibri"/>
              </a:rPr>
              <a:t>inshore of SF outfall?</a:t>
            </a:r>
            <a:endParaRPr lang="en-US" sz="2400" dirty="0">
              <a:solidFill>
                <a:srgbClr val="F79646"/>
              </a:solidFill>
              <a:latin typeface="Calibri"/>
            </a:endParaRPr>
          </a:p>
        </p:txBody>
      </p:sp>
    </p:spTree>
    <p:extLst>
      <p:ext uri="{BB962C8B-B14F-4D97-AF65-F5344CB8AC3E}">
        <p14:creationId xmlns:p14="http://schemas.microsoft.com/office/powerpoint/2010/main" val="28292040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utfall_GarfieldRev.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11750" y="76200"/>
            <a:ext cx="3956050" cy="6172200"/>
          </a:xfrm>
          <a:prstGeom prst="rect">
            <a:avLst/>
          </a:prstGeom>
          <a:noFill/>
          <a:ln w="9525">
            <a:noFill/>
            <a:miter lim="800000"/>
            <a:headEnd/>
            <a:tailEnd/>
          </a:ln>
        </p:spPr>
      </p:pic>
      <p:sp>
        <p:nvSpPr>
          <p:cNvPr id="3" name="TextBox 2"/>
          <p:cNvSpPr txBox="1">
            <a:spLocks noChangeArrowheads="1"/>
          </p:cNvSpPr>
          <p:nvPr/>
        </p:nvSpPr>
        <p:spPr bwMode="auto">
          <a:xfrm>
            <a:off x="0" y="103941"/>
            <a:ext cx="4450559" cy="584776"/>
          </a:xfrm>
          <a:prstGeom prst="rect">
            <a:avLst/>
          </a:prstGeom>
          <a:noFill/>
          <a:ln w="9525">
            <a:noFill/>
            <a:miter lim="800000"/>
            <a:headEnd/>
            <a:tailEnd/>
          </a:ln>
        </p:spPr>
        <p:txBody>
          <a:bodyPr wrap="square">
            <a:prstTxWarp prst="textNoShape">
              <a:avLst/>
            </a:prstTxWarp>
            <a:spAutoFit/>
          </a:bodyPr>
          <a:lstStyle/>
          <a:p>
            <a:pPr defTabSz="914400"/>
            <a:r>
              <a:rPr lang="en-US" sz="3200" dirty="0">
                <a:solidFill>
                  <a:prstClr val="white"/>
                </a:solidFill>
                <a:latin typeface="Calibri"/>
              </a:rPr>
              <a:t>1-10 October 2007</a:t>
            </a:r>
          </a:p>
        </p:txBody>
      </p:sp>
      <p:sp>
        <p:nvSpPr>
          <p:cNvPr id="4" name="TextBox 3"/>
          <p:cNvSpPr txBox="1">
            <a:spLocks noChangeArrowheads="1"/>
          </p:cNvSpPr>
          <p:nvPr/>
        </p:nvSpPr>
        <p:spPr bwMode="auto">
          <a:xfrm>
            <a:off x="163685" y="774651"/>
            <a:ext cx="4953000" cy="2062103"/>
          </a:xfrm>
          <a:prstGeom prst="rect">
            <a:avLst/>
          </a:prstGeom>
          <a:noFill/>
          <a:ln w="9525">
            <a:noFill/>
            <a:miter lim="800000"/>
            <a:headEnd/>
            <a:tailEnd/>
          </a:ln>
        </p:spPr>
        <p:txBody>
          <a:bodyPr>
            <a:prstTxWarp prst="textNoShape">
              <a:avLst/>
            </a:prstTxWarp>
            <a:spAutoFit/>
          </a:bodyPr>
          <a:lstStyle/>
          <a:p>
            <a:pPr defTabSz="914400"/>
            <a:r>
              <a:rPr lang="en-US" sz="3200" dirty="0" smtClean="0">
                <a:solidFill>
                  <a:prstClr val="white"/>
                </a:solidFill>
                <a:latin typeface="Calibri"/>
              </a:rPr>
              <a:t>Statistics </a:t>
            </a:r>
            <a:r>
              <a:rPr lang="en-US" sz="3200" dirty="0">
                <a:solidFill>
                  <a:prstClr val="white"/>
                </a:solidFill>
                <a:latin typeface="Calibri"/>
              </a:rPr>
              <a:t>of surface particle movements helped to show that beaching of the sewage plume was unlikely</a:t>
            </a:r>
          </a:p>
        </p:txBody>
      </p:sp>
      <p:cxnSp>
        <p:nvCxnSpPr>
          <p:cNvPr id="5" name="Straight Arrow Connector 5"/>
          <p:cNvCxnSpPr>
            <a:cxnSpLocks noChangeShapeType="1"/>
          </p:cNvCxnSpPr>
          <p:nvPr/>
        </p:nvCxnSpPr>
        <p:spPr bwMode="auto">
          <a:xfrm flipV="1">
            <a:off x="5257800" y="3352800"/>
            <a:ext cx="1371600" cy="1066800"/>
          </a:xfrm>
          <a:prstGeom prst="straightConnector1">
            <a:avLst/>
          </a:prstGeom>
          <a:noFill/>
          <a:ln w="38100" cmpd="sng">
            <a:solidFill>
              <a:srgbClr val="F79646"/>
            </a:solidFill>
            <a:round/>
            <a:headEnd/>
            <a:tailEnd type="arrow" w="med" len="med"/>
          </a:ln>
        </p:spPr>
      </p:cxnSp>
      <p:cxnSp>
        <p:nvCxnSpPr>
          <p:cNvPr id="6" name="Straight Arrow Connector 6"/>
          <p:cNvCxnSpPr>
            <a:cxnSpLocks noChangeShapeType="1"/>
          </p:cNvCxnSpPr>
          <p:nvPr/>
        </p:nvCxnSpPr>
        <p:spPr bwMode="auto">
          <a:xfrm flipV="1">
            <a:off x="5257800" y="3886200"/>
            <a:ext cx="1371600" cy="1066800"/>
          </a:xfrm>
          <a:prstGeom prst="straightConnector1">
            <a:avLst/>
          </a:prstGeom>
          <a:noFill/>
          <a:ln w="38100" cmpd="sng">
            <a:solidFill>
              <a:srgbClr val="F79646"/>
            </a:solidFill>
            <a:round/>
            <a:headEnd/>
            <a:tailEnd type="arrow" w="med" len="med"/>
          </a:ln>
        </p:spPr>
      </p:cxnSp>
      <p:cxnSp>
        <p:nvCxnSpPr>
          <p:cNvPr id="7" name="Straight Arrow Connector 7"/>
          <p:cNvCxnSpPr>
            <a:cxnSpLocks noChangeShapeType="1"/>
          </p:cNvCxnSpPr>
          <p:nvPr/>
        </p:nvCxnSpPr>
        <p:spPr bwMode="auto">
          <a:xfrm flipV="1">
            <a:off x="5257800" y="4572000"/>
            <a:ext cx="1219200" cy="914400"/>
          </a:xfrm>
          <a:prstGeom prst="straightConnector1">
            <a:avLst/>
          </a:prstGeom>
          <a:noFill/>
          <a:ln w="38100" cmpd="sng">
            <a:solidFill>
              <a:srgbClr val="F79646"/>
            </a:solidFill>
            <a:round/>
            <a:headEnd/>
            <a:tailEnd type="arrow" w="med" len="med"/>
          </a:ln>
        </p:spPr>
      </p:cxnSp>
      <p:sp>
        <p:nvSpPr>
          <p:cNvPr id="8" name="TextBox 9"/>
          <p:cNvSpPr txBox="1">
            <a:spLocks noChangeArrowheads="1"/>
          </p:cNvSpPr>
          <p:nvPr/>
        </p:nvSpPr>
        <p:spPr bwMode="auto">
          <a:xfrm>
            <a:off x="3954078" y="4201856"/>
            <a:ext cx="1208384" cy="461665"/>
          </a:xfrm>
          <a:prstGeom prst="rect">
            <a:avLst/>
          </a:prstGeom>
          <a:noFill/>
          <a:ln w="9525">
            <a:noFill/>
            <a:miter lim="800000"/>
            <a:headEnd/>
            <a:tailEnd/>
          </a:ln>
        </p:spPr>
        <p:txBody>
          <a:bodyPr wrap="none">
            <a:prstTxWarp prst="textNoShape">
              <a:avLst/>
            </a:prstTxWarp>
            <a:spAutoFit/>
          </a:bodyPr>
          <a:lstStyle/>
          <a:p>
            <a:pPr defTabSz="914400"/>
            <a:r>
              <a:rPr lang="en-US" sz="2400" dirty="0">
                <a:solidFill>
                  <a:srgbClr val="F79646"/>
                </a:solidFill>
                <a:latin typeface="Calibri"/>
              </a:rPr>
              <a:t>6hr drift</a:t>
            </a:r>
          </a:p>
        </p:txBody>
      </p:sp>
      <p:sp>
        <p:nvSpPr>
          <p:cNvPr id="9" name="TextBox 10"/>
          <p:cNvSpPr txBox="1">
            <a:spLocks noChangeArrowheads="1"/>
          </p:cNvSpPr>
          <p:nvPr/>
        </p:nvSpPr>
        <p:spPr bwMode="auto">
          <a:xfrm>
            <a:off x="3799790" y="4735256"/>
            <a:ext cx="1364376" cy="461665"/>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F79646"/>
                </a:solidFill>
                <a:latin typeface="Calibri"/>
              </a:rPr>
              <a:t>12hr drift</a:t>
            </a:r>
          </a:p>
        </p:txBody>
      </p:sp>
      <p:sp>
        <p:nvSpPr>
          <p:cNvPr id="10" name="TextBox 11"/>
          <p:cNvSpPr txBox="1">
            <a:spLocks noChangeArrowheads="1"/>
          </p:cNvSpPr>
          <p:nvPr/>
        </p:nvSpPr>
        <p:spPr bwMode="auto">
          <a:xfrm>
            <a:off x="3799790" y="5279769"/>
            <a:ext cx="1364376" cy="461665"/>
          </a:xfrm>
          <a:prstGeom prst="rect">
            <a:avLst/>
          </a:prstGeom>
          <a:noFill/>
          <a:ln w="9525">
            <a:noFill/>
            <a:miter lim="800000"/>
            <a:headEnd/>
            <a:tailEnd/>
          </a:ln>
        </p:spPr>
        <p:txBody>
          <a:bodyPr wrap="none">
            <a:prstTxWarp prst="textNoShape">
              <a:avLst/>
            </a:prstTxWarp>
            <a:spAutoFit/>
          </a:bodyPr>
          <a:lstStyle/>
          <a:p>
            <a:pPr defTabSz="914400"/>
            <a:r>
              <a:rPr lang="en-US" sz="2400">
                <a:solidFill>
                  <a:srgbClr val="F79646"/>
                </a:solidFill>
                <a:latin typeface="Calibri"/>
              </a:rPr>
              <a:t>24hr drift</a:t>
            </a:r>
          </a:p>
        </p:txBody>
      </p:sp>
    </p:spTree>
    <p:extLst>
      <p:ext uri="{BB962C8B-B14F-4D97-AF65-F5344CB8AC3E}">
        <p14:creationId xmlns:p14="http://schemas.microsoft.com/office/powerpoint/2010/main" val="270682175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83" y="17139"/>
            <a:ext cx="8614599" cy="830997"/>
          </a:xfrm>
          <a:prstGeom prst="rect">
            <a:avLst/>
          </a:prstGeom>
          <a:noFill/>
        </p:spPr>
        <p:txBody>
          <a:bodyPr wrap="square" rtlCol="0">
            <a:spAutoFit/>
          </a:bodyPr>
          <a:lstStyle/>
          <a:p>
            <a:pPr defTabSz="914400"/>
            <a:r>
              <a:rPr lang="en-US" sz="2400" dirty="0" err="1" smtClean="0">
                <a:solidFill>
                  <a:prstClr val="white"/>
                </a:solidFill>
                <a:latin typeface="Calibri"/>
              </a:rPr>
              <a:t>Cosco</a:t>
            </a:r>
            <a:r>
              <a:rPr lang="en-US" sz="2400" dirty="0" smtClean="0">
                <a:solidFill>
                  <a:prstClr val="white"/>
                </a:solidFill>
                <a:latin typeface="Calibri"/>
              </a:rPr>
              <a:t> </a:t>
            </a:r>
            <a:r>
              <a:rPr lang="en-US" sz="2400" dirty="0" err="1" smtClean="0">
                <a:solidFill>
                  <a:prstClr val="white"/>
                </a:solidFill>
                <a:latin typeface="Calibri"/>
              </a:rPr>
              <a:t>Busan</a:t>
            </a:r>
            <a:r>
              <a:rPr lang="en-US" sz="2400" dirty="0" smtClean="0">
                <a:solidFill>
                  <a:prstClr val="white"/>
                </a:solidFill>
                <a:latin typeface="Calibri"/>
              </a:rPr>
              <a:t> Tanker Spilled 58,000 gal of oil into San Francisco Bay </a:t>
            </a:r>
            <a:r>
              <a:rPr lang="en-US" sz="2400" dirty="0">
                <a:solidFill>
                  <a:prstClr val="white"/>
                </a:solidFill>
                <a:latin typeface="Calibri"/>
              </a:rPr>
              <a:t>8</a:t>
            </a:r>
            <a:r>
              <a:rPr lang="en-US" sz="2400" dirty="0" smtClean="0">
                <a:solidFill>
                  <a:prstClr val="white"/>
                </a:solidFill>
                <a:latin typeface="Calibri"/>
              </a:rPr>
              <a:t> Nov 2007</a:t>
            </a:r>
            <a:endParaRPr lang="en-US" sz="2400" dirty="0">
              <a:solidFill>
                <a:prstClr val="white"/>
              </a:solidFill>
              <a:latin typeface="Calibri"/>
            </a:endParaRPr>
          </a:p>
        </p:txBody>
      </p:sp>
      <p:pic>
        <p:nvPicPr>
          <p:cNvPr id="8" name="Picture 6" descr="ba_bridgehit_0068_mac.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45356" y="848136"/>
            <a:ext cx="5429544" cy="3229173"/>
          </a:xfrm>
          <a:prstGeom prst="rect">
            <a:avLst/>
          </a:prstGeom>
          <a:noFill/>
          <a:ln w="9525">
            <a:noFill/>
            <a:miter lim="800000"/>
            <a:headEnd/>
            <a:tailEnd/>
          </a:ln>
        </p:spPr>
      </p:pic>
      <p:pic>
        <p:nvPicPr>
          <p:cNvPr id="9" name="Picture 8" descr="ba_oil_spill_0299_kr.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1086" y="498407"/>
            <a:ext cx="3943706" cy="5625318"/>
          </a:xfrm>
          <a:prstGeom prst="rect">
            <a:avLst/>
          </a:prstGeom>
        </p:spPr>
      </p:pic>
      <p:pic>
        <p:nvPicPr>
          <p:cNvPr id="10" name="Picture 9" descr="ba_oilspill037df.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2801" y="4194993"/>
            <a:ext cx="4322725" cy="2515587"/>
          </a:xfrm>
          <a:prstGeom prst="rect">
            <a:avLst/>
          </a:prstGeom>
        </p:spPr>
      </p:pic>
    </p:spTree>
    <p:extLst>
      <p:ext uri="{BB962C8B-B14F-4D97-AF65-F5344CB8AC3E}">
        <p14:creationId xmlns:p14="http://schemas.microsoft.com/office/powerpoint/2010/main" val="24956306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52400" y="614363"/>
            <a:ext cx="8686800" cy="762000"/>
          </a:xfrm>
        </p:spPr>
        <p:txBody>
          <a:bodyPr/>
          <a:lstStyle/>
          <a:p>
            <a:pPr eaLnBrk="1" hangingPunct="1"/>
            <a:r>
              <a:rPr lang="en-US" sz="2000">
                <a:latin typeface="Arial" charset="0"/>
                <a:ea typeface="ＭＳ Ｐゴシック" charset="0"/>
                <a:cs typeface="ＭＳ Ｐゴシック" charset="0"/>
                <a:hlinkClick r:id="rId3"/>
              </a:rPr>
              <a:t>http://www.cencoos.org/sections/news/SF_oil_spill_2007.shtml</a:t>
            </a:r>
            <a:endParaRPr lang="en-US" sz="2000">
              <a:latin typeface="Arial" charset="0"/>
              <a:ea typeface="ＭＳ Ｐゴシック" charset="0"/>
              <a:cs typeface="ＭＳ Ｐゴシック" charset="0"/>
            </a:endParaRPr>
          </a:p>
        </p:txBody>
      </p:sp>
      <p:pic>
        <p:nvPicPr>
          <p:cNvPr id="10243" name="Picture 4" descr="cosco_busan_large_map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 y="1249363"/>
            <a:ext cx="424973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143000"/>
            <a:ext cx="3886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7"/>
          <p:cNvSpPr txBox="1">
            <a:spLocks noChangeArrowheads="1"/>
          </p:cNvSpPr>
          <p:nvPr/>
        </p:nvSpPr>
        <p:spPr bwMode="auto">
          <a:xfrm>
            <a:off x="762000" y="1524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ts val="600"/>
              </a:spcAft>
            </a:pPr>
            <a:r>
              <a:rPr lang="en-US" b="1" smtClean="0">
                <a:solidFill>
                  <a:srgbClr val="002060"/>
                </a:solidFill>
              </a:rPr>
              <a:t>Cosco Busan Fuel Oil Spill, San Francisco Bay, CA</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frame337.png"/>
          <p:cNvPicPr>
            <a:picLocks noChangeAspect="1"/>
          </p:cNvPicPr>
          <p:nvPr/>
        </p:nvPicPr>
        <p:blipFill>
          <a:blip r:embed="rId2" cstate="screen">
            <a:extLst>
              <a:ext uri="{28A0092B-C50C-407E-A947-70E740481C1C}">
                <a14:useLocalDpi xmlns:a14="http://schemas.microsoft.com/office/drawing/2010/main"/>
              </a:ext>
            </a:extLst>
          </a:blip>
          <a:srcRect l="16667" r="19792" b="4167"/>
          <a:stretch>
            <a:fillRect/>
          </a:stretch>
        </p:blipFill>
        <p:spPr bwMode="auto">
          <a:xfrm>
            <a:off x="3658051" y="206881"/>
            <a:ext cx="5440213" cy="6154162"/>
          </a:xfrm>
          <a:prstGeom prst="rect">
            <a:avLst/>
          </a:prstGeom>
          <a:noFill/>
          <a:ln w="9525">
            <a:noFill/>
            <a:miter lim="800000"/>
            <a:headEnd/>
            <a:tailEnd/>
          </a:ln>
        </p:spPr>
      </p:pic>
      <p:pic>
        <p:nvPicPr>
          <p:cNvPr id="5" name="Picture 4" descr="ba_oilspill09_0037_mac.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34101" y="3942768"/>
            <a:ext cx="2038071" cy="2803355"/>
          </a:xfrm>
          <a:prstGeom prst="rect">
            <a:avLst/>
          </a:prstGeom>
        </p:spPr>
      </p:pic>
      <p:sp>
        <p:nvSpPr>
          <p:cNvPr id="6" name="TextBox 5"/>
          <p:cNvSpPr txBox="1"/>
          <p:nvPr/>
        </p:nvSpPr>
        <p:spPr>
          <a:xfrm>
            <a:off x="55220" y="140623"/>
            <a:ext cx="3602831" cy="3785652"/>
          </a:xfrm>
          <a:prstGeom prst="rect">
            <a:avLst/>
          </a:prstGeom>
          <a:noFill/>
        </p:spPr>
        <p:txBody>
          <a:bodyPr wrap="square" rtlCol="0">
            <a:spAutoFit/>
          </a:bodyPr>
          <a:lstStyle/>
          <a:p>
            <a:pPr defTabSz="914400"/>
            <a:r>
              <a:rPr lang="en-US" sz="2400" dirty="0" smtClean="0">
                <a:solidFill>
                  <a:prstClr val="white"/>
                </a:solidFill>
                <a:latin typeface="Calibri"/>
              </a:rPr>
              <a:t>HF radar observations in the Gulf of the </a:t>
            </a:r>
            <a:r>
              <a:rPr lang="en-US" sz="2400" dirty="0" err="1" smtClean="0">
                <a:solidFill>
                  <a:prstClr val="white"/>
                </a:solidFill>
                <a:latin typeface="Calibri"/>
              </a:rPr>
              <a:t>Farallones</a:t>
            </a:r>
            <a:r>
              <a:rPr lang="en-US" sz="2400" dirty="0" smtClean="0">
                <a:solidFill>
                  <a:prstClr val="white"/>
                </a:solidFill>
                <a:latin typeface="Calibri"/>
              </a:rPr>
              <a:t> were able to predict which beaches were vulnerable as the oil exited the Golden Gate</a:t>
            </a:r>
          </a:p>
          <a:p>
            <a:pPr defTabSz="914400"/>
            <a:endParaRPr lang="en-US" sz="2400" dirty="0">
              <a:solidFill>
                <a:prstClr val="white"/>
              </a:solidFill>
              <a:latin typeface="Calibri"/>
            </a:endParaRPr>
          </a:p>
          <a:p>
            <a:pPr defTabSz="914400"/>
            <a:r>
              <a:rPr lang="en-US" sz="2400" dirty="0" smtClean="0">
                <a:solidFill>
                  <a:prstClr val="white"/>
                </a:solidFill>
                <a:latin typeface="Calibri"/>
              </a:rPr>
              <a:t>Predictions allowed responders to focus assets effectively</a:t>
            </a:r>
            <a:endParaRPr lang="en-US" sz="2400" dirty="0">
              <a:solidFill>
                <a:prstClr val="white"/>
              </a:solidFill>
              <a:latin typeface="Calibri"/>
            </a:endParaRPr>
          </a:p>
        </p:txBody>
      </p:sp>
    </p:spTree>
    <p:extLst>
      <p:ext uri="{BB962C8B-B14F-4D97-AF65-F5344CB8AC3E}">
        <p14:creationId xmlns:p14="http://schemas.microsoft.com/office/powerpoint/2010/main" val="184557009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United States - </a:t>
            </a:r>
            <a:r>
              <a:rPr lang="en-US" dirty="0"/>
              <a:t>142 HF radars </a:t>
            </a:r>
          </a:p>
        </p:txBody>
      </p:sp>
      <p:pic>
        <p:nvPicPr>
          <p:cNvPr id="4" name="Picture 3" descr="Site_Map_Mercator_Maracoo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9232" y="1286933"/>
            <a:ext cx="5253567" cy="5471601"/>
          </a:xfrm>
          <a:prstGeom prst="rect">
            <a:avLst/>
          </a:prstGeom>
        </p:spPr>
      </p:pic>
    </p:spTree>
    <p:extLst>
      <p:ext uri="{BB962C8B-B14F-4D97-AF65-F5344CB8AC3E}">
        <p14:creationId xmlns:p14="http://schemas.microsoft.com/office/powerpoint/2010/main" val="264010524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7" descr="Screen shot 2010-11-12 at 4.44.41 PM.png"/>
          <p:cNvPicPr>
            <a:picLocks noChangeAspect="1"/>
          </p:cNvPicPr>
          <p:nvPr/>
        </p:nvPicPr>
        <p:blipFill>
          <a:blip r:embed="rId2"/>
          <a:srcRect/>
          <a:stretch>
            <a:fillRect/>
          </a:stretch>
        </p:blipFill>
        <p:spPr bwMode="auto">
          <a:xfrm>
            <a:off x="685800" y="3429000"/>
            <a:ext cx="3505200" cy="2541588"/>
          </a:xfrm>
          <a:prstGeom prst="rect">
            <a:avLst/>
          </a:prstGeom>
          <a:noFill/>
          <a:ln w="9525">
            <a:noFill/>
            <a:miter lim="800000"/>
            <a:headEnd/>
            <a:tailEnd/>
          </a:ln>
        </p:spPr>
      </p:pic>
      <p:pic>
        <p:nvPicPr>
          <p:cNvPr id="24579" name="Picture 6" descr="Screen shot 2010-11-12 at 4.38.20 PM.png"/>
          <p:cNvPicPr>
            <a:picLocks noChangeAspect="1"/>
          </p:cNvPicPr>
          <p:nvPr/>
        </p:nvPicPr>
        <p:blipFill>
          <a:blip r:embed="rId3" cstate="screen">
            <a:extLst>
              <a:ext uri="{28A0092B-C50C-407E-A947-70E740481C1C}">
                <a14:useLocalDpi xmlns:a14="http://schemas.microsoft.com/office/drawing/2010/main"/>
              </a:ext>
            </a:extLst>
          </a:blip>
          <a:srcRect t="8868" r="2274" b="1686"/>
          <a:stretch>
            <a:fillRect/>
          </a:stretch>
        </p:blipFill>
        <p:spPr bwMode="auto">
          <a:xfrm>
            <a:off x="0" y="295970"/>
            <a:ext cx="4809067" cy="2644609"/>
          </a:xfrm>
          <a:prstGeom prst="rect">
            <a:avLst/>
          </a:prstGeom>
          <a:noFill/>
          <a:ln w="9525">
            <a:noFill/>
            <a:miter lim="800000"/>
            <a:headEnd/>
            <a:tailEnd/>
          </a:ln>
        </p:spPr>
      </p:pic>
      <p:sp>
        <p:nvSpPr>
          <p:cNvPr id="24578" name="TextBox 1"/>
          <p:cNvSpPr txBox="1">
            <a:spLocks noChangeArrowheads="1"/>
          </p:cNvSpPr>
          <p:nvPr/>
        </p:nvSpPr>
        <p:spPr bwMode="auto">
          <a:xfrm>
            <a:off x="0" y="0"/>
            <a:ext cx="9144000" cy="677108"/>
          </a:xfrm>
          <a:prstGeom prst="rect">
            <a:avLst/>
          </a:prstGeom>
          <a:noFill/>
          <a:ln w="9525">
            <a:noFill/>
            <a:miter lim="800000"/>
            <a:headEnd/>
            <a:tailEnd/>
          </a:ln>
        </p:spPr>
        <p:txBody>
          <a:bodyPr>
            <a:prstTxWarp prst="textNoShape">
              <a:avLst/>
            </a:prstTxWarp>
            <a:spAutoFit/>
          </a:bodyPr>
          <a:lstStyle/>
          <a:p>
            <a:pPr defTabSz="914400" fontAlgn="base">
              <a:spcBef>
                <a:spcPct val="0"/>
              </a:spcBef>
              <a:spcAft>
                <a:spcPct val="0"/>
              </a:spcAft>
            </a:pPr>
            <a:r>
              <a:rPr lang="en-US" sz="2000" b="1" dirty="0" smtClean="0">
                <a:solidFill>
                  <a:srgbClr val="000000"/>
                </a:solidFill>
                <a:latin typeface="Arial" charset="0"/>
                <a:ea typeface="ＭＳ Ｐゴシック" charset="-128"/>
                <a:cs typeface="ＭＳ Ｐゴシック" charset="-128"/>
              </a:rPr>
              <a:t>U.S. Coast Guard: Search </a:t>
            </a:r>
            <a:r>
              <a:rPr lang="en-US" sz="2000" b="1" dirty="0">
                <a:solidFill>
                  <a:srgbClr val="000000"/>
                </a:solidFill>
                <a:latin typeface="Arial" charset="0"/>
                <a:ea typeface="ＭＳ Ｐゴシック" charset="-128"/>
                <a:cs typeface="ＭＳ Ｐゴシック" charset="-128"/>
              </a:rPr>
              <a:t>And Rescue Optimal Planning </a:t>
            </a:r>
            <a:r>
              <a:rPr lang="en-US" sz="2000" b="1" dirty="0" smtClean="0">
                <a:solidFill>
                  <a:srgbClr val="000000"/>
                </a:solidFill>
                <a:latin typeface="Arial" charset="0"/>
                <a:ea typeface="ＭＳ Ｐゴシック" charset="-128"/>
                <a:cs typeface="ＭＳ Ｐゴシック" charset="-128"/>
              </a:rPr>
              <a:t>System</a:t>
            </a:r>
            <a:r>
              <a:rPr lang="en-US" sz="2000" b="1" i="1" dirty="0" smtClean="0">
                <a:solidFill>
                  <a:srgbClr val="000000"/>
                </a:solidFill>
                <a:latin typeface="Arial" charset="0"/>
                <a:ea typeface="ＭＳ Ｐゴシック" charset="-128"/>
                <a:cs typeface="ＭＳ Ｐゴシック" charset="-128"/>
              </a:rPr>
              <a:t> SAROPS</a:t>
            </a:r>
          </a:p>
          <a:p>
            <a:pPr defTabSz="914400" fontAlgn="base">
              <a:spcBef>
                <a:spcPct val="0"/>
              </a:spcBef>
              <a:spcAft>
                <a:spcPct val="0"/>
              </a:spcAft>
            </a:pPr>
            <a:endParaRPr lang="en-US" dirty="0">
              <a:solidFill>
                <a:srgbClr val="000000"/>
              </a:solidFill>
              <a:latin typeface="Arial" charset="0"/>
              <a:ea typeface="ＭＳ Ｐゴシック" charset="-128"/>
              <a:cs typeface="ＭＳ Ｐゴシック" charset="-128"/>
            </a:endParaRPr>
          </a:p>
        </p:txBody>
      </p:sp>
      <p:pic>
        <p:nvPicPr>
          <p:cNvPr id="19" name="Picture 4" descr="Figure04_colo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052677"/>
            <a:ext cx="1193800" cy="1003788"/>
          </a:xfrm>
          <a:prstGeom prst="rect">
            <a:avLst/>
          </a:prstGeom>
          <a:noFill/>
          <a:ln w="9525">
            <a:noFill/>
            <a:miter lim="800000"/>
            <a:headEnd/>
            <a:tailEnd/>
          </a:ln>
        </p:spPr>
      </p:pic>
      <p:pic>
        <p:nvPicPr>
          <p:cNvPr id="24581" name="Picture 8" descr="Screen shot 2010-11-12 at 4.44.53 PM.png"/>
          <p:cNvPicPr>
            <a:picLocks noChangeAspect="1"/>
          </p:cNvPicPr>
          <p:nvPr/>
        </p:nvPicPr>
        <p:blipFill>
          <a:blip r:embed="rId5"/>
          <a:srcRect/>
          <a:stretch>
            <a:fillRect/>
          </a:stretch>
        </p:blipFill>
        <p:spPr bwMode="auto">
          <a:xfrm>
            <a:off x="4953000" y="3429000"/>
            <a:ext cx="3492500" cy="2525713"/>
          </a:xfrm>
          <a:prstGeom prst="rect">
            <a:avLst/>
          </a:prstGeom>
          <a:noFill/>
          <a:ln w="9525">
            <a:noFill/>
            <a:miter lim="800000"/>
            <a:headEnd/>
            <a:tailEnd/>
          </a:ln>
        </p:spPr>
      </p:pic>
      <p:sp>
        <p:nvSpPr>
          <p:cNvPr id="24584" name="TextBox 11"/>
          <p:cNvSpPr txBox="1">
            <a:spLocks noChangeArrowheads="1"/>
          </p:cNvSpPr>
          <p:nvPr/>
        </p:nvSpPr>
        <p:spPr bwMode="auto">
          <a:xfrm>
            <a:off x="397934" y="3073399"/>
            <a:ext cx="4086225" cy="307975"/>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dirty="0">
                <a:solidFill>
                  <a:srgbClr val="000000"/>
                </a:solidFill>
                <a:latin typeface="Arial" charset="0"/>
                <a:ea typeface="ＭＳ Ｐゴシック" charset="-128"/>
                <a:cs typeface="ＭＳ Ｐゴシック" charset="-128"/>
              </a:rPr>
              <a:t>Mid-Atlantic Operational Data Flow to SAROPS</a:t>
            </a:r>
          </a:p>
        </p:txBody>
      </p:sp>
      <p:sp>
        <p:nvSpPr>
          <p:cNvPr id="14345" name="TextBox 12"/>
          <p:cNvSpPr txBox="1">
            <a:spLocks noChangeArrowheads="1"/>
          </p:cNvSpPr>
          <p:nvPr/>
        </p:nvSpPr>
        <p:spPr bwMode="auto">
          <a:xfrm>
            <a:off x="42863" y="5943600"/>
            <a:ext cx="4507330"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defRPr/>
            </a:pPr>
            <a:r>
              <a:rPr lang="en-US" sz="1400" dirty="0">
                <a:solidFill>
                  <a:srgbClr val="000000"/>
                </a:solidFill>
                <a:latin typeface="Arial" charset="0"/>
                <a:ea typeface="ＭＳ Ｐゴシック" charset="-128"/>
                <a:cs typeface="ＭＳ Ｐゴシック" charset="-128"/>
              </a:rPr>
              <a:t>SAROPS 96-Hour Search Area: </a:t>
            </a:r>
            <a:r>
              <a:rPr lang="en-US" sz="1400" dirty="0">
                <a:ln>
                  <a:solidFill>
                    <a:srgbClr val="FF0000"/>
                  </a:solidFill>
                </a:ln>
                <a:solidFill>
                  <a:srgbClr val="FF0000"/>
                </a:solidFill>
                <a:latin typeface="Arial" charset="0"/>
                <a:ea typeface="ＭＳ Ｐゴシック" charset="-128"/>
                <a:cs typeface="ＭＳ Ｐゴシック" charset="-128"/>
              </a:rPr>
              <a:t>HYCOM</a:t>
            </a:r>
            <a:r>
              <a:rPr lang="en-US" sz="1400" dirty="0">
                <a:ln>
                  <a:solidFill>
                    <a:srgbClr val="FF0000"/>
                  </a:solidFill>
                </a:ln>
                <a:solidFill>
                  <a:srgbClr val="000000"/>
                </a:solidFill>
                <a:latin typeface="Arial" charset="0"/>
                <a:ea typeface="ＭＳ Ｐゴシック" charset="-128"/>
                <a:cs typeface="ＭＳ Ｐゴシック" charset="-128"/>
              </a:rPr>
              <a:t> = </a:t>
            </a:r>
            <a:r>
              <a:rPr lang="en-US" sz="1400" dirty="0">
                <a:ln>
                  <a:solidFill>
                    <a:srgbClr val="FF0000"/>
                  </a:solidFill>
                </a:ln>
                <a:solidFill>
                  <a:srgbClr val="FF0000"/>
                </a:solidFill>
                <a:latin typeface="Arial" charset="0"/>
                <a:ea typeface="ＭＳ Ｐゴシック" charset="-128"/>
                <a:cs typeface="ＭＳ Ｐゴシック" charset="-128"/>
              </a:rPr>
              <a:t>36,000 km</a:t>
            </a:r>
            <a:r>
              <a:rPr lang="en-US" sz="1400" baseline="30000" dirty="0">
                <a:ln>
                  <a:solidFill>
                    <a:srgbClr val="FF0000"/>
                  </a:solidFill>
                </a:ln>
                <a:solidFill>
                  <a:srgbClr val="FF0000"/>
                </a:solidFill>
                <a:latin typeface="Arial" charset="0"/>
                <a:ea typeface="ＭＳ Ｐゴシック" charset="-128"/>
                <a:cs typeface="ＭＳ Ｐゴシック" charset="-128"/>
              </a:rPr>
              <a:t>2</a:t>
            </a:r>
          </a:p>
        </p:txBody>
      </p:sp>
      <p:sp>
        <p:nvSpPr>
          <p:cNvPr id="14346" name="TextBox 13"/>
          <p:cNvSpPr txBox="1">
            <a:spLocks noChangeArrowheads="1"/>
          </p:cNvSpPr>
          <p:nvPr/>
        </p:nvSpPr>
        <p:spPr bwMode="auto">
          <a:xfrm>
            <a:off x="4552950" y="5937250"/>
            <a:ext cx="4687042"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defRPr/>
            </a:pPr>
            <a:r>
              <a:rPr lang="en-US" sz="1400" dirty="0">
                <a:solidFill>
                  <a:srgbClr val="000000"/>
                </a:solidFill>
                <a:latin typeface="Arial" charset="0"/>
                <a:ea typeface="ＭＳ Ｐゴシック" charset="-128"/>
                <a:cs typeface="ＭＳ Ｐゴシック" charset="-128"/>
              </a:rPr>
              <a:t>SAROPS 96-Hour Search Area:</a:t>
            </a:r>
            <a:r>
              <a:rPr lang="en-US" sz="1400" dirty="0">
                <a:solidFill>
                  <a:srgbClr val="0000FF"/>
                </a:solidFill>
                <a:latin typeface="Arial" charset="0"/>
                <a:ea typeface="ＭＳ Ｐゴシック" charset="-128"/>
                <a:cs typeface="ＭＳ Ｐゴシック" charset="-128"/>
              </a:rPr>
              <a:t> </a:t>
            </a:r>
            <a:r>
              <a:rPr lang="en-US" sz="1400" b="1" dirty="0">
                <a:solidFill>
                  <a:srgbClr val="0000FF"/>
                </a:solidFill>
                <a:latin typeface="Arial" charset="0"/>
                <a:ea typeface="ＭＳ Ｐゴシック" charset="-128"/>
                <a:cs typeface="ＭＳ Ｐゴシック" charset="-128"/>
              </a:rPr>
              <a:t>HF Radar</a:t>
            </a:r>
            <a:r>
              <a:rPr lang="en-US" sz="1400" dirty="0">
                <a:solidFill>
                  <a:srgbClr val="000000"/>
                </a:solidFill>
                <a:latin typeface="Arial" charset="0"/>
                <a:ea typeface="ＭＳ Ｐゴシック" charset="-128"/>
                <a:cs typeface="ＭＳ Ｐゴシック" charset="-128"/>
              </a:rPr>
              <a:t> </a:t>
            </a:r>
            <a:r>
              <a:rPr lang="en-US" sz="1400" dirty="0">
                <a:ln>
                  <a:solidFill>
                    <a:srgbClr val="0000FF"/>
                  </a:solidFill>
                </a:ln>
                <a:solidFill>
                  <a:srgbClr val="000000"/>
                </a:solidFill>
                <a:latin typeface="Arial" charset="0"/>
                <a:ea typeface="ＭＳ Ｐゴシック" charset="-128"/>
                <a:cs typeface="ＭＳ Ｐゴシック" charset="-128"/>
              </a:rPr>
              <a:t>= </a:t>
            </a:r>
            <a:r>
              <a:rPr lang="en-US" sz="1400" b="1" dirty="0">
                <a:solidFill>
                  <a:srgbClr val="0000FF"/>
                </a:solidFill>
                <a:latin typeface="Arial" charset="0"/>
                <a:ea typeface="ＭＳ Ｐゴシック" charset="-128"/>
                <a:cs typeface="ＭＳ Ｐゴシック" charset="-128"/>
              </a:rPr>
              <a:t>12,000 km</a:t>
            </a:r>
            <a:r>
              <a:rPr lang="en-US" sz="1400" b="1" baseline="30000" dirty="0">
                <a:solidFill>
                  <a:srgbClr val="0000FF"/>
                </a:solidFill>
                <a:latin typeface="Arial" charset="0"/>
                <a:ea typeface="ＭＳ Ｐゴシック" charset="-128"/>
                <a:cs typeface="ＭＳ Ｐゴシック" charset="-128"/>
              </a:rPr>
              <a:t>2</a:t>
            </a:r>
          </a:p>
        </p:txBody>
      </p:sp>
      <p:pic>
        <p:nvPicPr>
          <p:cNvPr id="24587"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953000"/>
            <a:ext cx="828675" cy="881063"/>
          </a:xfrm>
          <a:prstGeom prst="rect">
            <a:avLst/>
          </a:prstGeom>
          <a:noFill/>
          <a:ln w="19050">
            <a:solidFill>
              <a:srgbClr val="FF0000"/>
            </a:solidFill>
            <a:miter lim="800000"/>
            <a:headEnd/>
            <a:tailEnd/>
          </a:ln>
        </p:spPr>
      </p:pic>
      <p:cxnSp>
        <p:nvCxnSpPr>
          <p:cNvPr id="24588" name="Straight Connector 15"/>
          <p:cNvCxnSpPr>
            <a:cxnSpLocks noChangeShapeType="1"/>
          </p:cNvCxnSpPr>
          <p:nvPr/>
        </p:nvCxnSpPr>
        <p:spPr bwMode="auto">
          <a:xfrm flipV="1">
            <a:off x="981075" y="5257800"/>
            <a:ext cx="1152525" cy="136525"/>
          </a:xfrm>
          <a:prstGeom prst="line">
            <a:avLst/>
          </a:prstGeom>
          <a:noFill/>
          <a:ln w="19050">
            <a:solidFill>
              <a:srgbClr val="FF0000"/>
            </a:solidFill>
            <a:round/>
            <a:headEnd/>
            <a:tailEnd type="triangle" w="lg" len="med"/>
          </a:ln>
        </p:spPr>
      </p:cxnSp>
      <p:pic>
        <p:nvPicPr>
          <p:cNvPr id="24589"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4953000"/>
            <a:ext cx="828675" cy="881063"/>
          </a:xfrm>
          <a:prstGeom prst="rect">
            <a:avLst/>
          </a:prstGeom>
          <a:noFill/>
          <a:ln w="19050">
            <a:solidFill>
              <a:srgbClr val="0000FF"/>
            </a:solidFill>
            <a:miter lim="800000"/>
            <a:headEnd/>
            <a:tailEnd/>
          </a:ln>
        </p:spPr>
      </p:pic>
      <p:cxnSp>
        <p:nvCxnSpPr>
          <p:cNvPr id="24590" name="Straight Connector 30"/>
          <p:cNvCxnSpPr>
            <a:cxnSpLocks noChangeShapeType="1"/>
          </p:cNvCxnSpPr>
          <p:nvPr/>
        </p:nvCxnSpPr>
        <p:spPr bwMode="auto">
          <a:xfrm flipV="1">
            <a:off x="5257800" y="5105400"/>
            <a:ext cx="1219200" cy="304800"/>
          </a:xfrm>
          <a:prstGeom prst="line">
            <a:avLst/>
          </a:prstGeom>
          <a:noFill/>
          <a:ln w="19050">
            <a:solidFill>
              <a:srgbClr val="0000FF"/>
            </a:solidFill>
            <a:round/>
            <a:headEnd/>
            <a:tailEnd type="triangle" w="lg" len="med"/>
          </a:ln>
        </p:spPr>
      </p:cxnSp>
      <p:sp>
        <p:nvSpPr>
          <p:cNvPr id="24591" name="TextBox 37"/>
          <p:cNvSpPr txBox="1">
            <a:spLocks noChangeArrowheads="1"/>
          </p:cNvSpPr>
          <p:nvPr/>
        </p:nvSpPr>
        <p:spPr bwMode="auto">
          <a:xfrm>
            <a:off x="4479925" y="3913188"/>
            <a:ext cx="184150" cy="461962"/>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endParaRPr lang="en-US">
              <a:solidFill>
                <a:srgbClr val="000000"/>
              </a:solidFill>
              <a:latin typeface="Arial" charset="0"/>
              <a:ea typeface="ＭＳ Ｐゴシック" charset="-128"/>
              <a:cs typeface="ＭＳ Ｐゴシック" charset="-128"/>
            </a:endParaRPr>
          </a:p>
        </p:txBody>
      </p:sp>
      <p:pic>
        <p:nvPicPr>
          <p:cNvPr id="24593" name="Picture 1"/>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75000" y="2015068"/>
            <a:ext cx="1395943" cy="1077382"/>
          </a:xfrm>
          <a:prstGeom prst="rect">
            <a:avLst/>
          </a:prstGeom>
          <a:noFill/>
          <a:ln w="9525">
            <a:noFill/>
            <a:miter lim="800000"/>
            <a:headEnd/>
            <a:tailEnd/>
          </a:ln>
        </p:spPr>
      </p:pic>
      <p:pic>
        <p:nvPicPr>
          <p:cNvPr id="1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27599" y="378314"/>
            <a:ext cx="3723217" cy="2695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1" name="TextBox 11"/>
          <p:cNvSpPr txBox="1">
            <a:spLocks noChangeArrowheads="1"/>
          </p:cNvSpPr>
          <p:nvPr/>
        </p:nvSpPr>
        <p:spPr bwMode="auto">
          <a:xfrm>
            <a:off x="5469466" y="3073399"/>
            <a:ext cx="2160267" cy="30777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US" sz="1400" dirty="0" smtClean="0">
                <a:solidFill>
                  <a:srgbClr val="000000"/>
                </a:solidFill>
                <a:latin typeface="Arial" charset="0"/>
                <a:ea typeface="ＭＳ Ｐゴシック" charset="-128"/>
                <a:cs typeface="ＭＳ Ｐゴシック" charset="-128"/>
              </a:rPr>
              <a:t> SAROPS User Interface</a:t>
            </a:r>
            <a:endParaRPr lang="en-US" sz="1400" dirty="0">
              <a:solidFill>
                <a:srgbClr val="000000"/>
              </a:solidFill>
              <a:latin typeface="Arial" charset="0"/>
              <a:ea typeface="ＭＳ Ｐゴシック" charset="-128"/>
              <a:cs typeface="ＭＳ Ｐゴシック" charset="-128"/>
            </a:endParaRPr>
          </a:p>
        </p:txBody>
      </p:sp>
      <p:sp>
        <p:nvSpPr>
          <p:cNvPr id="22" name="Up Arrow 21"/>
          <p:cNvSpPr/>
          <p:nvPr/>
        </p:nvSpPr>
        <p:spPr>
          <a:xfrm>
            <a:off x="296332" y="1651000"/>
            <a:ext cx="364067" cy="364067"/>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Arial"/>
            </a:endParaRPr>
          </a:p>
        </p:txBody>
      </p:sp>
      <p:sp>
        <p:nvSpPr>
          <p:cNvPr id="23" name="Up Arrow 22"/>
          <p:cNvSpPr/>
          <p:nvPr/>
        </p:nvSpPr>
        <p:spPr>
          <a:xfrm rot="10800000">
            <a:off x="4157129" y="1659466"/>
            <a:ext cx="364067" cy="355600"/>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Arial"/>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100725_bonni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62163" y="701675"/>
            <a:ext cx="7053262"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Box 1"/>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C0504D"/>
                </a:solidFill>
                <a:latin typeface="Times New Roman" charset="0"/>
                <a:cs typeface="Times New Roman" charset="0"/>
              </a:rPr>
              <a:t>IOOS Coordinated Rapid Response:</a:t>
            </a:r>
            <a:r>
              <a:rPr lang="en-US" b="1" i="1">
                <a:solidFill>
                  <a:srgbClr val="C0504D"/>
                </a:solidFill>
                <a:latin typeface="Times New Roman" charset="0"/>
                <a:cs typeface="Times New Roman" charset="0"/>
              </a:rPr>
              <a:t> Deepwater Horizon Oil Spill</a:t>
            </a:r>
          </a:p>
        </p:txBody>
      </p:sp>
      <p:pic>
        <p:nvPicPr>
          <p:cNvPr id="16388" name="Picture 4" descr="100722_slick_sabgom_csta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429000"/>
            <a:ext cx="3887788" cy="2595563"/>
          </a:xfrm>
          <a:prstGeom prst="rect">
            <a:avLst/>
          </a:prstGeom>
          <a:noFill/>
          <a:ln w="1905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6389" name="TextBox 4"/>
          <p:cNvSpPr txBox="1">
            <a:spLocks noChangeArrowheads="1"/>
          </p:cNvSpPr>
          <p:nvPr/>
        </p:nvSpPr>
        <p:spPr bwMode="auto">
          <a:xfrm>
            <a:off x="152400" y="609600"/>
            <a:ext cx="19812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u="sng">
                <a:solidFill>
                  <a:srgbClr val="000000"/>
                </a:solidFill>
              </a:rPr>
              <a:t>Contributed Assets</a:t>
            </a:r>
            <a:r>
              <a:rPr lang="en-US" sz="1400">
                <a:solidFill>
                  <a:srgbClr val="000000"/>
                </a:solidFill>
              </a:rPr>
              <a:t>:</a:t>
            </a:r>
          </a:p>
          <a:p>
            <a:pPr defTabSz="914400" eaLnBrk="1" fontAlgn="base" hangingPunct="1">
              <a:spcBef>
                <a:spcPct val="0"/>
              </a:spcBef>
              <a:spcAft>
                <a:spcPct val="0"/>
              </a:spcAft>
            </a:pPr>
            <a:r>
              <a:rPr lang="en-US" sz="800">
                <a:solidFill>
                  <a:srgbClr val="000000"/>
                </a:solidFill>
              </a:rPr>
              <a:t> </a:t>
            </a:r>
          </a:p>
          <a:p>
            <a:pPr defTabSz="914400" eaLnBrk="1" fontAlgn="base" hangingPunct="1">
              <a:spcBef>
                <a:spcPct val="0"/>
              </a:spcBef>
              <a:spcAft>
                <a:spcPct val="0"/>
              </a:spcAft>
            </a:pPr>
            <a:r>
              <a:rPr lang="en-US" sz="1200">
                <a:solidFill>
                  <a:srgbClr val="000000"/>
                </a:solidFill>
              </a:rPr>
              <a:t>HF Radar Networks</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   USF, USM</a:t>
            </a:r>
          </a:p>
          <a:p>
            <a:pPr defTabSz="914400" eaLnBrk="1" fontAlgn="base" hangingPunct="1">
              <a:spcBef>
                <a:spcPct val="0"/>
              </a:spcBef>
              <a:spcAft>
                <a:spcPct val="0"/>
              </a:spcAft>
            </a:pPr>
            <a:r>
              <a:rPr lang="en-US" sz="1200">
                <a:solidFill>
                  <a:srgbClr val="000000"/>
                </a:solidFill>
              </a:rPr>
              <a:t>Gliders</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   iRobot, Mote, Rutgers,</a:t>
            </a:r>
          </a:p>
          <a:p>
            <a:pPr defTabSz="914400" eaLnBrk="1" fontAlgn="base" hangingPunct="1">
              <a:spcBef>
                <a:spcPct val="0"/>
              </a:spcBef>
              <a:spcAft>
                <a:spcPct val="0"/>
              </a:spcAft>
            </a:pPr>
            <a:r>
              <a:rPr lang="en-US" sz="1200" i="1">
                <a:solidFill>
                  <a:srgbClr val="000000"/>
                </a:solidFill>
              </a:rPr>
              <a:t>    SIO/WHOI, UDel, USF</a:t>
            </a:r>
          </a:p>
          <a:p>
            <a:pPr defTabSz="914400" eaLnBrk="1" fontAlgn="base" hangingPunct="1">
              <a:spcBef>
                <a:spcPct val="0"/>
              </a:spcBef>
              <a:spcAft>
                <a:spcPct val="0"/>
              </a:spcAft>
            </a:pPr>
            <a:r>
              <a:rPr lang="en-US" sz="1200">
                <a:solidFill>
                  <a:srgbClr val="000000"/>
                </a:solidFill>
              </a:rPr>
              <a:t>Drifters &amp; Profilers</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Horizon Marine, Navy</a:t>
            </a:r>
          </a:p>
          <a:p>
            <a:pPr defTabSz="914400" eaLnBrk="1" fontAlgn="base" hangingPunct="1">
              <a:spcBef>
                <a:spcPct val="0"/>
              </a:spcBef>
              <a:spcAft>
                <a:spcPct val="0"/>
              </a:spcAft>
            </a:pPr>
            <a:r>
              <a:rPr lang="en-US" sz="1200">
                <a:solidFill>
                  <a:srgbClr val="000000"/>
                </a:solidFill>
              </a:rPr>
              <a:t>Satellite Imagery</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CSTARS, UDel</a:t>
            </a:r>
          </a:p>
          <a:p>
            <a:pPr defTabSz="914400" eaLnBrk="1" fontAlgn="base" hangingPunct="1">
              <a:spcBef>
                <a:spcPct val="0"/>
              </a:spcBef>
              <a:spcAft>
                <a:spcPct val="0"/>
              </a:spcAft>
            </a:pPr>
            <a:r>
              <a:rPr lang="en-US" sz="1200">
                <a:solidFill>
                  <a:srgbClr val="000000"/>
                </a:solidFill>
              </a:rPr>
              <a:t>Ocean Forecasts</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Navy, NCSU</a:t>
            </a:r>
          </a:p>
          <a:p>
            <a:pPr defTabSz="914400" eaLnBrk="1" fontAlgn="base" hangingPunct="1">
              <a:spcBef>
                <a:spcPct val="0"/>
              </a:spcBef>
              <a:spcAft>
                <a:spcPct val="0"/>
              </a:spcAft>
            </a:pPr>
            <a:r>
              <a:rPr lang="en-US" sz="1200">
                <a:solidFill>
                  <a:srgbClr val="000000"/>
                </a:solidFill>
              </a:rPr>
              <a:t>Data/Web Services</a:t>
            </a:r>
          </a:p>
          <a:p>
            <a:pPr defTabSz="914400" eaLnBrk="1" fontAlgn="base" hangingPunct="1">
              <a:spcBef>
                <a:spcPct val="0"/>
              </a:spcBef>
              <a:spcAft>
                <a:spcPct val="0"/>
              </a:spcAft>
            </a:pPr>
            <a:r>
              <a:rPr lang="en-US" sz="1200">
                <a:solidFill>
                  <a:srgbClr val="000000"/>
                </a:solidFill>
              </a:rPr>
              <a:t>   </a:t>
            </a:r>
            <a:r>
              <a:rPr lang="en-US" sz="1200" i="1">
                <a:solidFill>
                  <a:srgbClr val="000000"/>
                </a:solidFill>
              </a:rPr>
              <a:t> ASA, Rutgers, SIO</a:t>
            </a:r>
          </a:p>
          <a:p>
            <a:pPr defTabSz="914400" eaLnBrk="1" fontAlgn="base" hangingPunct="1">
              <a:spcBef>
                <a:spcPct val="0"/>
              </a:spcBef>
              <a:spcAft>
                <a:spcPct val="0"/>
              </a:spcAft>
            </a:pPr>
            <a:endParaRPr lang="en-US" sz="1200">
              <a:solidFill>
                <a:srgbClr val="000000"/>
              </a:solidFill>
            </a:endParaRPr>
          </a:p>
          <a:p>
            <a:pPr defTabSz="914400" eaLnBrk="1" fontAlgn="base" hangingPunct="1">
              <a:spcBef>
                <a:spcPct val="0"/>
              </a:spcBef>
              <a:spcAft>
                <a:spcPct val="0"/>
              </a:spcAft>
            </a:pPr>
            <a:endParaRPr lang="en-US" sz="1400">
              <a:solidFill>
                <a:srgbClr val="000000"/>
              </a:solidFill>
            </a:endParaRPr>
          </a:p>
          <a:p>
            <a:pPr defTabSz="914400" eaLnBrk="1" fontAlgn="base" hangingPunct="1">
              <a:spcBef>
                <a:spcPct val="0"/>
              </a:spcBef>
              <a:spcAft>
                <a:spcPct val="0"/>
              </a:spcAft>
            </a:pPr>
            <a:endParaRPr lang="en-US" sz="1400">
              <a:solidFill>
                <a:srgbClr val="000000"/>
              </a:solidFill>
            </a:endParaRPr>
          </a:p>
          <a:p>
            <a:pPr defTabSz="914400" eaLnBrk="1" fontAlgn="base" hangingPunct="1">
              <a:spcBef>
                <a:spcPct val="0"/>
              </a:spcBef>
              <a:spcAft>
                <a:spcPct val="0"/>
              </a:spcAft>
            </a:pPr>
            <a:endParaRPr lang="en-US" sz="1400">
              <a:solidFill>
                <a:srgbClr val="000000"/>
              </a:solidFill>
            </a:endParaRPr>
          </a:p>
          <a:p>
            <a:pPr defTabSz="914400" eaLnBrk="1" fontAlgn="base" hangingPunct="1">
              <a:spcBef>
                <a:spcPct val="0"/>
              </a:spcBef>
              <a:spcAft>
                <a:spcPct val="0"/>
              </a:spcAft>
            </a:pPr>
            <a:endParaRPr lang="en-US" sz="1400">
              <a:solidFill>
                <a:srgbClr val="000000"/>
              </a:solidFill>
            </a:endParaRPr>
          </a:p>
        </p:txBody>
      </p:sp>
      <p:sp>
        <p:nvSpPr>
          <p:cNvPr id="16390" name="TextBox 5"/>
          <p:cNvSpPr txBox="1">
            <a:spLocks noChangeArrowheads="1"/>
          </p:cNvSpPr>
          <p:nvPr/>
        </p:nvSpPr>
        <p:spPr bwMode="auto">
          <a:xfrm>
            <a:off x="3124200" y="736600"/>
            <a:ext cx="5041900" cy="33813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600" b="1">
                <a:solidFill>
                  <a:srgbClr val="000000"/>
                </a:solidFill>
              </a:rPr>
              <a:t>Tropical Storm Bonnie crosses the Gulf of Mexico</a:t>
            </a:r>
          </a:p>
        </p:txBody>
      </p:sp>
      <p:sp>
        <p:nvSpPr>
          <p:cNvPr id="16391" name="TextBox 6"/>
          <p:cNvSpPr txBox="1">
            <a:spLocks noChangeArrowheads="1"/>
          </p:cNvSpPr>
          <p:nvPr/>
        </p:nvSpPr>
        <p:spPr bwMode="auto">
          <a:xfrm>
            <a:off x="6096000" y="1524000"/>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a:solidFill>
                  <a:srgbClr val="FFFFFF"/>
                </a:solidFill>
              </a:rPr>
              <a:t>USM HFR</a:t>
            </a:r>
          </a:p>
        </p:txBody>
      </p:sp>
      <p:sp>
        <p:nvSpPr>
          <p:cNvPr id="16392" name="TextBox 7"/>
          <p:cNvSpPr txBox="1">
            <a:spLocks noChangeArrowheads="1"/>
          </p:cNvSpPr>
          <p:nvPr/>
        </p:nvSpPr>
        <p:spPr bwMode="auto">
          <a:xfrm>
            <a:off x="7620000" y="2971800"/>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a:solidFill>
                  <a:srgbClr val="FFFFFF"/>
                </a:solidFill>
              </a:rPr>
              <a:t>USF HFR</a:t>
            </a:r>
          </a:p>
        </p:txBody>
      </p:sp>
      <p:sp>
        <p:nvSpPr>
          <p:cNvPr id="16393" name="TextBox 8"/>
          <p:cNvSpPr txBox="1">
            <a:spLocks noChangeArrowheads="1"/>
          </p:cNvSpPr>
          <p:nvPr/>
        </p:nvSpPr>
        <p:spPr bwMode="auto">
          <a:xfrm>
            <a:off x="3124200" y="1981200"/>
            <a:ext cx="1071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a:solidFill>
                  <a:srgbClr val="FFFFFF"/>
                </a:solidFill>
              </a:rPr>
              <a:t>TS Bonnie</a:t>
            </a:r>
          </a:p>
        </p:txBody>
      </p:sp>
      <p:sp>
        <p:nvSpPr>
          <p:cNvPr id="16394" name="TextBox 10"/>
          <p:cNvSpPr txBox="1">
            <a:spLocks noChangeArrowheads="1"/>
          </p:cNvSpPr>
          <p:nvPr/>
        </p:nvSpPr>
        <p:spPr bwMode="auto">
          <a:xfrm>
            <a:off x="79375" y="5486400"/>
            <a:ext cx="3883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400" b="1">
                <a:solidFill>
                  <a:srgbClr val="000000"/>
                </a:solidFill>
              </a:rPr>
              <a:t>USM HFR validation of SABGOM Forecast</a:t>
            </a:r>
          </a:p>
          <a:p>
            <a:pPr algn="r" defTabSz="914400" eaLnBrk="1" fontAlgn="base" hangingPunct="1">
              <a:spcBef>
                <a:spcPct val="0"/>
              </a:spcBef>
              <a:spcAft>
                <a:spcPct val="0"/>
              </a:spcAft>
            </a:pPr>
            <a:r>
              <a:rPr lang="en-US" sz="1400" b="1">
                <a:solidFill>
                  <a:srgbClr val="000000"/>
                </a:solidFill>
              </a:rPr>
              <a:t> in region with satellite detected oil slicks</a:t>
            </a:r>
          </a:p>
        </p:txBody>
      </p:sp>
      <p:sp>
        <p:nvSpPr>
          <p:cNvPr id="16395" name="Oval 11"/>
          <p:cNvSpPr>
            <a:spLocks noChangeArrowheads="1"/>
          </p:cNvSpPr>
          <p:nvPr/>
        </p:nvSpPr>
        <p:spPr bwMode="auto">
          <a:xfrm>
            <a:off x="4352925" y="2092325"/>
            <a:ext cx="457200" cy="457200"/>
          </a:xfrm>
          <a:prstGeom prst="ellipse">
            <a:avLst/>
          </a:prstGeom>
          <a:noFill/>
          <a:ln w="38100">
            <a:solidFill>
              <a:srgbClr val="D1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396" name="TextBox 12"/>
          <p:cNvSpPr txBox="1">
            <a:spLocks noChangeArrowheads="1"/>
          </p:cNvSpPr>
          <p:nvPr/>
        </p:nvSpPr>
        <p:spPr bwMode="auto">
          <a:xfrm>
            <a:off x="5722938" y="5486400"/>
            <a:ext cx="3048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400" b="1">
                <a:solidFill>
                  <a:srgbClr val="000000"/>
                </a:solidFill>
              </a:rPr>
              <a:t>HFR used for Oil Slick Forecasts by NOAA/NOS/OR&amp;R</a:t>
            </a:r>
          </a:p>
        </p:txBody>
      </p:sp>
      <p:pic>
        <p:nvPicPr>
          <p:cNvPr id="1639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14800" y="4038600"/>
            <a:ext cx="15240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42774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There are 89 entities in the Group on Earth Observations</a:t>
            </a:r>
          </a:p>
          <a:p>
            <a:r>
              <a:rPr lang="en-US" dirty="0" smtClean="0"/>
              <a:t>72 countries have a salty coast</a:t>
            </a:r>
          </a:p>
          <a:p>
            <a:r>
              <a:rPr lang="en-US" dirty="0" smtClean="0"/>
              <a:t>35 of those countries have High Frequency radars on their coastline</a:t>
            </a:r>
          </a:p>
          <a:p>
            <a:r>
              <a:rPr lang="en-US" smtClean="0"/>
              <a:t>Approximately 349 </a:t>
            </a:r>
            <a:r>
              <a:rPr lang="en-US" dirty="0" smtClean="0"/>
              <a:t>radars worldwide</a:t>
            </a:r>
            <a:endParaRPr lang="en-US" dirty="0"/>
          </a:p>
        </p:txBody>
      </p:sp>
      <p:pic>
        <p:nvPicPr>
          <p:cNvPr id="4" name="Picture 3"/>
          <p:cNvPicPr>
            <a:picLocks noChangeAspect="1"/>
          </p:cNvPicPr>
          <p:nvPr/>
        </p:nvPicPr>
        <p:blipFill>
          <a:blip r:embed="rId2"/>
          <a:stretch>
            <a:fillRect/>
          </a:stretch>
        </p:blipFill>
        <p:spPr>
          <a:xfrm>
            <a:off x="2494642" y="274638"/>
            <a:ext cx="3937000" cy="1270000"/>
          </a:xfrm>
          <a:prstGeom prst="rect">
            <a:avLst/>
          </a:prstGeom>
        </p:spPr>
      </p:pic>
    </p:spTree>
    <p:extLst>
      <p:ext uri="{BB962C8B-B14F-4D97-AF65-F5344CB8AC3E}">
        <p14:creationId xmlns:p14="http://schemas.microsoft.com/office/powerpoint/2010/main" val="42096294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p:cNvSpPr>
          <p:nvPr/>
        </p:nvSpPr>
        <p:spPr bwMode="auto">
          <a:xfrm>
            <a:off x="60325" y="114300"/>
            <a:ext cx="77019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spAutoFit/>
          </a:bodyPr>
          <a:lstStyle/>
          <a:p>
            <a:pPr marL="39688" defTabSz="914400" fontAlgn="base">
              <a:spcBef>
                <a:spcPct val="0"/>
              </a:spcBef>
              <a:spcAft>
                <a:spcPct val="0"/>
              </a:spcAft>
            </a:pPr>
            <a:r>
              <a:rPr lang="en-US" sz="2400" b="1" dirty="0">
                <a:solidFill>
                  <a:srgbClr val="000000"/>
                </a:solidFill>
                <a:latin typeface="Arial" charset="0"/>
                <a:ea typeface="ＭＳ Ｐゴシック" charset="0"/>
                <a:cs typeface="Arial" charset="0"/>
                <a:sym typeface="Arial" charset="0"/>
              </a:rPr>
              <a:t>Doppler Spectra from all Range Cells</a:t>
            </a:r>
          </a:p>
          <a:p>
            <a:pPr marL="39688" defTabSz="914400" fontAlgn="base">
              <a:spcBef>
                <a:spcPct val="0"/>
              </a:spcBef>
              <a:spcAft>
                <a:spcPct val="0"/>
              </a:spcAft>
            </a:pPr>
            <a:r>
              <a:rPr lang="en-US" sz="2400" b="1" dirty="0">
                <a:solidFill>
                  <a:srgbClr val="000000"/>
                </a:solidFill>
                <a:latin typeface="Arial" charset="0"/>
                <a:ea typeface="ＭＳ Ｐゴシック" charset="0"/>
                <a:cs typeface="Arial" charset="0"/>
                <a:sym typeface="Arial" charset="0"/>
              </a:rPr>
              <a:t>with Detection Threshold </a:t>
            </a:r>
            <a:r>
              <a:rPr lang="en-US" sz="2400" b="1" dirty="0" smtClean="0">
                <a:solidFill>
                  <a:srgbClr val="000000"/>
                </a:solidFill>
                <a:latin typeface="Arial" charset="0"/>
                <a:ea typeface="ＭＳ Ｐゴシック" charset="0"/>
                <a:cs typeface="Arial" charset="0"/>
                <a:sym typeface="Arial" charset="0"/>
              </a:rPr>
              <a:t>above Background Applied</a:t>
            </a:r>
            <a:endParaRPr lang="en-US" sz="2400" b="1" dirty="0">
              <a:solidFill>
                <a:srgbClr val="000000"/>
              </a:solidFill>
              <a:latin typeface="Arial" charset="0"/>
              <a:ea typeface="ＭＳ Ｐゴシック" charset="0"/>
              <a:cs typeface="Arial" charset="0"/>
              <a:sym typeface="Arial" charset="0"/>
            </a:endParaRPr>
          </a:p>
        </p:txBody>
      </p:sp>
      <p:grpSp>
        <p:nvGrpSpPr>
          <p:cNvPr id="2" name="Group 1"/>
          <p:cNvGrpSpPr>
            <a:grpSpLocks noChangeAspect="1"/>
          </p:cNvGrpSpPr>
          <p:nvPr/>
        </p:nvGrpSpPr>
        <p:grpSpPr bwMode="auto">
          <a:xfrm>
            <a:off x="803275" y="977900"/>
            <a:ext cx="7693025" cy="5355168"/>
            <a:chOff x="231775" y="990600"/>
            <a:chExt cx="8670925" cy="6035271"/>
          </a:xfrm>
        </p:grpSpPr>
        <p:pic>
          <p:nvPicPr>
            <p:cNvPr id="92163"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775" y="990600"/>
              <a:ext cx="8670925"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3"/>
            <p:cNvSpPr>
              <a:spLocks/>
            </p:cNvSpPr>
            <p:nvPr/>
          </p:nvSpPr>
          <p:spPr bwMode="auto">
            <a:xfrm>
              <a:off x="2823269" y="6322153"/>
              <a:ext cx="1900232" cy="70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a:bodyPr>
            <a:lstStyle/>
            <a:p>
              <a:pPr marL="39688" algn="ctr" defTabSz="914400" fontAlgn="base">
                <a:spcBef>
                  <a:spcPct val="0"/>
                </a:spcBef>
                <a:spcAft>
                  <a:spcPct val="0"/>
                </a:spcAft>
                <a:defRPr/>
              </a:pPr>
              <a:r>
                <a:rPr lang="en-US" sz="1700" dirty="0">
                  <a:solidFill>
                    <a:srgbClr val="000000"/>
                  </a:solidFill>
                  <a:latin typeface="Arial" charset="0"/>
                  <a:ea typeface="ＭＳ Ｐゴシック" charset="0"/>
                  <a:cs typeface="Arial" charset="0"/>
                  <a:sym typeface="Arial" charset="0"/>
                </a:rPr>
                <a:t>Doppler </a:t>
              </a:r>
              <a:r>
                <a:rPr lang="en-US" sz="1700" dirty="0" smtClean="0">
                  <a:solidFill>
                    <a:srgbClr val="000000"/>
                  </a:solidFill>
                  <a:latin typeface="Arial" charset="0"/>
                  <a:ea typeface="ＭＳ Ｐゴシック" charset="0"/>
                  <a:cs typeface="Arial" charset="0"/>
                  <a:sym typeface="Arial" charset="0"/>
                </a:rPr>
                <a:t>Frequency</a:t>
              </a:r>
            </a:p>
            <a:p>
              <a:pPr marL="39688" algn="ctr" defTabSz="914400" fontAlgn="base">
                <a:spcBef>
                  <a:spcPct val="0"/>
                </a:spcBef>
                <a:spcAft>
                  <a:spcPct val="0"/>
                </a:spcAft>
                <a:defRPr/>
              </a:pPr>
              <a:r>
                <a:rPr lang="en-US" sz="1700" dirty="0" smtClean="0">
                  <a:solidFill>
                    <a:srgbClr val="000000"/>
                  </a:solidFill>
                  <a:latin typeface="Arial" charset="0"/>
                  <a:ea typeface="ＭＳ Ｐゴシック" charset="0"/>
                  <a:cs typeface="Arial" charset="0"/>
                  <a:sym typeface="Arial" charset="0"/>
                </a:rPr>
                <a:t>(Target Speed)</a:t>
              </a:r>
            </a:p>
            <a:p>
              <a:pPr marL="39688" defTabSz="914400" fontAlgn="base">
                <a:spcBef>
                  <a:spcPct val="0"/>
                </a:spcBef>
                <a:spcAft>
                  <a:spcPct val="0"/>
                </a:spcAft>
                <a:defRPr/>
              </a:pPr>
              <a:endParaRPr lang="en-US" sz="1700" dirty="0">
                <a:solidFill>
                  <a:srgbClr val="000000"/>
                </a:solidFill>
                <a:latin typeface="Arial" charset="0"/>
                <a:ea typeface="ＭＳ Ｐゴシック" charset="0"/>
                <a:cs typeface="Arial" charset="0"/>
                <a:sym typeface="Arial" charset="0"/>
              </a:endParaRPr>
            </a:p>
          </p:txBody>
        </p:sp>
        <p:sp>
          <p:nvSpPr>
            <p:cNvPr id="92165" name="Rectangle 4"/>
            <p:cNvSpPr>
              <a:spLocks/>
            </p:cNvSpPr>
            <p:nvPr/>
          </p:nvSpPr>
          <p:spPr bwMode="auto">
            <a:xfrm rot="-2940000">
              <a:off x="8075613" y="5572125"/>
              <a:ext cx="865188"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8" bIns="0"/>
            <a:lstStyle/>
            <a:p>
              <a:pPr marL="39688" defTabSz="914400" fontAlgn="base">
                <a:spcBef>
                  <a:spcPct val="0"/>
                </a:spcBef>
                <a:spcAft>
                  <a:spcPct val="0"/>
                </a:spcAft>
              </a:pPr>
              <a:r>
                <a:rPr lang="en-US" sz="1700">
                  <a:solidFill>
                    <a:srgbClr val="000000"/>
                  </a:solidFill>
                  <a:latin typeface="Arial" charset="0"/>
                  <a:ea typeface="ＭＳ Ｐゴシック" charset="0"/>
                  <a:cs typeface="Arial" charset="0"/>
                  <a:sym typeface="Arial" charset="0"/>
                </a:rPr>
                <a:t>Range</a:t>
              </a:r>
            </a:p>
          </p:txBody>
        </p:sp>
        <p:sp>
          <p:nvSpPr>
            <p:cNvPr id="77830" name="Rectangle 5"/>
            <p:cNvSpPr>
              <a:spLocks/>
            </p:cNvSpPr>
            <p:nvPr/>
          </p:nvSpPr>
          <p:spPr bwMode="auto">
            <a:xfrm>
              <a:off x="607527" y="3277085"/>
              <a:ext cx="1341971" cy="2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fontScale="92500" lnSpcReduction="10000"/>
            </a:bodyPr>
            <a:lstStyle/>
            <a:p>
              <a:pPr marL="39688" defTabSz="914400" fontAlgn="base">
                <a:spcBef>
                  <a:spcPct val="0"/>
                </a:spcBef>
                <a:spcAft>
                  <a:spcPct val="0"/>
                </a:spcAft>
                <a:defRPr/>
              </a:pPr>
              <a:r>
                <a:rPr lang="en-US" sz="1700">
                  <a:solidFill>
                    <a:srgbClr val="000000"/>
                  </a:solidFill>
                  <a:latin typeface="Arial" charset="0"/>
                  <a:ea typeface="ＭＳ Ｐゴシック" charset="0"/>
                  <a:cs typeface="Arial" charset="0"/>
                  <a:sym typeface="Arial" charset="0"/>
                </a:rPr>
                <a:t>Bragg Waves</a:t>
              </a:r>
            </a:p>
          </p:txBody>
        </p:sp>
        <p:sp>
          <p:nvSpPr>
            <p:cNvPr id="77831" name="Rectangle 6"/>
            <p:cNvSpPr>
              <a:spLocks/>
            </p:cNvSpPr>
            <p:nvPr/>
          </p:nvSpPr>
          <p:spPr bwMode="auto">
            <a:xfrm>
              <a:off x="6857536" y="3348649"/>
              <a:ext cx="1341971" cy="2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fontScale="92500" lnSpcReduction="10000"/>
            </a:bodyPr>
            <a:lstStyle/>
            <a:p>
              <a:pPr marL="39688" defTabSz="914400" fontAlgn="base">
                <a:spcBef>
                  <a:spcPct val="0"/>
                </a:spcBef>
                <a:spcAft>
                  <a:spcPct val="0"/>
                </a:spcAft>
                <a:defRPr/>
              </a:pPr>
              <a:r>
                <a:rPr lang="en-US" sz="1700">
                  <a:solidFill>
                    <a:srgbClr val="000000"/>
                  </a:solidFill>
                  <a:latin typeface="Arial" charset="0"/>
                  <a:ea typeface="ＭＳ Ｐゴシック" charset="0"/>
                  <a:cs typeface="Arial" charset="0"/>
                  <a:sym typeface="Arial" charset="0"/>
                </a:rPr>
                <a:t>Bragg Waves</a:t>
              </a:r>
            </a:p>
          </p:txBody>
        </p:sp>
        <p:sp>
          <p:nvSpPr>
            <p:cNvPr id="77832" name="Rectangle 7"/>
            <p:cNvSpPr>
              <a:spLocks/>
            </p:cNvSpPr>
            <p:nvPr/>
          </p:nvSpPr>
          <p:spPr bwMode="auto">
            <a:xfrm>
              <a:off x="5107605" y="1527333"/>
              <a:ext cx="2986333" cy="2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fontScale="92500" lnSpcReduction="10000"/>
            </a:bodyPr>
            <a:lstStyle/>
            <a:p>
              <a:pPr marL="39688" defTabSz="914400" fontAlgn="base">
                <a:spcBef>
                  <a:spcPct val="0"/>
                </a:spcBef>
                <a:spcAft>
                  <a:spcPct val="0"/>
                </a:spcAft>
                <a:defRPr/>
              </a:pPr>
              <a:r>
                <a:rPr lang="en-US" sz="1700">
                  <a:solidFill>
                    <a:srgbClr val="000000"/>
                  </a:solidFill>
                  <a:latin typeface="Arial" charset="0"/>
                  <a:ea typeface="ＭＳ Ｐゴシック" charset="0"/>
                  <a:cs typeface="Arial" charset="0"/>
                  <a:sym typeface="Arial" charset="0"/>
                </a:rPr>
                <a:t>Fixed Objects &amp; Direct Signals</a:t>
              </a:r>
            </a:p>
          </p:txBody>
        </p:sp>
        <p:sp>
          <p:nvSpPr>
            <p:cNvPr id="77833" name="Rectangle 8"/>
            <p:cNvSpPr>
              <a:spLocks/>
            </p:cNvSpPr>
            <p:nvPr/>
          </p:nvSpPr>
          <p:spPr bwMode="auto">
            <a:xfrm>
              <a:off x="3044547" y="3885383"/>
              <a:ext cx="685301" cy="2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fontScale="92500" lnSpcReduction="10000"/>
            </a:bodyPr>
            <a:lstStyle/>
            <a:p>
              <a:pPr marL="39688" defTabSz="914400" fontAlgn="base">
                <a:spcBef>
                  <a:spcPct val="0"/>
                </a:spcBef>
                <a:spcAft>
                  <a:spcPct val="0"/>
                </a:spcAft>
                <a:defRPr/>
              </a:pPr>
              <a:r>
                <a:rPr lang="en-US" sz="1700">
                  <a:solidFill>
                    <a:srgbClr val="000000"/>
                  </a:solidFill>
                  <a:latin typeface="Arial" charset="0"/>
                  <a:ea typeface="ＭＳ Ｐゴシック" charset="0"/>
                  <a:cs typeface="Arial" charset="0"/>
                  <a:sym typeface="Arial" charset="0"/>
                </a:rPr>
                <a:t>Vessel</a:t>
              </a:r>
            </a:p>
          </p:txBody>
        </p:sp>
        <p:sp>
          <p:nvSpPr>
            <p:cNvPr id="77834" name="Rectangle 9"/>
            <p:cNvSpPr>
              <a:spLocks/>
            </p:cNvSpPr>
            <p:nvPr/>
          </p:nvSpPr>
          <p:spPr bwMode="auto">
            <a:xfrm>
              <a:off x="5868055" y="3964104"/>
              <a:ext cx="681722" cy="26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8" bIns="0">
              <a:normAutofit fontScale="92500" lnSpcReduction="10000"/>
            </a:bodyPr>
            <a:lstStyle/>
            <a:p>
              <a:pPr marL="39688" defTabSz="914400" fontAlgn="base">
                <a:spcBef>
                  <a:spcPct val="0"/>
                </a:spcBef>
                <a:spcAft>
                  <a:spcPct val="0"/>
                </a:spcAft>
                <a:defRPr/>
              </a:pPr>
              <a:r>
                <a:rPr lang="en-US" sz="1700">
                  <a:solidFill>
                    <a:srgbClr val="000000"/>
                  </a:solidFill>
                  <a:latin typeface="Arial" charset="0"/>
                  <a:ea typeface="ＭＳ Ｐゴシック" charset="0"/>
                  <a:cs typeface="Arial" charset="0"/>
                  <a:sym typeface="Arial" charset="0"/>
                </a:rPr>
                <a:t>Vessel</a:t>
              </a:r>
            </a:p>
          </p:txBody>
        </p:sp>
        <p:sp>
          <p:nvSpPr>
            <p:cNvPr id="77835" name="Line 10"/>
            <p:cNvSpPr>
              <a:spLocks noChangeShapeType="1"/>
            </p:cNvSpPr>
            <p:nvPr/>
          </p:nvSpPr>
          <p:spPr bwMode="auto">
            <a:xfrm>
              <a:off x="4955515" y="6554737"/>
              <a:ext cx="2519328"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7836" name="Line 11"/>
            <p:cNvSpPr>
              <a:spLocks noChangeShapeType="1"/>
            </p:cNvSpPr>
            <p:nvPr/>
          </p:nvSpPr>
          <p:spPr bwMode="auto">
            <a:xfrm flipH="1">
              <a:off x="455437" y="6554737"/>
              <a:ext cx="2134629"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7837" name="Line 12"/>
            <p:cNvSpPr>
              <a:spLocks noChangeShapeType="1"/>
            </p:cNvSpPr>
            <p:nvPr/>
          </p:nvSpPr>
          <p:spPr bwMode="auto">
            <a:xfrm flipH="1">
              <a:off x="7770077" y="6098514"/>
              <a:ext cx="454481" cy="45622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normAutofit fontScale="25000" lnSpcReduction="20000"/>
            </a:body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grpSp>
      <p:sp>
        <p:nvSpPr>
          <p:cNvPr id="3" name="TextBox 2"/>
          <p:cNvSpPr txBox="1"/>
          <p:nvPr/>
        </p:nvSpPr>
        <p:spPr>
          <a:xfrm>
            <a:off x="104033" y="1269484"/>
            <a:ext cx="3515468" cy="1077218"/>
          </a:xfrm>
          <a:prstGeom prst="rect">
            <a:avLst/>
          </a:prstGeom>
          <a:noFill/>
        </p:spPr>
        <p:txBody>
          <a:bodyPr wrap="square" rtlCol="0">
            <a:spAutoFit/>
          </a:bodyPr>
          <a:lstStyle/>
          <a:p>
            <a:r>
              <a:rPr lang="en-US" sz="3200" dirty="0" smtClean="0">
                <a:solidFill>
                  <a:srgbClr val="FF0000"/>
                </a:solidFill>
              </a:rPr>
              <a:t>Vessel Detection for Maritime Security</a:t>
            </a:r>
            <a:endParaRPr lang="en-US" sz="3200"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pepper_SEAB_20121022T000000-20121023T000000_ZIM NEW YORK.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0" y="0"/>
            <a:ext cx="7810500" cy="6035386"/>
          </a:xfrm>
          <a:prstGeom prst="rect">
            <a:avLst/>
          </a:prstGeom>
        </p:spPr>
      </p:pic>
    </p:spTree>
    <p:extLst>
      <p:ext uri="{BB962C8B-B14F-4D97-AF65-F5344CB8AC3E}">
        <p14:creationId xmlns:p14="http://schemas.microsoft.com/office/powerpoint/2010/main" val="29742903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to </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Lucy Wyatt</a:t>
            </a:r>
          </a:p>
          <a:p>
            <a:r>
              <a:rPr lang="en-US" dirty="0" err="1" smtClean="0"/>
              <a:t>Hezi</a:t>
            </a:r>
            <a:r>
              <a:rPr lang="en-US" dirty="0" smtClean="0"/>
              <a:t> </a:t>
            </a:r>
            <a:r>
              <a:rPr lang="en-US" dirty="0" err="1" smtClean="0"/>
              <a:t>Gildor</a:t>
            </a:r>
            <a:endParaRPr lang="en-US" dirty="0" smtClean="0"/>
          </a:p>
          <a:p>
            <a:r>
              <a:rPr lang="en-US" dirty="0" smtClean="0"/>
              <a:t>Dan Conley</a:t>
            </a:r>
          </a:p>
          <a:p>
            <a:r>
              <a:rPr lang="en-US" dirty="0" smtClean="0"/>
              <a:t>Hak Soo Lim</a:t>
            </a:r>
          </a:p>
          <a:p>
            <a:r>
              <a:rPr lang="en-US" dirty="0" smtClean="0"/>
              <a:t>Joaquin </a:t>
            </a:r>
            <a:r>
              <a:rPr lang="en-US" dirty="0" err="1" smtClean="0"/>
              <a:t>Tintore</a:t>
            </a:r>
            <a:endParaRPr lang="en-US" dirty="0" smtClean="0"/>
          </a:p>
          <a:p>
            <a:r>
              <a:rPr lang="en-US" dirty="0" smtClean="0"/>
              <a:t>Eric Terrill</a:t>
            </a:r>
          </a:p>
          <a:p>
            <a:r>
              <a:rPr lang="en-US" dirty="0" smtClean="0"/>
              <a:t>Lisa Hazard</a:t>
            </a:r>
          </a:p>
          <a:p>
            <a:r>
              <a:rPr lang="en-US" dirty="0" smtClean="0"/>
              <a:t>Jeff Paduan</a:t>
            </a:r>
          </a:p>
          <a:p>
            <a:r>
              <a:rPr lang="en-US" dirty="0" smtClean="0"/>
              <a:t>Jack Harlan</a:t>
            </a:r>
            <a:endParaRPr lang="en-US" dirty="0"/>
          </a:p>
        </p:txBody>
      </p:sp>
    </p:spTree>
    <p:extLst>
      <p:ext uri="{BB962C8B-B14F-4D97-AF65-F5344CB8AC3E}">
        <p14:creationId xmlns:p14="http://schemas.microsoft.com/office/powerpoint/2010/main" val="163472504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Thank You</a:t>
            </a:r>
          </a:p>
          <a:p>
            <a:r>
              <a:rPr lang="en-US" dirty="0" smtClean="0"/>
              <a:t>Please send me your application stories </a:t>
            </a:r>
            <a:r>
              <a:rPr lang="en-US" dirty="0" smtClean="0">
                <a:hlinkClick r:id="rId2"/>
              </a:rPr>
              <a:t>hroarty@marine.rutgers.edu</a:t>
            </a:r>
            <a:endParaRPr lang="en-US" dirty="0" smtClean="0"/>
          </a:p>
          <a:p>
            <a:r>
              <a:rPr lang="en-US" dirty="0" smtClean="0"/>
              <a:t>Please send the </a:t>
            </a:r>
            <a:r>
              <a:rPr lang="en-US" dirty="0" err="1" smtClean="0"/>
              <a:t>url</a:t>
            </a:r>
            <a:r>
              <a:rPr lang="en-US" dirty="0" smtClean="0"/>
              <a:t> if you are posting your data to the Internet</a:t>
            </a:r>
          </a:p>
          <a:p>
            <a:r>
              <a:rPr lang="en-US" dirty="0" smtClean="0"/>
              <a:t>See you in Bergen</a:t>
            </a:r>
          </a:p>
        </p:txBody>
      </p:sp>
      <p:pic>
        <p:nvPicPr>
          <p:cNvPr id="4" name="image00.jpg"/>
          <p:cNvPicPr>
            <a:picLocks noChangeAspect="1"/>
          </p:cNvPicPr>
          <p:nvPr/>
        </p:nvPicPr>
        <p:blipFill>
          <a:blip r:embed="rId3"/>
          <a:stretch>
            <a:fillRect/>
          </a:stretch>
        </p:blipFill>
        <p:spPr>
          <a:xfrm>
            <a:off x="135467" y="5780086"/>
            <a:ext cx="8826360" cy="970491"/>
          </a:xfrm>
          <a:prstGeom prst="rect">
            <a:avLst/>
          </a:prstGeom>
        </p:spPr>
      </p:pic>
      <p:pic>
        <p:nvPicPr>
          <p:cNvPr id="5" name="Picture 4"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4205" y="122769"/>
            <a:ext cx="1357622" cy="2722032"/>
          </a:xfrm>
          <a:prstGeom prst="rect">
            <a:avLst/>
          </a:prstGeom>
        </p:spPr>
      </p:pic>
    </p:spTree>
    <p:extLst>
      <p:ext uri="{BB962C8B-B14F-4D97-AF65-F5344CB8AC3E}">
        <p14:creationId xmlns:p14="http://schemas.microsoft.com/office/powerpoint/2010/main" val="16629269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ph type="title" idx="4294967295"/>
          </p:nvPr>
        </p:nvSpPr>
        <p:spPr>
          <a:xfrm>
            <a:off x="0" y="53975"/>
            <a:ext cx="9144000" cy="803275"/>
          </a:xfrm>
        </p:spPr>
        <p:txBody>
          <a:bodyPr lIns="0" tIns="0" rIns="0" bIns="0"/>
          <a:lstStyle/>
          <a:p>
            <a:pPr eaLnBrk="1" hangingPunct="1"/>
            <a:r>
              <a:rPr lang="en-US" sz="3600">
                <a:latin typeface="Arial" charset="0"/>
                <a:ea typeface="ＭＳ Ｐゴシック" charset="0"/>
                <a:cs typeface="ＭＳ Ｐゴシック" charset="0"/>
              </a:rPr>
              <a:t>CODAR SeaSonde Worldwide 2012</a:t>
            </a:r>
          </a:p>
        </p:txBody>
      </p:sp>
      <p:sp>
        <p:nvSpPr>
          <p:cNvPr id="19459" name="Rectangle 4"/>
          <p:cNvSpPr>
            <a:spLocks/>
          </p:cNvSpPr>
          <p:nvPr/>
        </p:nvSpPr>
        <p:spPr bwMode="auto">
          <a:xfrm>
            <a:off x="285750" y="965200"/>
            <a:ext cx="2017713"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642938">
              <a:lnSpc>
                <a:spcPct val="120000"/>
              </a:lnSpc>
              <a:buClr>
                <a:srgbClr val="CCFF66"/>
              </a:buClr>
              <a:buSzPct val="125000"/>
              <a:buFont typeface="Gill Sans" charset="0"/>
              <a:buChar char="•"/>
            </a:pPr>
            <a:r>
              <a:rPr lang="en-US" sz="1700" b="1">
                <a:solidFill>
                  <a:srgbClr val="FFFFFF"/>
                </a:solidFill>
                <a:latin typeface="Gill Sans" charset="0"/>
                <a:ea typeface="ヒラギノ角ゴ ProN W3" charset="0"/>
                <a:cs typeface="ヒラギノ角ゴ ProN W3" charset="0"/>
                <a:sym typeface="Gill Sans" charset="0"/>
              </a:rPr>
              <a:t> </a:t>
            </a:r>
            <a:r>
              <a:rPr lang="en-US" sz="1700" b="1">
                <a:latin typeface="Gill Sans" charset="0"/>
                <a:ea typeface="ヒラギノ角ゴ ProN W3" charset="0"/>
                <a:cs typeface="ヒラギノ角ゴ ProN W3" charset="0"/>
                <a:sym typeface="Gill Sans" charset="0"/>
              </a:rPr>
              <a:t>United States  </a:t>
            </a:r>
            <a:r>
              <a:rPr lang="en-US" sz="1700" b="1">
                <a:solidFill>
                  <a:srgbClr val="FF0000"/>
                </a:solidFill>
                <a:latin typeface="Gill Sans" charset="0"/>
                <a:ea typeface="ヒラギノ角ゴ ProN W3" charset="0"/>
                <a:cs typeface="ヒラギノ角ゴ ProN W3" charset="0"/>
                <a:sym typeface="Gill Sans" charset="0"/>
              </a:rPr>
              <a:t>130</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Canada  8</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Mexico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Brazil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Bahamas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Honduras  2</a:t>
            </a:r>
          </a:p>
          <a:p>
            <a:pPr defTabSz="642938">
              <a:lnSpc>
                <a:spcPct val="120000"/>
              </a:lnSpc>
              <a:buClr>
                <a:srgbClr val="CCFF66"/>
              </a:buClr>
              <a:buSzPct val="125000"/>
            </a:pPr>
            <a:endParaRPr lang="en-US" sz="1700" b="1">
              <a:latin typeface="Gill Sans" charset="0"/>
              <a:ea typeface="ヒラギノ角ゴ ProN W3" charset="0"/>
              <a:cs typeface="ヒラギノ角ゴ ProN W3" charset="0"/>
              <a:sym typeface="Gill Sans" charset="0"/>
            </a:endParaRP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Norway  6</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Portugal  4</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Italy  6</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Croatia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Spain </a:t>
            </a:r>
            <a:r>
              <a:rPr lang="en-US" sz="1700" b="1">
                <a:solidFill>
                  <a:srgbClr val="FF0000"/>
                </a:solidFill>
                <a:latin typeface="Gill Sans" charset="0"/>
                <a:ea typeface="ヒラギノ角ゴ ProN W3" charset="0"/>
                <a:cs typeface="ヒラギノ角ゴ ProN W3" charset="0"/>
                <a:sym typeface="Gill Sans" charset="0"/>
              </a:rPr>
              <a:t> 16</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Ireland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Russia  1</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France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Israel  2</a:t>
            </a:r>
          </a:p>
        </p:txBody>
      </p:sp>
      <p:sp>
        <p:nvSpPr>
          <p:cNvPr id="19460" name="Rectangle 4"/>
          <p:cNvSpPr>
            <a:spLocks/>
          </p:cNvSpPr>
          <p:nvPr/>
        </p:nvSpPr>
        <p:spPr bwMode="auto">
          <a:xfrm>
            <a:off x="2806700" y="1273175"/>
            <a:ext cx="1446213"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defTabSz="642938">
              <a:lnSpc>
                <a:spcPct val="120000"/>
              </a:lnSpc>
              <a:buClr>
                <a:srgbClr val="CCFF66"/>
              </a:buClr>
              <a:buSzPct val="125000"/>
            </a:pPr>
            <a:endParaRPr lang="en-US" sz="1700" b="1">
              <a:solidFill>
                <a:srgbClr val="CCFF66"/>
              </a:solidFill>
              <a:latin typeface="Gill Sans" charset="0"/>
              <a:ea typeface="ヒラギノ角ゴ ProN W3" charset="0"/>
              <a:cs typeface="ヒラギノ角ゴ ProN W3" charset="0"/>
              <a:sym typeface="Gill Sans" charset="0"/>
            </a:endParaRPr>
          </a:p>
          <a:p>
            <a:pPr defTabSz="642938">
              <a:lnSpc>
                <a:spcPct val="120000"/>
              </a:lnSpc>
              <a:buClr>
                <a:srgbClr val="CCFF66"/>
              </a:buClr>
              <a:buSzPct val="125000"/>
              <a:buFont typeface="Gill Sans" charset="0"/>
              <a:buChar char="•"/>
            </a:pPr>
            <a:r>
              <a:rPr lang="en-US" sz="1700" b="1">
                <a:solidFill>
                  <a:srgbClr val="CCFF66"/>
                </a:solidFill>
                <a:latin typeface="Gill Sans" charset="0"/>
                <a:ea typeface="ヒラギノ角ゴ ProN W3" charset="0"/>
                <a:cs typeface="ヒラギノ角ゴ ProN W3" charset="0"/>
                <a:sym typeface="Gill Sans" charset="0"/>
              </a:rPr>
              <a:t> </a:t>
            </a:r>
            <a:r>
              <a:rPr lang="en-US" sz="1700" b="1">
                <a:latin typeface="Gill Sans" charset="0"/>
                <a:ea typeface="ヒラギノ角ゴ ProN W3" charset="0"/>
                <a:cs typeface="ヒラギノ角ゴ ProN W3" charset="0"/>
                <a:sym typeface="Gill Sans" charset="0"/>
              </a:rPr>
              <a:t>Japan  </a:t>
            </a:r>
            <a:r>
              <a:rPr lang="en-US" sz="1700" b="1">
                <a:solidFill>
                  <a:srgbClr val="FF0000"/>
                </a:solidFill>
                <a:latin typeface="Gill Sans" charset="0"/>
                <a:ea typeface="ヒラギノ角ゴ ProN W3" charset="0"/>
                <a:cs typeface="ヒラギノ角ゴ ProN W3" charset="0"/>
                <a:sym typeface="Gill Sans" charset="0"/>
              </a:rPr>
              <a:t>22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Korea </a:t>
            </a:r>
            <a:r>
              <a:rPr lang="en-US" sz="1700" b="1">
                <a:solidFill>
                  <a:srgbClr val="FF0000"/>
                </a:solidFill>
                <a:latin typeface="Gill Sans" charset="0"/>
                <a:ea typeface="ヒラギノ角ゴ ProN W3" charset="0"/>
                <a:cs typeface="ヒラギノ角ゴ ProN W3" charset="0"/>
                <a:sym typeface="Gill Sans" charset="0"/>
              </a:rPr>
              <a:t> 24</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China  8</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Thailand  6</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Malta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Taiwan  </a:t>
            </a:r>
            <a:r>
              <a:rPr lang="en-US" sz="1700" b="1">
                <a:solidFill>
                  <a:srgbClr val="FF0000"/>
                </a:solidFill>
                <a:latin typeface="Gill Sans" charset="0"/>
                <a:ea typeface="ヒラギノ角ゴ ProN W3" charset="0"/>
                <a:cs typeface="ヒラギノ角ゴ ProN W3" charset="0"/>
                <a:sym typeface="Gill Sans" charset="0"/>
              </a:rPr>
              <a:t>20</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India  </a:t>
            </a:r>
            <a:r>
              <a:rPr lang="en-US" sz="1700" b="1">
                <a:solidFill>
                  <a:srgbClr val="FF0000"/>
                </a:solidFill>
                <a:latin typeface="Gill Sans" charset="0"/>
                <a:ea typeface="ヒラギノ角ゴ ProN W3" charset="0"/>
                <a:cs typeface="ヒラギノ角ゴ ProN W3" charset="0"/>
                <a:sym typeface="Gill Sans" charset="0"/>
              </a:rPr>
              <a:t>12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Vietnam  3</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Indonesia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Jordan  1</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UAE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Egypt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Azerbaijan 2</a:t>
            </a:r>
          </a:p>
          <a:p>
            <a:pPr defTabSz="642938">
              <a:lnSpc>
                <a:spcPct val="120000"/>
              </a:lnSpc>
              <a:buClr>
                <a:srgbClr val="CCFF66"/>
              </a:buClr>
              <a:buSzPct val="125000"/>
              <a:buFont typeface="Gill Sans" charset="0"/>
              <a:buChar char="•"/>
            </a:pPr>
            <a:r>
              <a:rPr lang="en-US" sz="1700" b="1">
                <a:latin typeface="Gill Sans" charset="0"/>
                <a:ea typeface="ヒラギノ角ゴ ProN W3" charset="0"/>
                <a:cs typeface="ヒラギノ角ゴ ProN W3" charset="0"/>
                <a:sym typeface="Gill Sans" charset="0"/>
              </a:rPr>
              <a:t> Australia  5</a:t>
            </a:r>
          </a:p>
        </p:txBody>
      </p:sp>
      <p:sp>
        <p:nvSpPr>
          <p:cNvPr id="19461" name="Text Box 8"/>
          <p:cNvSpPr txBox="1">
            <a:spLocks noChangeArrowheads="1"/>
          </p:cNvSpPr>
          <p:nvPr/>
        </p:nvSpPr>
        <p:spPr bwMode="auto">
          <a:xfrm>
            <a:off x="5181600" y="13716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b="1"/>
              <a:t>Total Sales: ~298</a:t>
            </a:r>
          </a:p>
        </p:txBody>
      </p:sp>
    </p:spTree>
    <p:extLst>
      <p:ext uri="{BB962C8B-B14F-4D97-AF65-F5344CB8AC3E}">
        <p14:creationId xmlns:p14="http://schemas.microsoft.com/office/powerpoint/2010/main" val="33055596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z="4000">
                <a:solidFill>
                  <a:schemeClr val="tx2"/>
                </a:solidFill>
                <a:latin typeface="Arial" charset="0"/>
                <a:ea typeface="ＭＳ Ｐゴシック" charset="0"/>
                <a:cs typeface="ＭＳ Ｐゴシック" charset="0"/>
              </a:rPr>
              <a:t>WERA Worldwide 2012</a:t>
            </a:r>
          </a:p>
        </p:txBody>
      </p:sp>
      <p:sp>
        <p:nvSpPr>
          <p:cNvPr id="20483" name="Rectangle 3"/>
          <p:cNvSpPr>
            <a:spLocks noGrp="1" noChangeArrowheads="1"/>
          </p:cNvSpPr>
          <p:nvPr>
            <p:ph type="body" sz="half" idx="1"/>
          </p:nvPr>
        </p:nvSpPr>
        <p:spPr>
          <a:xfrm>
            <a:off x="685800" y="914400"/>
            <a:ext cx="3810000" cy="5181600"/>
          </a:xfrm>
        </p:spPr>
        <p:txBody>
          <a:bodyPr/>
          <a:lstStyle/>
          <a:p>
            <a:pPr>
              <a:lnSpc>
                <a:spcPct val="90000"/>
              </a:lnSpc>
            </a:pPr>
            <a:r>
              <a:rPr lang="en-US" sz="2800">
                <a:solidFill>
                  <a:schemeClr val="tx1"/>
                </a:solidFill>
                <a:latin typeface="Arial" charset="0"/>
                <a:ea typeface="ＭＳ Ｐゴシック" charset="0"/>
                <a:cs typeface="ＭＳ Ｐゴシック" charset="0"/>
              </a:rPr>
              <a:t>USA: 12</a:t>
            </a:r>
          </a:p>
          <a:p>
            <a:pPr>
              <a:lnSpc>
                <a:spcPct val="90000"/>
              </a:lnSpc>
            </a:pPr>
            <a:r>
              <a:rPr lang="en-US" sz="2800">
                <a:solidFill>
                  <a:schemeClr val="tx1"/>
                </a:solidFill>
                <a:latin typeface="Arial" charset="0"/>
                <a:ea typeface="ＭＳ Ｐゴシック" charset="0"/>
                <a:cs typeface="ＭＳ Ｐゴシック" charset="0"/>
              </a:rPr>
              <a:t>Mexico: 2</a:t>
            </a:r>
          </a:p>
          <a:p>
            <a:pPr>
              <a:lnSpc>
                <a:spcPct val="90000"/>
              </a:lnSpc>
            </a:pPr>
            <a:r>
              <a:rPr lang="en-US" sz="2800">
                <a:solidFill>
                  <a:schemeClr val="tx1"/>
                </a:solidFill>
                <a:latin typeface="Arial" charset="0"/>
                <a:ea typeface="ＭＳ Ｐゴシック" charset="0"/>
                <a:cs typeface="ＭＳ Ｐゴシック" charset="0"/>
              </a:rPr>
              <a:t>France: 6</a:t>
            </a:r>
          </a:p>
          <a:p>
            <a:pPr>
              <a:lnSpc>
                <a:spcPct val="90000"/>
              </a:lnSpc>
            </a:pPr>
            <a:r>
              <a:rPr lang="en-US" sz="2800">
                <a:solidFill>
                  <a:schemeClr val="tx1"/>
                </a:solidFill>
                <a:latin typeface="Arial" charset="0"/>
                <a:ea typeface="ＭＳ Ｐゴシック" charset="0"/>
                <a:cs typeface="ＭＳ Ｐゴシック" charset="0"/>
              </a:rPr>
              <a:t>Australia: 8</a:t>
            </a:r>
          </a:p>
          <a:p>
            <a:pPr>
              <a:lnSpc>
                <a:spcPct val="90000"/>
              </a:lnSpc>
            </a:pPr>
            <a:r>
              <a:rPr lang="en-US" sz="2800">
                <a:solidFill>
                  <a:schemeClr val="tx1"/>
                </a:solidFill>
                <a:latin typeface="Arial" charset="0"/>
                <a:ea typeface="ＭＳ Ｐゴシック" charset="0"/>
                <a:cs typeface="ＭＳ Ｐゴシック" charset="0"/>
              </a:rPr>
              <a:t>Germany: 5</a:t>
            </a:r>
          </a:p>
          <a:p>
            <a:pPr>
              <a:lnSpc>
                <a:spcPct val="90000"/>
              </a:lnSpc>
            </a:pPr>
            <a:r>
              <a:rPr lang="en-US" sz="2800">
                <a:solidFill>
                  <a:schemeClr val="tx1"/>
                </a:solidFill>
                <a:latin typeface="Arial" charset="0"/>
                <a:ea typeface="ＭＳ Ｐゴシック" charset="0"/>
                <a:cs typeface="ＭＳ Ｐゴシック" charset="0"/>
              </a:rPr>
              <a:t>UK: 2</a:t>
            </a:r>
          </a:p>
          <a:p>
            <a:pPr>
              <a:lnSpc>
                <a:spcPct val="90000"/>
              </a:lnSpc>
            </a:pPr>
            <a:r>
              <a:rPr lang="en-US" sz="2800">
                <a:solidFill>
                  <a:schemeClr val="tx1"/>
                </a:solidFill>
                <a:latin typeface="Arial" charset="0"/>
                <a:ea typeface="ＭＳ Ｐゴシック" charset="0"/>
                <a:cs typeface="ＭＳ Ｐゴシック" charset="0"/>
              </a:rPr>
              <a:t>Chile: 2</a:t>
            </a:r>
          </a:p>
          <a:p>
            <a:pPr>
              <a:lnSpc>
                <a:spcPct val="90000"/>
              </a:lnSpc>
            </a:pPr>
            <a:r>
              <a:rPr lang="en-US" sz="2800">
                <a:solidFill>
                  <a:schemeClr val="tx1"/>
                </a:solidFill>
                <a:latin typeface="Arial" charset="0"/>
                <a:ea typeface="ＭＳ Ｐゴシック" charset="0"/>
                <a:cs typeface="ＭＳ Ｐゴシック" charset="0"/>
              </a:rPr>
              <a:t>Oman: 2</a:t>
            </a:r>
          </a:p>
          <a:p>
            <a:pPr>
              <a:lnSpc>
                <a:spcPct val="90000"/>
              </a:lnSpc>
            </a:pPr>
            <a:r>
              <a:rPr lang="en-US" sz="2800">
                <a:solidFill>
                  <a:schemeClr val="tx1"/>
                </a:solidFill>
                <a:latin typeface="Arial" charset="0"/>
                <a:ea typeface="ＭＳ Ｐゴシック" charset="0"/>
                <a:cs typeface="ＭＳ Ｐゴシック" charset="0"/>
              </a:rPr>
              <a:t>Greece: 2</a:t>
            </a:r>
          </a:p>
          <a:p>
            <a:pPr>
              <a:lnSpc>
                <a:spcPct val="90000"/>
              </a:lnSpc>
            </a:pPr>
            <a:r>
              <a:rPr lang="en-US" sz="2800">
                <a:solidFill>
                  <a:schemeClr val="tx1"/>
                </a:solidFill>
                <a:latin typeface="Arial" charset="0"/>
                <a:ea typeface="ＭＳ Ｐゴシック" charset="0"/>
                <a:cs typeface="ＭＳ Ｐゴシック" charset="0"/>
              </a:rPr>
              <a:t>China: 4</a:t>
            </a:r>
          </a:p>
          <a:p>
            <a:pPr>
              <a:lnSpc>
                <a:spcPct val="90000"/>
              </a:lnSpc>
            </a:pPr>
            <a:r>
              <a:rPr lang="en-US" sz="2800">
                <a:solidFill>
                  <a:schemeClr val="tx1"/>
                </a:solidFill>
                <a:latin typeface="Arial" charset="0"/>
                <a:ea typeface="ＭＳ Ｐゴシック" charset="0"/>
                <a:cs typeface="ＭＳ Ｐゴシック" charset="0"/>
              </a:rPr>
              <a:t>Korea: 2</a:t>
            </a:r>
          </a:p>
          <a:p>
            <a:pPr>
              <a:lnSpc>
                <a:spcPct val="90000"/>
              </a:lnSpc>
            </a:pPr>
            <a:endParaRPr lang="en-US" sz="2800">
              <a:solidFill>
                <a:schemeClr val="tx1"/>
              </a:solidFill>
              <a:latin typeface="Arial" charset="0"/>
              <a:ea typeface="ＭＳ Ｐゴシック" charset="0"/>
              <a:cs typeface="ＭＳ Ｐゴシック" charset="0"/>
            </a:endParaRPr>
          </a:p>
        </p:txBody>
      </p:sp>
      <p:sp>
        <p:nvSpPr>
          <p:cNvPr id="20484" name="Rectangle 5"/>
          <p:cNvSpPr>
            <a:spLocks noGrp="1" noChangeArrowheads="1"/>
          </p:cNvSpPr>
          <p:nvPr>
            <p:ph type="body" sz="half" idx="2"/>
          </p:nvPr>
        </p:nvSpPr>
        <p:spPr>
          <a:xfrm>
            <a:off x="4648200" y="914400"/>
            <a:ext cx="3810000" cy="5181600"/>
          </a:xfrm>
        </p:spPr>
        <p:txBody>
          <a:bodyPr/>
          <a:lstStyle/>
          <a:p>
            <a:r>
              <a:rPr lang="en-US" sz="2800">
                <a:solidFill>
                  <a:schemeClr val="tx1"/>
                </a:solidFill>
                <a:latin typeface="Arial" charset="0"/>
                <a:ea typeface="ＭＳ Ｐゴシック" charset="0"/>
                <a:cs typeface="ＭＳ Ｐゴシック" charset="0"/>
              </a:rPr>
              <a:t>Total Sales:  47 </a:t>
            </a:r>
          </a:p>
        </p:txBody>
      </p:sp>
    </p:spTree>
    <p:extLst>
      <p:ext uri="{BB962C8B-B14F-4D97-AF65-F5344CB8AC3E}">
        <p14:creationId xmlns:p14="http://schemas.microsoft.com/office/powerpoint/2010/main" val="24839522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Number of HF Radar Stations </a:t>
            </a:r>
            <a:br>
              <a:rPr lang="en-US" dirty="0" smtClean="0"/>
            </a:br>
            <a:r>
              <a:rPr lang="en-US" dirty="0" smtClean="0"/>
              <a:t>in Each Country </a:t>
            </a:r>
            <a:endParaRPr lang="en-US" dirty="0"/>
          </a:p>
        </p:txBody>
      </p:sp>
      <p:pic>
        <p:nvPicPr>
          <p:cNvPr id="2" name="Picture 1"/>
          <p:cNvPicPr>
            <a:picLocks noChangeAspect="1"/>
          </p:cNvPicPr>
          <p:nvPr/>
        </p:nvPicPr>
        <p:blipFill>
          <a:blip r:embed="rId2"/>
          <a:stretch>
            <a:fillRect/>
          </a:stretch>
        </p:blipFill>
        <p:spPr>
          <a:xfrm>
            <a:off x="554567" y="1386695"/>
            <a:ext cx="8034866" cy="5471305"/>
          </a:xfrm>
          <a:prstGeom prst="rect">
            <a:avLst/>
          </a:prstGeom>
        </p:spPr>
      </p:pic>
      <p:sp>
        <p:nvSpPr>
          <p:cNvPr id="6" name="TextBox 5"/>
          <p:cNvSpPr txBox="1"/>
          <p:nvPr/>
        </p:nvSpPr>
        <p:spPr>
          <a:xfrm>
            <a:off x="3962400" y="3200400"/>
            <a:ext cx="3784600" cy="2308324"/>
          </a:xfrm>
          <a:prstGeom prst="rect">
            <a:avLst/>
          </a:prstGeom>
          <a:noFill/>
        </p:spPr>
        <p:txBody>
          <a:bodyPr wrap="square" rtlCol="0">
            <a:spAutoFit/>
          </a:bodyPr>
          <a:lstStyle/>
          <a:p>
            <a:pPr algn="ctr"/>
            <a:r>
              <a:rPr lang="en-US" sz="3600" dirty="0" smtClean="0"/>
              <a:t>35 Countries with HF radar for oceanographic purposes</a:t>
            </a:r>
            <a:endParaRPr lang="en-US" sz="3600" dirty="0"/>
          </a:p>
        </p:txBody>
      </p:sp>
    </p:spTree>
    <p:extLst>
      <p:ext uri="{BB962C8B-B14F-4D97-AF65-F5344CB8AC3E}">
        <p14:creationId xmlns:p14="http://schemas.microsoft.com/office/powerpoint/2010/main" val="1152541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258 Stations Located So Far</a:t>
            </a:r>
            <a:endParaRPr lang="en-US" dirty="0"/>
          </a:p>
        </p:txBody>
      </p:sp>
      <p:pic>
        <p:nvPicPr>
          <p:cNvPr id="3" name="Picture 2" descr="Global_Sit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152" y="1727200"/>
            <a:ext cx="8951848" cy="438676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252496556"/>
      </p:ext>
    </p:extLst>
  </p:cSld>
  <p:clrMapOvr>
    <a:masterClrMapping/>
  </p:clrMapOvr>
  <p:timing>
    <p:tnLst>
      <p:par>
        <p:cTn xmlns:p14="http://schemas.microsoft.com/office/powerpoint/2010/main" id="1" dur="indefinite" restart="never" nodeType="tmRoot"/>
      </p:par>
    </p:tnLst>
  </p:timing>
</p:sld>
</file>

<file path=ppt/theme/_rels/theme9.xml.rels><?xml version="1.0" encoding="UTF-8" standalone="yes"?>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oos_white_2010">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Perfil">
  <a:themeElements>
    <a:clrScheme name="Per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erfil">
      <a:majorFont>
        <a:latin typeface="Verdana"/>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erfil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erfil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erfil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erfil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erfil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erfil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erfil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erfil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erfil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1972</TotalTime>
  <Words>2170</Words>
  <Application>Microsoft Macintosh PowerPoint</Application>
  <PresentationFormat>On-screen Show (4:3)</PresentationFormat>
  <Paragraphs>315</Paragraphs>
  <Slides>53</Slides>
  <Notes>10</Notes>
  <HiddenSlides>0</HiddenSlides>
  <MMClips>2</MMClips>
  <ScaleCrop>false</ScaleCrop>
  <HeadingPairs>
    <vt:vector size="4" baseType="variant">
      <vt:variant>
        <vt:lpstr>Theme</vt:lpstr>
      </vt:variant>
      <vt:variant>
        <vt:i4>10</vt:i4>
      </vt:variant>
      <vt:variant>
        <vt:lpstr>Slide Titles</vt:lpstr>
      </vt:variant>
      <vt:variant>
        <vt:i4>53</vt:i4>
      </vt:variant>
    </vt:vector>
  </HeadingPairs>
  <TitlesOfParts>
    <vt:vector size="63" baseType="lpstr">
      <vt:lpstr>Office Theme</vt:lpstr>
      <vt:lpstr>Default Design</vt:lpstr>
      <vt:lpstr>ioos_white_2010</vt:lpstr>
      <vt:lpstr> Black </vt:lpstr>
      <vt:lpstr>1_Office Theme</vt:lpstr>
      <vt:lpstr>Office 테마</vt:lpstr>
      <vt:lpstr>Perfil</vt:lpstr>
      <vt:lpstr>2_Office Theme</vt:lpstr>
      <vt:lpstr>Story</vt:lpstr>
      <vt:lpstr>3_Office Theme</vt:lpstr>
      <vt:lpstr>Towards a Global HF Radar Network  Applications and Success Stories</vt:lpstr>
      <vt:lpstr>Outline for Talk</vt:lpstr>
      <vt:lpstr>Group on Earth Observations HF Radar</vt:lpstr>
      <vt:lpstr>Global HF Radar Network</vt:lpstr>
      <vt:lpstr>PowerPoint Presentation</vt:lpstr>
      <vt:lpstr>CODAR SeaSonde Worldwide 2012</vt:lpstr>
      <vt:lpstr>WERA Worldwide 2012</vt:lpstr>
      <vt:lpstr>Number of HF Radar Stations  in Each Country </vt:lpstr>
      <vt:lpstr>258 Stations Located So Far</vt:lpstr>
      <vt:lpstr>Frequency Statistics</vt:lpstr>
      <vt:lpstr>GEO HF Radar Mailing List</vt:lpstr>
      <vt:lpstr>Number of Individuals on  GEO HF Radar Mailing List By Country</vt:lpstr>
      <vt:lpstr>Applications of hf Radar</vt:lpstr>
      <vt:lpstr>PowerPoint Presentation</vt:lpstr>
      <vt:lpstr>PowerPoint Presentation</vt:lpstr>
      <vt:lpstr>Application Stories by Type</vt:lpstr>
      <vt:lpstr>Application Stories by Country</vt:lpstr>
      <vt:lpstr>Application Stories</vt:lpstr>
      <vt:lpstr>There’s an APP for that</vt:lpstr>
      <vt:lpstr>Application stories</vt:lpstr>
      <vt:lpstr>Australia – 13 HF radars</vt:lpstr>
      <vt:lpstr>Radar Based Tracking of Pollutants/Larvae in the Coral Sea</vt:lpstr>
      <vt:lpstr>Israel – 2 HF radars </vt:lpstr>
      <vt:lpstr>PowerPoint Presentation</vt:lpstr>
      <vt:lpstr>PowerPoint Presentation</vt:lpstr>
      <vt:lpstr>PowerPoint Presentation</vt:lpstr>
      <vt:lpstr>South Korea -28 HF radars  </vt:lpstr>
      <vt:lpstr>PowerPoint Presentation</vt:lpstr>
      <vt:lpstr>PowerPoint Presentation</vt:lpstr>
      <vt:lpstr>Spain- 16 HF radars </vt:lpstr>
      <vt:lpstr>SOCIB HF Radar (1)</vt:lpstr>
      <vt:lpstr>SOCIB HF Radar (2) </vt:lpstr>
      <vt:lpstr>HF RADAR (3) - On-going studies</vt:lpstr>
      <vt:lpstr>HF RADAR (4) On-going studies</vt:lpstr>
      <vt:lpstr>United Kingdom-2 HF radars </vt:lpstr>
      <vt:lpstr>Wave Hub Radar Installation</vt:lpstr>
      <vt:lpstr>PowerPoint Presentation</vt:lpstr>
      <vt:lpstr>PowerPoint Presentation</vt:lpstr>
      <vt:lpstr>United States - 142 HF radars </vt:lpstr>
      <vt:lpstr>PowerPoint Presentation</vt:lpstr>
      <vt:lpstr>PowerPoint Presentation</vt:lpstr>
      <vt:lpstr>PowerPoint Presentation</vt:lpstr>
      <vt:lpstr>PowerPoint Presentation</vt:lpstr>
      <vt:lpstr>PowerPoint Presentation</vt:lpstr>
      <vt:lpstr>http://www.cencoos.org/sections/news/SF_oil_spill_2007.shtml</vt:lpstr>
      <vt:lpstr>PowerPoint Presentation</vt:lpstr>
      <vt:lpstr>United States - 142 HF radars </vt:lpstr>
      <vt:lpstr>PowerPoint Presentation</vt:lpstr>
      <vt:lpstr>PowerPoint Presentation</vt:lpstr>
      <vt:lpstr>PowerPoint Presentation</vt:lpstr>
      <vt:lpstr>PowerPoint Presentation</vt:lpstr>
      <vt:lpstr>Thanks to </vt:lpstr>
      <vt:lpstr>Conclusions</vt:lpstr>
    </vt:vector>
  </TitlesOfParts>
  <Manager/>
  <Company>Rutgers</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Country Representation on GEO HF Radar Mailing List</dc:title>
  <dc:subject/>
  <dc:creator>Hugh Roarty</dc:creator>
  <cp:keywords/>
  <dc:description/>
  <cp:lastModifiedBy>Hugh Roarty</cp:lastModifiedBy>
  <cp:revision>53</cp:revision>
  <cp:lastPrinted>2013-06-04T20:08:16Z</cp:lastPrinted>
  <dcterms:created xsi:type="dcterms:W3CDTF">2013-03-21T17:43:03Z</dcterms:created>
  <dcterms:modified xsi:type="dcterms:W3CDTF">2013-06-11T15:46:01Z</dcterms:modified>
  <cp:category/>
</cp:coreProperties>
</file>