
<file path=[Content_Types].xml><?xml version="1.0" encoding="utf-8"?>
<Types xmlns="http://schemas.openxmlformats.org/package/2006/content-types">
  <Default Extension="xml" ContentType="application/xml"/>
  <Default Extension="avi" ContentType="video/unknown"/>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6.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94" r:id="rId3"/>
    <p:sldId id="293" r:id="rId4"/>
    <p:sldId id="292" r:id="rId5"/>
    <p:sldId id="268" r:id="rId6"/>
    <p:sldId id="297" r:id="rId7"/>
    <p:sldId id="298" r:id="rId8"/>
    <p:sldId id="257" r:id="rId9"/>
    <p:sldId id="283" r:id="rId10"/>
    <p:sldId id="260" r:id="rId11"/>
    <p:sldId id="259" r:id="rId12"/>
    <p:sldId id="261" r:id="rId13"/>
    <p:sldId id="262" r:id="rId14"/>
    <p:sldId id="263" r:id="rId15"/>
    <p:sldId id="299" r:id="rId16"/>
    <p:sldId id="307" r:id="rId17"/>
    <p:sldId id="264" r:id="rId18"/>
    <p:sldId id="265" r:id="rId19"/>
    <p:sldId id="300" r:id="rId20"/>
    <p:sldId id="284" r:id="rId21"/>
    <p:sldId id="285" r:id="rId22"/>
    <p:sldId id="286" r:id="rId23"/>
    <p:sldId id="271" r:id="rId24"/>
    <p:sldId id="272" r:id="rId25"/>
    <p:sldId id="301" r:id="rId26"/>
    <p:sldId id="287" r:id="rId27"/>
    <p:sldId id="288" r:id="rId28"/>
    <p:sldId id="273" r:id="rId29"/>
    <p:sldId id="303" r:id="rId30"/>
    <p:sldId id="312" r:id="rId31"/>
    <p:sldId id="308" r:id="rId32"/>
    <p:sldId id="313" r:id="rId33"/>
    <p:sldId id="302" r:id="rId34"/>
    <p:sldId id="305" r:id="rId35"/>
    <p:sldId id="290" r:id="rId36"/>
    <p:sldId id="306" r:id="rId37"/>
    <p:sldId id="277" r:id="rId38"/>
    <p:sldId id="276" r:id="rId39"/>
    <p:sldId id="279" r:id="rId40"/>
    <p:sldId id="309" r:id="rId41"/>
    <p:sldId id="311" r:id="rId42"/>
    <p:sldId id="314"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Geneva" charset="0"/>
      </a:defRPr>
    </a:lvl1pPr>
    <a:lvl2pPr marL="457200" algn="l" rtl="0" fontAlgn="base">
      <a:spcBef>
        <a:spcPct val="0"/>
      </a:spcBef>
      <a:spcAft>
        <a:spcPct val="0"/>
      </a:spcAft>
      <a:defRPr kern="1200">
        <a:solidFill>
          <a:schemeClr val="tx1"/>
        </a:solidFill>
        <a:latin typeface="Arial" charset="0"/>
        <a:ea typeface="ＭＳ Ｐゴシック" charset="0"/>
        <a:cs typeface="Geneva" charset="0"/>
      </a:defRPr>
    </a:lvl2pPr>
    <a:lvl3pPr marL="914400" algn="l" rtl="0" fontAlgn="base">
      <a:spcBef>
        <a:spcPct val="0"/>
      </a:spcBef>
      <a:spcAft>
        <a:spcPct val="0"/>
      </a:spcAft>
      <a:defRPr kern="1200">
        <a:solidFill>
          <a:schemeClr val="tx1"/>
        </a:solidFill>
        <a:latin typeface="Arial" charset="0"/>
        <a:ea typeface="ＭＳ Ｐゴシック" charset="0"/>
        <a:cs typeface="Geneva" charset="0"/>
      </a:defRPr>
    </a:lvl3pPr>
    <a:lvl4pPr marL="1371600" algn="l" rtl="0" fontAlgn="base">
      <a:spcBef>
        <a:spcPct val="0"/>
      </a:spcBef>
      <a:spcAft>
        <a:spcPct val="0"/>
      </a:spcAft>
      <a:defRPr kern="1200">
        <a:solidFill>
          <a:schemeClr val="tx1"/>
        </a:solidFill>
        <a:latin typeface="Arial" charset="0"/>
        <a:ea typeface="ＭＳ Ｐゴシック" charset="0"/>
        <a:cs typeface="Geneva" charset="0"/>
      </a:defRPr>
    </a:lvl4pPr>
    <a:lvl5pPr marL="1828800" algn="l" rtl="0" fontAlgn="base">
      <a:spcBef>
        <a:spcPct val="0"/>
      </a:spcBef>
      <a:spcAft>
        <a:spcPct val="0"/>
      </a:spcAft>
      <a:defRPr kern="1200">
        <a:solidFill>
          <a:schemeClr val="tx1"/>
        </a:solidFill>
        <a:latin typeface="Arial" charset="0"/>
        <a:ea typeface="ＭＳ Ｐゴシック" charset="0"/>
        <a:cs typeface="Geneva" charset="0"/>
      </a:defRPr>
    </a:lvl5pPr>
    <a:lvl6pPr marL="2286000" algn="l" defTabSz="457200" rtl="0" eaLnBrk="1" latinLnBrk="0" hangingPunct="1">
      <a:defRPr kern="1200">
        <a:solidFill>
          <a:schemeClr val="tx1"/>
        </a:solidFill>
        <a:latin typeface="Arial" charset="0"/>
        <a:ea typeface="ＭＳ Ｐゴシック" charset="0"/>
        <a:cs typeface="Geneva" charset="0"/>
      </a:defRPr>
    </a:lvl6pPr>
    <a:lvl7pPr marL="2743200" algn="l" defTabSz="457200" rtl="0" eaLnBrk="1" latinLnBrk="0" hangingPunct="1">
      <a:defRPr kern="1200">
        <a:solidFill>
          <a:schemeClr val="tx1"/>
        </a:solidFill>
        <a:latin typeface="Arial" charset="0"/>
        <a:ea typeface="ＭＳ Ｐゴシック" charset="0"/>
        <a:cs typeface="Geneva" charset="0"/>
      </a:defRPr>
    </a:lvl7pPr>
    <a:lvl8pPr marL="3200400" algn="l" defTabSz="457200" rtl="0" eaLnBrk="1" latinLnBrk="0" hangingPunct="1">
      <a:defRPr kern="1200">
        <a:solidFill>
          <a:schemeClr val="tx1"/>
        </a:solidFill>
        <a:latin typeface="Arial" charset="0"/>
        <a:ea typeface="ＭＳ Ｐゴシック" charset="0"/>
        <a:cs typeface="Geneva" charset="0"/>
      </a:defRPr>
    </a:lvl8pPr>
    <a:lvl9pPr marL="3657600" algn="l" defTabSz="457200" rtl="0" eaLnBrk="1" latinLnBrk="0" hangingPunct="1">
      <a:defRPr kern="1200">
        <a:solidFill>
          <a:schemeClr val="tx1"/>
        </a:solidFill>
        <a:latin typeface="Arial" charset="0"/>
        <a:ea typeface="ＭＳ Ｐゴシック"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960" y="-8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emf"/><Relationship Id="rId3"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FC880B1-3656-A94B-8981-2EBCEA6AF38C}" type="slidenum">
              <a:rPr lang="en-US"/>
              <a:pPr/>
              <a:t>‹#›</a:t>
            </a:fld>
            <a:endParaRPr lang="en-US"/>
          </a:p>
        </p:txBody>
      </p:sp>
    </p:spTree>
    <p:extLst>
      <p:ext uri="{BB962C8B-B14F-4D97-AF65-F5344CB8AC3E}">
        <p14:creationId xmlns:p14="http://schemas.microsoft.com/office/powerpoint/2010/main" val="2508115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Geneva" charset="0"/>
              </a:defRPr>
            </a:lvl1pPr>
            <a:lvl2pPr marL="37931725" indent="-37474525"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eaLnBrk="0" hangingPunct="0">
              <a:defRPr sz="2400">
                <a:solidFill>
                  <a:schemeClr val="tx1"/>
                </a:solidFill>
                <a:latin typeface="Arial" charset="0"/>
                <a:ea typeface="Geneva" charset="0"/>
                <a:cs typeface="Geneva" charset="0"/>
              </a:defRPr>
            </a:lvl4pPr>
            <a:lvl5pPr eaLnBrk="0" hangingPunct="0">
              <a:defRPr sz="2400">
                <a:solidFill>
                  <a:schemeClr val="tx1"/>
                </a:solidFill>
                <a:latin typeface="Arial" charset="0"/>
                <a:ea typeface="Geneva" charset="0"/>
                <a:cs typeface="Geneva" charset="0"/>
              </a:defRPr>
            </a:lvl5pPr>
            <a:lvl6pPr marL="457200" eaLnBrk="0" fontAlgn="base" hangingPunct="0">
              <a:spcBef>
                <a:spcPct val="0"/>
              </a:spcBef>
              <a:spcAft>
                <a:spcPct val="0"/>
              </a:spcAft>
              <a:defRPr sz="2400">
                <a:solidFill>
                  <a:schemeClr val="tx1"/>
                </a:solidFill>
                <a:latin typeface="Arial" charset="0"/>
                <a:ea typeface="Geneva" charset="0"/>
                <a:cs typeface="Geneva" charset="0"/>
              </a:defRPr>
            </a:lvl6pPr>
            <a:lvl7pPr marL="914400" eaLnBrk="0" fontAlgn="base" hangingPunct="0">
              <a:spcBef>
                <a:spcPct val="0"/>
              </a:spcBef>
              <a:spcAft>
                <a:spcPct val="0"/>
              </a:spcAft>
              <a:defRPr sz="2400">
                <a:solidFill>
                  <a:schemeClr val="tx1"/>
                </a:solidFill>
                <a:latin typeface="Arial" charset="0"/>
                <a:ea typeface="Geneva" charset="0"/>
                <a:cs typeface="Geneva" charset="0"/>
              </a:defRPr>
            </a:lvl7pPr>
            <a:lvl8pPr marL="1371600" eaLnBrk="0" fontAlgn="base" hangingPunct="0">
              <a:spcBef>
                <a:spcPct val="0"/>
              </a:spcBef>
              <a:spcAft>
                <a:spcPct val="0"/>
              </a:spcAft>
              <a:defRPr sz="2400">
                <a:solidFill>
                  <a:schemeClr val="tx1"/>
                </a:solidFill>
                <a:latin typeface="Arial" charset="0"/>
                <a:ea typeface="Geneva" charset="0"/>
                <a:cs typeface="Geneva" charset="0"/>
              </a:defRPr>
            </a:lvl8pPr>
            <a:lvl9pPr marL="1828800"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fld id="{4BDCA289-CD30-F14E-89FA-82D3AC1ED4DC}" type="slidenum">
              <a:rPr lang="en-US" sz="1200"/>
              <a:pPr eaLnBrk="1" hangingPunct="1"/>
              <a:t>1</a:t>
            </a:fld>
            <a:endParaRPr 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cs typeface="Genev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going on in the ocean? Pre-storm RU21 goes offshore</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11</a:t>
            </a:fld>
            <a:endParaRPr lang="en-US"/>
          </a:p>
        </p:txBody>
      </p:sp>
    </p:spTree>
    <p:extLst>
      <p:ext uri="{BB962C8B-B14F-4D97-AF65-F5344CB8AC3E}">
        <p14:creationId xmlns:p14="http://schemas.microsoft.com/office/powerpoint/2010/main" val="866394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happening during the storm?</a:t>
            </a:r>
          </a:p>
          <a:p>
            <a:r>
              <a:rPr lang="en-US" dirty="0" smtClean="0"/>
              <a:t>Along-shore</a:t>
            </a:r>
            <a:r>
              <a:rPr lang="en-US" baseline="0" dirty="0" smtClean="0"/>
              <a:t> transect southwestward</a:t>
            </a:r>
          </a:p>
          <a:p>
            <a:r>
              <a:rPr lang="en-US" baseline="0" dirty="0" smtClean="0"/>
              <a:t>Black box is storm conditions.</a:t>
            </a:r>
          </a:p>
          <a:p>
            <a:r>
              <a:rPr lang="en-US" baseline="0" dirty="0" smtClean="0"/>
              <a:t>Go through each plot slowly</a:t>
            </a:r>
          </a:p>
          <a:p>
            <a:r>
              <a:rPr lang="en-US" baseline="0" dirty="0" smtClean="0"/>
              <a:t>Why does sediment </a:t>
            </a:r>
            <a:r>
              <a:rPr lang="en-US" baseline="0" dirty="0" err="1" smtClean="0"/>
              <a:t>resuspend</a:t>
            </a:r>
            <a:r>
              <a:rPr lang="en-US" baseline="0" dirty="0" smtClean="0"/>
              <a:t> on the 13</a:t>
            </a:r>
            <a:r>
              <a:rPr lang="en-US" baseline="30000" dirty="0" smtClean="0"/>
              <a:t>th</a:t>
            </a:r>
            <a:r>
              <a:rPr lang="en-US" baseline="0" dirty="0" smtClean="0"/>
              <a:t> and not earlier?</a:t>
            </a:r>
          </a:p>
          <a:p>
            <a:r>
              <a:rPr lang="en-US" baseline="0" dirty="0" smtClean="0"/>
              <a:t>Vertical velocities (maybe a proxy for turbulence, Scott currently doing work to check this)!</a:t>
            </a:r>
            <a:endParaRPr lang="en-US" dirty="0" smtClean="0"/>
          </a:p>
          <a:p>
            <a:endParaRPr lang="en-US" dirty="0" smtClean="0"/>
          </a:p>
          <a:p>
            <a:endParaRPr lang="en-US" dirty="0" smtClean="0"/>
          </a:p>
          <a:p>
            <a:r>
              <a:rPr lang="en-US" dirty="0" smtClean="0"/>
              <a:t>During the storm things change. Black box covers the storm</a:t>
            </a:r>
            <a:r>
              <a:rPr lang="en-US" baseline="0" dirty="0" smtClean="0"/>
              <a:t> duration. Glider tracks alongshore toward the south along the 40 m isobath during the storm. T,S,D similar to before but with increase in salinity, and density late n the storm, change in about 0.25 kg m3 (small)</a:t>
            </a:r>
          </a:p>
          <a:p>
            <a:endParaRPr lang="en-US" baseline="0" dirty="0" smtClean="0"/>
          </a:p>
          <a:p>
            <a:r>
              <a:rPr lang="en-US" baseline="0" dirty="0" smtClean="0"/>
              <a:t>We use optical backscatter as a proxy for sediment resuspension.</a:t>
            </a:r>
          </a:p>
          <a:p>
            <a:r>
              <a:rPr lang="en-US" baseline="0" dirty="0" smtClean="0"/>
              <a:t>Sediment suspends on the 13</a:t>
            </a:r>
            <a:r>
              <a:rPr lang="en-US" baseline="30000" dirty="0" smtClean="0"/>
              <a:t>th</a:t>
            </a:r>
            <a:r>
              <a:rPr lang="en-US" baseline="0" dirty="0" smtClean="0"/>
              <a:t> – 14</a:t>
            </a:r>
            <a:r>
              <a:rPr lang="en-US" baseline="30000" dirty="0" smtClean="0"/>
              <a:t>th</a:t>
            </a:r>
            <a:r>
              <a:rPr lang="en-US" baseline="0" dirty="0" smtClean="0"/>
              <a:t>. </a:t>
            </a:r>
          </a:p>
          <a:p>
            <a:r>
              <a:rPr lang="en-US" baseline="0" dirty="0" smtClean="0"/>
              <a:t>Glider vertical velocities show increasing variability mixing down from the surface and resuspension initiating as soon as that reaches the bed</a:t>
            </a:r>
          </a:p>
        </p:txBody>
      </p:sp>
      <p:sp>
        <p:nvSpPr>
          <p:cNvPr id="4" name="Slide Number Placeholder 3"/>
          <p:cNvSpPr>
            <a:spLocks noGrp="1"/>
          </p:cNvSpPr>
          <p:nvPr>
            <p:ph type="sldNum" sz="quarter" idx="10"/>
          </p:nvPr>
        </p:nvSpPr>
        <p:spPr/>
        <p:txBody>
          <a:bodyPr/>
          <a:lstStyle/>
          <a:p>
            <a:fld id="{6FC880B1-3656-A94B-8981-2EBCEA6AF38C}" type="slidenum">
              <a:rPr lang="en-US" smtClean="0"/>
              <a:pPr/>
              <a:t>12</a:t>
            </a:fld>
            <a:endParaRPr lang="en-US"/>
          </a:p>
        </p:txBody>
      </p:sp>
    </p:spTree>
    <p:extLst>
      <p:ext uri="{BB962C8B-B14F-4D97-AF65-F5344CB8AC3E}">
        <p14:creationId xmlns:p14="http://schemas.microsoft.com/office/powerpoint/2010/main" val="378893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RU05</a:t>
            </a:r>
            <a:r>
              <a:rPr lang="en-US" baseline="0" dirty="0" smtClean="0"/>
              <a:t> more southerly, also along-shore southwest</a:t>
            </a:r>
          </a:p>
          <a:p>
            <a:r>
              <a:rPr lang="en-US" baseline="0" dirty="0" smtClean="0"/>
              <a:t>Go through each plot</a:t>
            </a:r>
          </a:p>
          <a:p>
            <a:r>
              <a:rPr lang="en-US" baseline="0" dirty="0" smtClean="0"/>
              <a:t>Highlight early bulge. (no effect on sediment) Potentially remnant cold pool</a:t>
            </a:r>
          </a:p>
          <a:p>
            <a:r>
              <a:rPr lang="en-US" baseline="0" dirty="0" smtClean="0"/>
              <a:t>Similar but higher magnitude</a:t>
            </a:r>
          </a:p>
          <a:p>
            <a:r>
              <a:rPr lang="en-US" baseline="0" dirty="0" smtClean="0"/>
              <a:t>Vertical velocities similar</a:t>
            </a:r>
            <a:endParaRPr lang="en-US" dirty="0" smtClean="0"/>
          </a:p>
          <a:p>
            <a:endParaRPr lang="en-US" dirty="0" smtClean="0"/>
          </a:p>
          <a:p>
            <a:endParaRPr lang="en-US" dirty="0" smtClean="0"/>
          </a:p>
          <a:p>
            <a:r>
              <a:rPr lang="en-US" dirty="0" smtClean="0"/>
              <a:t>RU05 was a more southerly</a:t>
            </a:r>
            <a:r>
              <a:rPr lang="en-US" baseline="0" dirty="0" smtClean="0"/>
              <a:t> glider also tracking along the 40m isobath. Bulge of cool, salty dense water is sampled at the beginning of the storm. Likely remnant cold pool water as we’re further offshore in slightly deeper water.</a:t>
            </a:r>
          </a:p>
          <a:p>
            <a:endParaRPr lang="en-US" baseline="0" dirty="0" smtClean="0"/>
          </a:p>
          <a:p>
            <a:r>
              <a:rPr lang="en-US" baseline="0" dirty="0" smtClean="0"/>
              <a:t>Timing of resuspension is similar but magnitude is higher.</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13</a:t>
            </a:fld>
            <a:endParaRPr lang="en-US"/>
          </a:p>
        </p:txBody>
      </p:sp>
    </p:spTree>
    <p:extLst>
      <p:ext uri="{BB962C8B-B14F-4D97-AF65-F5344CB8AC3E}">
        <p14:creationId xmlns:p14="http://schemas.microsoft.com/office/powerpoint/2010/main" val="964858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compare the two gliders resuspension and transport</a:t>
            </a:r>
          </a:p>
          <a:p>
            <a:r>
              <a:rPr lang="en-US" dirty="0" smtClean="0"/>
              <a:t>Integrate optical backscatter to represent suspended</a:t>
            </a:r>
            <a:r>
              <a:rPr lang="en-US" baseline="0" dirty="0" smtClean="0"/>
              <a:t> sediment concentration</a:t>
            </a:r>
          </a:p>
          <a:p>
            <a:r>
              <a:rPr lang="en-US" baseline="0" dirty="0" smtClean="0"/>
              <a:t>Multiply by currents for transport</a:t>
            </a:r>
          </a:p>
          <a:p>
            <a:r>
              <a:rPr lang="en-US" baseline="0" dirty="0" smtClean="0"/>
              <a:t>Describe plots</a:t>
            </a:r>
          </a:p>
          <a:p>
            <a:r>
              <a:rPr lang="en-US" baseline="0" dirty="0" smtClean="0"/>
              <a:t>Why are they different?</a:t>
            </a:r>
            <a:endParaRPr lang="en-US" dirty="0" smtClean="0"/>
          </a:p>
          <a:p>
            <a:endParaRPr lang="en-US" dirty="0" smtClean="0"/>
          </a:p>
          <a:p>
            <a:endParaRPr lang="en-US" dirty="0" smtClean="0"/>
          </a:p>
          <a:p>
            <a:endParaRPr lang="en-US" dirty="0" smtClean="0"/>
          </a:p>
          <a:p>
            <a:r>
              <a:rPr lang="en-US" dirty="0" smtClean="0"/>
              <a:t>We</a:t>
            </a:r>
            <a:r>
              <a:rPr lang="en-US" baseline="0" dirty="0" smtClean="0"/>
              <a:t> depth integrate optical backscatter values for both glider, and multiply them by depth-averaged currents to estimate transport.</a:t>
            </a:r>
          </a:p>
          <a:p>
            <a:r>
              <a:rPr lang="en-US" baseline="0" dirty="0" smtClean="0"/>
              <a:t>More sediment </a:t>
            </a:r>
            <a:r>
              <a:rPr lang="en-US" baseline="0" dirty="0" err="1" smtClean="0"/>
              <a:t>resuspended</a:t>
            </a:r>
            <a:r>
              <a:rPr lang="en-US" baseline="0" dirty="0" smtClean="0"/>
              <a:t> in RU05 and more transported. Negative is alongshore southwestward, and onshore.</a:t>
            </a:r>
          </a:p>
          <a:p>
            <a:r>
              <a:rPr lang="en-US" baseline="0" dirty="0" smtClean="0"/>
              <a:t>Why different?</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14</a:t>
            </a:fld>
            <a:endParaRPr lang="en-US"/>
          </a:p>
        </p:txBody>
      </p:sp>
    </p:spTree>
    <p:extLst>
      <p:ext uri="{BB962C8B-B14F-4D97-AF65-F5344CB8AC3E}">
        <p14:creationId xmlns:p14="http://schemas.microsoft.com/office/powerpoint/2010/main" val="3945645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to go back to the equations to figure this out.</a:t>
            </a:r>
          </a:p>
          <a:p>
            <a:r>
              <a:rPr lang="en-US" dirty="0" smtClean="0"/>
              <a:t>Describe</a:t>
            </a:r>
            <a:r>
              <a:rPr lang="en-US" baseline="0" dirty="0" smtClean="0"/>
              <a:t> equation (</a:t>
            </a:r>
            <a:r>
              <a:rPr lang="en-US" baseline="0" dirty="0" err="1" smtClean="0"/>
              <a:t>sed</a:t>
            </a:r>
            <a:r>
              <a:rPr lang="en-US" baseline="0" dirty="0" smtClean="0"/>
              <a:t> conc., reference depth, depth/ref depth, gamma is a constant ratio of eddy viscosities, k is von </a:t>
            </a:r>
            <a:r>
              <a:rPr lang="en-US" baseline="0" dirty="0" err="1" smtClean="0"/>
              <a:t>karmans</a:t>
            </a:r>
            <a:r>
              <a:rPr lang="en-US" baseline="0" dirty="0" smtClean="0"/>
              <a:t> constant.)</a:t>
            </a:r>
          </a:p>
          <a:p>
            <a:r>
              <a:rPr lang="en-US" baseline="0" dirty="0" smtClean="0"/>
              <a:t>If we vary </a:t>
            </a:r>
            <a:r>
              <a:rPr lang="en-US" baseline="0" dirty="0" err="1" smtClean="0"/>
              <a:t>wf</a:t>
            </a:r>
            <a:r>
              <a:rPr lang="en-US" baseline="0" dirty="0" smtClean="0"/>
              <a:t> or u* we see differences in suspended sediment.</a:t>
            </a:r>
          </a:p>
          <a:p>
            <a:r>
              <a:rPr lang="en-US" baseline="0" dirty="0" smtClean="0"/>
              <a:t>Read slides</a:t>
            </a:r>
          </a:p>
          <a:p>
            <a:endParaRPr lang="en-US" baseline="0" dirty="0" smtClean="0"/>
          </a:p>
          <a:p>
            <a:r>
              <a:rPr lang="en-US" baseline="0" dirty="0" smtClean="0"/>
              <a:t>Fall velocities and turbulent shear. If </a:t>
            </a:r>
            <a:r>
              <a:rPr lang="en-US" baseline="0" dirty="0" err="1" smtClean="0"/>
              <a:t>wf</a:t>
            </a:r>
            <a:r>
              <a:rPr lang="en-US" baseline="0" dirty="0" smtClean="0"/>
              <a:t> is large suspended sediment is low and vice versa or if U* is small then suspended sediment is low)</a:t>
            </a:r>
          </a:p>
          <a:p>
            <a:endParaRPr lang="en-US" dirty="0" smtClean="0"/>
          </a:p>
          <a:p>
            <a:endParaRPr lang="en-US" dirty="0" smtClean="0"/>
          </a:p>
          <a:p>
            <a:endParaRPr lang="en-US" dirty="0" smtClean="0"/>
          </a:p>
          <a:p>
            <a:r>
              <a:rPr lang="en-US" dirty="0" smtClean="0"/>
              <a:t>Sediment concentration</a:t>
            </a:r>
            <a:r>
              <a:rPr lang="en-US" baseline="0" dirty="0" smtClean="0"/>
              <a:t> is represented by this equation. The important part we focus on is </a:t>
            </a:r>
            <a:r>
              <a:rPr lang="en-US" baseline="0" dirty="0" err="1" smtClean="0"/>
              <a:t>wf</a:t>
            </a:r>
            <a:r>
              <a:rPr lang="en-US" baseline="0" dirty="0" smtClean="0"/>
              <a:t>/u. </a:t>
            </a:r>
            <a:r>
              <a:rPr lang="en-US" baseline="0" dirty="0" err="1" smtClean="0"/>
              <a:t>wf</a:t>
            </a:r>
            <a:r>
              <a:rPr lang="en-US" baseline="0" dirty="0" smtClean="0"/>
              <a:t> is the tendency of sediment to fall out of suspension, u is the turbulent shear or tendency for </a:t>
            </a:r>
            <a:r>
              <a:rPr lang="en-US" baseline="0" dirty="0" err="1" smtClean="0"/>
              <a:t>particls</a:t>
            </a:r>
            <a:r>
              <a:rPr lang="en-US" baseline="0" dirty="0" smtClean="0"/>
              <a:t> to remain in suspension. How do we get at these numbers?</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15</a:t>
            </a:fld>
            <a:endParaRPr lang="en-US"/>
          </a:p>
        </p:txBody>
      </p:sp>
    </p:spTree>
    <p:extLst>
      <p:ext uri="{BB962C8B-B14F-4D97-AF65-F5344CB8AC3E}">
        <p14:creationId xmlns:p14="http://schemas.microsoft.com/office/powerpoint/2010/main" val="403272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representation</a:t>
            </a:r>
            <a:r>
              <a:rPr lang="en-US" baseline="0" dirty="0" smtClean="0"/>
              <a:t> of fall velocities from </a:t>
            </a:r>
            <a:r>
              <a:rPr lang="en-US" baseline="0" dirty="0" err="1" smtClean="0"/>
              <a:t>Agrawal</a:t>
            </a:r>
            <a:r>
              <a:rPr lang="en-US" baseline="0" dirty="0" smtClean="0"/>
              <a:t> and </a:t>
            </a:r>
            <a:r>
              <a:rPr lang="en-US" baseline="0" dirty="0" err="1" smtClean="0"/>
              <a:t>Pottsmith</a:t>
            </a:r>
            <a:r>
              <a:rPr lang="en-US" baseline="0" dirty="0" smtClean="0"/>
              <a:t>(2000)</a:t>
            </a:r>
            <a:endParaRPr lang="en-US" dirty="0" smtClean="0"/>
          </a:p>
          <a:p>
            <a:endParaRPr lang="en-US" dirty="0" smtClean="0"/>
          </a:p>
          <a:p>
            <a:endParaRPr lang="en-US" dirty="0" smtClean="0"/>
          </a:p>
          <a:p>
            <a:r>
              <a:rPr lang="en-US" dirty="0" err="1" smtClean="0"/>
              <a:t>Agrawal</a:t>
            </a:r>
            <a:r>
              <a:rPr lang="en-US" baseline="0" dirty="0" smtClean="0"/>
              <a:t> and </a:t>
            </a:r>
            <a:r>
              <a:rPr lang="en-US" baseline="0" dirty="0" err="1" smtClean="0"/>
              <a:t>Pottsmith</a:t>
            </a:r>
            <a:r>
              <a:rPr lang="en-US" baseline="0" dirty="0" smtClean="0"/>
              <a:t> have a local model for fall velocities developed at LEO-15 right near where we’re deployed. </a:t>
            </a:r>
            <a:r>
              <a:rPr lang="en-US" baseline="0" dirty="0" err="1" smtClean="0"/>
              <a:t>Wf</a:t>
            </a:r>
            <a:r>
              <a:rPr lang="en-US" baseline="0" dirty="0" smtClean="0"/>
              <a:t> is equal to fall velocity and A is a function of sediment grain size.</a:t>
            </a:r>
          </a:p>
          <a:p>
            <a:r>
              <a:rPr lang="en-US" baseline="0" dirty="0" smtClean="0"/>
              <a:t>U* is proportional to depth averaged velocity, which we can get from glider depth averaged velocities. But where can we get grain size? Not from glider data?</a:t>
            </a:r>
          </a:p>
        </p:txBody>
      </p:sp>
      <p:sp>
        <p:nvSpPr>
          <p:cNvPr id="4" name="Slide Number Placeholder 3"/>
          <p:cNvSpPr>
            <a:spLocks noGrp="1"/>
          </p:cNvSpPr>
          <p:nvPr>
            <p:ph type="sldNum" sz="quarter" idx="10"/>
          </p:nvPr>
        </p:nvSpPr>
        <p:spPr/>
        <p:txBody>
          <a:bodyPr/>
          <a:lstStyle/>
          <a:p>
            <a:fld id="{6FC880B1-3656-A94B-8981-2EBCEA6AF38C}" type="slidenum">
              <a:rPr lang="en-US" smtClean="0"/>
              <a:pPr/>
              <a:t>16</a:t>
            </a:fld>
            <a:endParaRPr lang="en-US"/>
          </a:p>
        </p:txBody>
      </p:sp>
    </p:spTree>
    <p:extLst>
      <p:ext uri="{BB962C8B-B14F-4D97-AF65-F5344CB8AC3E}">
        <p14:creationId xmlns:p14="http://schemas.microsoft.com/office/powerpoint/2010/main" val="4187370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estimate suspended grain size from the mean bed grain size below the glider.</a:t>
            </a:r>
          </a:p>
          <a:p>
            <a:r>
              <a:rPr lang="en-US" dirty="0" smtClean="0"/>
              <a:t>Describe figure</a:t>
            </a:r>
          </a:p>
          <a:p>
            <a:r>
              <a:rPr lang="en-US" dirty="0" smtClean="0"/>
              <a:t>Reference</a:t>
            </a:r>
            <a:r>
              <a:rPr lang="en-US" baseline="0" dirty="0" smtClean="0"/>
              <a:t> time-series as below the glider</a:t>
            </a:r>
          </a:p>
          <a:p>
            <a:r>
              <a:rPr lang="en-US" baseline="0" dirty="0" smtClean="0"/>
              <a:t>Now with this tool we can estimate </a:t>
            </a:r>
            <a:r>
              <a:rPr lang="en-US" baseline="0" dirty="0" err="1" smtClean="0"/>
              <a:t>wf</a:t>
            </a:r>
            <a:endParaRPr lang="en-US" dirty="0" smtClean="0"/>
          </a:p>
          <a:p>
            <a:endParaRPr lang="en-US" dirty="0" smtClean="0"/>
          </a:p>
          <a:p>
            <a:r>
              <a:rPr lang="en-US" dirty="0" smtClean="0"/>
              <a:t> Goff et al.</a:t>
            </a:r>
            <a:r>
              <a:rPr lang="en-US" baseline="0" dirty="0" smtClean="0"/>
              <a:t> compiled a sediment map based on assimilating survey data into a high resolution dataset. We then pull out the data directly beneath each glider.</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17</a:t>
            </a:fld>
            <a:endParaRPr lang="en-US"/>
          </a:p>
        </p:txBody>
      </p:sp>
    </p:spTree>
    <p:extLst>
      <p:ext uri="{BB962C8B-B14F-4D97-AF65-F5344CB8AC3E}">
        <p14:creationId xmlns:p14="http://schemas.microsoft.com/office/powerpoint/2010/main" val="3622211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plot</a:t>
            </a:r>
            <a:r>
              <a:rPr lang="en-US" baseline="0" dirty="0" smtClean="0"/>
              <a:t> fall velocities for the resuspension event we see higher fall velocities in RU21 than RU05</a:t>
            </a:r>
          </a:p>
          <a:p>
            <a:r>
              <a:rPr lang="en-US" baseline="0" dirty="0" smtClean="0"/>
              <a:t>We also plot </a:t>
            </a:r>
            <a:r>
              <a:rPr lang="en-US" baseline="0" dirty="0" err="1" smtClean="0"/>
              <a:t>Currens</a:t>
            </a:r>
            <a:r>
              <a:rPr lang="en-US" baseline="0" dirty="0" smtClean="0"/>
              <a:t> and see RU05 continually has slightly higher currents</a:t>
            </a:r>
          </a:p>
          <a:p>
            <a:r>
              <a:rPr lang="en-US" baseline="0" dirty="0" smtClean="0"/>
              <a:t>Ratio of these two properties for RU21:RU05 show increasing RU21 fall velocities while current ratios between the two locations are largely constant.</a:t>
            </a:r>
          </a:p>
          <a:p>
            <a:r>
              <a:rPr lang="en-US" baseline="0" dirty="0" smtClean="0"/>
              <a:t>With this plot we can see that fall-velocities and sediment size are likely the dominant factor for spatial differences in resuspension and transport on the continental shelf</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18</a:t>
            </a:fld>
            <a:endParaRPr lang="en-US"/>
          </a:p>
        </p:txBody>
      </p:sp>
    </p:spTree>
    <p:extLst>
      <p:ext uri="{BB962C8B-B14F-4D97-AF65-F5344CB8AC3E}">
        <p14:creationId xmlns:p14="http://schemas.microsoft.com/office/powerpoint/2010/main" val="2059931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19</a:t>
            </a:fld>
            <a:endParaRPr lang="en-US"/>
          </a:p>
        </p:txBody>
      </p:sp>
    </p:spTree>
    <p:extLst>
      <p:ext uri="{BB962C8B-B14F-4D97-AF65-F5344CB8AC3E}">
        <p14:creationId xmlns:p14="http://schemas.microsoft.com/office/powerpoint/2010/main" val="3799734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chapter will be Storm observations of:</a:t>
            </a:r>
          </a:p>
          <a:p>
            <a:r>
              <a:rPr lang="en-US" dirty="0" smtClean="0"/>
              <a:t>Hurricane</a:t>
            </a:r>
            <a:r>
              <a:rPr lang="en-US" baseline="0" dirty="0" smtClean="0"/>
              <a:t> Irene is first tropical storm to threaten NYC since 1985. As mentioned earlier high cost $8 billion. Massive flooding and 56 deaths.</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20</a:t>
            </a:fld>
            <a:endParaRPr lang="en-US"/>
          </a:p>
        </p:txBody>
      </p:sp>
    </p:spTree>
    <p:extLst>
      <p:ext uri="{BB962C8B-B14F-4D97-AF65-F5344CB8AC3E}">
        <p14:creationId xmlns:p14="http://schemas.microsoft.com/office/powerpoint/2010/main" val="9405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a:t>
            </a:fld>
            <a:endParaRPr lang="en-US"/>
          </a:p>
        </p:txBody>
      </p:sp>
    </p:spTree>
    <p:extLst>
      <p:ext uri="{BB962C8B-B14F-4D97-AF65-F5344CB8AC3E}">
        <p14:creationId xmlns:p14="http://schemas.microsoft.com/office/powerpoint/2010/main" val="312831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a:t>
            </a:r>
            <a:r>
              <a:rPr lang="en-US" baseline="0" dirty="0" smtClean="0"/>
              <a:t> to have 2 gliders deployed during the storm</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21</a:t>
            </a:fld>
            <a:endParaRPr lang="en-US"/>
          </a:p>
        </p:txBody>
      </p:sp>
    </p:spTree>
    <p:extLst>
      <p:ext uri="{BB962C8B-B14F-4D97-AF65-F5344CB8AC3E}">
        <p14:creationId xmlns:p14="http://schemas.microsoft.com/office/powerpoint/2010/main" val="2522327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glider RU16</a:t>
            </a:r>
            <a:r>
              <a:rPr lang="en-US" baseline="0" dirty="0" smtClean="0"/>
              <a:t> performing cross-shelf transects. Clear storm signal showing temperature salinity and oxygen with an increased MLD that persisted following the storm passage</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22</a:t>
            </a:fld>
            <a:endParaRPr lang="en-US"/>
          </a:p>
        </p:txBody>
      </p:sp>
    </p:spTree>
    <p:extLst>
      <p:ext uri="{BB962C8B-B14F-4D97-AF65-F5344CB8AC3E}">
        <p14:creationId xmlns:p14="http://schemas.microsoft.com/office/powerpoint/2010/main" val="36799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glider broke</a:t>
            </a:r>
            <a:r>
              <a:rPr lang="en-US" baseline="0" dirty="0" smtClean="0"/>
              <a:t> down as mentioned and showed classic inertial circles. To further look into this I performed wavelet analysis on current directions based on gliders drift.</a:t>
            </a:r>
          </a:p>
          <a:p>
            <a:r>
              <a:rPr lang="en-US" baseline="0" dirty="0" smtClean="0"/>
              <a:t>Top is time-series in radians after the glider broke down.</a:t>
            </a:r>
          </a:p>
          <a:p>
            <a:r>
              <a:rPr lang="en-US" baseline="0" dirty="0" smtClean="0"/>
              <a:t>Center is wavelet analysis showing energy at </a:t>
            </a:r>
            <a:r>
              <a:rPr lang="en-US" baseline="0" dirty="0" err="1" smtClean="0"/>
              <a:t>differen</a:t>
            </a:r>
            <a:r>
              <a:rPr lang="en-US" baseline="0" dirty="0" smtClean="0"/>
              <a:t> periodicity. Strong signal in the near-inertial band (~18 </a:t>
            </a:r>
            <a:r>
              <a:rPr lang="en-US" baseline="0" dirty="0" err="1" smtClean="0"/>
              <a:t>hrs</a:t>
            </a:r>
            <a:r>
              <a:rPr lang="en-US" baseline="0" dirty="0" smtClean="0"/>
              <a:t>)</a:t>
            </a:r>
          </a:p>
          <a:p>
            <a:r>
              <a:rPr lang="en-US" baseline="0" dirty="0" smtClean="0"/>
              <a:t>Focused</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23</a:t>
            </a:fld>
            <a:endParaRPr lang="en-US"/>
          </a:p>
        </p:txBody>
      </p:sp>
    </p:spTree>
    <p:extLst>
      <p:ext uri="{BB962C8B-B14F-4D97-AF65-F5344CB8AC3E}">
        <p14:creationId xmlns:p14="http://schemas.microsoft.com/office/powerpoint/2010/main" val="838638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Seeing</a:t>
            </a:r>
            <a:r>
              <a:rPr lang="en-US" baseline="0" dirty="0" smtClean="0"/>
              <a:t> inertial currents in glider drift inspired us to investigate further. Laura </a:t>
            </a:r>
            <a:r>
              <a:rPr lang="en-US" baseline="0" dirty="0" err="1" smtClean="0"/>
              <a:t>Palmara</a:t>
            </a:r>
            <a:r>
              <a:rPr lang="en-US" baseline="0" dirty="0" smtClean="0"/>
              <a:t> made this movie, which is essentially </a:t>
            </a:r>
            <a:r>
              <a:rPr lang="en-US" baseline="0" dirty="0" err="1" smtClean="0"/>
              <a:t>calcualted</a:t>
            </a:r>
            <a:r>
              <a:rPr lang="en-US" baseline="0" dirty="0" smtClean="0"/>
              <a:t> from wavelet analysis at CODAR grid points every 6 hrs.</a:t>
            </a:r>
            <a:endParaRPr lang="en-US" baseline="0" dirty="0"/>
          </a:p>
          <a:p>
            <a:r>
              <a:rPr lang="en-US" baseline="0" dirty="0" smtClean="0"/>
              <a:t>Left is super-inertial period, right is near-inertial band. Storm track will travel across in gray.</a:t>
            </a:r>
          </a:p>
        </p:txBody>
      </p:sp>
      <p:sp>
        <p:nvSpPr>
          <p:cNvPr id="4" name="Slide Number Placeholder 3"/>
          <p:cNvSpPr>
            <a:spLocks noGrp="1"/>
          </p:cNvSpPr>
          <p:nvPr>
            <p:ph type="sldNum" sz="quarter" idx="10"/>
          </p:nvPr>
        </p:nvSpPr>
        <p:spPr/>
        <p:txBody>
          <a:bodyPr/>
          <a:lstStyle/>
          <a:p>
            <a:fld id="{6FC880B1-3656-A94B-8981-2EBCEA6AF38C}" type="slidenum">
              <a:rPr lang="en-US" smtClean="0"/>
              <a:pPr/>
              <a:t>24</a:t>
            </a:fld>
            <a:endParaRPr lang="en-US"/>
          </a:p>
        </p:txBody>
      </p:sp>
    </p:spTree>
    <p:extLst>
      <p:ext uri="{BB962C8B-B14F-4D97-AF65-F5344CB8AC3E}">
        <p14:creationId xmlns:p14="http://schemas.microsoft.com/office/powerpoint/2010/main" val="3909966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Background (read)</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25</a:t>
            </a:fld>
            <a:endParaRPr lang="en-US"/>
          </a:p>
        </p:txBody>
      </p:sp>
    </p:spTree>
    <p:extLst>
      <p:ext uri="{BB962C8B-B14F-4D97-AF65-F5344CB8AC3E}">
        <p14:creationId xmlns:p14="http://schemas.microsoft.com/office/powerpoint/2010/main" val="2031013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further understand these I Propose</a:t>
            </a:r>
            <a:r>
              <a:rPr lang="en-US" baseline="0" dirty="0" smtClean="0"/>
              <a:t> to</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26</a:t>
            </a:fld>
            <a:endParaRPr lang="en-US"/>
          </a:p>
        </p:txBody>
      </p:sp>
    </p:spTree>
    <p:extLst>
      <p:ext uri="{BB962C8B-B14F-4D97-AF65-F5344CB8AC3E}">
        <p14:creationId xmlns:p14="http://schemas.microsoft.com/office/powerpoint/2010/main" val="3137434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this I will</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27</a:t>
            </a:fld>
            <a:endParaRPr lang="en-US"/>
          </a:p>
        </p:txBody>
      </p:sp>
    </p:spTree>
    <p:extLst>
      <p:ext uri="{BB962C8B-B14F-4D97-AF65-F5344CB8AC3E}">
        <p14:creationId xmlns:p14="http://schemas.microsoft.com/office/powerpoint/2010/main" val="789620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I’ve focused</a:t>
            </a:r>
            <a:r>
              <a:rPr lang="en-US" baseline="0" dirty="0" smtClean="0"/>
              <a:t> on the local temporal and spatial impacts of storms on coastal ocean of the MAB. Switching gears a bit</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28</a:t>
            </a:fld>
            <a:endParaRPr lang="en-US"/>
          </a:p>
        </p:txBody>
      </p:sp>
    </p:spTree>
    <p:extLst>
      <p:ext uri="{BB962C8B-B14F-4D97-AF65-F5344CB8AC3E}">
        <p14:creationId xmlns:p14="http://schemas.microsoft.com/office/powerpoint/2010/main" val="3267207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see all these changes? </a:t>
            </a:r>
          </a:p>
          <a:p>
            <a:r>
              <a:rPr lang="en-US" dirty="0" smtClean="0"/>
              <a:t>Sea-ice</a:t>
            </a:r>
            <a:r>
              <a:rPr lang="en-US" baseline="0" dirty="0" smtClean="0"/>
              <a:t> advance and retreat can be directly related to wind </a:t>
            </a:r>
            <a:r>
              <a:rPr lang="en-US" baseline="0" dirty="0" err="1" smtClean="0"/>
              <a:t>conditons</a:t>
            </a:r>
            <a:endParaRPr lang="en-US" baseline="0" dirty="0" smtClean="0"/>
          </a:p>
          <a:p>
            <a:r>
              <a:rPr lang="en-US" baseline="0" dirty="0" smtClean="0"/>
              <a:t>Trend of increasing winds leading to later sea-ice advance and earlier sea-ice retreat. </a:t>
            </a:r>
          </a:p>
          <a:p>
            <a:r>
              <a:rPr lang="en-US" baseline="0" dirty="0" smtClean="0"/>
              <a:t>Decreasing extent of sea-</a:t>
            </a:r>
            <a:r>
              <a:rPr lang="en-US" baseline="0" dirty="0" err="1" smtClean="0"/>
              <a:t>ice.Directly</a:t>
            </a:r>
            <a:r>
              <a:rPr lang="en-US" baseline="0" dirty="0" smtClean="0"/>
              <a:t> related to increasing more </a:t>
            </a:r>
            <a:r>
              <a:rPr lang="en-US" baseline="0" dirty="0" err="1" smtClean="0"/>
              <a:t>poleward</a:t>
            </a:r>
            <a:r>
              <a:rPr lang="en-US" baseline="0" dirty="0" smtClean="0"/>
              <a:t> </a:t>
            </a:r>
            <a:r>
              <a:rPr lang="en-US" baseline="0" dirty="0" err="1" smtClean="0"/>
              <a:t>meridional</a:t>
            </a:r>
            <a:r>
              <a:rPr lang="en-US" baseline="0" dirty="0" smtClean="0"/>
              <a:t> winds, which have a northerly expression on the WAP due to it’s geometry.</a:t>
            </a:r>
          </a:p>
          <a:p>
            <a:endParaRPr lang="en-US" baseline="0" dirty="0" smtClean="0"/>
          </a:p>
          <a:p>
            <a:endParaRPr lang="en-US" baseline="0" dirty="0" smtClean="0"/>
          </a:p>
          <a:p>
            <a:r>
              <a:rPr lang="en-US" baseline="0" dirty="0" smtClean="0"/>
              <a:t>Northerly winds compact ice and lead to higher thickness and thus longer duration (</a:t>
            </a:r>
            <a:r>
              <a:rPr lang="en-US" baseline="0" dirty="0" err="1" smtClean="0"/>
              <a:t>Massom</a:t>
            </a:r>
            <a:r>
              <a:rPr lang="en-US" baseline="0" dirty="0" smtClean="0"/>
              <a:t>/</a:t>
            </a:r>
            <a:r>
              <a:rPr lang="en-US" baseline="0" dirty="0" err="1" smtClean="0"/>
              <a:t>stammerjohn</a:t>
            </a:r>
            <a:r>
              <a:rPr lang="en-US" baseline="0" dirty="0" smtClean="0"/>
              <a:t>)</a:t>
            </a:r>
          </a:p>
        </p:txBody>
      </p:sp>
      <p:sp>
        <p:nvSpPr>
          <p:cNvPr id="4" name="Slide Number Placeholder 3"/>
          <p:cNvSpPr>
            <a:spLocks noGrp="1"/>
          </p:cNvSpPr>
          <p:nvPr>
            <p:ph type="sldNum" sz="quarter" idx="10"/>
          </p:nvPr>
        </p:nvSpPr>
        <p:spPr/>
        <p:txBody>
          <a:bodyPr/>
          <a:lstStyle/>
          <a:p>
            <a:fld id="{6FC880B1-3656-A94B-8981-2EBCEA6AF38C}" type="slidenum">
              <a:rPr lang="en-US" smtClean="0"/>
              <a:pPr/>
              <a:t>31</a:t>
            </a:fld>
            <a:endParaRPr lang="en-US"/>
          </a:p>
        </p:txBody>
      </p:sp>
    </p:spTree>
    <p:extLst>
      <p:ext uri="{BB962C8B-B14F-4D97-AF65-F5344CB8AC3E}">
        <p14:creationId xmlns:p14="http://schemas.microsoft.com/office/powerpoint/2010/main" val="519133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WAP and palmer station – sea-ice decline is directly related to this region of increasing Winds from the north.</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32</a:t>
            </a:fld>
            <a:endParaRPr lang="en-US"/>
          </a:p>
        </p:txBody>
      </p:sp>
    </p:spTree>
    <p:extLst>
      <p:ext uri="{BB962C8B-B14F-4D97-AF65-F5344CB8AC3E}">
        <p14:creationId xmlns:p14="http://schemas.microsoft.com/office/powerpoint/2010/main" val="128484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Despite the importance</a:t>
            </a:r>
            <a:r>
              <a:rPr lang="en-US" baseline="0" dirty="0" smtClean="0"/>
              <a:t> of these events, they are notoriously difficult to sample using traditional techniques. Using a combination of coastal ocean observing tools, such as gliders, met stations, high-frequency radar, and other products I </a:t>
            </a:r>
            <a:r>
              <a:rPr lang="en-US" baseline="0" dirty="0" err="1" smtClean="0"/>
              <a:t>proopse</a:t>
            </a:r>
            <a:r>
              <a:rPr lang="en-US" baseline="0" dirty="0" smtClean="0"/>
              <a:t> to answer the following questions.</a:t>
            </a:r>
            <a:endParaRPr lang="en-US" dirty="0" smtClean="0"/>
          </a:p>
          <a:p>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4</a:t>
            </a:fld>
            <a:endParaRPr lang="en-US"/>
          </a:p>
        </p:txBody>
      </p:sp>
    </p:spTree>
    <p:extLst>
      <p:ext uri="{BB962C8B-B14F-4D97-AF65-F5344CB8AC3E}">
        <p14:creationId xmlns:p14="http://schemas.microsoft.com/office/powerpoint/2010/main" val="320438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addition to seeing changes in ice we see changes in heat content on the continental shelf.</a:t>
            </a:r>
          </a:p>
          <a:p>
            <a:r>
              <a:rPr lang="en-US" baseline="0" dirty="0" smtClean="0"/>
              <a:t>Here is a cross-section of temperature (color) and salinity (contours) with distance offshore by Doug Martinson.</a:t>
            </a:r>
          </a:p>
          <a:p>
            <a:r>
              <a:rPr lang="en-US" baseline="0" dirty="0" smtClean="0"/>
              <a:t>UCDW or Upper-Circumpolar Deep Water water is near the bottom and into the continental shelf edge.</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33</a:t>
            </a:fld>
            <a:endParaRPr lang="en-US"/>
          </a:p>
        </p:txBody>
      </p:sp>
    </p:spTree>
    <p:extLst>
      <p:ext uri="{BB962C8B-B14F-4D97-AF65-F5344CB8AC3E}">
        <p14:creationId xmlns:p14="http://schemas.microsoft.com/office/powerpoint/2010/main" val="3586146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While extensive study has been done on the WAP continental shelf, the local circulation and mechanisms for heat/nutrients</a:t>
            </a:r>
            <a:r>
              <a:rPr lang="en-US" baseline="0" dirty="0" smtClean="0"/>
              <a:t> to make it into surface waters are unclear.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if we zoom in on Palmer Station/Anvers Island. You can see multiple glider deployments we’ve performed in the region.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One deployment shows warm waters extending from the deep ocean all the way to the surface with some apparent mixing through the WW layer as well.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How does that warm UCDW water get into the surface layers to directly affect the atmosphere and eco-system?</a:t>
            </a:r>
            <a:endParaRPr lang="en-US" dirty="0" smtClean="0"/>
          </a:p>
        </p:txBody>
      </p:sp>
      <p:sp>
        <p:nvSpPr>
          <p:cNvPr id="4" name="Slide Number Placeholder 3"/>
          <p:cNvSpPr>
            <a:spLocks noGrp="1"/>
          </p:cNvSpPr>
          <p:nvPr>
            <p:ph type="sldNum" sz="quarter" idx="10"/>
          </p:nvPr>
        </p:nvSpPr>
        <p:spPr/>
        <p:txBody>
          <a:bodyPr/>
          <a:lstStyle/>
          <a:p>
            <a:fld id="{6FC880B1-3656-A94B-8981-2EBCEA6AF38C}" type="slidenum">
              <a:rPr lang="en-US" smtClean="0"/>
              <a:pPr/>
              <a:t>34</a:t>
            </a:fld>
            <a:endParaRPr lang="en-US"/>
          </a:p>
        </p:txBody>
      </p:sp>
    </p:spTree>
    <p:extLst>
      <p:ext uri="{BB962C8B-B14F-4D97-AF65-F5344CB8AC3E}">
        <p14:creationId xmlns:p14="http://schemas.microsoft.com/office/powerpoint/2010/main" val="2084826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get at this issue I propose:</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35</a:t>
            </a:fld>
            <a:endParaRPr lang="en-US"/>
          </a:p>
        </p:txBody>
      </p:sp>
    </p:spTree>
    <p:extLst>
      <p:ext uri="{BB962C8B-B14F-4D97-AF65-F5344CB8AC3E}">
        <p14:creationId xmlns:p14="http://schemas.microsoft.com/office/powerpoint/2010/main" val="3558467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be using many of the same</a:t>
            </a:r>
            <a:r>
              <a:rPr lang="en-US" baseline="0" dirty="0" smtClean="0"/>
              <a:t> technologies we’ve applied to the MAB in addition to longer data records collected as part of the Palmer Long-term Ecosystem Research project</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36</a:t>
            </a:fld>
            <a:endParaRPr lang="en-US"/>
          </a:p>
        </p:txBody>
      </p:sp>
    </p:spTree>
    <p:extLst>
      <p:ext uri="{BB962C8B-B14F-4D97-AF65-F5344CB8AC3E}">
        <p14:creationId xmlns:p14="http://schemas.microsoft.com/office/powerpoint/2010/main" val="2241996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analysis of long-term datasets</a:t>
            </a:r>
          </a:p>
          <a:p>
            <a:r>
              <a:rPr lang="en-US" dirty="0" smtClean="0"/>
              <a:t>Performed</a:t>
            </a:r>
            <a:r>
              <a:rPr lang="en-US" baseline="0" dirty="0" smtClean="0"/>
              <a:t> wavelet analysis on 50 years of Monthly mean pressure data.</a:t>
            </a:r>
          </a:p>
          <a:p>
            <a:r>
              <a:rPr lang="en-US" baseline="0" dirty="0" smtClean="0"/>
              <a:t>Time-series at the top 980 -1000</a:t>
            </a:r>
          </a:p>
          <a:p>
            <a:r>
              <a:rPr lang="en-US" baseline="0" dirty="0" smtClean="0"/>
              <a:t>Wavelet analysis shows a strong signal at 8 months, 12 months and approximately 32 months Band pass the time series in 24-36 month range and you see some signals with large variability increasing in the 1990s and dropping off post 2004.</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37</a:t>
            </a:fld>
            <a:endParaRPr lang="en-US"/>
          </a:p>
        </p:txBody>
      </p:sp>
    </p:spTree>
    <p:extLst>
      <p:ext uri="{BB962C8B-B14F-4D97-AF65-F5344CB8AC3E}">
        <p14:creationId xmlns:p14="http://schemas.microsoft.com/office/powerpoint/2010/main" val="1745088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Identify water masses. Upper left is a T-S plot of all Palmer station zodiac CTD casts from 1990-2007.</a:t>
            </a:r>
          </a:p>
          <a:p>
            <a:r>
              <a:rPr lang="en-US" baseline="0" dirty="0" smtClean="0"/>
              <a:t>Temp, salinity, and depth in color. Highly variable surface, with consistent deep water. </a:t>
            </a:r>
          </a:p>
          <a:p>
            <a:r>
              <a:rPr lang="en-US" baseline="0" dirty="0" smtClean="0"/>
              <a:t>Comparing this data to historic profiles from multiple cruises on the shelf, show WW near 34 salinity and -1.5 C</a:t>
            </a:r>
          </a:p>
          <a:p>
            <a:r>
              <a:rPr lang="en-US" baseline="0" dirty="0" smtClean="0"/>
              <a:t>Potentially modified UCDW water at 34.5 and +1C then a range of surface temperatures at lower salinities.</a:t>
            </a:r>
          </a:p>
          <a:p>
            <a:r>
              <a:rPr lang="en-US" baseline="0" dirty="0" smtClean="0"/>
              <a:t>From glider deployments </a:t>
            </a:r>
            <a:r>
              <a:rPr lang="en-US" baseline="0" dirty="0" err="1" smtClean="0"/>
              <a:t>lat</a:t>
            </a:r>
            <a:r>
              <a:rPr lang="en-US" baseline="0" dirty="0" smtClean="0"/>
              <a:t> year you can see the development of the water-column in T-S space. Three gliders last season, 1 each month. Cold  surface in December, broad January surface temps and then really warm February surface temps.</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38</a:t>
            </a:fld>
            <a:endParaRPr lang="en-US"/>
          </a:p>
        </p:txBody>
      </p:sp>
    </p:spTree>
    <p:extLst>
      <p:ext uri="{BB962C8B-B14F-4D97-AF65-F5344CB8AC3E}">
        <p14:creationId xmlns:p14="http://schemas.microsoft.com/office/powerpoint/2010/main" val="1709254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analysis will include specific</a:t>
            </a:r>
            <a:r>
              <a:rPr lang="en-US" baseline="0" dirty="0" smtClean="0"/>
              <a:t> glider deployments such as this one during a January storm with an equipped ADCP during a storm. Winds over 15  m/s on the 17</a:t>
            </a:r>
            <a:r>
              <a:rPr lang="en-US" baseline="30000" dirty="0" smtClean="0"/>
              <a:t>th</a:t>
            </a:r>
            <a:r>
              <a:rPr lang="en-US" baseline="0" dirty="0" smtClean="0"/>
              <a:t> show increase East velocities with likely tidal fluctuations.</a:t>
            </a:r>
          </a:p>
          <a:p>
            <a:r>
              <a:rPr lang="en-US" baseline="0" dirty="0" smtClean="0"/>
              <a:t>Complete reversal in North-south velocities , which persist following the storm event throughout the water-column.</a:t>
            </a:r>
          </a:p>
          <a:p>
            <a:r>
              <a:rPr lang="en-US" baseline="0" dirty="0" smtClean="0"/>
              <a:t>Analysis like-these and those similar to chapter one and two will provide insights into the local physics and implications of global scale changes on the Palmer region</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39</a:t>
            </a:fld>
            <a:endParaRPr lang="en-US"/>
          </a:p>
        </p:txBody>
      </p:sp>
    </p:spTree>
    <p:extLst>
      <p:ext uri="{BB962C8B-B14F-4D97-AF65-F5344CB8AC3E}">
        <p14:creationId xmlns:p14="http://schemas.microsoft.com/office/powerpoint/2010/main" val="358801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5</a:t>
            </a:fld>
            <a:endParaRPr lang="en-US"/>
          </a:p>
        </p:txBody>
      </p:sp>
    </p:spTree>
    <p:extLst>
      <p:ext uri="{BB962C8B-B14F-4D97-AF65-F5344CB8AC3E}">
        <p14:creationId xmlns:p14="http://schemas.microsoft.com/office/powerpoint/2010/main" val="2866007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Glenn et al., 2008 shows two storms</a:t>
            </a:r>
            <a:r>
              <a:rPr lang="en-US" baseline="0" dirty="0" smtClean="0"/>
              <a:t> a September Hurricane w/ stratification and a November Nor’easter without stratification.</a:t>
            </a:r>
          </a:p>
          <a:p>
            <a:r>
              <a:rPr lang="en-US" baseline="0" dirty="0" smtClean="0"/>
              <a:t>Each storm has one glider with optics. Resolves variability in time and with different stratification. Spatial variability still unresolved. Is this happening everywhere on the shelf? Is it different at different locations within the </a:t>
            </a:r>
            <a:r>
              <a:rPr lang="en-US" baseline="0" smtClean="0"/>
              <a:t>same storm?</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6</a:t>
            </a:fld>
            <a:endParaRPr lang="en-US"/>
          </a:p>
        </p:txBody>
      </p:sp>
    </p:spTree>
    <p:extLst>
      <p:ext uri="{BB962C8B-B14F-4D97-AF65-F5344CB8AC3E}">
        <p14:creationId xmlns:p14="http://schemas.microsoft.com/office/powerpoint/2010/main" val="298279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7</a:t>
            </a:fld>
            <a:endParaRPr lang="en-US"/>
          </a:p>
        </p:txBody>
      </p:sp>
    </p:spTree>
    <p:extLst>
      <p:ext uri="{BB962C8B-B14F-4D97-AF65-F5344CB8AC3E}">
        <p14:creationId xmlns:p14="http://schemas.microsoft.com/office/powerpoint/2010/main" val="154517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Nor’Ida</a:t>
            </a:r>
            <a:r>
              <a:rPr lang="en-US" dirty="0" smtClean="0"/>
              <a:t> began</a:t>
            </a:r>
            <a:r>
              <a:rPr lang="en-US" baseline="0" dirty="0" smtClean="0"/>
              <a:t> as Hurricane Ida over the gulf of </a:t>
            </a:r>
            <a:r>
              <a:rPr lang="en-US" baseline="0" dirty="0" err="1" smtClean="0"/>
              <a:t>mexico</a:t>
            </a:r>
            <a:r>
              <a:rPr lang="en-US" baseline="0" dirty="0" smtClean="0"/>
              <a:t>. It tracked through the Southeast and eventually developed into a Nor’easter as it merged with a front coming across the U.S. It flooded large portions of the east coast and destroyed numerous homes. You can see a before and after picture on the right… w/ a missing house…</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8</a:t>
            </a:fld>
            <a:endParaRPr lang="en-US"/>
          </a:p>
        </p:txBody>
      </p:sp>
    </p:spTree>
    <p:extLst>
      <p:ext uri="{BB962C8B-B14F-4D97-AF65-F5344CB8AC3E}">
        <p14:creationId xmlns:p14="http://schemas.microsoft.com/office/powerpoint/2010/main" val="670488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 of CODAR</a:t>
            </a:r>
            <a:r>
              <a:rPr lang="en-US" baseline="0" dirty="0" smtClean="0"/>
              <a:t> surface currents before and after </a:t>
            </a:r>
            <a:r>
              <a:rPr lang="en-US" baseline="0" dirty="0" err="1" smtClean="0"/>
              <a:t>nor’ida</a:t>
            </a:r>
            <a:r>
              <a:rPr lang="en-US" baseline="0" dirty="0" smtClean="0"/>
              <a:t>. On the left pre-storm currents are relatively low and variable. Right Currents during the storm on the 12</a:t>
            </a:r>
            <a:r>
              <a:rPr lang="en-US" baseline="30000" dirty="0" smtClean="0"/>
              <a:t>th</a:t>
            </a:r>
            <a:r>
              <a:rPr lang="en-US" baseline="0" dirty="0" smtClean="0"/>
              <a:t> are toward the southwest and in excess of 0.5 m/s</a:t>
            </a:r>
            <a:endParaRPr lang="en-US" dirty="0" smtClean="0"/>
          </a:p>
        </p:txBody>
      </p:sp>
      <p:sp>
        <p:nvSpPr>
          <p:cNvPr id="4" name="Slide Number Placeholder 3"/>
          <p:cNvSpPr>
            <a:spLocks noGrp="1"/>
          </p:cNvSpPr>
          <p:nvPr>
            <p:ph type="sldNum" sz="quarter" idx="10"/>
          </p:nvPr>
        </p:nvSpPr>
        <p:spPr/>
        <p:txBody>
          <a:bodyPr/>
          <a:lstStyle/>
          <a:p>
            <a:fld id="{6FC880B1-3656-A94B-8981-2EBCEA6AF38C}" type="slidenum">
              <a:rPr lang="en-US" smtClean="0"/>
              <a:pPr/>
              <a:t>9</a:t>
            </a:fld>
            <a:endParaRPr lang="en-US"/>
          </a:p>
        </p:txBody>
      </p:sp>
    </p:spTree>
    <p:extLst>
      <p:ext uri="{BB962C8B-B14F-4D97-AF65-F5344CB8AC3E}">
        <p14:creationId xmlns:p14="http://schemas.microsoft.com/office/powerpoint/2010/main" val="1237206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gliders were deployed, RU05 in red and RU21 in blue</a:t>
            </a:r>
            <a:r>
              <a:rPr lang="en-US" baseline="0" dirty="0" smtClean="0"/>
              <a:t> during this experiment.  We also pull data from two buoys, 44009 in the south and 44025 in the north.</a:t>
            </a:r>
          </a:p>
          <a:p>
            <a:r>
              <a:rPr lang="en-US" baseline="0" dirty="0" smtClean="0"/>
              <a:t>44025 is the dashed lines. Red denotes the storm duration spanning the 11</a:t>
            </a:r>
            <a:r>
              <a:rPr lang="en-US" baseline="30000" dirty="0" smtClean="0"/>
              <a:t>th</a:t>
            </a:r>
            <a:r>
              <a:rPr lang="en-US" baseline="0" dirty="0" smtClean="0"/>
              <a:t> to the 15</a:t>
            </a:r>
            <a:r>
              <a:rPr lang="en-US" baseline="30000" dirty="0" smtClean="0"/>
              <a:t>th</a:t>
            </a:r>
            <a:r>
              <a:rPr lang="en-US" baseline="0" dirty="0" smtClean="0"/>
              <a:t>. Winds start near midnight on the 11</a:t>
            </a:r>
            <a:r>
              <a:rPr lang="en-US" baseline="30000" dirty="0" smtClean="0"/>
              <a:t>th</a:t>
            </a:r>
            <a:r>
              <a:rPr lang="en-US" baseline="0" dirty="0" smtClean="0"/>
              <a:t> and are predominantly from the North, north-east</a:t>
            </a:r>
          </a:p>
          <a:p>
            <a:r>
              <a:rPr lang="en-US" baseline="0" dirty="0" smtClean="0"/>
              <a:t>Waves start a few hours. The important process for sediment resuspension are wave bottom orbital velocities, as these can be similar in magnitude to currents but over a much smaller boundary layer, so they have an order of magnitude higher shear stress. We calculate these from linear wave theory and you can see them in the bottom panel.</a:t>
            </a:r>
          </a:p>
          <a:p>
            <a:endParaRPr lang="en-US" baseline="0" dirty="0" smtClean="0"/>
          </a:p>
          <a:p>
            <a:endParaRPr lang="en-US" baseline="0" dirty="0" smtClean="0"/>
          </a:p>
          <a:p>
            <a:r>
              <a:rPr lang="en-US" baseline="0" dirty="0" smtClean="0"/>
              <a:t>Winds increase mainly from the North East and approach 20 m/s</a:t>
            </a:r>
          </a:p>
          <a:p>
            <a:r>
              <a:rPr lang="en-US" baseline="0" dirty="0" smtClean="0"/>
              <a:t>Waves build to near 8-9 meters at their peak.</a:t>
            </a:r>
          </a:p>
          <a:p>
            <a:endParaRPr lang="en-US" baseline="0" dirty="0" smtClean="0"/>
          </a:p>
          <a:p>
            <a:r>
              <a:rPr lang="en-US" baseline="0" dirty="0" smtClean="0"/>
              <a:t>Waves generally </a:t>
            </a:r>
            <a:r>
              <a:rPr lang="en-US" baseline="0" dirty="0" err="1" smtClean="0"/>
              <a:t>resuspend</a:t>
            </a:r>
            <a:r>
              <a:rPr lang="en-US" baseline="0" dirty="0" smtClean="0"/>
              <a:t> sediment through bottom orbital velocities, as they have high shear due to their small </a:t>
            </a:r>
            <a:r>
              <a:rPr lang="en-US" baseline="0" dirty="0" err="1" smtClean="0"/>
              <a:t>bounday</a:t>
            </a:r>
            <a:r>
              <a:rPr lang="en-US" baseline="0" dirty="0" smtClean="0"/>
              <a:t> layer</a:t>
            </a:r>
          </a:p>
          <a:p>
            <a:r>
              <a:rPr lang="en-US" baseline="0" dirty="0" smtClean="0"/>
              <a:t>Bottom orbital velocities are calculated from linear wave theory.</a:t>
            </a:r>
            <a:endParaRPr lang="en-US" dirty="0"/>
          </a:p>
        </p:txBody>
      </p:sp>
      <p:sp>
        <p:nvSpPr>
          <p:cNvPr id="4" name="Slide Number Placeholder 3"/>
          <p:cNvSpPr>
            <a:spLocks noGrp="1"/>
          </p:cNvSpPr>
          <p:nvPr>
            <p:ph type="sldNum" sz="quarter" idx="10"/>
          </p:nvPr>
        </p:nvSpPr>
        <p:spPr/>
        <p:txBody>
          <a:bodyPr/>
          <a:lstStyle/>
          <a:p>
            <a:fld id="{6FC880B1-3656-A94B-8981-2EBCEA6AF38C}" type="slidenum">
              <a:rPr lang="en-US" smtClean="0"/>
              <a:pPr/>
              <a:t>10</a:t>
            </a:fld>
            <a:endParaRPr lang="en-US"/>
          </a:p>
        </p:txBody>
      </p:sp>
    </p:spTree>
    <p:extLst>
      <p:ext uri="{BB962C8B-B14F-4D97-AF65-F5344CB8AC3E}">
        <p14:creationId xmlns:p14="http://schemas.microsoft.com/office/powerpoint/2010/main" val="466681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7CC2C1E-6A16-464C-B166-19059E619250}" type="slidenum">
              <a:rPr lang="en-US"/>
              <a:pPr/>
              <a:t>‹#›</a:t>
            </a:fld>
            <a:endParaRPr lang="en-US"/>
          </a:p>
        </p:txBody>
      </p:sp>
    </p:spTree>
    <p:extLst>
      <p:ext uri="{BB962C8B-B14F-4D97-AF65-F5344CB8AC3E}">
        <p14:creationId xmlns:p14="http://schemas.microsoft.com/office/powerpoint/2010/main" val="1957020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F0817C94-DDF7-7047-AB22-2D176B1B8697}" type="slidenum">
              <a:rPr lang="en-US"/>
              <a:pPr/>
              <a:t>‹#›</a:t>
            </a:fld>
            <a:endParaRPr lang="en-US"/>
          </a:p>
        </p:txBody>
      </p:sp>
    </p:spTree>
    <p:extLst>
      <p:ext uri="{BB962C8B-B14F-4D97-AF65-F5344CB8AC3E}">
        <p14:creationId xmlns:p14="http://schemas.microsoft.com/office/powerpoint/2010/main" val="54195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F7F3148-A370-174C-8D91-CA01C1B2DF71}" type="slidenum">
              <a:rPr lang="en-US"/>
              <a:pPr/>
              <a:t>‹#›</a:t>
            </a:fld>
            <a:endParaRPr lang="en-US"/>
          </a:p>
        </p:txBody>
      </p:sp>
    </p:spTree>
    <p:extLst>
      <p:ext uri="{BB962C8B-B14F-4D97-AF65-F5344CB8AC3E}">
        <p14:creationId xmlns:p14="http://schemas.microsoft.com/office/powerpoint/2010/main" val="82928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905DE34-CEEF-094A-9876-3D42C5843159}" type="slidenum">
              <a:rPr lang="en-US"/>
              <a:pPr/>
              <a:t>‹#›</a:t>
            </a:fld>
            <a:endParaRPr lang="en-US"/>
          </a:p>
        </p:txBody>
      </p:sp>
    </p:spTree>
    <p:extLst>
      <p:ext uri="{BB962C8B-B14F-4D97-AF65-F5344CB8AC3E}">
        <p14:creationId xmlns:p14="http://schemas.microsoft.com/office/powerpoint/2010/main" val="2780164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15E084C-F03D-6840-9D64-C7C7EADBFC77}" type="slidenum">
              <a:rPr lang="en-US"/>
              <a:pPr/>
              <a:t>‹#›</a:t>
            </a:fld>
            <a:endParaRPr lang="en-US"/>
          </a:p>
        </p:txBody>
      </p:sp>
    </p:spTree>
    <p:extLst>
      <p:ext uri="{BB962C8B-B14F-4D97-AF65-F5344CB8AC3E}">
        <p14:creationId xmlns:p14="http://schemas.microsoft.com/office/powerpoint/2010/main" val="553339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43D1BE-3D66-4447-89F1-B53AD95D5084}" type="slidenum">
              <a:rPr lang="en-US"/>
              <a:pPr/>
              <a:t>‹#›</a:t>
            </a:fld>
            <a:endParaRPr lang="en-US"/>
          </a:p>
        </p:txBody>
      </p:sp>
    </p:spTree>
    <p:extLst>
      <p:ext uri="{BB962C8B-B14F-4D97-AF65-F5344CB8AC3E}">
        <p14:creationId xmlns:p14="http://schemas.microsoft.com/office/powerpoint/2010/main" val="425741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68775C7-607C-8644-8B71-B4CABD98D12B}" type="slidenum">
              <a:rPr lang="en-US"/>
              <a:pPr/>
              <a:t>‹#›</a:t>
            </a:fld>
            <a:endParaRPr lang="en-US"/>
          </a:p>
        </p:txBody>
      </p:sp>
    </p:spTree>
    <p:extLst>
      <p:ext uri="{BB962C8B-B14F-4D97-AF65-F5344CB8AC3E}">
        <p14:creationId xmlns:p14="http://schemas.microsoft.com/office/powerpoint/2010/main" val="786157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FF4A3011-1746-BC42-8536-FA65C24CFC14}" type="slidenum">
              <a:rPr lang="en-US"/>
              <a:pPr/>
              <a:t>‹#›</a:t>
            </a:fld>
            <a:endParaRPr lang="en-US"/>
          </a:p>
        </p:txBody>
      </p:sp>
    </p:spTree>
    <p:extLst>
      <p:ext uri="{BB962C8B-B14F-4D97-AF65-F5344CB8AC3E}">
        <p14:creationId xmlns:p14="http://schemas.microsoft.com/office/powerpoint/2010/main" val="2167700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761877F-E681-A14C-8AB4-D30707505A91}" type="slidenum">
              <a:rPr lang="en-US"/>
              <a:pPr/>
              <a:t>‹#›</a:t>
            </a:fld>
            <a:endParaRPr lang="en-US"/>
          </a:p>
        </p:txBody>
      </p:sp>
    </p:spTree>
    <p:extLst>
      <p:ext uri="{BB962C8B-B14F-4D97-AF65-F5344CB8AC3E}">
        <p14:creationId xmlns:p14="http://schemas.microsoft.com/office/powerpoint/2010/main" val="496664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F93F7E3-56D6-1143-B323-988024740525}" type="slidenum">
              <a:rPr lang="en-US"/>
              <a:pPr/>
              <a:t>‹#›</a:t>
            </a:fld>
            <a:endParaRPr lang="en-US"/>
          </a:p>
        </p:txBody>
      </p:sp>
    </p:spTree>
    <p:extLst>
      <p:ext uri="{BB962C8B-B14F-4D97-AF65-F5344CB8AC3E}">
        <p14:creationId xmlns:p14="http://schemas.microsoft.com/office/powerpoint/2010/main" val="111011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A970FA6-84BF-F648-ABDD-63CBA4DD50D7}" type="slidenum">
              <a:rPr lang="en-US"/>
              <a:pPr/>
              <a:t>‹#›</a:t>
            </a:fld>
            <a:endParaRPr lang="en-US"/>
          </a:p>
        </p:txBody>
      </p:sp>
    </p:spTree>
    <p:extLst>
      <p:ext uri="{BB962C8B-B14F-4D97-AF65-F5344CB8AC3E}">
        <p14:creationId xmlns:p14="http://schemas.microsoft.com/office/powerpoint/2010/main" val="17234406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4AF527A1-9B73-6547-AD9C-8F905595B26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32.png"/><Relationship Id="rId7" Type="http://schemas.openxmlformats.org/officeDocument/2006/relationships/oleObject" Target="../embeddings/oleObject2.bin"/><Relationship Id="rId8" Type="http://schemas.openxmlformats.org/officeDocument/2006/relationships/package" Target="../embeddings/Microsoft_Word_Document2.docx"/><Relationship Id="rId9" Type="http://schemas.openxmlformats.org/officeDocument/2006/relationships/image" Target="../media/image3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1" Type="http://schemas.openxmlformats.org/officeDocument/2006/relationships/package" Target="../embeddings/Microsoft_Word_Document5.docx"/><Relationship Id="rId12" Type="http://schemas.openxmlformats.org/officeDocument/2006/relationships/image" Target="../media/image34.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5.xml"/><Relationship Id="rId4" Type="http://schemas.openxmlformats.org/officeDocument/2006/relationships/oleObject" Target="../embeddings/oleObject3.bin"/><Relationship Id="rId5" Type="http://schemas.openxmlformats.org/officeDocument/2006/relationships/package" Target="../embeddings/Microsoft_Word_Document3.docx"/><Relationship Id="rId6" Type="http://schemas.openxmlformats.org/officeDocument/2006/relationships/image" Target="../media/image32.png"/><Relationship Id="rId7" Type="http://schemas.openxmlformats.org/officeDocument/2006/relationships/oleObject" Target="../embeddings/oleObject4.bin"/><Relationship Id="rId8" Type="http://schemas.openxmlformats.org/officeDocument/2006/relationships/package" Target="../embeddings/Microsoft_Word_Document4.docx"/><Relationship Id="rId9" Type="http://schemas.openxmlformats.org/officeDocument/2006/relationships/image" Target="../media/image33.emf"/><Relationship Id="rId10"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5.png"/><Relationship Id="rId5" Type="http://schemas.openxmlformats.org/officeDocument/2006/relationships/hyperlink" Target="http://walrus.wr.usgs.gov/usseabed/"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6.bin"/><Relationship Id="rId5" Type="http://schemas.openxmlformats.org/officeDocument/2006/relationships/package" Target="../embeddings/Microsoft_Word_Document6.docx"/><Relationship Id="rId6" Type="http://schemas.openxmlformats.org/officeDocument/2006/relationships/image" Target="../media/image36.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48.png"/><Relationship Id="rId1" Type="http://schemas.microsoft.com/office/2007/relationships/media" Target="../media/media1.avi"/><Relationship Id="rId2" Type="http://schemas.openxmlformats.org/officeDocument/2006/relationships/video" Target="../media/media1.avi"/></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emf"/><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7.bin"/><Relationship Id="rId5" Type="http://schemas.openxmlformats.org/officeDocument/2006/relationships/package" Target="../embeddings/Microsoft_Word_Document7.docx"/><Relationship Id="rId6" Type="http://schemas.openxmlformats.org/officeDocument/2006/relationships/image" Target="../media/image6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gif"/><Relationship Id="rId5" Type="http://schemas.openxmlformats.org/officeDocument/2006/relationships/hyperlink" Target="http://coastal.er.usgs.gov/hurricanes/norida/photo-comparisons/virginia.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51344"/>
            <a:ext cx="9144000" cy="4801315"/>
          </a:xfrm>
          <a:prstGeom prst="rect">
            <a:avLst/>
          </a:prstGeom>
        </p:spPr>
        <p:txBody>
          <a:bodyPr wrap="square">
            <a:spAutoFit/>
          </a:bodyPr>
          <a:lstStyle/>
          <a:p>
            <a:pPr marL="0" marR="0" algn="ctr">
              <a:spcBef>
                <a:spcPts val="0"/>
              </a:spcBef>
              <a:spcAft>
                <a:spcPts val="0"/>
              </a:spcAft>
            </a:pPr>
            <a:r>
              <a:rPr lang="en-US" dirty="0" smtClean="0">
                <a:effectLst/>
                <a:latin typeface="Cambria"/>
                <a:ea typeface="ＭＳ 明朝"/>
                <a:cs typeface="Times New Roman"/>
              </a:rPr>
              <a:t>Surface and water-column response to extreme storms in the coastal ocean: observations on the Mid-Atlantic Bight and Western Antarctic Peninsula.</a:t>
            </a:r>
          </a:p>
          <a:p>
            <a:pPr marL="0" marR="0" algn="ctr">
              <a:spcBef>
                <a:spcPts val="0"/>
              </a:spcBef>
              <a:spcAft>
                <a:spcPts val="0"/>
              </a:spcAft>
            </a:pPr>
            <a:r>
              <a:rPr lang="en-US" dirty="0" smtClean="0">
                <a:effectLst/>
                <a:latin typeface="Cambria"/>
                <a:ea typeface="ＭＳ 明朝"/>
                <a:cs typeface="Times New Roman"/>
              </a:rPr>
              <a:t> </a:t>
            </a:r>
          </a:p>
          <a:p>
            <a:pPr marL="0" marR="0" algn="ctr">
              <a:spcBef>
                <a:spcPts val="0"/>
              </a:spcBef>
              <a:spcAft>
                <a:spcPts val="0"/>
              </a:spcAft>
            </a:pPr>
            <a:r>
              <a:rPr lang="en-US" b="1" dirty="0" smtClean="0">
                <a:effectLst/>
                <a:latin typeface="Cambria"/>
                <a:ea typeface="ＭＳ 明朝"/>
                <a:cs typeface="Times New Roman"/>
              </a:rPr>
              <a:t>Travis Miles</a:t>
            </a:r>
            <a:endParaRPr lang="en-US" dirty="0" smtClean="0">
              <a:effectLst/>
              <a:latin typeface="Cambria"/>
              <a:ea typeface="ＭＳ 明朝"/>
              <a:cs typeface="Times New Roman"/>
            </a:endParaRPr>
          </a:p>
          <a:p>
            <a:pPr marL="0" marR="0" algn="ctr">
              <a:spcBef>
                <a:spcPts val="0"/>
              </a:spcBef>
              <a:spcAft>
                <a:spcPts val="0"/>
              </a:spcAft>
            </a:pPr>
            <a:r>
              <a:rPr lang="en-US" b="1" dirty="0" smtClean="0">
                <a:effectLst/>
                <a:latin typeface="Cambria"/>
                <a:ea typeface="ＭＳ 明朝"/>
                <a:cs typeface="Times New Roman"/>
              </a:rPr>
              <a:t>Rutgers University</a:t>
            </a:r>
            <a:endParaRPr lang="en-US" dirty="0" smtClean="0">
              <a:effectLst/>
              <a:latin typeface="Cambria"/>
              <a:ea typeface="ＭＳ 明朝"/>
              <a:cs typeface="Times New Roman"/>
            </a:endParaRPr>
          </a:p>
          <a:p>
            <a:pPr marL="0" marR="0" algn="ctr">
              <a:spcBef>
                <a:spcPts val="0"/>
              </a:spcBef>
              <a:spcAft>
                <a:spcPts val="0"/>
              </a:spcAft>
            </a:pPr>
            <a:r>
              <a:rPr lang="en-US" b="1" dirty="0" smtClean="0">
                <a:effectLst/>
                <a:latin typeface="Cambria"/>
                <a:ea typeface="ＭＳ 明朝"/>
                <a:cs typeface="Times New Roman"/>
              </a:rPr>
              <a:t>Institute of Marine and Coastal Sciences</a:t>
            </a:r>
            <a:endParaRPr lang="en-US" dirty="0" smtClean="0">
              <a:effectLst/>
              <a:latin typeface="Cambria"/>
              <a:ea typeface="ＭＳ 明朝"/>
              <a:cs typeface="Times New Roman"/>
            </a:endParaRPr>
          </a:p>
          <a:p>
            <a:pPr marL="0" marR="0" algn="ctr">
              <a:spcBef>
                <a:spcPts val="0"/>
              </a:spcBef>
              <a:spcAft>
                <a:spcPts val="0"/>
              </a:spcAft>
            </a:pPr>
            <a:r>
              <a:rPr lang="en-US" dirty="0" smtClean="0">
                <a:effectLst/>
                <a:latin typeface="Cambria"/>
                <a:ea typeface="ＭＳ 明朝"/>
                <a:cs typeface="Times New Roman"/>
              </a:rPr>
              <a:t> Thesis Proposal Defense </a:t>
            </a:r>
          </a:p>
          <a:p>
            <a:pPr marL="0" marR="0" algn="ctr">
              <a:spcBef>
                <a:spcPts val="0"/>
              </a:spcBef>
              <a:spcAft>
                <a:spcPts val="0"/>
              </a:spcAft>
            </a:pPr>
            <a:r>
              <a:rPr lang="en-US" dirty="0" smtClean="0">
                <a:effectLst/>
                <a:latin typeface="Cambria"/>
                <a:ea typeface="ＭＳ 明朝"/>
                <a:cs typeface="Times New Roman"/>
              </a:rPr>
              <a:t>August 15</a:t>
            </a:r>
            <a:r>
              <a:rPr lang="en-US" baseline="30000" dirty="0" smtClean="0">
                <a:effectLst/>
                <a:latin typeface="Cambria"/>
                <a:ea typeface="ＭＳ 明朝"/>
                <a:cs typeface="Times New Roman"/>
              </a:rPr>
              <a:t>th</a:t>
            </a:r>
            <a:r>
              <a:rPr lang="en-US" dirty="0" smtClean="0">
                <a:effectLst/>
                <a:latin typeface="Cambria"/>
                <a:ea typeface="ＭＳ 明朝"/>
                <a:cs typeface="Times New Roman"/>
              </a:rPr>
              <a:t> 2012</a:t>
            </a:r>
          </a:p>
          <a:p>
            <a:pPr marL="0" marR="0" algn="ctr">
              <a:spcBef>
                <a:spcPts val="0"/>
              </a:spcBef>
              <a:spcAft>
                <a:spcPts val="0"/>
              </a:spcAft>
            </a:pPr>
            <a:endParaRPr lang="en-US" dirty="0">
              <a:latin typeface="Cambria"/>
              <a:ea typeface="ＭＳ 明朝"/>
              <a:cs typeface="Times New Roman"/>
            </a:endParaRPr>
          </a:p>
          <a:p>
            <a:pPr marL="0" marR="0" algn="ctr">
              <a:spcBef>
                <a:spcPts val="0"/>
              </a:spcBef>
              <a:spcAft>
                <a:spcPts val="0"/>
              </a:spcAft>
            </a:pPr>
            <a:endParaRPr lang="en-US" dirty="0" smtClean="0">
              <a:effectLst/>
              <a:latin typeface="Cambria"/>
              <a:ea typeface="ＭＳ 明朝"/>
              <a:cs typeface="Times New Roman"/>
            </a:endParaRPr>
          </a:p>
          <a:p>
            <a:pPr marL="0" marR="0" algn="ctr">
              <a:spcBef>
                <a:spcPts val="0"/>
              </a:spcBef>
              <a:spcAft>
                <a:spcPts val="0"/>
              </a:spcAft>
            </a:pPr>
            <a:endParaRPr lang="en-US" dirty="0" smtClean="0">
              <a:effectLst/>
              <a:latin typeface="Cambria"/>
              <a:ea typeface="ＭＳ 明朝"/>
              <a:cs typeface="Times New Roman"/>
            </a:endParaRPr>
          </a:p>
          <a:p>
            <a:pPr marL="0" marR="0" algn="ctr">
              <a:spcBef>
                <a:spcPts val="0"/>
              </a:spcBef>
              <a:spcAft>
                <a:spcPts val="0"/>
              </a:spcAft>
            </a:pPr>
            <a:r>
              <a:rPr lang="en-US" u="sng" dirty="0" smtClean="0">
                <a:effectLst/>
                <a:latin typeface="Cambria"/>
                <a:ea typeface="ＭＳ 明朝"/>
                <a:cs typeface="Times New Roman"/>
              </a:rPr>
              <a:t>Committee members and contributors</a:t>
            </a:r>
            <a:endParaRPr lang="en-US" dirty="0" smtClean="0">
              <a:effectLst/>
              <a:latin typeface="Cambria"/>
              <a:ea typeface="ＭＳ 明朝"/>
              <a:cs typeface="Times New Roman"/>
            </a:endParaRPr>
          </a:p>
          <a:p>
            <a:pPr marL="0" marR="0" algn="ctr">
              <a:spcBef>
                <a:spcPts val="0"/>
              </a:spcBef>
              <a:spcAft>
                <a:spcPts val="0"/>
              </a:spcAft>
            </a:pPr>
            <a:r>
              <a:rPr lang="en-US" dirty="0" smtClean="0">
                <a:effectLst/>
                <a:latin typeface="Cambria"/>
                <a:ea typeface="ＭＳ 明朝"/>
                <a:cs typeface="Times New Roman"/>
              </a:rPr>
              <a:t>Oscar Schofield (Rutgers University) – Committee co-chair</a:t>
            </a:r>
          </a:p>
          <a:p>
            <a:pPr marL="0" marR="0" algn="ctr">
              <a:spcBef>
                <a:spcPts val="0"/>
              </a:spcBef>
              <a:spcAft>
                <a:spcPts val="0"/>
              </a:spcAft>
            </a:pPr>
            <a:r>
              <a:rPr lang="en-US" dirty="0" smtClean="0">
                <a:effectLst/>
                <a:latin typeface="Cambria"/>
                <a:ea typeface="ＭＳ 明朝"/>
                <a:cs typeface="Times New Roman"/>
              </a:rPr>
              <a:t>Scott Glenn (Rutgers University) – Committee co-chair</a:t>
            </a:r>
          </a:p>
          <a:p>
            <a:pPr marL="0" marR="0" algn="ctr">
              <a:spcBef>
                <a:spcPts val="0"/>
              </a:spcBef>
              <a:spcAft>
                <a:spcPts val="0"/>
              </a:spcAft>
            </a:pPr>
            <a:r>
              <a:rPr lang="en-US" dirty="0" smtClean="0">
                <a:effectLst/>
                <a:latin typeface="Cambria"/>
                <a:ea typeface="ＭＳ 明朝"/>
                <a:cs typeface="Times New Roman"/>
              </a:rPr>
              <a:t>Josh </a:t>
            </a:r>
            <a:r>
              <a:rPr lang="en-US" dirty="0" err="1" smtClean="0">
                <a:effectLst/>
                <a:latin typeface="Cambria"/>
                <a:ea typeface="ＭＳ 明朝"/>
                <a:cs typeface="Times New Roman"/>
              </a:rPr>
              <a:t>Kohut</a:t>
            </a:r>
            <a:r>
              <a:rPr lang="en-US" dirty="0" smtClean="0">
                <a:effectLst/>
                <a:latin typeface="Cambria"/>
                <a:ea typeface="ＭＳ 明朝"/>
                <a:cs typeface="Times New Roman"/>
              </a:rPr>
              <a:t> (Rutgers University) </a:t>
            </a:r>
          </a:p>
          <a:p>
            <a:pPr marL="0" marR="0" algn="ctr">
              <a:spcBef>
                <a:spcPts val="0"/>
              </a:spcBef>
              <a:spcAft>
                <a:spcPts val="0"/>
              </a:spcAft>
            </a:pPr>
            <a:r>
              <a:rPr lang="en-US" dirty="0" smtClean="0">
                <a:effectLst/>
                <a:latin typeface="Cambria"/>
                <a:ea typeface="ＭＳ 明朝"/>
                <a:cs typeface="Times New Roman"/>
              </a:rPr>
              <a:t>Sharon </a:t>
            </a:r>
            <a:r>
              <a:rPr lang="en-US" dirty="0" err="1" smtClean="0">
                <a:effectLst/>
                <a:latin typeface="Cambria"/>
                <a:ea typeface="ＭＳ 明朝"/>
                <a:cs typeface="Times New Roman"/>
              </a:rPr>
              <a:t>Stammerjohn</a:t>
            </a:r>
            <a:r>
              <a:rPr lang="en-US" dirty="0" smtClean="0">
                <a:effectLst/>
                <a:latin typeface="Cambria"/>
                <a:ea typeface="ＭＳ 明朝"/>
                <a:cs typeface="Times New Roman"/>
              </a:rPr>
              <a:t> (University of Colorado Boulder –</a:t>
            </a:r>
            <a:r>
              <a:rPr lang="en-US" sz="1400" dirty="0" smtClean="0">
                <a:effectLst/>
                <a:latin typeface="Helvetica Neue"/>
                <a:ea typeface="Times New Roman"/>
                <a:cs typeface="Times New Roman"/>
              </a:rPr>
              <a:t> </a:t>
            </a:r>
            <a:r>
              <a:rPr lang="en-US" dirty="0" smtClean="0">
                <a:effectLst/>
                <a:latin typeface="Cambria"/>
                <a:ea typeface="ＭＳ 明朝"/>
                <a:cs typeface="Times New Roman"/>
              </a:rPr>
              <a:t>INSTAAR)</a:t>
            </a:r>
          </a:p>
          <a:p>
            <a:pPr marL="0" marR="0" algn="ctr">
              <a:spcBef>
                <a:spcPts val="0"/>
              </a:spcBef>
              <a:spcAft>
                <a:spcPts val="0"/>
              </a:spcAft>
            </a:pPr>
            <a:r>
              <a:rPr lang="en-US" dirty="0" smtClean="0">
                <a:effectLst/>
                <a:latin typeface="Cambria"/>
                <a:ea typeface="ＭＳ 明朝"/>
                <a:cs typeface="Times New Roman"/>
              </a:rPr>
              <a:t>Doug Martinson (Columbia – LDEO)</a:t>
            </a:r>
            <a:endParaRPr lang="en-US" dirty="0">
              <a:effectLst/>
              <a:latin typeface="Cambria"/>
              <a:ea typeface="ＭＳ 明朝"/>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228600" y="0"/>
            <a:ext cx="3886200" cy="2743200"/>
          </a:xfrm>
          <a:prstGeom prst="rect">
            <a:avLst/>
          </a:prstGeom>
        </p:spPr>
      </p:pic>
      <p:pic>
        <p:nvPicPr>
          <p:cNvPr id="4" name="Picture 3"/>
          <p:cNvPicPr/>
          <p:nvPr/>
        </p:nvPicPr>
        <p:blipFill>
          <a:blip r:embed="rId4">
            <a:extLst>
              <a:ext uri="{28A0092B-C50C-407E-A947-70E740481C1C}">
                <a14:useLocalDpi xmlns:a14="http://schemas.microsoft.com/office/drawing/2010/main" val="0"/>
              </a:ext>
            </a:extLst>
          </a:blip>
          <a:srcRect b="5925"/>
          <a:stretch>
            <a:fillRect/>
          </a:stretch>
        </p:blipFill>
        <p:spPr bwMode="auto">
          <a:xfrm>
            <a:off x="3886200" y="228600"/>
            <a:ext cx="5486400" cy="5799455"/>
          </a:xfrm>
          <a:prstGeom prst="rect">
            <a:avLst/>
          </a:prstGeom>
          <a:noFill/>
          <a:ln>
            <a:noFill/>
          </a:ln>
        </p:spPr>
      </p:pic>
      <p:sp>
        <p:nvSpPr>
          <p:cNvPr id="6" name="Rectangle 5"/>
          <p:cNvSpPr/>
          <p:nvPr/>
        </p:nvSpPr>
        <p:spPr>
          <a:xfrm>
            <a:off x="5105400" y="1524000"/>
            <a:ext cx="2133600" cy="533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105400" y="2438400"/>
            <a:ext cx="2133600" cy="533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05400" y="5029200"/>
            <a:ext cx="2133600" cy="533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105400" y="4114800"/>
            <a:ext cx="2133600" cy="533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05400" y="3276600"/>
            <a:ext cx="2133600" cy="533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3733800" y="4038600"/>
            <a:ext cx="160020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438400" y="1981201"/>
            <a:ext cx="2667000" cy="11429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0" y="2743200"/>
            <a:ext cx="2438400" cy="646331"/>
          </a:xfrm>
          <a:prstGeom prst="rect">
            <a:avLst/>
          </a:prstGeom>
          <a:noFill/>
        </p:spPr>
        <p:txBody>
          <a:bodyPr wrap="square" rtlCol="0">
            <a:spAutoFit/>
          </a:bodyPr>
          <a:lstStyle/>
          <a:p>
            <a:r>
              <a:rPr lang="en-US" dirty="0" smtClean="0"/>
              <a:t>Winds start near midnight on the 11</a:t>
            </a:r>
            <a:r>
              <a:rPr lang="en-US" baseline="30000" dirty="0" smtClean="0"/>
              <a:t>th</a:t>
            </a:r>
            <a:r>
              <a:rPr lang="en-US" dirty="0" smtClean="0"/>
              <a:t>.</a:t>
            </a:r>
            <a:endParaRPr lang="en-US" dirty="0"/>
          </a:p>
        </p:txBody>
      </p:sp>
      <p:sp>
        <p:nvSpPr>
          <p:cNvPr id="24" name="TextBox 23"/>
          <p:cNvSpPr txBox="1"/>
          <p:nvPr/>
        </p:nvSpPr>
        <p:spPr>
          <a:xfrm>
            <a:off x="0" y="3581400"/>
            <a:ext cx="3810000" cy="2585323"/>
          </a:xfrm>
          <a:prstGeom prst="rect">
            <a:avLst/>
          </a:prstGeom>
          <a:noFill/>
        </p:spPr>
        <p:txBody>
          <a:bodyPr wrap="square" rtlCol="0">
            <a:spAutoFit/>
          </a:bodyPr>
          <a:lstStyle/>
          <a:p>
            <a:r>
              <a:rPr lang="en-US" dirty="0" smtClean="0"/>
              <a:t>Waves and bottom orbital velocities start a few hours later.</a:t>
            </a:r>
          </a:p>
          <a:p>
            <a:pPr marL="0" lvl="1"/>
            <a:endParaRPr lang="en-US" dirty="0" smtClean="0">
              <a:solidFill>
                <a:srgbClr val="000000"/>
              </a:solidFill>
            </a:endParaRPr>
          </a:p>
          <a:p>
            <a:pPr marL="0" lvl="1"/>
            <a:r>
              <a:rPr lang="en-US" dirty="0" smtClean="0">
                <a:solidFill>
                  <a:srgbClr val="000000"/>
                </a:solidFill>
              </a:rPr>
              <a:t>Wave </a:t>
            </a:r>
            <a:r>
              <a:rPr lang="en-US" dirty="0">
                <a:solidFill>
                  <a:srgbClr val="000000"/>
                </a:solidFill>
              </a:rPr>
              <a:t>bottom shear-stress can be order of magnitude higher than current shear stress (smaller boundary layer) [Grant and Madsen,1979].</a:t>
            </a:r>
          </a:p>
          <a:p>
            <a:endParaRPr lang="en-US" dirty="0"/>
          </a:p>
        </p:txBody>
      </p:sp>
      <p:sp>
        <p:nvSpPr>
          <p:cNvPr id="26" name="TextBox 25"/>
          <p:cNvSpPr txBox="1"/>
          <p:nvPr/>
        </p:nvSpPr>
        <p:spPr>
          <a:xfrm>
            <a:off x="6096000" y="685800"/>
            <a:ext cx="914400" cy="261610"/>
          </a:xfrm>
          <a:prstGeom prst="rect">
            <a:avLst/>
          </a:prstGeom>
          <a:noFill/>
        </p:spPr>
        <p:txBody>
          <a:bodyPr wrap="square" rtlCol="0">
            <a:spAutoFit/>
          </a:bodyPr>
          <a:lstStyle/>
          <a:p>
            <a:r>
              <a:rPr lang="en-US" sz="1100" dirty="0" smtClean="0"/>
              <a:t>44025</a:t>
            </a:r>
            <a:endParaRPr lang="en-US" sz="1100" dirty="0"/>
          </a:p>
        </p:txBody>
      </p:sp>
      <p:sp>
        <p:nvSpPr>
          <p:cNvPr id="27" name="Rectangle 26"/>
          <p:cNvSpPr/>
          <p:nvPr/>
        </p:nvSpPr>
        <p:spPr>
          <a:xfrm>
            <a:off x="4648200" y="914400"/>
            <a:ext cx="576932" cy="261610"/>
          </a:xfrm>
          <a:prstGeom prst="rect">
            <a:avLst/>
          </a:prstGeom>
        </p:spPr>
        <p:txBody>
          <a:bodyPr wrap="none">
            <a:spAutoFit/>
          </a:bodyPr>
          <a:lstStyle/>
          <a:p>
            <a:r>
              <a:rPr lang="en-US" sz="1100" dirty="0" smtClean="0"/>
              <a:t>44009</a:t>
            </a:r>
            <a:endParaRPr lang="en-US" sz="1100" dirty="0"/>
          </a:p>
        </p:txBody>
      </p:sp>
      <p:sp>
        <p:nvSpPr>
          <p:cNvPr id="28" name="Rectangle 27"/>
          <p:cNvSpPr/>
          <p:nvPr/>
        </p:nvSpPr>
        <p:spPr>
          <a:xfrm>
            <a:off x="5105400" y="685800"/>
            <a:ext cx="2133600" cy="533400"/>
          </a:xfrm>
          <a:prstGeom prst="rect">
            <a:avLst/>
          </a:pr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3886200" y="3733802"/>
            <a:ext cx="1371600" cy="761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6545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a:xfrm>
            <a:off x="3962400" y="64135"/>
            <a:ext cx="5410200" cy="6184265"/>
            <a:chOff x="0" y="0"/>
            <a:chExt cx="5486400" cy="6425192"/>
          </a:xfrm>
        </p:grpSpPr>
        <p:grpSp>
          <p:nvGrpSpPr>
            <p:cNvPr id="5" name="Group 4"/>
            <p:cNvGrpSpPr/>
            <p:nvPr/>
          </p:nvGrpSpPr>
          <p:grpSpPr>
            <a:xfrm>
              <a:off x="0" y="0"/>
              <a:ext cx="5486400" cy="6425192"/>
              <a:chOff x="0" y="0"/>
              <a:chExt cx="5486400" cy="6425192"/>
            </a:xfrm>
          </p:grpSpPr>
          <p:grpSp>
            <p:nvGrpSpPr>
              <p:cNvPr id="7" name="Group 6"/>
              <p:cNvGrpSpPr/>
              <p:nvPr/>
            </p:nvGrpSpPr>
            <p:grpSpPr>
              <a:xfrm>
                <a:off x="0" y="0"/>
                <a:ext cx="5486400" cy="6049643"/>
                <a:chOff x="0" y="0"/>
                <a:chExt cx="7327636" cy="8079897"/>
              </a:xfrm>
            </p:grpSpPr>
            <p:pic>
              <p:nvPicPr>
                <p:cNvPr id="9" name="Picture 8" descr="ru21_offshore_temp_pre.png"/>
                <p:cNvPicPr>
                  <a:picLocks noChangeAspect="1"/>
                </p:cNvPicPr>
                <p:nvPr/>
              </p:nvPicPr>
              <p:blipFill rotWithShape="1">
                <a:blip r:embed="rId3">
                  <a:extLst>
                    <a:ext uri="{28A0092B-C50C-407E-A947-70E740481C1C}">
                      <a14:useLocalDpi xmlns:a14="http://schemas.microsoft.com/office/drawing/2010/main" val="0"/>
                    </a:ext>
                  </a:extLst>
                </a:blip>
                <a:srcRect b="11113"/>
                <a:stretch/>
              </p:blipFill>
              <p:spPr>
                <a:xfrm>
                  <a:off x="0" y="0"/>
                  <a:ext cx="7327636" cy="1625631"/>
                </a:xfrm>
                <a:prstGeom prst="rect">
                  <a:avLst/>
                </a:prstGeom>
              </p:spPr>
            </p:pic>
            <p:pic>
              <p:nvPicPr>
                <p:cNvPr id="10" name="Picture 9" descr="ru21_offshore_salinity_pre.png"/>
                <p:cNvPicPr>
                  <a:picLocks noChangeAspect="1"/>
                </p:cNvPicPr>
                <p:nvPr/>
              </p:nvPicPr>
              <p:blipFill rotWithShape="1">
                <a:blip r:embed="rId4">
                  <a:extLst>
                    <a:ext uri="{28A0092B-C50C-407E-A947-70E740481C1C}">
                      <a14:useLocalDpi xmlns:a14="http://schemas.microsoft.com/office/drawing/2010/main" val="0"/>
                    </a:ext>
                  </a:extLst>
                </a:blip>
                <a:srcRect b="9450"/>
                <a:stretch/>
              </p:blipFill>
              <p:spPr>
                <a:xfrm>
                  <a:off x="0" y="1629077"/>
                  <a:ext cx="7327636" cy="1656021"/>
                </a:xfrm>
                <a:prstGeom prst="rect">
                  <a:avLst/>
                </a:prstGeom>
              </p:spPr>
            </p:pic>
            <p:pic>
              <p:nvPicPr>
                <p:cNvPr id="11" name="Picture 10" descr="ru21_offshore_density_pre.png"/>
                <p:cNvPicPr>
                  <a:picLocks noChangeAspect="1"/>
                </p:cNvPicPr>
                <p:nvPr/>
              </p:nvPicPr>
              <p:blipFill rotWithShape="1">
                <a:blip r:embed="rId5">
                  <a:extLst>
                    <a:ext uri="{28A0092B-C50C-407E-A947-70E740481C1C}">
                      <a14:useLocalDpi xmlns:a14="http://schemas.microsoft.com/office/drawing/2010/main" val="0"/>
                    </a:ext>
                  </a:extLst>
                </a:blip>
                <a:srcRect b="12183"/>
                <a:stretch/>
              </p:blipFill>
              <p:spPr>
                <a:xfrm>
                  <a:off x="0" y="3219984"/>
                  <a:ext cx="7327636" cy="1606050"/>
                </a:xfrm>
                <a:prstGeom prst="rect">
                  <a:avLst/>
                </a:prstGeom>
              </p:spPr>
            </p:pic>
            <p:pic>
              <p:nvPicPr>
                <p:cNvPr id="12" name="Picture 11" descr="ru21_offshore_bb470_pre.png"/>
                <p:cNvPicPr>
                  <a:picLocks noChangeAspect="1"/>
                </p:cNvPicPr>
                <p:nvPr/>
              </p:nvPicPr>
              <p:blipFill rotWithShape="1">
                <a:blip r:embed="rId6">
                  <a:extLst>
                    <a:ext uri="{28A0092B-C50C-407E-A947-70E740481C1C}">
                      <a14:useLocalDpi xmlns:a14="http://schemas.microsoft.com/office/drawing/2010/main" val="0"/>
                    </a:ext>
                  </a:extLst>
                </a:blip>
                <a:srcRect b="10188"/>
                <a:stretch/>
              </p:blipFill>
              <p:spPr>
                <a:xfrm>
                  <a:off x="0" y="4828715"/>
                  <a:ext cx="7327636" cy="1642534"/>
                </a:xfrm>
                <a:prstGeom prst="rect">
                  <a:avLst/>
                </a:prstGeom>
              </p:spPr>
            </p:pic>
            <p:pic>
              <p:nvPicPr>
                <p:cNvPr id="13" name="Picture 12" descr="ru21_offshore_bb660_470_pre.png"/>
                <p:cNvPicPr>
                  <a:picLocks noChangeAspect="1"/>
                </p:cNvPicPr>
                <p:nvPr/>
              </p:nvPicPr>
              <p:blipFill rotWithShape="1">
                <a:blip r:embed="rId7">
                  <a:extLst>
                    <a:ext uri="{28A0092B-C50C-407E-A947-70E740481C1C}">
                      <a14:useLocalDpi xmlns:a14="http://schemas.microsoft.com/office/drawing/2010/main" val="0"/>
                    </a:ext>
                  </a:extLst>
                </a:blip>
                <a:srcRect t="-10189" b="13362"/>
                <a:stretch/>
              </p:blipFill>
              <p:spPr>
                <a:xfrm>
                  <a:off x="0" y="6309086"/>
                  <a:ext cx="7327636" cy="1770811"/>
                </a:xfrm>
                <a:prstGeom prst="rect">
                  <a:avLst/>
                </a:prstGeom>
              </p:spPr>
            </p:pic>
          </p:grpSp>
          <p:sp>
            <p:nvSpPr>
              <p:cNvPr id="8" name="Text Box 79"/>
              <p:cNvSpPr txBox="1"/>
              <p:nvPr/>
            </p:nvSpPr>
            <p:spPr>
              <a:xfrm>
                <a:off x="2007129" y="6117415"/>
                <a:ext cx="1565160" cy="30777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Calibri"/>
                    <a:ea typeface="ＭＳ 明朝"/>
                    <a:cs typeface="Times New Roman"/>
                  </a:rPr>
                  <a:t>Date (mm/dd)</a:t>
                </a:r>
                <a:endParaRPr lang="en-US" sz="1000">
                  <a:effectLst/>
                  <a:latin typeface="Times"/>
                  <a:ea typeface="ＭＳ 明朝"/>
                  <a:cs typeface="Times New Roman"/>
                </a:endParaRPr>
              </a:p>
            </p:txBody>
          </p:sp>
        </p:grpSp>
        <p:sp>
          <p:nvSpPr>
            <p:cNvPr id="6" name="Text Box 80"/>
            <p:cNvSpPr txBox="1"/>
            <p:nvPr/>
          </p:nvSpPr>
          <p:spPr>
            <a:xfrm rot="16200000">
              <a:off x="-353444" y="2743577"/>
              <a:ext cx="1308577" cy="30777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Calibri"/>
                  <a:ea typeface="ＭＳ 明朝"/>
                  <a:cs typeface="Times New Roman"/>
                </a:rPr>
                <a:t>Depth (m)</a:t>
              </a:r>
              <a:endParaRPr lang="en-US" sz="1000">
                <a:effectLst/>
                <a:latin typeface="Times"/>
                <a:ea typeface="ＭＳ 明朝"/>
                <a:cs typeface="Times New Roman"/>
              </a:endParaRPr>
            </a:p>
          </p:txBody>
        </p:sp>
      </p:grpSp>
      <p:sp>
        <p:nvSpPr>
          <p:cNvPr id="14" name="TextBox 13"/>
          <p:cNvSpPr txBox="1"/>
          <p:nvPr/>
        </p:nvSpPr>
        <p:spPr>
          <a:xfrm>
            <a:off x="457200" y="2667000"/>
            <a:ext cx="3048000" cy="2031325"/>
          </a:xfrm>
          <a:prstGeom prst="rect">
            <a:avLst/>
          </a:prstGeom>
          <a:noFill/>
        </p:spPr>
        <p:txBody>
          <a:bodyPr wrap="square" rtlCol="0">
            <a:spAutoFit/>
          </a:bodyPr>
          <a:lstStyle/>
          <a:p>
            <a:r>
              <a:rPr lang="en-US" dirty="0" smtClean="0">
                <a:solidFill>
                  <a:srgbClr val="000000"/>
                </a:solidFill>
              </a:rPr>
              <a:t>Pre-storm offshore transect:</a:t>
            </a:r>
          </a:p>
          <a:p>
            <a:r>
              <a:rPr lang="en-US" dirty="0" smtClean="0">
                <a:solidFill>
                  <a:srgbClr val="000000"/>
                </a:solidFill>
              </a:rPr>
              <a:t>Vertically well-mixed.</a:t>
            </a:r>
          </a:p>
          <a:p>
            <a:endParaRPr lang="en-US" dirty="0" smtClean="0">
              <a:solidFill>
                <a:srgbClr val="000000"/>
              </a:solidFill>
            </a:endParaRPr>
          </a:p>
          <a:p>
            <a:r>
              <a:rPr lang="en-US" dirty="0" smtClean="0">
                <a:solidFill>
                  <a:srgbClr val="000000"/>
                </a:solidFill>
              </a:rPr>
              <a:t>Warm/fresh water onshore</a:t>
            </a:r>
          </a:p>
          <a:p>
            <a:r>
              <a:rPr lang="en-US" dirty="0" smtClean="0">
                <a:solidFill>
                  <a:srgbClr val="000000"/>
                </a:solidFill>
              </a:rPr>
              <a:t>Salty/cooler water offshore</a:t>
            </a:r>
          </a:p>
          <a:p>
            <a:endParaRPr lang="en-US" dirty="0">
              <a:solidFill>
                <a:srgbClr val="000000"/>
              </a:solidFill>
            </a:endParaRPr>
          </a:p>
          <a:p>
            <a:r>
              <a:rPr lang="en-US" dirty="0" smtClean="0">
                <a:solidFill>
                  <a:srgbClr val="000000"/>
                </a:solidFill>
              </a:rPr>
              <a:t>Optically clear</a:t>
            </a:r>
          </a:p>
        </p:txBody>
      </p:sp>
      <p:pic>
        <p:nvPicPr>
          <p:cNvPr id="15" name="Picture 14"/>
          <p:cNvPicPr>
            <a:picLocks noChangeAspect="1"/>
          </p:cNvPicPr>
          <p:nvPr/>
        </p:nvPicPr>
        <p:blipFill>
          <a:blip r:embed="rId8"/>
          <a:stretch>
            <a:fillRect/>
          </a:stretch>
        </p:blipFill>
        <p:spPr>
          <a:xfrm>
            <a:off x="3937" y="304800"/>
            <a:ext cx="4491863" cy="1905000"/>
          </a:xfrm>
          <a:prstGeom prst="rect">
            <a:avLst/>
          </a:prstGeom>
        </p:spPr>
      </p:pic>
    </p:spTree>
    <p:extLst>
      <p:ext uri="{BB962C8B-B14F-4D97-AF65-F5344CB8AC3E}">
        <p14:creationId xmlns:p14="http://schemas.microsoft.com/office/powerpoint/2010/main" val="20084334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a:xfrm>
            <a:off x="-76200" y="152400"/>
            <a:ext cx="4800600" cy="6019799"/>
            <a:chOff x="0" y="0"/>
            <a:chExt cx="5486400" cy="7647483"/>
          </a:xfrm>
        </p:grpSpPr>
        <p:grpSp>
          <p:nvGrpSpPr>
            <p:cNvPr id="5" name="Group 4"/>
            <p:cNvGrpSpPr/>
            <p:nvPr/>
          </p:nvGrpSpPr>
          <p:grpSpPr>
            <a:xfrm>
              <a:off x="0" y="0"/>
              <a:ext cx="5486400" cy="7647483"/>
              <a:chOff x="0" y="0"/>
              <a:chExt cx="5486400" cy="7647483"/>
            </a:xfrm>
          </p:grpSpPr>
          <p:grpSp>
            <p:nvGrpSpPr>
              <p:cNvPr id="7" name="Group 6"/>
              <p:cNvGrpSpPr/>
              <p:nvPr/>
            </p:nvGrpSpPr>
            <p:grpSpPr>
              <a:xfrm>
                <a:off x="0" y="0"/>
                <a:ext cx="5486400" cy="7365362"/>
                <a:chOff x="0" y="0"/>
                <a:chExt cx="5486400" cy="7365368"/>
              </a:xfrm>
            </p:grpSpPr>
            <p:pic>
              <p:nvPicPr>
                <p:cNvPr id="9" name="Picture 8"/>
                <p:cNvPicPr/>
                <p:nvPr/>
              </p:nvPicPr>
              <p:blipFill rotWithShape="1">
                <a:blip r:embed="rId3">
                  <a:extLst>
                    <a:ext uri="{28A0092B-C50C-407E-A947-70E740481C1C}">
                      <a14:useLocalDpi xmlns:a14="http://schemas.microsoft.com/office/drawing/2010/main" val="0"/>
                    </a:ext>
                  </a:extLst>
                </a:blip>
                <a:srcRect b="9694"/>
                <a:stretch/>
              </p:blipFill>
              <p:spPr bwMode="auto">
                <a:xfrm>
                  <a:off x="0" y="2444750"/>
                  <a:ext cx="5486400" cy="1236345"/>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extLst>
                    <a:ext uri="{28A0092B-C50C-407E-A947-70E740481C1C}">
                      <a14:useLocalDpi xmlns:a14="http://schemas.microsoft.com/office/drawing/2010/main" val="0"/>
                    </a:ext>
                  </a:extLst>
                </a:blip>
                <a:srcRect b="11734"/>
                <a:stretch/>
              </p:blipFill>
              <p:spPr bwMode="auto">
                <a:xfrm>
                  <a:off x="0" y="0"/>
                  <a:ext cx="5486400" cy="120840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5">
                  <a:extLst>
                    <a:ext uri="{28A0092B-C50C-407E-A947-70E740481C1C}">
                      <a14:useLocalDpi xmlns:a14="http://schemas.microsoft.com/office/drawing/2010/main" val="0"/>
                    </a:ext>
                  </a:extLst>
                </a:blip>
                <a:srcRect b="11271"/>
                <a:stretch/>
              </p:blipFill>
              <p:spPr bwMode="auto">
                <a:xfrm>
                  <a:off x="0" y="3681095"/>
                  <a:ext cx="5486400" cy="1214755"/>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6">
                  <a:extLst>
                    <a:ext uri="{28A0092B-C50C-407E-A947-70E740481C1C}">
                      <a14:useLocalDpi xmlns:a14="http://schemas.microsoft.com/office/drawing/2010/main" val="0"/>
                    </a:ext>
                  </a:extLst>
                </a:blip>
                <a:srcRect b="9618"/>
                <a:stretch/>
              </p:blipFill>
              <p:spPr>
                <a:xfrm>
                  <a:off x="0" y="6127982"/>
                  <a:ext cx="5486400" cy="1237386"/>
                </a:xfrm>
                <a:prstGeom prst="rect">
                  <a:avLst/>
                </a:prstGeom>
              </p:spPr>
            </p:pic>
            <p:pic>
              <p:nvPicPr>
                <p:cNvPr id="13" name="Picture 12"/>
                <p:cNvPicPr/>
                <p:nvPr/>
              </p:nvPicPr>
              <p:blipFill rotWithShape="1">
                <a:blip r:embed="rId7">
                  <a:extLst>
                    <a:ext uri="{28A0092B-C50C-407E-A947-70E740481C1C}">
                      <a14:useLocalDpi xmlns:a14="http://schemas.microsoft.com/office/drawing/2010/main" val="0"/>
                    </a:ext>
                  </a:extLst>
                </a:blip>
                <a:srcRect b="8720"/>
                <a:stretch/>
              </p:blipFill>
              <p:spPr bwMode="auto">
                <a:xfrm>
                  <a:off x="0" y="4895850"/>
                  <a:ext cx="5486400" cy="124968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8">
                  <a:extLst>
                    <a:ext uri="{28A0092B-C50C-407E-A947-70E740481C1C}">
                      <a14:useLocalDpi xmlns:a14="http://schemas.microsoft.com/office/drawing/2010/main" val="0"/>
                    </a:ext>
                  </a:extLst>
                </a:blip>
                <a:srcRect t="9" b="9701"/>
                <a:stretch/>
              </p:blipFill>
              <p:spPr bwMode="auto">
                <a:xfrm>
                  <a:off x="0" y="1208405"/>
                  <a:ext cx="5486400" cy="1236345"/>
                </a:xfrm>
                <a:prstGeom prst="rect">
                  <a:avLst/>
                </a:prstGeom>
                <a:noFill/>
                <a:ln>
                  <a:noFill/>
                </a:ln>
                <a:extLst>
                  <a:ext uri="{53640926-AAD7-44d8-BBD7-CCE9431645EC}">
                    <a14:shadowObscured xmlns:a14="http://schemas.microsoft.com/office/drawing/2010/main"/>
                  </a:ext>
                </a:extLst>
              </p:spPr>
            </p:pic>
          </p:grpSp>
          <p:sp>
            <p:nvSpPr>
              <p:cNvPr id="8" name="Text Box 39"/>
              <p:cNvSpPr txBox="1"/>
              <p:nvPr/>
            </p:nvSpPr>
            <p:spPr>
              <a:xfrm>
                <a:off x="2007129" y="7339706"/>
                <a:ext cx="1565160" cy="30777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Calibri"/>
                    <a:ea typeface="ＭＳ 明朝"/>
                    <a:cs typeface="Times New Roman"/>
                  </a:rPr>
                  <a:t>Date (mm/dd)</a:t>
                </a:r>
                <a:endParaRPr lang="en-US" sz="1000">
                  <a:effectLst/>
                  <a:latin typeface="Times"/>
                  <a:ea typeface="ＭＳ 明朝"/>
                  <a:cs typeface="Times New Roman"/>
                </a:endParaRPr>
              </a:p>
            </p:txBody>
          </p:sp>
        </p:grpSp>
        <p:sp>
          <p:nvSpPr>
            <p:cNvPr id="6" name="Text Box 40"/>
            <p:cNvSpPr txBox="1"/>
            <p:nvPr/>
          </p:nvSpPr>
          <p:spPr>
            <a:xfrm rot="16200000">
              <a:off x="-353444" y="3093564"/>
              <a:ext cx="1308577" cy="30777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Calibri"/>
                  <a:ea typeface="ＭＳ 明朝"/>
                  <a:cs typeface="Times New Roman"/>
                </a:rPr>
                <a:t>Depth (m)</a:t>
              </a:r>
              <a:endParaRPr lang="en-US" sz="1000">
                <a:effectLst/>
                <a:latin typeface="Times"/>
                <a:ea typeface="ＭＳ 明朝"/>
                <a:cs typeface="Times New Roman"/>
              </a:endParaRPr>
            </a:p>
          </p:txBody>
        </p:sp>
      </p:grpSp>
      <p:pic>
        <p:nvPicPr>
          <p:cNvPr id="15" name="Picture 14"/>
          <p:cNvPicPr>
            <a:picLocks noChangeAspect="1"/>
          </p:cNvPicPr>
          <p:nvPr/>
        </p:nvPicPr>
        <p:blipFill>
          <a:blip r:embed="rId9"/>
          <a:stretch>
            <a:fillRect/>
          </a:stretch>
        </p:blipFill>
        <p:spPr>
          <a:xfrm>
            <a:off x="4343400" y="228600"/>
            <a:ext cx="4787900" cy="2156089"/>
          </a:xfrm>
          <a:prstGeom prst="rect">
            <a:avLst/>
          </a:prstGeom>
        </p:spPr>
      </p:pic>
      <p:sp>
        <p:nvSpPr>
          <p:cNvPr id="16" name="Rectangle 15"/>
          <p:cNvSpPr/>
          <p:nvPr/>
        </p:nvSpPr>
        <p:spPr>
          <a:xfrm>
            <a:off x="990600" y="304800"/>
            <a:ext cx="1676400" cy="56388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flipV="1">
            <a:off x="2590800" y="3505200"/>
            <a:ext cx="23622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743200" y="4876800"/>
            <a:ext cx="2286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105400" y="3200400"/>
            <a:ext cx="3657600" cy="2308324"/>
          </a:xfrm>
          <a:prstGeom prst="rect">
            <a:avLst/>
          </a:prstGeom>
          <a:noFill/>
        </p:spPr>
        <p:txBody>
          <a:bodyPr wrap="square" rtlCol="0">
            <a:spAutoFit/>
          </a:bodyPr>
          <a:lstStyle/>
          <a:p>
            <a:r>
              <a:rPr lang="en-US" dirty="0" smtClean="0"/>
              <a:t>Sediment is </a:t>
            </a:r>
            <a:r>
              <a:rPr lang="en-US" dirty="0" err="1" smtClean="0"/>
              <a:t>resuspended</a:t>
            </a:r>
            <a:r>
              <a:rPr lang="en-US" dirty="0"/>
              <a:t> </a:t>
            </a:r>
            <a:r>
              <a:rPr lang="en-US" dirty="0" smtClean="0"/>
              <a:t>throughout the water-column shortly after vertical velocities reach the bed.</a:t>
            </a:r>
            <a:endParaRPr lang="en-US" dirty="0"/>
          </a:p>
          <a:p>
            <a:endParaRPr lang="en-US" dirty="0" smtClean="0"/>
          </a:p>
          <a:p>
            <a:r>
              <a:rPr lang="en-US" dirty="0"/>
              <a:t>Glider vertical velocities increase from the surface over ~ 20 hours.</a:t>
            </a:r>
          </a:p>
          <a:p>
            <a:endParaRPr lang="en-US" dirty="0"/>
          </a:p>
        </p:txBody>
      </p:sp>
      <p:cxnSp>
        <p:nvCxnSpPr>
          <p:cNvPr id="17" name="Straight Connector 16"/>
          <p:cNvCxnSpPr/>
          <p:nvPr/>
        </p:nvCxnSpPr>
        <p:spPr>
          <a:xfrm>
            <a:off x="1143000" y="5181600"/>
            <a:ext cx="3810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828800" y="3352800"/>
            <a:ext cx="0" cy="381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209800" y="5181600"/>
            <a:ext cx="457200" cy="533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438400" y="3276600"/>
            <a:ext cx="0" cy="381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00989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a:xfrm>
            <a:off x="4062163" y="0"/>
            <a:ext cx="5005637" cy="6172200"/>
            <a:chOff x="0" y="0"/>
            <a:chExt cx="5486400" cy="7475009"/>
          </a:xfrm>
        </p:grpSpPr>
        <p:grpSp>
          <p:nvGrpSpPr>
            <p:cNvPr id="5" name="Group 4"/>
            <p:cNvGrpSpPr/>
            <p:nvPr/>
          </p:nvGrpSpPr>
          <p:grpSpPr>
            <a:xfrm>
              <a:off x="0" y="0"/>
              <a:ext cx="5486400" cy="7475009"/>
              <a:chOff x="0" y="0"/>
              <a:chExt cx="5486400" cy="7475009"/>
            </a:xfrm>
          </p:grpSpPr>
          <p:grpSp>
            <p:nvGrpSpPr>
              <p:cNvPr id="7" name="Group 6"/>
              <p:cNvGrpSpPr/>
              <p:nvPr/>
            </p:nvGrpSpPr>
            <p:grpSpPr>
              <a:xfrm>
                <a:off x="0" y="0"/>
                <a:ext cx="5486400" cy="7225666"/>
                <a:chOff x="0" y="0"/>
                <a:chExt cx="7344569" cy="9673166"/>
              </a:xfrm>
            </p:grpSpPr>
            <p:pic>
              <p:nvPicPr>
                <p:cNvPr id="9" name="Picture 8" descr="ru05_storm_temp.png"/>
                <p:cNvPicPr>
                  <a:picLocks noChangeAspect="1"/>
                </p:cNvPicPr>
                <p:nvPr/>
              </p:nvPicPr>
              <p:blipFill rotWithShape="1">
                <a:blip r:embed="rId3">
                  <a:extLst>
                    <a:ext uri="{28A0092B-C50C-407E-A947-70E740481C1C}">
                      <a14:useLocalDpi xmlns:a14="http://schemas.microsoft.com/office/drawing/2010/main" val="0"/>
                    </a:ext>
                  </a:extLst>
                </a:blip>
                <a:srcRect b="10883"/>
                <a:stretch/>
              </p:blipFill>
              <p:spPr>
                <a:xfrm>
                  <a:off x="0" y="0"/>
                  <a:ext cx="7327636" cy="1629833"/>
                </a:xfrm>
                <a:prstGeom prst="rect">
                  <a:avLst/>
                </a:prstGeom>
              </p:spPr>
            </p:pic>
            <p:pic>
              <p:nvPicPr>
                <p:cNvPr id="10" name="Picture 9" descr="ru05_storm_salinity.png"/>
                <p:cNvPicPr>
                  <a:picLocks noChangeAspect="1"/>
                </p:cNvPicPr>
                <p:nvPr/>
              </p:nvPicPr>
              <p:blipFill rotWithShape="1">
                <a:blip r:embed="rId4">
                  <a:extLst>
                    <a:ext uri="{28A0092B-C50C-407E-A947-70E740481C1C}">
                      <a14:useLocalDpi xmlns:a14="http://schemas.microsoft.com/office/drawing/2010/main" val="0"/>
                    </a:ext>
                  </a:extLst>
                </a:blip>
                <a:srcRect b="11114"/>
                <a:stretch/>
              </p:blipFill>
              <p:spPr>
                <a:xfrm>
                  <a:off x="0" y="1629834"/>
                  <a:ext cx="7327636" cy="1625600"/>
                </a:xfrm>
                <a:prstGeom prst="rect">
                  <a:avLst/>
                </a:prstGeom>
              </p:spPr>
            </p:pic>
            <p:pic>
              <p:nvPicPr>
                <p:cNvPr id="11" name="Picture 10" descr="ru05_storm_density.png"/>
                <p:cNvPicPr>
                  <a:picLocks noChangeAspect="1"/>
                </p:cNvPicPr>
                <p:nvPr/>
              </p:nvPicPr>
              <p:blipFill rotWithShape="1">
                <a:blip r:embed="rId5">
                  <a:extLst>
                    <a:ext uri="{28A0092B-C50C-407E-A947-70E740481C1C}">
                      <a14:useLocalDpi xmlns:a14="http://schemas.microsoft.com/office/drawing/2010/main" val="0"/>
                    </a:ext>
                  </a:extLst>
                </a:blip>
                <a:srcRect t="-2083" b="13892"/>
                <a:stretch/>
              </p:blipFill>
              <p:spPr>
                <a:xfrm>
                  <a:off x="0" y="3217334"/>
                  <a:ext cx="7327636" cy="1612900"/>
                </a:xfrm>
                <a:prstGeom prst="rect">
                  <a:avLst/>
                </a:prstGeom>
              </p:spPr>
            </p:pic>
            <p:pic>
              <p:nvPicPr>
                <p:cNvPr id="12" name="Picture 11" descr="ru05_storm_bb470.png"/>
                <p:cNvPicPr>
                  <a:picLocks noChangeAspect="1"/>
                </p:cNvPicPr>
                <p:nvPr/>
              </p:nvPicPr>
              <p:blipFill rotWithShape="1">
                <a:blip r:embed="rId6">
                  <a:extLst>
                    <a:ext uri="{28A0092B-C50C-407E-A947-70E740481C1C}">
                      <a14:useLocalDpi xmlns:a14="http://schemas.microsoft.com/office/drawing/2010/main" val="0"/>
                    </a:ext>
                  </a:extLst>
                </a:blip>
                <a:srcRect b="10886"/>
                <a:stretch/>
              </p:blipFill>
              <p:spPr>
                <a:xfrm>
                  <a:off x="0" y="4830234"/>
                  <a:ext cx="7327636" cy="1629772"/>
                </a:xfrm>
                <a:prstGeom prst="rect">
                  <a:avLst/>
                </a:prstGeom>
              </p:spPr>
            </p:pic>
            <p:pic>
              <p:nvPicPr>
                <p:cNvPr id="13" name="Picture 12" descr="ru05_storm_660470.png"/>
                <p:cNvPicPr>
                  <a:picLocks noChangeAspect="1"/>
                </p:cNvPicPr>
                <p:nvPr/>
              </p:nvPicPr>
              <p:blipFill rotWithShape="1">
                <a:blip r:embed="rId7">
                  <a:extLst>
                    <a:ext uri="{28A0092B-C50C-407E-A947-70E740481C1C}">
                      <a14:useLocalDpi xmlns:a14="http://schemas.microsoft.com/office/drawing/2010/main" val="0"/>
                    </a:ext>
                  </a:extLst>
                </a:blip>
                <a:srcRect b="9491"/>
                <a:stretch/>
              </p:blipFill>
              <p:spPr>
                <a:xfrm>
                  <a:off x="0" y="6460007"/>
                  <a:ext cx="7327636" cy="1655294"/>
                </a:xfrm>
                <a:prstGeom prst="rect">
                  <a:avLst/>
                </a:prstGeom>
              </p:spPr>
            </p:pic>
            <p:pic>
              <p:nvPicPr>
                <p:cNvPr id="14" name="Picture 13" descr="ru05_downcast_storm_vertical.png"/>
                <p:cNvPicPr>
                  <a:picLocks noChangeAspect="1"/>
                </p:cNvPicPr>
                <p:nvPr/>
              </p:nvPicPr>
              <p:blipFill rotWithShape="1">
                <a:blip r:embed="rId8">
                  <a:extLst>
                    <a:ext uri="{28A0092B-C50C-407E-A947-70E740481C1C}">
                      <a14:useLocalDpi xmlns:a14="http://schemas.microsoft.com/office/drawing/2010/main" val="0"/>
                    </a:ext>
                  </a:extLst>
                </a:blip>
                <a:srcRect b="12733"/>
                <a:stretch/>
              </p:blipFill>
              <p:spPr>
                <a:xfrm>
                  <a:off x="16933" y="8077171"/>
                  <a:ext cx="7327636" cy="1595995"/>
                </a:xfrm>
                <a:prstGeom prst="rect">
                  <a:avLst/>
                </a:prstGeom>
              </p:spPr>
            </p:pic>
          </p:grpSp>
          <p:sp>
            <p:nvSpPr>
              <p:cNvPr id="8" name="Text Box 90"/>
              <p:cNvSpPr txBox="1"/>
              <p:nvPr/>
            </p:nvSpPr>
            <p:spPr>
              <a:xfrm>
                <a:off x="2007129" y="7167232"/>
                <a:ext cx="1565160" cy="30777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Calibri"/>
                    <a:ea typeface="ＭＳ 明朝"/>
                    <a:cs typeface="Times New Roman"/>
                  </a:rPr>
                  <a:t>Date (mm/dd)</a:t>
                </a:r>
                <a:endParaRPr lang="en-US" sz="1000">
                  <a:effectLst/>
                  <a:latin typeface="Times"/>
                  <a:ea typeface="ＭＳ 明朝"/>
                  <a:cs typeface="Times New Roman"/>
                </a:endParaRPr>
              </a:p>
            </p:txBody>
          </p:sp>
        </p:grpSp>
        <p:sp>
          <p:nvSpPr>
            <p:cNvPr id="6" name="Text Box 91"/>
            <p:cNvSpPr txBox="1"/>
            <p:nvPr/>
          </p:nvSpPr>
          <p:spPr>
            <a:xfrm rot="16200000">
              <a:off x="-353444" y="3100682"/>
              <a:ext cx="1308577" cy="307777"/>
            </a:xfrm>
            <a:prstGeom prst="rect">
              <a:avLst/>
            </a:prstGeom>
            <a:noFill/>
          </p:spPr>
          <p:txBody>
            <a:bodyPr wrap="square" rtlCol="0">
              <a:spAutoFit/>
            </a:bodyPr>
            <a:lstStyle/>
            <a:p>
              <a:pPr marL="0" marR="0">
                <a:spcBef>
                  <a:spcPts val="0"/>
                </a:spcBef>
                <a:spcAft>
                  <a:spcPts val="0"/>
                </a:spcAft>
              </a:pPr>
              <a:r>
                <a:rPr lang="en-US" sz="1400" kern="1200">
                  <a:solidFill>
                    <a:srgbClr val="000000"/>
                  </a:solidFill>
                  <a:effectLst/>
                  <a:latin typeface="Calibri"/>
                  <a:ea typeface="ＭＳ 明朝"/>
                  <a:cs typeface="Times New Roman"/>
                </a:rPr>
                <a:t>Depth (m)</a:t>
              </a:r>
              <a:endParaRPr lang="en-US" sz="1000">
                <a:effectLst/>
                <a:latin typeface="Times"/>
                <a:ea typeface="ＭＳ 明朝"/>
                <a:cs typeface="Times New Roman"/>
              </a:endParaRPr>
            </a:p>
          </p:txBody>
        </p:sp>
      </p:grpSp>
      <p:sp>
        <p:nvSpPr>
          <p:cNvPr id="15" name="Rectangle 14"/>
          <p:cNvSpPr/>
          <p:nvPr/>
        </p:nvSpPr>
        <p:spPr>
          <a:xfrm>
            <a:off x="5105400" y="152400"/>
            <a:ext cx="1752600" cy="58674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3810000" y="3505200"/>
            <a:ext cx="22860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048000" y="4724400"/>
            <a:ext cx="2286000" cy="76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9"/>
          <a:stretch>
            <a:fillRect/>
          </a:stretch>
        </p:blipFill>
        <p:spPr>
          <a:xfrm>
            <a:off x="0" y="38100"/>
            <a:ext cx="4316730" cy="2933700"/>
          </a:xfrm>
          <a:prstGeom prst="rect">
            <a:avLst/>
          </a:prstGeom>
        </p:spPr>
      </p:pic>
      <p:cxnSp>
        <p:nvCxnSpPr>
          <p:cNvPr id="17" name="Straight Connector 16"/>
          <p:cNvCxnSpPr/>
          <p:nvPr/>
        </p:nvCxnSpPr>
        <p:spPr>
          <a:xfrm>
            <a:off x="5257800" y="5181600"/>
            <a:ext cx="381000" cy="457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553200" y="5181600"/>
            <a:ext cx="457200" cy="533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85800" y="3429000"/>
            <a:ext cx="3048000" cy="1200329"/>
          </a:xfrm>
          <a:prstGeom prst="rect">
            <a:avLst/>
          </a:prstGeom>
          <a:noFill/>
        </p:spPr>
        <p:txBody>
          <a:bodyPr wrap="square" rtlCol="0">
            <a:spAutoFit/>
          </a:bodyPr>
          <a:lstStyle/>
          <a:p>
            <a:r>
              <a:rPr lang="en-US" dirty="0" smtClean="0"/>
              <a:t>Timing is similar to RU21 but magnitude is higher at RU05 during the peak of the winds and waves. </a:t>
            </a:r>
          </a:p>
        </p:txBody>
      </p:sp>
    </p:spTree>
    <p:extLst>
      <p:ext uri="{BB962C8B-B14F-4D97-AF65-F5344CB8AC3E}">
        <p14:creationId xmlns:p14="http://schemas.microsoft.com/office/powerpoint/2010/main" val="1477563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28600" y="152400"/>
            <a:ext cx="8795212" cy="5105400"/>
          </a:xfrm>
          <a:prstGeom prst="rect">
            <a:avLst/>
          </a:prstGeom>
        </p:spPr>
      </p:pic>
      <p:sp>
        <p:nvSpPr>
          <p:cNvPr id="5" name="Rectangle 4"/>
          <p:cNvSpPr/>
          <p:nvPr/>
        </p:nvSpPr>
        <p:spPr>
          <a:xfrm>
            <a:off x="5562600" y="152400"/>
            <a:ext cx="2286000" cy="4876800"/>
          </a:xfrm>
          <a:prstGeom prst="rect">
            <a:avLst/>
          </a:pr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62000" y="5334000"/>
            <a:ext cx="7924800" cy="646331"/>
          </a:xfrm>
          <a:prstGeom prst="rect">
            <a:avLst/>
          </a:prstGeom>
          <a:noFill/>
        </p:spPr>
        <p:txBody>
          <a:bodyPr wrap="square" rtlCol="0">
            <a:spAutoFit/>
          </a:bodyPr>
          <a:lstStyle/>
          <a:p>
            <a:r>
              <a:rPr lang="en-US" dirty="0" smtClean="0"/>
              <a:t>RU05 has double optical backscatter during the storm event, and double the along-shelf transport. Why is there a difference?</a:t>
            </a:r>
            <a:endParaRPr lang="en-US" dirty="0"/>
          </a:p>
        </p:txBody>
      </p:sp>
    </p:spTree>
    <p:extLst>
      <p:ext uri="{BB962C8B-B14F-4D97-AF65-F5344CB8AC3E}">
        <p14:creationId xmlns:p14="http://schemas.microsoft.com/office/powerpoint/2010/main" val="21445825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4076637496"/>
              </p:ext>
            </p:extLst>
          </p:nvPr>
        </p:nvGraphicFramePr>
        <p:xfrm>
          <a:off x="1066800" y="609600"/>
          <a:ext cx="7315200" cy="609600"/>
        </p:xfrm>
        <a:graphic>
          <a:graphicData uri="http://schemas.openxmlformats.org/presentationml/2006/ole">
            <mc:AlternateContent xmlns:mc="http://schemas.openxmlformats.org/markup-compatibility/2006">
              <mc:Choice xmlns:v="urn:schemas-microsoft-com:vml" Requires="v">
                <p:oleObj spid="_x0000_s1138" name="Document" r:id="rId5" imgW="5486400" imgH="457200" progId="Word.Document.12">
                  <p:embed/>
                </p:oleObj>
              </mc:Choice>
              <mc:Fallback>
                <p:oleObj name="Document" r:id="rId5" imgW="5486400" imgH="457200" progId="Word.Document.12">
                  <p:embed/>
                  <p:pic>
                    <p:nvPicPr>
                      <p:cNvPr id="0" name=""/>
                      <p:cNvPicPr/>
                      <p:nvPr/>
                    </p:nvPicPr>
                    <p:blipFill>
                      <a:blip r:embed="rId6"/>
                      <a:stretch>
                        <a:fillRect/>
                      </a:stretch>
                    </p:blipFill>
                    <p:spPr>
                      <a:xfrm>
                        <a:off x="1066800" y="609600"/>
                        <a:ext cx="7315200" cy="609600"/>
                      </a:xfrm>
                      <a:prstGeom prst="rect">
                        <a:avLst/>
                      </a:prstGeom>
                    </p:spPr>
                  </p:pic>
                </p:oleObj>
              </mc:Fallback>
            </mc:AlternateContent>
          </a:graphicData>
        </a:graphic>
      </p:graphicFrame>
      <p:cxnSp>
        <p:nvCxnSpPr>
          <p:cNvPr id="6" name="Straight Arrow Connector 5"/>
          <p:cNvCxnSpPr>
            <a:stCxn id="28" idx="3"/>
          </p:cNvCxnSpPr>
          <p:nvPr/>
        </p:nvCxnSpPr>
        <p:spPr>
          <a:xfrm>
            <a:off x="2590800" y="901988"/>
            <a:ext cx="914400" cy="12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1521843727"/>
              </p:ext>
            </p:extLst>
          </p:nvPr>
        </p:nvGraphicFramePr>
        <p:xfrm>
          <a:off x="4191000" y="2514600"/>
          <a:ext cx="8728075" cy="687388"/>
        </p:xfrm>
        <a:graphic>
          <a:graphicData uri="http://schemas.openxmlformats.org/presentationml/2006/ole">
            <mc:AlternateContent xmlns:mc="http://schemas.openxmlformats.org/markup-compatibility/2006">
              <mc:Choice xmlns:v="urn:schemas-microsoft-com:vml" Requires="v">
                <p:oleObj spid="_x0000_s1139" name="Document" r:id="rId8" imgW="5486400" imgH="431800" progId="Word.Document.12">
                  <p:embed/>
                </p:oleObj>
              </mc:Choice>
              <mc:Fallback>
                <p:oleObj name="Document" r:id="rId8" imgW="5486400" imgH="431800" progId="Word.Document.12">
                  <p:embed/>
                  <p:pic>
                    <p:nvPicPr>
                      <p:cNvPr id="0" name=""/>
                      <p:cNvPicPr/>
                      <p:nvPr/>
                    </p:nvPicPr>
                    <p:blipFill>
                      <a:blip r:embed="rId9"/>
                      <a:stretch>
                        <a:fillRect/>
                      </a:stretch>
                    </p:blipFill>
                    <p:spPr>
                      <a:xfrm>
                        <a:off x="4191000" y="2514600"/>
                        <a:ext cx="8728075" cy="687388"/>
                      </a:xfrm>
                      <a:prstGeom prst="rect">
                        <a:avLst/>
                      </a:prstGeom>
                    </p:spPr>
                  </p:pic>
                </p:oleObj>
              </mc:Fallback>
            </mc:AlternateContent>
          </a:graphicData>
        </a:graphic>
      </p:graphicFrame>
      <p:sp>
        <p:nvSpPr>
          <p:cNvPr id="27" name="TextBox 26"/>
          <p:cNvSpPr txBox="1"/>
          <p:nvPr/>
        </p:nvSpPr>
        <p:spPr>
          <a:xfrm>
            <a:off x="152400" y="1752600"/>
            <a:ext cx="3352800" cy="2031325"/>
          </a:xfrm>
          <a:prstGeom prst="rect">
            <a:avLst/>
          </a:prstGeom>
          <a:noFill/>
        </p:spPr>
        <p:txBody>
          <a:bodyPr wrap="square" rtlCol="0">
            <a:spAutoFit/>
          </a:bodyPr>
          <a:lstStyle/>
          <a:p>
            <a:r>
              <a:rPr lang="en-US" i="1" dirty="0" err="1" smtClean="0"/>
              <a:t>W</a:t>
            </a:r>
            <a:r>
              <a:rPr lang="en-US" i="1" baseline="-25000" dirty="0" err="1" smtClean="0"/>
              <a:t>f</a:t>
            </a:r>
            <a:r>
              <a:rPr lang="en-US" i="1" baseline="-25000" dirty="0" smtClean="0"/>
              <a:t> </a:t>
            </a:r>
            <a:r>
              <a:rPr lang="en-US" i="1" baseline="-25000" dirty="0"/>
              <a:t> </a:t>
            </a:r>
            <a:r>
              <a:rPr lang="en-US" dirty="0" smtClean="0"/>
              <a:t>or fall velocity is the tendency for sediment to fall out of suspension.</a:t>
            </a:r>
          </a:p>
          <a:p>
            <a:endParaRPr lang="en-US" dirty="0"/>
          </a:p>
          <a:p>
            <a:r>
              <a:rPr lang="en-US" dirty="0" smtClean="0"/>
              <a:t>U</a:t>
            </a:r>
            <a:r>
              <a:rPr lang="en-US" baseline="-25000" dirty="0" smtClean="0"/>
              <a:t>*</a:t>
            </a:r>
            <a:r>
              <a:rPr lang="en-US" dirty="0" smtClean="0"/>
              <a:t> represents turbulent shear or the tendency for particles to remain in suspension.</a:t>
            </a:r>
          </a:p>
        </p:txBody>
      </p:sp>
      <p:sp>
        <p:nvSpPr>
          <p:cNvPr id="28" name="TextBox 27"/>
          <p:cNvSpPr txBox="1"/>
          <p:nvPr/>
        </p:nvSpPr>
        <p:spPr>
          <a:xfrm>
            <a:off x="228600" y="609600"/>
            <a:ext cx="2362200" cy="584776"/>
          </a:xfrm>
          <a:prstGeom prst="rect">
            <a:avLst/>
          </a:prstGeom>
          <a:noFill/>
        </p:spPr>
        <p:txBody>
          <a:bodyPr wrap="square" rtlCol="0">
            <a:spAutoFit/>
          </a:bodyPr>
          <a:lstStyle/>
          <a:p>
            <a:r>
              <a:rPr lang="en-US" sz="1600" dirty="0" smtClean="0"/>
              <a:t>Sediment concentration at depth z</a:t>
            </a:r>
            <a:endParaRPr lang="en-US" sz="1600" dirty="0"/>
          </a:p>
        </p:txBody>
      </p:sp>
      <p:cxnSp>
        <p:nvCxnSpPr>
          <p:cNvPr id="19" name="Straight Arrow Connector 18"/>
          <p:cNvCxnSpPr/>
          <p:nvPr/>
        </p:nvCxnSpPr>
        <p:spPr>
          <a:xfrm>
            <a:off x="3276600" y="2133600"/>
            <a:ext cx="914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905000" y="5867400"/>
            <a:ext cx="7239000" cy="369332"/>
          </a:xfrm>
          <a:prstGeom prst="rect">
            <a:avLst/>
          </a:prstGeom>
        </p:spPr>
        <p:txBody>
          <a:bodyPr wrap="square">
            <a:spAutoFit/>
          </a:bodyPr>
          <a:lstStyle/>
          <a:p>
            <a:r>
              <a:rPr lang="en-US" dirty="0" smtClean="0"/>
              <a:t>[Glenn </a:t>
            </a:r>
            <a:r>
              <a:rPr lang="en-US" dirty="0"/>
              <a:t>et al</a:t>
            </a:r>
            <a:r>
              <a:rPr lang="en-US" dirty="0" smtClean="0"/>
              <a:t>., </a:t>
            </a:r>
            <a:r>
              <a:rPr lang="en-US" dirty="0"/>
              <a:t>2008; Styles and </a:t>
            </a:r>
            <a:r>
              <a:rPr lang="en-US" dirty="0" smtClean="0"/>
              <a:t>Glenn, </a:t>
            </a:r>
            <a:r>
              <a:rPr lang="en-US" dirty="0"/>
              <a:t>2000; Glenn and </a:t>
            </a:r>
            <a:r>
              <a:rPr lang="en-US" dirty="0" smtClean="0"/>
              <a:t>Grant, 1987] </a:t>
            </a:r>
            <a:endParaRPr lang="en-US" dirty="0"/>
          </a:p>
        </p:txBody>
      </p:sp>
      <p:cxnSp>
        <p:nvCxnSpPr>
          <p:cNvPr id="30" name="Straight Arrow Connector 29"/>
          <p:cNvCxnSpPr>
            <a:endCxn id="26" idx="1"/>
          </p:cNvCxnSpPr>
          <p:nvPr/>
        </p:nvCxnSpPr>
        <p:spPr>
          <a:xfrm flipV="1">
            <a:off x="3429000" y="2858294"/>
            <a:ext cx="762000" cy="418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793450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3616464"/>
              </p:ext>
            </p:extLst>
          </p:nvPr>
        </p:nvGraphicFramePr>
        <p:xfrm>
          <a:off x="1066800" y="609600"/>
          <a:ext cx="7315200" cy="609600"/>
        </p:xfrm>
        <a:graphic>
          <a:graphicData uri="http://schemas.openxmlformats.org/presentationml/2006/ole">
            <mc:AlternateContent xmlns:mc="http://schemas.openxmlformats.org/markup-compatibility/2006">
              <mc:Choice xmlns:v="urn:schemas-microsoft-com:vml" Requires="v">
                <p:oleObj spid="_x0000_s31824" name="Document" r:id="rId5" imgW="5486400" imgH="457200" progId="Word.Document.12">
                  <p:embed/>
                </p:oleObj>
              </mc:Choice>
              <mc:Fallback>
                <p:oleObj name="Document" r:id="rId5" imgW="5486400" imgH="457200" progId="Word.Document.12">
                  <p:embed/>
                  <p:pic>
                    <p:nvPicPr>
                      <p:cNvPr id="0" name=""/>
                      <p:cNvPicPr/>
                      <p:nvPr/>
                    </p:nvPicPr>
                    <p:blipFill>
                      <a:blip r:embed="rId6"/>
                      <a:stretch>
                        <a:fillRect/>
                      </a:stretch>
                    </p:blipFill>
                    <p:spPr>
                      <a:xfrm>
                        <a:off x="1066800" y="609600"/>
                        <a:ext cx="7315200" cy="609600"/>
                      </a:xfrm>
                      <a:prstGeom prst="rect">
                        <a:avLst/>
                      </a:prstGeom>
                    </p:spPr>
                  </p:pic>
                </p:oleObj>
              </mc:Fallback>
            </mc:AlternateContent>
          </a:graphicData>
        </a:graphic>
      </p:graphicFrame>
      <p:cxnSp>
        <p:nvCxnSpPr>
          <p:cNvPr id="5" name="Straight Arrow Connector 4"/>
          <p:cNvCxnSpPr>
            <a:stCxn id="8" idx="3"/>
          </p:cNvCxnSpPr>
          <p:nvPr/>
        </p:nvCxnSpPr>
        <p:spPr>
          <a:xfrm>
            <a:off x="2590800" y="901988"/>
            <a:ext cx="914400" cy="124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6" name="Object 5"/>
          <p:cNvGraphicFramePr>
            <a:graphicFrameLocks noChangeAspect="1"/>
          </p:cNvGraphicFramePr>
          <p:nvPr>
            <p:extLst>
              <p:ext uri="{D42A27DB-BD31-4B8C-83A1-F6EECF244321}">
                <p14:modId xmlns:p14="http://schemas.microsoft.com/office/powerpoint/2010/main" val="246740539"/>
              </p:ext>
            </p:extLst>
          </p:nvPr>
        </p:nvGraphicFramePr>
        <p:xfrm>
          <a:off x="4191000" y="2514600"/>
          <a:ext cx="8728075" cy="687388"/>
        </p:xfrm>
        <a:graphic>
          <a:graphicData uri="http://schemas.openxmlformats.org/presentationml/2006/ole">
            <mc:AlternateContent xmlns:mc="http://schemas.openxmlformats.org/markup-compatibility/2006">
              <mc:Choice xmlns:v="urn:schemas-microsoft-com:vml" Requires="v">
                <p:oleObj spid="_x0000_s31825" name="Document" r:id="rId8" imgW="5486400" imgH="431800" progId="Word.Document.12">
                  <p:embed/>
                </p:oleObj>
              </mc:Choice>
              <mc:Fallback>
                <p:oleObj name="Document" r:id="rId8" imgW="5486400" imgH="431800" progId="Word.Document.12">
                  <p:embed/>
                  <p:pic>
                    <p:nvPicPr>
                      <p:cNvPr id="0" name=""/>
                      <p:cNvPicPr/>
                      <p:nvPr/>
                    </p:nvPicPr>
                    <p:blipFill>
                      <a:blip r:embed="rId9"/>
                      <a:stretch>
                        <a:fillRect/>
                      </a:stretch>
                    </p:blipFill>
                    <p:spPr>
                      <a:xfrm>
                        <a:off x="4191000" y="2514600"/>
                        <a:ext cx="8728075" cy="687388"/>
                      </a:xfrm>
                      <a:prstGeom prst="rect">
                        <a:avLst/>
                      </a:prstGeom>
                    </p:spPr>
                  </p:pic>
                </p:oleObj>
              </mc:Fallback>
            </mc:AlternateContent>
          </a:graphicData>
        </a:graphic>
      </p:graphicFrame>
      <p:sp>
        <p:nvSpPr>
          <p:cNvPr id="7" name="TextBox 6"/>
          <p:cNvSpPr txBox="1"/>
          <p:nvPr/>
        </p:nvSpPr>
        <p:spPr>
          <a:xfrm>
            <a:off x="152400" y="1752600"/>
            <a:ext cx="3352800" cy="2031325"/>
          </a:xfrm>
          <a:prstGeom prst="rect">
            <a:avLst/>
          </a:prstGeom>
          <a:noFill/>
        </p:spPr>
        <p:txBody>
          <a:bodyPr wrap="square" rtlCol="0">
            <a:spAutoFit/>
          </a:bodyPr>
          <a:lstStyle/>
          <a:p>
            <a:r>
              <a:rPr lang="en-US" i="1" dirty="0" err="1" smtClean="0"/>
              <a:t>W</a:t>
            </a:r>
            <a:r>
              <a:rPr lang="en-US" i="1" baseline="-25000" dirty="0" err="1" smtClean="0"/>
              <a:t>f</a:t>
            </a:r>
            <a:r>
              <a:rPr lang="en-US" i="1" baseline="-25000" dirty="0" smtClean="0"/>
              <a:t> </a:t>
            </a:r>
            <a:r>
              <a:rPr lang="en-US" i="1" baseline="-25000" dirty="0"/>
              <a:t> </a:t>
            </a:r>
            <a:r>
              <a:rPr lang="en-US" dirty="0" smtClean="0"/>
              <a:t>or fall velocity is the tendency for sediment to fall out of suspension.</a:t>
            </a:r>
          </a:p>
          <a:p>
            <a:endParaRPr lang="en-US" dirty="0"/>
          </a:p>
          <a:p>
            <a:r>
              <a:rPr lang="en-US" dirty="0" smtClean="0"/>
              <a:t>U</a:t>
            </a:r>
            <a:r>
              <a:rPr lang="en-US" baseline="-25000" dirty="0" smtClean="0"/>
              <a:t>*</a:t>
            </a:r>
            <a:r>
              <a:rPr lang="en-US" dirty="0" smtClean="0"/>
              <a:t> represents turbulent shear or the tendency for particles to remain in suspension.</a:t>
            </a:r>
          </a:p>
        </p:txBody>
      </p:sp>
      <p:sp>
        <p:nvSpPr>
          <p:cNvPr id="8" name="TextBox 7"/>
          <p:cNvSpPr txBox="1"/>
          <p:nvPr/>
        </p:nvSpPr>
        <p:spPr>
          <a:xfrm>
            <a:off x="228600" y="609600"/>
            <a:ext cx="2362200" cy="584776"/>
          </a:xfrm>
          <a:prstGeom prst="rect">
            <a:avLst/>
          </a:prstGeom>
          <a:noFill/>
        </p:spPr>
        <p:txBody>
          <a:bodyPr wrap="square" rtlCol="0">
            <a:spAutoFit/>
          </a:bodyPr>
          <a:lstStyle/>
          <a:p>
            <a:r>
              <a:rPr lang="en-US" sz="1600" dirty="0" smtClean="0"/>
              <a:t>Sediment concentration at depth z</a:t>
            </a:r>
            <a:endParaRPr lang="en-US" sz="1600" dirty="0"/>
          </a:p>
        </p:txBody>
      </p:sp>
      <p:graphicFrame>
        <p:nvGraphicFramePr>
          <p:cNvPr id="9" name="Object 8"/>
          <p:cNvGraphicFramePr>
            <a:graphicFrameLocks noChangeAspect="1"/>
          </p:cNvGraphicFramePr>
          <p:nvPr>
            <p:extLst>
              <p:ext uri="{D42A27DB-BD31-4B8C-83A1-F6EECF244321}">
                <p14:modId xmlns:p14="http://schemas.microsoft.com/office/powerpoint/2010/main" val="2963900215"/>
              </p:ext>
            </p:extLst>
          </p:nvPr>
        </p:nvGraphicFramePr>
        <p:xfrm>
          <a:off x="5029200" y="1905000"/>
          <a:ext cx="10287000" cy="381000"/>
        </p:xfrm>
        <a:graphic>
          <a:graphicData uri="http://schemas.openxmlformats.org/presentationml/2006/ole">
            <mc:AlternateContent xmlns:mc="http://schemas.openxmlformats.org/markup-compatibility/2006">
              <mc:Choice xmlns:v="urn:schemas-microsoft-com:vml" Requires="v">
                <p:oleObj spid="_x0000_s31826" name="Document" r:id="rId11" imgW="5486400" imgH="203200" progId="Word.Document.12">
                  <p:embed/>
                </p:oleObj>
              </mc:Choice>
              <mc:Fallback>
                <p:oleObj name="Document" r:id="rId11" imgW="5486400" imgH="203200" progId="Word.Document.12">
                  <p:embed/>
                  <p:pic>
                    <p:nvPicPr>
                      <p:cNvPr id="0" name=""/>
                      <p:cNvPicPr/>
                      <p:nvPr/>
                    </p:nvPicPr>
                    <p:blipFill>
                      <a:blip r:embed="rId12"/>
                      <a:stretch>
                        <a:fillRect/>
                      </a:stretch>
                    </p:blipFill>
                    <p:spPr>
                      <a:xfrm>
                        <a:off x="5029200" y="1905000"/>
                        <a:ext cx="10287000" cy="381000"/>
                      </a:xfrm>
                      <a:prstGeom prst="rect">
                        <a:avLst/>
                      </a:prstGeom>
                    </p:spPr>
                  </p:pic>
                </p:oleObj>
              </mc:Fallback>
            </mc:AlternateContent>
          </a:graphicData>
        </a:graphic>
      </p:graphicFrame>
      <p:sp>
        <p:nvSpPr>
          <p:cNvPr id="10" name="TextBox 9"/>
          <p:cNvSpPr txBox="1"/>
          <p:nvPr/>
        </p:nvSpPr>
        <p:spPr>
          <a:xfrm>
            <a:off x="5029200" y="3581400"/>
            <a:ext cx="3733800" cy="1077218"/>
          </a:xfrm>
          <a:prstGeom prst="rect">
            <a:avLst/>
          </a:prstGeom>
          <a:noFill/>
        </p:spPr>
        <p:txBody>
          <a:bodyPr wrap="square" rtlCol="0">
            <a:spAutoFit/>
          </a:bodyPr>
          <a:lstStyle/>
          <a:p>
            <a:r>
              <a:rPr lang="en-US" sz="1600" dirty="0" smtClean="0"/>
              <a:t>U</a:t>
            </a:r>
            <a:r>
              <a:rPr lang="en-US" sz="1600" baseline="-25000" dirty="0" smtClean="0"/>
              <a:t>*</a:t>
            </a:r>
            <a:r>
              <a:rPr lang="en-US" sz="1600" dirty="0" smtClean="0"/>
              <a:t> is proportional to depth-averaged velocity. </a:t>
            </a:r>
            <a:r>
              <a:rPr lang="en-US" sz="1600" dirty="0"/>
              <a:t>[</a:t>
            </a:r>
            <a:r>
              <a:rPr lang="en-US" sz="1600" dirty="0" smtClean="0"/>
              <a:t>Lentz et al., 1999], which we can get from glider depth-averaged velocities.</a:t>
            </a:r>
            <a:endParaRPr lang="en-US" sz="1600" dirty="0"/>
          </a:p>
        </p:txBody>
      </p:sp>
      <p:sp>
        <p:nvSpPr>
          <p:cNvPr id="11" name="Rectangle 10"/>
          <p:cNvSpPr/>
          <p:nvPr/>
        </p:nvSpPr>
        <p:spPr>
          <a:xfrm>
            <a:off x="5100152" y="2286000"/>
            <a:ext cx="3281848" cy="923330"/>
          </a:xfrm>
          <a:prstGeom prst="rect">
            <a:avLst/>
          </a:prstGeom>
        </p:spPr>
        <p:txBody>
          <a:bodyPr wrap="none">
            <a:spAutoFit/>
          </a:bodyPr>
          <a:lstStyle/>
          <a:p>
            <a:r>
              <a:rPr lang="en-US" i="1" dirty="0" err="1"/>
              <a:t>Agrawal</a:t>
            </a:r>
            <a:r>
              <a:rPr lang="en-US" i="1" dirty="0"/>
              <a:t> and </a:t>
            </a:r>
            <a:r>
              <a:rPr lang="en-US" i="1" dirty="0" err="1"/>
              <a:t>Pottsmith</a:t>
            </a:r>
            <a:r>
              <a:rPr lang="en-US" i="1" dirty="0"/>
              <a:t> (2000) </a:t>
            </a:r>
            <a:endParaRPr lang="en-US" i="1" dirty="0" smtClean="0"/>
          </a:p>
          <a:p>
            <a:endParaRPr lang="en-US" i="1" dirty="0"/>
          </a:p>
          <a:p>
            <a:r>
              <a:rPr lang="en-US" dirty="0"/>
              <a:t>a</a:t>
            </a:r>
            <a:r>
              <a:rPr lang="en-US" dirty="0" smtClean="0"/>
              <a:t> = grain size</a:t>
            </a:r>
            <a:endParaRPr lang="en-US" dirty="0"/>
          </a:p>
        </p:txBody>
      </p:sp>
      <p:cxnSp>
        <p:nvCxnSpPr>
          <p:cNvPr id="12" name="Straight Arrow Connector 11"/>
          <p:cNvCxnSpPr/>
          <p:nvPr/>
        </p:nvCxnSpPr>
        <p:spPr>
          <a:xfrm>
            <a:off x="3276600" y="2133600"/>
            <a:ext cx="914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905000" y="5867400"/>
            <a:ext cx="7239000" cy="369332"/>
          </a:xfrm>
          <a:prstGeom prst="rect">
            <a:avLst/>
          </a:prstGeom>
        </p:spPr>
        <p:txBody>
          <a:bodyPr wrap="square">
            <a:spAutoFit/>
          </a:bodyPr>
          <a:lstStyle/>
          <a:p>
            <a:r>
              <a:rPr lang="en-US" dirty="0" smtClean="0"/>
              <a:t>[Glenn </a:t>
            </a:r>
            <a:r>
              <a:rPr lang="en-US" dirty="0"/>
              <a:t>et al</a:t>
            </a:r>
            <a:r>
              <a:rPr lang="en-US" dirty="0" smtClean="0"/>
              <a:t>., </a:t>
            </a:r>
            <a:r>
              <a:rPr lang="en-US" dirty="0"/>
              <a:t>2008; Styles and </a:t>
            </a:r>
            <a:r>
              <a:rPr lang="en-US" dirty="0" smtClean="0"/>
              <a:t>Glenn, </a:t>
            </a:r>
            <a:r>
              <a:rPr lang="en-US" dirty="0"/>
              <a:t>2000; Glenn and </a:t>
            </a:r>
            <a:r>
              <a:rPr lang="en-US" dirty="0" smtClean="0"/>
              <a:t>Grant, 1987] </a:t>
            </a:r>
            <a:endParaRPr lang="en-US" dirty="0"/>
          </a:p>
        </p:txBody>
      </p:sp>
      <p:cxnSp>
        <p:nvCxnSpPr>
          <p:cNvPr id="14" name="Straight Arrow Connector 13"/>
          <p:cNvCxnSpPr>
            <a:endCxn id="6" idx="1"/>
          </p:cNvCxnSpPr>
          <p:nvPr/>
        </p:nvCxnSpPr>
        <p:spPr>
          <a:xfrm flipV="1">
            <a:off x="3429000" y="2858294"/>
            <a:ext cx="762000" cy="4183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572000" y="21336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4495800" y="3048001"/>
            <a:ext cx="533400" cy="609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6997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066800" y="0"/>
            <a:ext cx="7239000" cy="4572000"/>
          </a:xfrm>
          <a:prstGeom prst="rect">
            <a:avLst/>
          </a:prstGeom>
        </p:spPr>
      </p:pic>
      <p:pic>
        <p:nvPicPr>
          <p:cNvPr id="8" name="Picture 7"/>
          <p:cNvPicPr>
            <a:picLocks noChangeAspect="1"/>
          </p:cNvPicPr>
          <p:nvPr/>
        </p:nvPicPr>
        <p:blipFill>
          <a:blip r:embed="rId4"/>
          <a:stretch>
            <a:fillRect/>
          </a:stretch>
        </p:blipFill>
        <p:spPr>
          <a:xfrm>
            <a:off x="1847448" y="4431657"/>
            <a:ext cx="5620152" cy="1511943"/>
          </a:xfrm>
          <a:prstGeom prst="rect">
            <a:avLst/>
          </a:prstGeom>
        </p:spPr>
      </p:pic>
      <p:sp>
        <p:nvSpPr>
          <p:cNvPr id="4" name="Rectangle 3"/>
          <p:cNvSpPr/>
          <p:nvPr/>
        </p:nvSpPr>
        <p:spPr>
          <a:xfrm>
            <a:off x="93494" y="5879068"/>
            <a:ext cx="5697706" cy="369332"/>
          </a:xfrm>
          <a:prstGeom prst="rect">
            <a:avLst/>
          </a:prstGeom>
        </p:spPr>
        <p:txBody>
          <a:bodyPr wrap="none">
            <a:spAutoFit/>
          </a:bodyPr>
          <a:lstStyle/>
          <a:p>
            <a:r>
              <a:rPr lang="en-US" dirty="0" smtClean="0"/>
              <a:t>Goff et al., 2008 (</a:t>
            </a:r>
            <a:r>
              <a:rPr lang="en-US" u="sng" dirty="0">
                <a:hlinkClick r:id="rId5"/>
              </a:rPr>
              <a:t>http://walrus.wr.usgs.gov/usseabed</a:t>
            </a:r>
            <a:r>
              <a:rPr lang="en-US" u="sng" dirty="0" smtClean="0">
                <a:hlinkClick r:id="rId5"/>
              </a:rPr>
              <a:t>/</a:t>
            </a:r>
            <a:r>
              <a:rPr lang="en-US" u="sng" dirty="0" smtClean="0"/>
              <a:t>)</a:t>
            </a:r>
            <a:r>
              <a:rPr lang="en-US" dirty="0" smtClean="0"/>
              <a:t> </a:t>
            </a:r>
            <a:endParaRPr lang="en-US" dirty="0"/>
          </a:p>
        </p:txBody>
      </p:sp>
      <p:sp>
        <p:nvSpPr>
          <p:cNvPr id="2" name="TextBox 1"/>
          <p:cNvSpPr txBox="1"/>
          <p:nvPr/>
        </p:nvSpPr>
        <p:spPr>
          <a:xfrm>
            <a:off x="-12700" y="685800"/>
            <a:ext cx="2362200" cy="646331"/>
          </a:xfrm>
          <a:prstGeom prst="rect">
            <a:avLst/>
          </a:prstGeom>
          <a:noFill/>
        </p:spPr>
        <p:txBody>
          <a:bodyPr wrap="square" rtlCol="0">
            <a:spAutoFit/>
          </a:bodyPr>
          <a:lstStyle/>
          <a:p>
            <a:r>
              <a:rPr lang="en-US" dirty="0" smtClean="0"/>
              <a:t>RU21 – Blue</a:t>
            </a:r>
          </a:p>
          <a:p>
            <a:r>
              <a:rPr lang="en-US" dirty="0" smtClean="0"/>
              <a:t>RU05 - Red</a:t>
            </a:r>
            <a:endParaRPr lang="en-US" dirty="0"/>
          </a:p>
        </p:txBody>
      </p:sp>
    </p:spTree>
    <p:extLst>
      <p:ext uri="{BB962C8B-B14F-4D97-AF65-F5344CB8AC3E}">
        <p14:creationId xmlns:p14="http://schemas.microsoft.com/office/powerpoint/2010/main" val="154752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685711883"/>
              </p:ext>
            </p:extLst>
          </p:nvPr>
        </p:nvGraphicFramePr>
        <p:xfrm>
          <a:off x="-228600" y="10474"/>
          <a:ext cx="7919702" cy="6196434"/>
        </p:xfrm>
        <a:graphic>
          <a:graphicData uri="http://schemas.openxmlformats.org/presentationml/2006/ole">
            <mc:AlternateContent xmlns:mc="http://schemas.openxmlformats.org/markup-compatibility/2006">
              <mc:Choice xmlns:v="urn:schemas-microsoft-com:vml" Requires="v">
                <p:oleObj spid="_x0000_s29772" name="Document" r:id="rId5" imgW="5486400" imgH="4292600" progId="Word.Document.12">
                  <p:embed/>
                </p:oleObj>
              </mc:Choice>
              <mc:Fallback>
                <p:oleObj name="Document" r:id="rId5" imgW="5486400" imgH="4292600" progId="Word.Document.12">
                  <p:embed/>
                  <p:pic>
                    <p:nvPicPr>
                      <p:cNvPr id="0" name=""/>
                      <p:cNvPicPr/>
                      <p:nvPr/>
                    </p:nvPicPr>
                    <p:blipFill>
                      <a:blip r:embed="rId6"/>
                      <a:stretch>
                        <a:fillRect/>
                      </a:stretch>
                    </p:blipFill>
                    <p:spPr>
                      <a:xfrm>
                        <a:off x="-228600" y="10474"/>
                        <a:ext cx="7919702" cy="6196434"/>
                      </a:xfrm>
                      <a:prstGeom prst="rect">
                        <a:avLst/>
                      </a:prstGeom>
                    </p:spPr>
                  </p:pic>
                </p:oleObj>
              </mc:Fallback>
            </mc:AlternateContent>
          </a:graphicData>
        </a:graphic>
      </p:graphicFrame>
      <p:sp>
        <p:nvSpPr>
          <p:cNvPr id="2" name="Oval 1"/>
          <p:cNvSpPr/>
          <p:nvPr/>
        </p:nvSpPr>
        <p:spPr>
          <a:xfrm>
            <a:off x="3810000" y="3733800"/>
            <a:ext cx="2133600" cy="22098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7685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Conclusions</a:t>
            </a:r>
            <a:endParaRPr lang="en-US" dirty="0">
              <a:solidFill>
                <a:srgbClr val="000000"/>
              </a:solidFill>
            </a:endParaRPr>
          </a:p>
        </p:txBody>
      </p:sp>
      <p:sp>
        <p:nvSpPr>
          <p:cNvPr id="3" name="Content Placeholder 2"/>
          <p:cNvSpPr>
            <a:spLocks noGrp="1"/>
          </p:cNvSpPr>
          <p:nvPr>
            <p:ph idx="1"/>
          </p:nvPr>
        </p:nvSpPr>
        <p:spPr>
          <a:xfrm>
            <a:off x="457200" y="1371600"/>
            <a:ext cx="8229600" cy="4525963"/>
          </a:xfrm>
        </p:spPr>
        <p:txBody>
          <a:bodyPr>
            <a:normAutofit fontScale="85000" lnSpcReduction="20000"/>
          </a:bodyPr>
          <a:lstStyle/>
          <a:p>
            <a:pPr marL="514350" indent="-514350">
              <a:buFont typeface="+mj-lt"/>
              <a:buAutoNum type="arabicPeriod"/>
            </a:pPr>
            <a:r>
              <a:rPr lang="en-US" dirty="0" smtClean="0">
                <a:solidFill>
                  <a:srgbClr val="000000"/>
                </a:solidFill>
              </a:rPr>
              <a:t>Even during the largest storms sediment resuspension and transport is not spatially coherent.</a:t>
            </a:r>
          </a:p>
          <a:p>
            <a:pPr marL="0" indent="0">
              <a:buNone/>
            </a:pPr>
            <a:endParaRPr lang="en-US" dirty="0" smtClean="0">
              <a:solidFill>
                <a:srgbClr val="000000"/>
              </a:solidFill>
            </a:endParaRPr>
          </a:p>
          <a:p>
            <a:pPr marL="514350" indent="-514350">
              <a:buFont typeface="+mj-lt"/>
              <a:buAutoNum type="arabicPeriod"/>
            </a:pPr>
            <a:r>
              <a:rPr lang="en-US" dirty="0" smtClean="0">
                <a:solidFill>
                  <a:srgbClr val="000000"/>
                </a:solidFill>
              </a:rPr>
              <a:t>Estimates of mean grain size show that sediment fall velocities dominate spatial </a:t>
            </a:r>
            <a:r>
              <a:rPr lang="en-US" dirty="0" err="1" smtClean="0">
                <a:solidFill>
                  <a:srgbClr val="000000"/>
                </a:solidFill>
              </a:rPr>
              <a:t>variablity</a:t>
            </a:r>
            <a:r>
              <a:rPr lang="en-US" dirty="0" smtClean="0">
                <a:solidFill>
                  <a:srgbClr val="000000"/>
                </a:solidFill>
              </a:rPr>
              <a:t> during shelf-scale storms in the absence of stratification.</a:t>
            </a:r>
          </a:p>
          <a:p>
            <a:pPr marL="514350" indent="-514350">
              <a:buFont typeface="+mj-lt"/>
              <a:buAutoNum type="arabicPeriod"/>
            </a:pPr>
            <a:endParaRPr lang="en-US" dirty="0" smtClean="0">
              <a:solidFill>
                <a:srgbClr val="000000"/>
              </a:solidFill>
            </a:endParaRPr>
          </a:p>
          <a:p>
            <a:pPr marL="514350" indent="-514350">
              <a:buFont typeface="+mj-lt"/>
              <a:buAutoNum type="arabicPeriod"/>
            </a:pPr>
            <a:r>
              <a:rPr lang="en-US" dirty="0" smtClean="0">
                <a:solidFill>
                  <a:srgbClr val="000000"/>
                </a:solidFill>
              </a:rPr>
              <a:t>Direct measurements of turbulence, suspended sediment grain-size and concentration are necessary to monitor sediment transport and feed data into predictive models.</a:t>
            </a:r>
          </a:p>
          <a:p>
            <a:pPr marL="514350" indent="-514350">
              <a:buFont typeface="+mj-lt"/>
              <a:buAutoNum type="arabicPeriod"/>
            </a:pPr>
            <a:endParaRPr lang="en-US" dirty="0">
              <a:solidFill>
                <a:srgbClr val="000000"/>
              </a:solidFill>
            </a:endParaRPr>
          </a:p>
          <a:p>
            <a:pPr marL="514350" indent="-514350">
              <a:buFont typeface="+mj-lt"/>
              <a:buAutoNum type="arabicPeriod"/>
            </a:pPr>
            <a:endParaRPr lang="en-US" dirty="0">
              <a:solidFill>
                <a:srgbClr val="000000"/>
              </a:solidFill>
            </a:endParaRPr>
          </a:p>
        </p:txBody>
      </p:sp>
    </p:spTree>
    <p:extLst>
      <p:ext uri="{BB962C8B-B14F-4D97-AF65-F5344CB8AC3E}">
        <p14:creationId xmlns:p14="http://schemas.microsoft.com/office/powerpoint/2010/main" val="32304660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Oscar_rescu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2600" cy="6248400"/>
          </a:xfrm>
          <a:prstGeom prst="rect">
            <a:avLst/>
          </a:prstGeom>
        </p:spPr>
      </p:pic>
      <p:sp>
        <p:nvSpPr>
          <p:cNvPr id="5" name="Rectangle 4"/>
          <p:cNvSpPr/>
          <p:nvPr/>
        </p:nvSpPr>
        <p:spPr>
          <a:xfrm>
            <a:off x="152400" y="762000"/>
            <a:ext cx="8458200" cy="2585323"/>
          </a:xfrm>
          <a:prstGeom prst="rect">
            <a:avLst/>
          </a:prstGeom>
        </p:spPr>
        <p:txBody>
          <a:bodyPr wrap="square">
            <a:spAutoFit/>
          </a:bodyPr>
          <a:lstStyle/>
          <a:p>
            <a:r>
              <a:rPr lang="en-US" dirty="0">
                <a:solidFill>
                  <a:schemeClr val="bg1"/>
                </a:solidFill>
              </a:rPr>
              <a:t>Extreme storms are the costliest weather events in the developed world.</a:t>
            </a:r>
            <a:r>
              <a:rPr lang="en-US" baseline="30000" dirty="0">
                <a:solidFill>
                  <a:schemeClr val="bg1"/>
                </a:solidFill>
              </a:rPr>
              <a:t>1</a:t>
            </a:r>
          </a:p>
          <a:p>
            <a:pPr lvl="1"/>
            <a:r>
              <a:rPr lang="en-US" dirty="0">
                <a:solidFill>
                  <a:schemeClr val="bg1"/>
                </a:solidFill>
              </a:rPr>
              <a:t>Hurricane Katrina totaled $125 Billion economic losses.</a:t>
            </a:r>
          </a:p>
          <a:p>
            <a:pPr lvl="1"/>
            <a:r>
              <a:rPr lang="en-US" dirty="0">
                <a:solidFill>
                  <a:schemeClr val="bg1"/>
                </a:solidFill>
              </a:rPr>
              <a:t>Hurricane Irene cost over $ 7 Billion. </a:t>
            </a:r>
          </a:p>
          <a:p>
            <a:pPr lvl="1"/>
            <a:r>
              <a:rPr lang="en-US" dirty="0">
                <a:solidFill>
                  <a:schemeClr val="bg1"/>
                </a:solidFill>
              </a:rPr>
              <a:t>Nor’easter </a:t>
            </a:r>
            <a:r>
              <a:rPr lang="en-US" dirty="0" err="1">
                <a:solidFill>
                  <a:schemeClr val="bg1"/>
                </a:solidFill>
              </a:rPr>
              <a:t>Nor’Ida</a:t>
            </a:r>
            <a:r>
              <a:rPr lang="en-US" dirty="0">
                <a:solidFill>
                  <a:schemeClr val="bg1"/>
                </a:solidFill>
              </a:rPr>
              <a:t> cost over $100 </a:t>
            </a:r>
            <a:r>
              <a:rPr lang="en-US" dirty="0" smtClean="0">
                <a:solidFill>
                  <a:schemeClr val="bg1"/>
                </a:solidFill>
              </a:rPr>
              <a:t>Million.</a:t>
            </a:r>
          </a:p>
          <a:p>
            <a:pPr lvl="1"/>
            <a:endParaRPr lang="en-US" dirty="0">
              <a:solidFill>
                <a:schemeClr val="bg1"/>
              </a:solidFill>
            </a:endParaRPr>
          </a:p>
          <a:p>
            <a:pPr lvl="1"/>
            <a:r>
              <a:rPr lang="en-US" dirty="0" smtClean="0">
                <a:solidFill>
                  <a:schemeClr val="bg1"/>
                </a:solidFill>
              </a:rPr>
              <a:t>Due </a:t>
            </a:r>
            <a:r>
              <a:rPr lang="en-US" dirty="0">
                <a:solidFill>
                  <a:schemeClr val="bg1"/>
                </a:solidFill>
              </a:rPr>
              <a:t>to the concentration of wealth and population on coastlines, even a small increase in storm </a:t>
            </a:r>
            <a:r>
              <a:rPr lang="en-US" dirty="0" smtClean="0">
                <a:solidFill>
                  <a:schemeClr val="bg1"/>
                </a:solidFill>
              </a:rPr>
              <a:t>intensity or frequency </a:t>
            </a:r>
            <a:r>
              <a:rPr lang="en-US" dirty="0">
                <a:solidFill>
                  <a:schemeClr val="bg1"/>
                </a:solidFill>
              </a:rPr>
              <a:t>can result in massive damage and cost increases</a:t>
            </a:r>
            <a:r>
              <a:rPr lang="en-US" dirty="0" smtClean="0">
                <a:solidFill>
                  <a:schemeClr val="bg1"/>
                </a:solidFill>
              </a:rPr>
              <a:t>.</a:t>
            </a:r>
            <a:r>
              <a:rPr lang="en-US" baseline="30000" dirty="0" smtClean="0">
                <a:solidFill>
                  <a:schemeClr val="bg1"/>
                </a:solidFill>
              </a:rPr>
              <a:t>2</a:t>
            </a:r>
            <a:endParaRPr lang="en-US" dirty="0">
              <a:solidFill>
                <a:schemeClr val="bg1"/>
              </a:solidFill>
            </a:endParaRPr>
          </a:p>
          <a:p>
            <a:pPr lvl="1"/>
            <a:endParaRPr lang="en-US" dirty="0">
              <a:solidFill>
                <a:schemeClr val="bg1"/>
              </a:solidFill>
            </a:endParaRPr>
          </a:p>
        </p:txBody>
      </p:sp>
      <p:sp>
        <p:nvSpPr>
          <p:cNvPr id="6" name="Title 1"/>
          <p:cNvSpPr txBox="1">
            <a:spLocks/>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dirty="0" smtClean="0"/>
              <a:t>Introduction</a:t>
            </a:r>
            <a:endParaRPr lang="en-US" dirty="0"/>
          </a:p>
        </p:txBody>
      </p:sp>
    </p:spTree>
    <p:extLst>
      <p:ext uri="{BB962C8B-B14F-4D97-AF65-F5344CB8AC3E}">
        <p14:creationId xmlns:p14="http://schemas.microsoft.com/office/powerpoint/2010/main" val="14258438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p:cNvPicPr>
            <a:picLocks noChangeAspect="1"/>
          </p:cNvPicPr>
          <p:nvPr/>
        </p:nvPicPr>
        <p:blipFill rotWithShape="1">
          <a:blip r:embed="rId3">
            <a:extLst>
              <a:ext uri="{28A0092B-C50C-407E-A947-70E740481C1C}">
                <a14:useLocalDpi xmlns:a14="http://schemas.microsoft.com/office/drawing/2010/main" val="0"/>
              </a:ext>
            </a:extLst>
          </a:blip>
          <a:srcRect l="8779" r="8057"/>
          <a:stretch/>
        </p:blipFill>
        <p:spPr bwMode="auto">
          <a:xfrm>
            <a:off x="1" y="0"/>
            <a:ext cx="91440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5"/>
          <p:cNvPicPr>
            <a:picLocks noChangeAspect="1"/>
          </p:cNvPicPr>
          <p:nvPr/>
        </p:nvPicPr>
        <p:blipFill>
          <a:blip r:embed="rId4">
            <a:extLst>
              <a:ext uri="{28A0092B-C50C-407E-A947-70E740481C1C}">
                <a14:useLocalDpi xmlns:a14="http://schemas.microsoft.com/office/drawing/2010/main" val="0"/>
              </a:ext>
            </a:extLst>
          </a:blip>
          <a:srcRect l="41698" r="-25089"/>
          <a:stretch>
            <a:fillRect/>
          </a:stretch>
        </p:blipFill>
        <p:spPr bwMode="auto">
          <a:xfrm>
            <a:off x="88900" y="469900"/>
            <a:ext cx="3505200"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3050" y="3770313"/>
            <a:ext cx="228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41400" y="2260600"/>
            <a:ext cx="1479550" cy="254000"/>
          </a:xfrm>
          <a:prstGeom prst="rect">
            <a:avLst/>
          </a:prstGeom>
          <a:solidFill>
            <a:srgbClr val="FFFFFF"/>
          </a:solidFill>
        </p:spPr>
        <p:txBody>
          <a:bodyPr wrap="none">
            <a:spAutoFit/>
          </a:bodyPr>
          <a:lstStyle/>
          <a:p>
            <a:pPr>
              <a:defRPr/>
            </a:pPr>
            <a:r>
              <a:rPr lang="en-US" sz="1050" dirty="0">
                <a:cs typeface="Geneva" charset="0"/>
              </a:rPr>
              <a:t>Total inches of rainfall</a:t>
            </a:r>
          </a:p>
        </p:txBody>
      </p:sp>
      <p:sp>
        <p:nvSpPr>
          <p:cNvPr id="17413" name="TextBox 10"/>
          <p:cNvSpPr txBox="1">
            <a:spLocks noChangeArrowheads="1"/>
          </p:cNvSpPr>
          <p:nvPr/>
        </p:nvSpPr>
        <p:spPr bwMode="auto">
          <a:xfrm>
            <a:off x="1168400" y="252095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0</a:t>
            </a:r>
          </a:p>
        </p:txBody>
      </p:sp>
      <p:sp>
        <p:nvSpPr>
          <p:cNvPr id="17414" name="TextBox 11"/>
          <p:cNvSpPr txBox="1">
            <a:spLocks noChangeArrowheads="1"/>
          </p:cNvSpPr>
          <p:nvPr/>
        </p:nvSpPr>
        <p:spPr bwMode="auto">
          <a:xfrm>
            <a:off x="2139950" y="2520950"/>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32</a:t>
            </a:r>
          </a:p>
        </p:txBody>
      </p:sp>
      <p:sp>
        <p:nvSpPr>
          <p:cNvPr id="17415" name="TextBox 12"/>
          <p:cNvSpPr txBox="1">
            <a:spLocks noChangeArrowheads="1"/>
          </p:cNvSpPr>
          <p:nvPr/>
        </p:nvSpPr>
        <p:spPr bwMode="auto">
          <a:xfrm>
            <a:off x="1320800" y="1974850"/>
            <a:ext cx="101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Aug 20-29</a:t>
            </a:r>
          </a:p>
        </p:txBody>
      </p:sp>
      <p:pic>
        <p:nvPicPr>
          <p:cNvPr id="17416"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2800350"/>
            <a:ext cx="24574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Content Placeholder 2"/>
          <p:cNvSpPr txBox="1">
            <a:spLocks/>
          </p:cNvSpPr>
          <p:nvPr/>
        </p:nvSpPr>
        <p:spPr bwMode="auto">
          <a:xfrm>
            <a:off x="5199063" y="4673600"/>
            <a:ext cx="3843337" cy="14398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FontTx/>
              <a:buChar char="•"/>
            </a:pPr>
            <a:r>
              <a:rPr lang="en-US" sz="1600" dirty="0"/>
              <a:t>First tropical storm to threaten NYC since Hurricane Gloria in 1985</a:t>
            </a:r>
          </a:p>
          <a:p>
            <a:pPr algn="ctr">
              <a:spcBef>
                <a:spcPct val="20000"/>
              </a:spcBef>
              <a:buFontTx/>
              <a:buChar char="•"/>
            </a:pPr>
            <a:r>
              <a:rPr lang="en-US" sz="1600" dirty="0"/>
              <a:t>Flooding records broken in 26 rivers</a:t>
            </a:r>
          </a:p>
          <a:p>
            <a:pPr algn="ctr">
              <a:spcBef>
                <a:spcPct val="20000"/>
              </a:spcBef>
              <a:buFontTx/>
              <a:buChar char="•"/>
            </a:pPr>
            <a:r>
              <a:rPr lang="en-US" sz="1600" dirty="0"/>
              <a:t>Caused at least 56 deaths</a:t>
            </a:r>
          </a:p>
          <a:p>
            <a:pPr algn="ctr">
              <a:spcBef>
                <a:spcPct val="20000"/>
              </a:spcBef>
              <a:buFontTx/>
              <a:buChar char="•"/>
            </a:pPr>
            <a:r>
              <a:rPr lang="en-US" sz="1600" dirty="0"/>
              <a:t>Damage nearly $8 billion</a:t>
            </a:r>
          </a:p>
          <a:p>
            <a:pPr algn="ctr">
              <a:spcBef>
                <a:spcPct val="20000"/>
              </a:spcBef>
              <a:buFontTx/>
              <a:buChar char="•"/>
            </a:pPr>
            <a:endParaRPr lang="en-US" sz="1600" dirty="0"/>
          </a:p>
          <a:p>
            <a:pPr algn="ctr">
              <a:spcBef>
                <a:spcPct val="20000"/>
              </a:spcBef>
              <a:buFontTx/>
              <a:buChar char="•"/>
            </a:pPr>
            <a:endParaRPr lang="en-US" sz="1600" dirty="0"/>
          </a:p>
          <a:p>
            <a:pPr algn="ctr">
              <a:spcBef>
                <a:spcPct val="20000"/>
              </a:spcBef>
              <a:buFontTx/>
              <a:buChar char="•"/>
            </a:pPr>
            <a:endParaRPr lang="en-US" sz="1600" dirty="0"/>
          </a:p>
          <a:p>
            <a:pPr algn="ctr">
              <a:spcBef>
                <a:spcPct val="20000"/>
              </a:spcBef>
              <a:buFontTx/>
              <a:buChar char="•"/>
            </a:pPr>
            <a:endParaRPr lang="en-US" sz="1600" dirty="0"/>
          </a:p>
        </p:txBody>
      </p:sp>
      <p:sp>
        <p:nvSpPr>
          <p:cNvPr id="2" name="Rectangle 1"/>
          <p:cNvSpPr/>
          <p:nvPr/>
        </p:nvSpPr>
        <p:spPr>
          <a:xfrm>
            <a:off x="2514600" y="381000"/>
            <a:ext cx="6629400" cy="1754326"/>
          </a:xfrm>
          <a:prstGeom prst="rect">
            <a:avLst/>
          </a:prstGeom>
        </p:spPr>
        <p:txBody>
          <a:bodyPr wrap="square">
            <a:spAutoFit/>
          </a:bodyPr>
          <a:lstStyle/>
          <a:p>
            <a:r>
              <a:rPr lang="en-US" sz="2400" dirty="0">
                <a:solidFill>
                  <a:srgbClr val="FFFF00"/>
                </a:solidFill>
              </a:rPr>
              <a:t>Chapter </a:t>
            </a:r>
            <a:r>
              <a:rPr lang="en-US" sz="2400" dirty="0" smtClean="0">
                <a:solidFill>
                  <a:srgbClr val="FFFF00"/>
                </a:solidFill>
              </a:rPr>
              <a:t>Two: </a:t>
            </a:r>
            <a:r>
              <a:rPr lang="en-US" sz="2400" dirty="0">
                <a:solidFill>
                  <a:srgbClr val="FFFF00"/>
                </a:solidFill>
              </a:rPr>
              <a:t>Storm observations of near-inertial surface currents on the Mid-Atlantic Bight.</a:t>
            </a:r>
          </a:p>
          <a:p>
            <a:r>
              <a:rPr lang="en-US" dirty="0">
                <a:solidFill>
                  <a:srgbClr val="000000"/>
                </a:solidFill>
                <a:latin typeface="Cambria"/>
                <a:ea typeface="ＭＳ 明朝"/>
                <a:cs typeface="Times New Roman"/>
              </a:rPr>
              <a:t/>
            </a:r>
            <a:br>
              <a:rPr lang="en-US" dirty="0">
                <a:solidFill>
                  <a:srgbClr val="000000"/>
                </a:solidFill>
                <a:latin typeface="Cambria"/>
                <a:ea typeface="ＭＳ 明朝"/>
                <a:cs typeface="Times New Roman"/>
              </a:rPr>
            </a:br>
            <a:endParaRPr lang="en-US" dirty="0"/>
          </a:p>
        </p:txBody>
      </p:sp>
    </p:spTree>
    <p:extLst>
      <p:ext uri="{BB962C8B-B14F-4D97-AF65-F5344CB8AC3E}">
        <p14:creationId xmlns:p14="http://schemas.microsoft.com/office/powerpoint/2010/main" val="16285505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2100"/>
            <a:ext cx="91440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2"/>
          <p:cNvSpPr txBox="1">
            <a:spLocks noChangeArrowheads="1"/>
          </p:cNvSpPr>
          <p:nvPr/>
        </p:nvSpPr>
        <p:spPr bwMode="auto">
          <a:xfrm>
            <a:off x="0" y="0"/>
            <a:ext cx="40465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00"/>
                </a:solidFill>
              </a:rPr>
              <a:t>Two Gliders </a:t>
            </a:r>
          </a:p>
          <a:p>
            <a:pPr algn="ctr" eaLnBrk="1" hangingPunct="1"/>
            <a:r>
              <a:rPr lang="en-US" sz="2000" b="1">
                <a:solidFill>
                  <a:srgbClr val="FFFF00"/>
                </a:solidFill>
              </a:rPr>
              <a:t>Deployed by MARACOOS </a:t>
            </a:r>
          </a:p>
          <a:p>
            <a:pPr algn="ctr" eaLnBrk="1" hangingPunct="1"/>
            <a:r>
              <a:rPr lang="en-US" sz="2000" b="1">
                <a:solidFill>
                  <a:srgbClr val="FFFF00"/>
                </a:solidFill>
              </a:rPr>
              <a:t>in Hurricane Irene</a:t>
            </a:r>
          </a:p>
          <a:p>
            <a:pPr algn="ctr" eaLnBrk="1" hangingPunct="1"/>
            <a:endParaRPr lang="en-US" sz="1800">
              <a:solidFill>
                <a:srgbClr val="FFFF00"/>
              </a:solidFill>
            </a:endParaRPr>
          </a:p>
        </p:txBody>
      </p:sp>
      <p:sp>
        <p:nvSpPr>
          <p:cNvPr id="18435" name="TextBox 3"/>
          <p:cNvSpPr txBox="1">
            <a:spLocks noChangeArrowheads="1"/>
          </p:cNvSpPr>
          <p:nvPr/>
        </p:nvSpPr>
        <p:spPr bwMode="auto">
          <a:xfrm>
            <a:off x="2743200" y="4487863"/>
            <a:ext cx="2587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00"/>
                </a:solidFill>
              </a:rPr>
              <a:t>RU16 </a:t>
            </a:r>
          </a:p>
          <a:p>
            <a:pPr eaLnBrk="1" hangingPunct="1">
              <a:buFont typeface="Arial" charset="0"/>
              <a:buChar char="•"/>
            </a:pPr>
            <a:r>
              <a:rPr lang="en-US" sz="1800">
                <a:solidFill>
                  <a:srgbClr val="FFFF00"/>
                </a:solidFill>
              </a:rPr>
              <a:t> Deployed for mapping bottom dissolved oxygen.</a:t>
            </a:r>
          </a:p>
          <a:p>
            <a:pPr eaLnBrk="1" hangingPunct="1">
              <a:buFont typeface="Arial" charset="0"/>
              <a:buChar char="•"/>
            </a:pPr>
            <a:r>
              <a:rPr lang="en-US" sz="1800">
                <a:solidFill>
                  <a:srgbClr val="FFFF00"/>
                </a:solidFill>
              </a:rPr>
              <a:t> Provided data on mixing during storm.</a:t>
            </a:r>
          </a:p>
          <a:p>
            <a:pPr eaLnBrk="1" hangingPunct="1"/>
            <a:endParaRPr lang="en-US" sz="1800">
              <a:solidFill>
                <a:srgbClr val="FFFF00"/>
              </a:solidFill>
            </a:endParaRPr>
          </a:p>
          <a:p>
            <a:pPr algn="ctr" eaLnBrk="1" hangingPunct="1"/>
            <a:endParaRPr lang="en-US" sz="1800">
              <a:solidFill>
                <a:srgbClr val="FFFF00"/>
              </a:solidFill>
            </a:endParaRPr>
          </a:p>
        </p:txBody>
      </p:sp>
      <p:sp>
        <p:nvSpPr>
          <p:cNvPr id="18436" name="TextBox 4"/>
          <p:cNvSpPr txBox="1">
            <a:spLocks noChangeArrowheads="1"/>
          </p:cNvSpPr>
          <p:nvPr/>
        </p:nvSpPr>
        <p:spPr bwMode="auto">
          <a:xfrm>
            <a:off x="5859463" y="3751263"/>
            <a:ext cx="31242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00"/>
                </a:solidFill>
              </a:rPr>
              <a:t>RU23 </a:t>
            </a:r>
          </a:p>
          <a:p>
            <a:pPr eaLnBrk="1" hangingPunct="1">
              <a:buFont typeface="Arial" charset="0"/>
              <a:buChar char="•"/>
            </a:pPr>
            <a:r>
              <a:rPr lang="en-US" sz="1800">
                <a:solidFill>
                  <a:srgbClr val="FFFF00"/>
                </a:solidFill>
              </a:rPr>
              <a:t> Deployed to map subsurface T/S structure for fisheries. </a:t>
            </a:r>
          </a:p>
          <a:p>
            <a:pPr eaLnBrk="1" hangingPunct="1">
              <a:buFont typeface="Arial" charset="0"/>
              <a:buChar char="•"/>
            </a:pPr>
            <a:r>
              <a:rPr lang="en-US" sz="1800">
                <a:solidFill>
                  <a:srgbClr val="FFFF00"/>
                </a:solidFill>
              </a:rPr>
              <a:t> Damaged early -  drifter</a:t>
            </a:r>
          </a:p>
          <a:p>
            <a:pPr eaLnBrk="1" hangingPunct="1">
              <a:buFont typeface="Arial" charset="0"/>
              <a:buChar char="•"/>
            </a:pPr>
            <a:r>
              <a:rPr lang="en-US" sz="1800">
                <a:solidFill>
                  <a:srgbClr val="FFFF00"/>
                </a:solidFill>
              </a:rPr>
              <a:t> Recovered by fisherman</a:t>
            </a:r>
          </a:p>
          <a:p>
            <a:pPr eaLnBrk="1" hangingPunct="1">
              <a:buFont typeface="Arial" charset="0"/>
              <a:buChar char="•"/>
            </a:pPr>
            <a:r>
              <a:rPr lang="en-US" sz="1800">
                <a:solidFill>
                  <a:srgbClr val="FFFF00"/>
                </a:solidFill>
              </a:rPr>
              <a:t> Provided data on inertial currents during storm.</a:t>
            </a:r>
          </a:p>
          <a:p>
            <a:pPr algn="ctr" eaLnBrk="1" hangingPunct="1"/>
            <a:endParaRPr lang="en-US" sz="1800">
              <a:solidFill>
                <a:srgbClr val="FFFF00"/>
              </a:solidFill>
            </a:endParaRPr>
          </a:p>
        </p:txBody>
      </p:sp>
    </p:spTree>
    <p:extLst>
      <p:ext uri="{BB962C8B-B14F-4D97-AF65-F5344CB8AC3E}">
        <p14:creationId xmlns:p14="http://schemas.microsoft.com/office/powerpoint/2010/main" val="26417581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412288"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58" name="Group 37"/>
          <p:cNvGrpSpPr>
            <a:grpSpLocks/>
          </p:cNvGrpSpPr>
          <p:nvPr/>
        </p:nvGrpSpPr>
        <p:grpSpPr bwMode="auto">
          <a:xfrm>
            <a:off x="5240338" y="581025"/>
            <a:ext cx="3778250" cy="5375275"/>
            <a:chOff x="4918130" y="505476"/>
            <a:chExt cx="3778207" cy="5374106"/>
          </a:xfrm>
        </p:grpSpPr>
        <p:pic>
          <p:nvPicPr>
            <p:cNvPr id="1946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3880" y="880128"/>
              <a:ext cx="32385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3880" y="4093229"/>
              <a:ext cx="3238500" cy="16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03880" y="2493029"/>
              <a:ext cx="3238500" cy="16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283592" y="886393"/>
              <a:ext cx="330196" cy="48011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9" name="TextBox 8"/>
            <p:cNvSpPr txBox="1">
              <a:spLocks noChangeArrowheads="1"/>
            </p:cNvSpPr>
            <p:nvPr/>
          </p:nvSpPr>
          <p:spPr bwMode="auto">
            <a:xfrm>
              <a:off x="8188380" y="21374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14</a:t>
              </a:r>
            </a:p>
          </p:txBody>
        </p:sp>
        <p:sp>
          <p:nvSpPr>
            <p:cNvPr id="19470" name="TextBox 9"/>
            <p:cNvSpPr txBox="1">
              <a:spLocks noChangeArrowheads="1"/>
            </p:cNvSpPr>
            <p:nvPr/>
          </p:nvSpPr>
          <p:spPr bwMode="auto">
            <a:xfrm>
              <a:off x="8201080" y="24295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33</a:t>
              </a:r>
            </a:p>
          </p:txBody>
        </p:sp>
        <p:sp>
          <p:nvSpPr>
            <p:cNvPr id="19471" name="TextBox 10"/>
            <p:cNvSpPr txBox="1">
              <a:spLocks noChangeArrowheads="1"/>
            </p:cNvSpPr>
            <p:nvPr/>
          </p:nvSpPr>
          <p:spPr bwMode="auto">
            <a:xfrm>
              <a:off x="8207430" y="36931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29</a:t>
              </a:r>
            </a:p>
          </p:txBody>
        </p:sp>
        <p:sp>
          <p:nvSpPr>
            <p:cNvPr id="19472" name="TextBox 11"/>
            <p:cNvSpPr txBox="1">
              <a:spLocks noChangeArrowheads="1"/>
            </p:cNvSpPr>
            <p:nvPr/>
          </p:nvSpPr>
          <p:spPr bwMode="auto">
            <a:xfrm>
              <a:off x="8169330" y="4048778"/>
              <a:ext cx="5270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105</a:t>
              </a:r>
            </a:p>
          </p:txBody>
        </p:sp>
        <p:sp>
          <p:nvSpPr>
            <p:cNvPr id="19473" name="TextBox 12"/>
            <p:cNvSpPr txBox="1">
              <a:spLocks noChangeArrowheads="1"/>
            </p:cNvSpPr>
            <p:nvPr/>
          </p:nvSpPr>
          <p:spPr bwMode="auto">
            <a:xfrm>
              <a:off x="8201080" y="53314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60</a:t>
              </a:r>
            </a:p>
          </p:txBody>
        </p:sp>
        <p:sp>
          <p:nvSpPr>
            <p:cNvPr id="19474" name="TextBox 13"/>
            <p:cNvSpPr txBox="1">
              <a:spLocks noChangeArrowheads="1"/>
            </p:cNvSpPr>
            <p:nvPr/>
          </p:nvSpPr>
          <p:spPr bwMode="auto">
            <a:xfrm>
              <a:off x="5400730" y="3553478"/>
              <a:ext cx="890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salinity</a:t>
              </a:r>
            </a:p>
          </p:txBody>
        </p:sp>
        <p:sp>
          <p:nvSpPr>
            <p:cNvPr id="19475" name="TextBox 14"/>
            <p:cNvSpPr txBox="1">
              <a:spLocks noChangeArrowheads="1"/>
            </p:cNvSpPr>
            <p:nvPr/>
          </p:nvSpPr>
          <p:spPr bwMode="auto">
            <a:xfrm>
              <a:off x="5375330" y="5160028"/>
              <a:ext cx="1198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 oxygen</a:t>
              </a:r>
            </a:p>
          </p:txBody>
        </p:sp>
        <p:sp>
          <p:nvSpPr>
            <p:cNvPr id="19476" name="TextBox 5"/>
            <p:cNvSpPr txBox="1">
              <a:spLocks noChangeArrowheads="1"/>
            </p:cNvSpPr>
            <p:nvPr/>
          </p:nvSpPr>
          <p:spPr bwMode="auto">
            <a:xfrm>
              <a:off x="5406372" y="1955967"/>
              <a:ext cx="1290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chemeClr val="bg1"/>
                  </a:solidFill>
                </a:rPr>
                <a:t>temperature</a:t>
              </a:r>
            </a:p>
          </p:txBody>
        </p:sp>
        <p:sp>
          <p:nvSpPr>
            <p:cNvPr id="22" name="Rectangle 21"/>
            <p:cNvSpPr/>
            <p:nvPr/>
          </p:nvSpPr>
          <p:spPr>
            <a:xfrm>
              <a:off x="4918130" y="886393"/>
              <a:ext cx="425445" cy="480114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78" name="TextBox 16"/>
            <p:cNvSpPr txBox="1">
              <a:spLocks noChangeArrowheads="1"/>
            </p:cNvSpPr>
            <p:nvPr/>
          </p:nvSpPr>
          <p:spPr bwMode="auto">
            <a:xfrm>
              <a:off x="4962580" y="21437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55</a:t>
              </a:r>
            </a:p>
          </p:txBody>
        </p:sp>
        <p:sp>
          <p:nvSpPr>
            <p:cNvPr id="19479" name="TextBox 18"/>
            <p:cNvSpPr txBox="1">
              <a:spLocks noChangeArrowheads="1"/>
            </p:cNvSpPr>
            <p:nvPr/>
          </p:nvSpPr>
          <p:spPr bwMode="auto">
            <a:xfrm>
              <a:off x="4981630" y="373127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55</a:t>
              </a:r>
            </a:p>
          </p:txBody>
        </p:sp>
        <p:sp>
          <p:nvSpPr>
            <p:cNvPr id="19480" name="TextBox 15"/>
            <p:cNvSpPr txBox="1">
              <a:spLocks noChangeArrowheads="1"/>
            </p:cNvSpPr>
            <p:nvPr/>
          </p:nvSpPr>
          <p:spPr bwMode="auto">
            <a:xfrm>
              <a:off x="5095930" y="241047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0</a:t>
              </a:r>
            </a:p>
          </p:txBody>
        </p:sp>
        <p:sp>
          <p:nvSpPr>
            <p:cNvPr id="19481" name="TextBox 19"/>
            <p:cNvSpPr txBox="1">
              <a:spLocks noChangeArrowheads="1"/>
            </p:cNvSpPr>
            <p:nvPr/>
          </p:nvSpPr>
          <p:spPr bwMode="auto">
            <a:xfrm>
              <a:off x="5089580" y="401067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0</a:t>
              </a:r>
            </a:p>
          </p:txBody>
        </p:sp>
        <p:sp>
          <p:nvSpPr>
            <p:cNvPr id="19482" name="TextBox 20"/>
            <p:cNvSpPr txBox="1">
              <a:spLocks noChangeArrowheads="1"/>
            </p:cNvSpPr>
            <p:nvPr/>
          </p:nvSpPr>
          <p:spPr bwMode="auto">
            <a:xfrm>
              <a:off x="4956230" y="53251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55</a:t>
              </a:r>
            </a:p>
          </p:txBody>
        </p:sp>
        <p:sp>
          <p:nvSpPr>
            <p:cNvPr id="19483" name="TextBox 22"/>
            <p:cNvSpPr txBox="1">
              <a:spLocks noChangeArrowheads="1"/>
            </p:cNvSpPr>
            <p:nvPr/>
          </p:nvSpPr>
          <p:spPr bwMode="auto">
            <a:xfrm rot="-5400000">
              <a:off x="4759381" y="1438927"/>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depth</a:t>
              </a:r>
            </a:p>
          </p:txBody>
        </p:sp>
        <p:sp>
          <p:nvSpPr>
            <p:cNvPr id="19484" name="TextBox 23"/>
            <p:cNvSpPr txBox="1">
              <a:spLocks noChangeArrowheads="1"/>
            </p:cNvSpPr>
            <p:nvPr/>
          </p:nvSpPr>
          <p:spPr bwMode="auto">
            <a:xfrm rot="-5400000">
              <a:off x="4765731" y="3045477"/>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depth</a:t>
              </a:r>
            </a:p>
          </p:txBody>
        </p:sp>
        <p:sp>
          <p:nvSpPr>
            <p:cNvPr id="19485" name="TextBox 24"/>
            <p:cNvSpPr txBox="1">
              <a:spLocks noChangeArrowheads="1"/>
            </p:cNvSpPr>
            <p:nvPr/>
          </p:nvSpPr>
          <p:spPr bwMode="auto">
            <a:xfrm rot="-5400000">
              <a:off x="4772081" y="4652027"/>
              <a:ext cx="762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depth</a:t>
              </a:r>
            </a:p>
          </p:txBody>
        </p:sp>
        <p:sp>
          <p:nvSpPr>
            <p:cNvPr id="28" name="Rectangle 27"/>
            <p:cNvSpPr/>
            <p:nvPr/>
          </p:nvSpPr>
          <p:spPr>
            <a:xfrm>
              <a:off x="4918130" y="5585959"/>
              <a:ext cx="3702008" cy="27933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87" name="TextBox 25"/>
            <p:cNvSpPr txBox="1">
              <a:spLocks noChangeArrowheads="1"/>
            </p:cNvSpPr>
            <p:nvPr/>
          </p:nvSpPr>
          <p:spPr bwMode="auto">
            <a:xfrm>
              <a:off x="5254680" y="5541028"/>
              <a:ext cx="5840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8/12</a:t>
              </a:r>
            </a:p>
          </p:txBody>
        </p:sp>
        <p:sp>
          <p:nvSpPr>
            <p:cNvPr id="19488" name="TextBox 26"/>
            <p:cNvSpPr txBox="1">
              <a:spLocks noChangeArrowheads="1"/>
            </p:cNvSpPr>
            <p:nvPr/>
          </p:nvSpPr>
          <p:spPr bwMode="auto">
            <a:xfrm>
              <a:off x="7699430" y="5541028"/>
              <a:ext cx="5840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9/07</a:t>
              </a:r>
            </a:p>
          </p:txBody>
        </p:sp>
        <p:sp>
          <p:nvSpPr>
            <p:cNvPr id="19489" name="TextBox 28"/>
            <p:cNvSpPr txBox="1">
              <a:spLocks noChangeArrowheads="1"/>
            </p:cNvSpPr>
            <p:nvPr/>
          </p:nvSpPr>
          <p:spPr bwMode="auto">
            <a:xfrm>
              <a:off x="6416731" y="5509277"/>
              <a:ext cx="633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date</a:t>
              </a:r>
            </a:p>
          </p:txBody>
        </p:sp>
        <p:sp>
          <p:nvSpPr>
            <p:cNvPr id="30" name="Rectangle 29"/>
            <p:cNvSpPr/>
            <p:nvPr/>
          </p:nvSpPr>
          <p:spPr>
            <a:xfrm>
              <a:off x="5356275" y="3965473"/>
              <a:ext cx="2774918" cy="19204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ectangle 30"/>
            <p:cNvSpPr/>
            <p:nvPr/>
          </p:nvSpPr>
          <p:spPr>
            <a:xfrm>
              <a:off x="5368975" y="2365621"/>
              <a:ext cx="2774918" cy="19045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4919717" y="592770"/>
              <a:ext cx="3698833" cy="33806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Arrow Connector 34"/>
            <p:cNvCxnSpPr/>
            <p:nvPr/>
          </p:nvCxnSpPr>
          <p:spPr>
            <a:xfrm>
              <a:off x="6967569" y="880045"/>
              <a:ext cx="273047" cy="1587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494" name="TextBox 7"/>
            <p:cNvSpPr txBox="1">
              <a:spLocks noChangeArrowheads="1"/>
            </p:cNvSpPr>
            <p:nvPr/>
          </p:nvSpPr>
          <p:spPr bwMode="auto">
            <a:xfrm>
              <a:off x="8213780" y="816628"/>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26</a:t>
              </a:r>
            </a:p>
          </p:txBody>
        </p:sp>
        <p:sp>
          <p:nvSpPr>
            <p:cNvPr id="19495" name="TextBox 17"/>
            <p:cNvSpPr txBox="1">
              <a:spLocks noChangeArrowheads="1"/>
            </p:cNvSpPr>
            <p:nvPr/>
          </p:nvSpPr>
          <p:spPr bwMode="auto">
            <a:xfrm>
              <a:off x="5095930" y="816628"/>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0</a:t>
              </a:r>
            </a:p>
          </p:txBody>
        </p:sp>
        <p:sp>
          <p:nvSpPr>
            <p:cNvPr id="19496" name="TextBox 35"/>
            <p:cNvSpPr txBox="1">
              <a:spLocks noChangeArrowheads="1"/>
            </p:cNvSpPr>
            <p:nvPr/>
          </p:nvSpPr>
          <p:spPr bwMode="auto">
            <a:xfrm>
              <a:off x="6365932" y="505476"/>
              <a:ext cx="1775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Hurricane Irene</a:t>
              </a:r>
            </a:p>
          </p:txBody>
        </p:sp>
      </p:grpSp>
      <p:pic>
        <p:nvPicPr>
          <p:cNvPr id="19459" name="Picture 38" descr="ru16-221_deploymentTrackZoomContours.png"/>
          <p:cNvPicPr>
            <a:picLocks noChangeAspect="1"/>
          </p:cNvPicPr>
          <p:nvPr/>
        </p:nvPicPr>
        <p:blipFill>
          <a:blip r:embed="rId7">
            <a:extLst>
              <a:ext uri="{28A0092B-C50C-407E-A947-70E740481C1C}">
                <a14:useLocalDpi xmlns:a14="http://schemas.microsoft.com/office/drawing/2010/main" val="0"/>
              </a:ext>
            </a:extLst>
          </a:blip>
          <a:srcRect l="5994" t="5458" r="5849" b="5067"/>
          <a:stretch>
            <a:fillRect/>
          </a:stretch>
        </p:blipFill>
        <p:spPr bwMode="auto">
          <a:xfrm>
            <a:off x="127000" y="463550"/>
            <a:ext cx="25527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39"/>
          <p:cNvSpPr/>
          <p:nvPr/>
        </p:nvSpPr>
        <p:spPr>
          <a:xfrm>
            <a:off x="2798763" y="5138738"/>
            <a:ext cx="300037" cy="203200"/>
          </a:xfrm>
          <a:custGeom>
            <a:avLst/>
            <a:gdLst>
              <a:gd name="connsiteX0" fmla="*/ 0 w 300567"/>
              <a:gd name="connsiteY0" fmla="*/ 0 h 203200"/>
              <a:gd name="connsiteX1" fmla="*/ 80434 w 300567"/>
              <a:gd name="connsiteY1" fmla="*/ 59266 h 203200"/>
              <a:gd name="connsiteX2" fmla="*/ 131234 w 300567"/>
              <a:gd name="connsiteY2" fmla="*/ 97366 h 203200"/>
              <a:gd name="connsiteX3" fmla="*/ 182034 w 300567"/>
              <a:gd name="connsiteY3" fmla="*/ 160866 h 203200"/>
              <a:gd name="connsiteX4" fmla="*/ 211667 w 300567"/>
              <a:gd name="connsiteY4" fmla="*/ 203200 h 203200"/>
              <a:gd name="connsiteX5" fmla="*/ 211667 w 300567"/>
              <a:gd name="connsiteY5" fmla="*/ 203200 h 203200"/>
              <a:gd name="connsiteX6" fmla="*/ 254000 w 300567"/>
              <a:gd name="connsiteY6" fmla="*/ 148166 h 203200"/>
              <a:gd name="connsiteX7" fmla="*/ 300567 w 300567"/>
              <a:gd name="connsiteY7" fmla="*/ 143933 h 203200"/>
              <a:gd name="connsiteX8" fmla="*/ 300567 w 300567"/>
              <a:gd name="connsiteY8" fmla="*/ 143933 h 203200"/>
              <a:gd name="connsiteX9" fmla="*/ 232834 w 300567"/>
              <a:gd name="connsiteY9" fmla="*/ 88900 h 203200"/>
              <a:gd name="connsiteX10" fmla="*/ 203200 w 300567"/>
              <a:gd name="connsiteY10" fmla="*/ 381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567" h="203200">
                <a:moveTo>
                  <a:pt x="0" y="0"/>
                </a:moveTo>
                <a:lnTo>
                  <a:pt x="80434" y="59266"/>
                </a:lnTo>
                <a:lnTo>
                  <a:pt x="131234" y="97366"/>
                </a:lnTo>
                <a:lnTo>
                  <a:pt x="182034" y="160866"/>
                </a:lnTo>
                <a:lnTo>
                  <a:pt x="211667" y="203200"/>
                </a:lnTo>
                <a:lnTo>
                  <a:pt x="211667" y="203200"/>
                </a:lnTo>
                <a:lnTo>
                  <a:pt x="254000" y="148166"/>
                </a:lnTo>
                <a:lnTo>
                  <a:pt x="300567" y="143933"/>
                </a:lnTo>
                <a:lnTo>
                  <a:pt x="300567" y="143933"/>
                </a:lnTo>
                <a:lnTo>
                  <a:pt x="232834" y="88900"/>
                </a:lnTo>
                <a:lnTo>
                  <a:pt x="203200" y="3810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1" name="Freeform 40"/>
          <p:cNvSpPr/>
          <p:nvPr/>
        </p:nvSpPr>
        <p:spPr>
          <a:xfrm>
            <a:off x="3078163" y="5270500"/>
            <a:ext cx="58737" cy="42863"/>
          </a:xfrm>
          <a:custGeom>
            <a:avLst/>
            <a:gdLst>
              <a:gd name="connsiteX0" fmla="*/ 0 w 59267"/>
              <a:gd name="connsiteY0" fmla="*/ 0 h 42334"/>
              <a:gd name="connsiteX1" fmla="*/ 59267 w 59267"/>
              <a:gd name="connsiteY1" fmla="*/ 42334 h 42334"/>
              <a:gd name="connsiteX2" fmla="*/ 59267 w 59267"/>
              <a:gd name="connsiteY2" fmla="*/ 42334 h 42334"/>
              <a:gd name="connsiteX3" fmla="*/ 59267 w 59267"/>
              <a:gd name="connsiteY3" fmla="*/ 42334 h 42334"/>
            </a:gdLst>
            <a:ahLst/>
            <a:cxnLst>
              <a:cxn ang="0">
                <a:pos x="connsiteX0" y="connsiteY0"/>
              </a:cxn>
              <a:cxn ang="0">
                <a:pos x="connsiteX1" y="connsiteY1"/>
              </a:cxn>
              <a:cxn ang="0">
                <a:pos x="connsiteX2" y="connsiteY2"/>
              </a:cxn>
              <a:cxn ang="0">
                <a:pos x="connsiteX3" y="connsiteY3"/>
              </a:cxn>
            </a:cxnLst>
            <a:rect l="l" t="t" r="r" b="b"/>
            <a:pathLst>
              <a:path w="59267" h="42334">
                <a:moveTo>
                  <a:pt x="0" y="0"/>
                </a:moveTo>
                <a:lnTo>
                  <a:pt x="59267" y="42334"/>
                </a:lnTo>
                <a:lnTo>
                  <a:pt x="59267" y="42334"/>
                </a:lnTo>
                <a:lnTo>
                  <a:pt x="59267" y="42334"/>
                </a:ln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3" name="Rounded Rectangle 42"/>
          <p:cNvSpPr/>
          <p:nvPr/>
        </p:nvSpPr>
        <p:spPr>
          <a:xfrm rot="19380000">
            <a:off x="1449388" y="1514475"/>
            <a:ext cx="484187" cy="242888"/>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3" name="TextBox 44"/>
          <p:cNvSpPr txBox="1">
            <a:spLocks noChangeArrowheads="1"/>
          </p:cNvSpPr>
          <p:nvPr/>
        </p:nvSpPr>
        <p:spPr bwMode="auto">
          <a:xfrm>
            <a:off x="2724150" y="66675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Hurricane Irene</a:t>
            </a:r>
          </a:p>
        </p:txBody>
      </p:sp>
      <p:cxnSp>
        <p:nvCxnSpPr>
          <p:cNvPr id="47" name="Straight Connector 46"/>
          <p:cNvCxnSpPr>
            <a:stCxn id="43" idx="3"/>
            <a:endCxn id="19463" idx="1"/>
          </p:cNvCxnSpPr>
          <p:nvPr/>
        </p:nvCxnSpPr>
        <p:spPr>
          <a:xfrm flipV="1">
            <a:off x="1884363" y="850900"/>
            <a:ext cx="839787" cy="639763"/>
          </a:xfrm>
          <a:prstGeom prst="line">
            <a:avLst/>
          </a:prstGeom>
          <a:ln>
            <a:solidFill>
              <a:srgbClr val="FF0000"/>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2743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1"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2100"/>
            <a:ext cx="91440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rotWithShape="1">
          <a:blip r:embed="rId4">
            <a:extLst>
              <a:ext uri="{28A0092B-C50C-407E-A947-70E740481C1C}">
                <a14:useLocalDpi xmlns:a14="http://schemas.microsoft.com/office/drawing/2010/main" val="0"/>
              </a:ext>
            </a:extLst>
          </a:blip>
          <a:srcRect b="29739"/>
          <a:stretch/>
        </p:blipFill>
        <p:spPr>
          <a:xfrm>
            <a:off x="0" y="3365500"/>
            <a:ext cx="5105400" cy="2730500"/>
          </a:xfrm>
          <a:prstGeom prst="rect">
            <a:avLst/>
          </a:prstGeom>
        </p:spPr>
      </p:pic>
    </p:spTree>
    <p:extLst>
      <p:ext uri="{BB962C8B-B14F-4D97-AF65-F5344CB8AC3E}">
        <p14:creationId xmlns:p14="http://schemas.microsoft.com/office/powerpoint/2010/main" val="34495770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avelet_2ban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0"/>
            <a:ext cx="7772400" cy="5829300"/>
          </a:xfrm>
          <a:prstGeom prst="rect">
            <a:avLst/>
          </a:prstGeom>
        </p:spPr>
      </p:pic>
      <p:sp>
        <p:nvSpPr>
          <p:cNvPr id="3" name="TextBox 2"/>
          <p:cNvSpPr txBox="1"/>
          <p:nvPr/>
        </p:nvSpPr>
        <p:spPr>
          <a:xfrm>
            <a:off x="6096000" y="5867400"/>
            <a:ext cx="3048000" cy="381000"/>
          </a:xfrm>
          <a:prstGeom prst="rect">
            <a:avLst/>
          </a:prstGeom>
          <a:noFill/>
        </p:spPr>
        <p:txBody>
          <a:bodyPr wrap="square" rtlCol="0">
            <a:spAutoFit/>
          </a:bodyPr>
          <a:lstStyle/>
          <a:p>
            <a:r>
              <a:rPr lang="en-US" i="1" dirty="0" smtClean="0"/>
              <a:t>Courtesy of Laura </a:t>
            </a:r>
            <a:r>
              <a:rPr lang="en-US" i="1" dirty="0" err="1" smtClean="0"/>
              <a:t>Palmara</a:t>
            </a:r>
            <a:endParaRPr lang="en-US" i="1" dirty="0"/>
          </a:p>
        </p:txBody>
      </p:sp>
    </p:spTree>
    <p:extLst>
      <p:ext uri="{BB962C8B-B14F-4D97-AF65-F5344CB8AC3E}">
        <p14:creationId xmlns:p14="http://schemas.microsoft.com/office/powerpoint/2010/main" val="14254730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2100"/>
            <a:ext cx="91440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 y="1058882"/>
            <a:ext cx="8153400" cy="3970318"/>
          </a:xfrm>
          <a:prstGeom prst="rect">
            <a:avLst/>
          </a:prstGeom>
          <a:solidFill>
            <a:schemeClr val="accent1">
              <a:alpha val="77000"/>
            </a:schemeClr>
          </a:solidFill>
          <a:ln w="19050">
            <a:solidFill>
              <a:schemeClr val="tx1"/>
            </a:solidFill>
          </a:ln>
          <a:effectLst/>
        </p:spPr>
        <p:txBody>
          <a:bodyPr wrap="square" rtlCol="0">
            <a:spAutoFit/>
          </a:bodyPr>
          <a:lstStyle/>
          <a:p>
            <a:pPr marL="285750" indent="-285750">
              <a:buFont typeface="Arial"/>
              <a:buChar char="•"/>
            </a:pPr>
            <a:r>
              <a:rPr lang="en-US" dirty="0"/>
              <a:t>Wind-driven near-inertial currents are an important component of mixing and energy budgets on the continental shelf [</a:t>
            </a:r>
            <a:r>
              <a:rPr lang="en-US" dirty="0" err="1"/>
              <a:t>Paduan</a:t>
            </a:r>
            <a:r>
              <a:rPr lang="en-US" dirty="0"/>
              <a:t> et al., 1989] </a:t>
            </a:r>
            <a:r>
              <a:rPr lang="en-US" dirty="0" smtClean="0"/>
              <a:t>.</a:t>
            </a:r>
          </a:p>
          <a:p>
            <a:endParaRPr lang="en-US" dirty="0"/>
          </a:p>
          <a:p>
            <a:pPr marL="285750" indent="-285750">
              <a:buFont typeface="Arial"/>
              <a:buChar char="•"/>
            </a:pPr>
            <a:r>
              <a:rPr lang="en-US" dirty="0"/>
              <a:t>I</a:t>
            </a:r>
            <a:r>
              <a:rPr lang="en-US" dirty="0" smtClean="0"/>
              <a:t>nertial </a:t>
            </a:r>
            <a:r>
              <a:rPr lang="en-US" dirty="0"/>
              <a:t>currents are a source of large vertical shears throughout the water column and a source of turbulent energy production that disperse energy days after a storm has passed [Sanford et al., 2010]. </a:t>
            </a:r>
            <a:endParaRPr lang="en-US" dirty="0" smtClean="0"/>
          </a:p>
          <a:p>
            <a:pPr marL="285750" indent="-285750">
              <a:buFont typeface="Arial"/>
              <a:buChar char="•"/>
            </a:pPr>
            <a:endParaRPr lang="en-US" dirty="0"/>
          </a:p>
          <a:p>
            <a:pPr marL="285750" indent="-285750">
              <a:buFont typeface="Arial"/>
              <a:buChar char="•"/>
            </a:pPr>
            <a:r>
              <a:rPr lang="en-US" dirty="0"/>
              <a:t>Synoptic scale storms such as hurricanes [Gill, 1984] and </a:t>
            </a:r>
            <a:r>
              <a:rPr lang="en-US" dirty="0" err="1"/>
              <a:t>extratropical</a:t>
            </a:r>
            <a:r>
              <a:rPr lang="en-US" dirty="0"/>
              <a:t> cyclones [Thomson and </a:t>
            </a:r>
            <a:r>
              <a:rPr lang="en-US" dirty="0" err="1"/>
              <a:t>Hugget</a:t>
            </a:r>
            <a:r>
              <a:rPr lang="en-US" dirty="0"/>
              <a:t>, 1981] </a:t>
            </a:r>
            <a:r>
              <a:rPr lang="en-US" dirty="0" smtClean="0"/>
              <a:t>play a particularly important role in mixing.</a:t>
            </a:r>
          </a:p>
          <a:p>
            <a:pPr marL="285750" indent="-285750">
              <a:buFont typeface="Arial"/>
              <a:buChar char="•"/>
            </a:pPr>
            <a:endParaRPr lang="en-US" dirty="0"/>
          </a:p>
          <a:p>
            <a:pPr marL="285750" indent="-285750">
              <a:buFont typeface="Arial"/>
              <a:buChar char="•"/>
            </a:pPr>
            <a:r>
              <a:rPr lang="en-US" dirty="0" smtClean="0"/>
              <a:t>Understanding inertial currents impact on mixing the thermocline will aid in model validation and improve storm predictions and forecasts.</a:t>
            </a:r>
            <a:endParaRPr lang="en-US" dirty="0"/>
          </a:p>
          <a:p>
            <a:endParaRPr lang="en-US" dirty="0"/>
          </a:p>
        </p:txBody>
      </p:sp>
    </p:spTree>
    <p:extLst>
      <p:ext uri="{BB962C8B-B14F-4D97-AF65-F5344CB8AC3E}">
        <p14:creationId xmlns:p14="http://schemas.microsoft.com/office/powerpoint/2010/main" val="248904929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38800"/>
          </a:xfrm>
        </p:spPr>
        <p:txBody>
          <a:bodyPr>
            <a:normAutofit fontScale="92500" lnSpcReduction="20000"/>
          </a:bodyPr>
          <a:lstStyle/>
          <a:p>
            <a:pPr marL="0" indent="0">
              <a:buNone/>
            </a:pPr>
            <a:r>
              <a:rPr lang="en-US" dirty="0" smtClean="0">
                <a:solidFill>
                  <a:srgbClr val="000000"/>
                </a:solidFill>
              </a:rPr>
              <a:t>I propose to: </a:t>
            </a:r>
          </a:p>
          <a:p>
            <a:pPr marL="0" indent="0">
              <a:buNone/>
            </a:pPr>
            <a:endParaRPr lang="en-US" dirty="0" smtClean="0">
              <a:solidFill>
                <a:srgbClr val="000000"/>
              </a:solidFill>
            </a:endParaRPr>
          </a:p>
          <a:p>
            <a:pPr marL="514350" indent="-514350">
              <a:buFont typeface="+mj-lt"/>
              <a:buAutoNum type="arabicPeriod"/>
            </a:pPr>
            <a:r>
              <a:rPr lang="en-US" dirty="0" smtClean="0">
                <a:solidFill>
                  <a:srgbClr val="000000"/>
                </a:solidFill>
              </a:rPr>
              <a:t>Determine the </a:t>
            </a:r>
            <a:r>
              <a:rPr lang="en-US" dirty="0">
                <a:solidFill>
                  <a:srgbClr val="000000"/>
                </a:solidFill>
              </a:rPr>
              <a:t>near-</a:t>
            </a:r>
            <a:r>
              <a:rPr lang="en-US" dirty="0" smtClean="0">
                <a:solidFill>
                  <a:srgbClr val="000000"/>
                </a:solidFill>
              </a:rPr>
              <a:t>inertial surface </a:t>
            </a:r>
            <a:r>
              <a:rPr lang="en-US" dirty="0">
                <a:solidFill>
                  <a:srgbClr val="000000"/>
                </a:solidFill>
              </a:rPr>
              <a:t>response of the coastal ocean to three different storm events on the </a:t>
            </a:r>
            <a:r>
              <a:rPr lang="en-US" dirty="0" smtClean="0">
                <a:solidFill>
                  <a:srgbClr val="000000"/>
                </a:solidFill>
              </a:rPr>
              <a:t>MAB.</a:t>
            </a:r>
          </a:p>
          <a:p>
            <a:pPr marL="0" indent="0">
              <a:buNone/>
            </a:pPr>
            <a:endParaRPr lang="en-US" dirty="0" smtClean="0">
              <a:solidFill>
                <a:srgbClr val="000000"/>
              </a:solidFill>
            </a:endParaRPr>
          </a:p>
          <a:p>
            <a:pPr marL="514350" indent="-514350">
              <a:buFont typeface="+mj-lt"/>
              <a:buAutoNum type="arabicPeriod"/>
            </a:pPr>
            <a:r>
              <a:rPr lang="en-US" dirty="0" smtClean="0">
                <a:solidFill>
                  <a:srgbClr val="000000"/>
                </a:solidFill>
              </a:rPr>
              <a:t>identify </a:t>
            </a:r>
            <a:r>
              <a:rPr lang="en-US" dirty="0">
                <a:solidFill>
                  <a:srgbClr val="000000"/>
                </a:solidFill>
              </a:rPr>
              <a:t>the length- and time- scales of </a:t>
            </a:r>
            <a:r>
              <a:rPr lang="en-US" dirty="0" smtClean="0">
                <a:solidFill>
                  <a:srgbClr val="000000"/>
                </a:solidFill>
              </a:rPr>
              <a:t>inertial current dissipation </a:t>
            </a:r>
            <a:r>
              <a:rPr lang="en-US" dirty="0">
                <a:solidFill>
                  <a:srgbClr val="000000"/>
                </a:solidFill>
              </a:rPr>
              <a:t>for different storm and hydrographic </a:t>
            </a:r>
            <a:r>
              <a:rPr lang="en-US" dirty="0" smtClean="0">
                <a:solidFill>
                  <a:srgbClr val="000000"/>
                </a:solidFill>
              </a:rPr>
              <a:t>conditions (primarily stratification). </a:t>
            </a:r>
          </a:p>
          <a:p>
            <a:pPr marL="514350" indent="-514350">
              <a:buFont typeface="+mj-lt"/>
              <a:buAutoNum type="arabicPeriod"/>
            </a:pPr>
            <a:endParaRPr lang="en-US" dirty="0">
              <a:solidFill>
                <a:srgbClr val="000000"/>
              </a:solidFill>
            </a:endParaRPr>
          </a:p>
          <a:p>
            <a:pPr marL="514350" indent="-514350">
              <a:buFont typeface="+mj-lt"/>
              <a:buAutoNum type="arabicPeriod"/>
            </a:pPr>
            <a:r>
              <a:rPr lang="en-US" dirty="0" smtClean="0">
                <a:solidFill>
                  <a:srgbClr val="000000"/>
                </a:solidFill>
              </a:rPr>
              <a:t>Track vertical propagation of energy in the near-inertial band underneath a storm.</a:t>
            </a:r>
          </a:p>
          <a:p>
            <a:pPr marL="0" indent="0">
              <a:buNone/>
            </a:pPr>
            <a:endParaRPr lang="en-US" dirty="0" smtClean="0">
              <a:solidFill>
                <a:srgbClr val="000000"/>
              </a:solidFill>
            </a:endParaRPr>
          </a:p>
        </p:txBody>
      </p:sp>
    </p:spTree>
    <p:extLst>
      <p:ext uri="{BB962C8B-B14F-4D97-AF65-F5344CB8AC3E}">
        <p14:creationId xmlns:p14="http://schemas.microsoft.com/office/powerpoint/2010/main" val="27473359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410200"/>
          </a:xfrm>
        </p:spPr>
        <p:txBody>
          <a:bodyPr>
            <a:normAutofit fontScale="70000" lnSpcReduction="20000"/>
          </a:bodyPr>
          <a:lstStyle/>
          <a:p>
            <a:pPr marL="0" indent="0">
              <a:buNone/>
            </a:pPr>
            <a:r>
              <a:rPr lang="en-US" dirty="0" smtClean="0">
                <a:solidFill>
                  <a:srgbClr val="000000"/>
                </a:solidFill>
              </a:rPr>
              <a:t>Planned work:</a:t>
            </a:r>
          </a:p>
          <a:p>
            <a:pPr marL="0" indent="0">
              <a:buNone/>
            </a:pPr>
            <a:endParaRPr lang="en-US" dirty="0">
              <a:solidFill>
                <a:srgbClr val="000000"/>
              </a:solidFill>
            </a:endParaRPr>
          </a:p>
          <a:p>
            <a:pPr marL="514350" indent="-514350">
              <a:buFont typeface="+mj-lt"/>
              <a:buAutoNum type="arabicPeriod"/>
            </a:pPr>
            <a:r>
              <a:rPr lang="en-US" dirty="0" smtClean="0">
                <a:solidFill>
                  <a:srgbClr val="000000"/>
                </a:solidFill>
              </a:rPr>
              <a:t>Analyze CODAR fields and glider deployments from three storms with differing stratification.</a:t>
            </a:r>
          </a:p>
          <a:p>
            <a:pPr marL="857250" lvl="1" indent="-457200"/>
            <a:r>
              <a:rPr lang="en-US" dirty="0" smtClean="0">
                <a:solidFill>
                  <a:srgbClr val="000000"/>
                </a:solidFill>
              </a:rPr>
              <a:t>Irene (Stratified)</a:t>
            </a:r>
          </a:p>
          <a:p>
            <a:pPr marL="857250" lvl="1" indent="-457200"/>
            <a:r>
              <a:rPr lang="en-US" dirty="0" err="1" smtClean="0">
                <a:solidFill>
                  <a:srgbClr val="000000"/>
                </a:solidFill>
              </a:rPr>
              <a:t>Nor’Ida</a:t>
            </a:r>
            <a:r>
              <a:rPr lang="en-US" dirty="0" smtClean="0">
                <a:solidFill>
                  <a:srgbClr val="000000"/>
                </a:solidFill>
              </a:rPr>
              <a:t> (</a:t>
            </a:r>
            <a:r>
              <a:rPr lang="en-US" dirty="0" err="1" smtClean="0">
                <a:solidFill>
                  <a:srgbClr val="000000"/>
                </a:solidFill>
              </a:rPr>
              <a:t>Unstratified</a:t>
            </a:r>
            <a:r>
              <a:rPr lang="en-US" dirty="0" smtClean="0">
                <a:solidFill>
                  <a:srgbClr val="000000"/>
                </a:solidFill>
              </a:rPr>
              <a:t>)</a:t>
            </a:r>
          </a:p>
          <a:p>
            <a:pPr marL="857250" lvl="1" indent="-457200"/>
            <a:r>
              <a:rPr lang="en-US" dirty="0" smtClean="0">
                <a:solidFill>
                  <a:srgbClr val="000000"/>
                </a:solidFill>
              </a:rPr>
              <a:t>Storm to be sampled this year</a:t>
            </a:r>
          </a:p>
          <a:p>
            <a:pPr marL="857250" lvl="1" indent="-457200"/>
            <a:endParaRPr lang="en-US" dirty="0" smtClean="0">
              <a:solidFill>
                <a:srgbClr val="000000"/>
              </a:solidFill>
            </a:endParaRPr>
          </a:p>
          <a:p>
            <a:pPr marL="514350" indent="-514350">
              <a:buFont typeface="+mj-lt"/>
              <a:buAutoNum type="arabicPeriod"/>
            </a:pPr>
            <a:r>
              <a:rPr lang="en-US" dirty="0" smtClean="0">
                <a:solidFill>
                  <a:srgbClr val="000000"/>
                </a:solidFill>
              </a:rPr>
              <a:t>Future Glider deployment (September – October) with a vehicle mounted Acoustic Doppler Current Profiler (ADCP) and optical sensors in the vicinity of a bottom mounted ADCP for calibration and sustained measurements.</a:t>
            </a:r>
          </a:p>
          <a:p>
            <a:pPr marL="914400" lvl="1" indent="-514350"/>
            <a:endParaRPr lang="en-US" dirty="0" smtClean="0">
              <a:solidFill>
                <a:srgbClr val="000000"/>
              </a:solidFill>
            </a:endParaRPr>
          </a:p>
          <a:p>
            <a:pPr marL="914400" lvl="1" indent="-514350"/>
            <a:r>
              <a:rPr lang="en-US" dirty="0" smtClean="0">
                <a:solidFill>
                  <a:srgbClr val="000000"/>
                </a:solidFill>
              </a:rPr>
              <a:t>Provide direct measurements of current profiles in a storm. Estimates of shear and mixing.</a:t>
            </a:r>
          </a:p>
          <a:p>
            <a:pPr marL="914400" lvl="1" indent="-514350"/>
            <a:r>
              <a:rPr lang="en-US" dirty="0" smtClean="0">
                <a:solidFill>
                  <a:srgbClr val="000000"/>
                </a:solidFill>
              </a:rPr>
              <a:t>Acoustic backscatter data to be compared with optical backscatter for sediment transport and resuspension.</a:t>
            </a:r>
          </a:p>
          <a:p>
            <a:pPr marL="400050" lvl="1" indent="0">
              <a:buNone/>
            </a:pPr>
            <a:endParaRPr lang="en-US" dirty="0" smtClean="0">
              <a:solidFill>
                <a:srgbClr val="000000"/>
              </a:solidFill>
            </a:endParaRPr>
          </a:p>
          <a:p>
            <a:pPr marL="514350" indent="-514350">
              <a:buFont typeface="+mj-lt"/>
              <a:buAutoNum type="arabicPeriod"/>
            </a:pPr>
            <a:endParaRPr lang="en-US" dirty="0">
              <a:solidFill>
                <a:srgbClr val="000000"/>
              </a:solidFill>
            </a:endParaRPr>
          </a:p>
        </p:txBody>
      </p:sp>
    </p:spTree>
    <p:extLst>
      <p:ext uri="{BB962C8B-B14F-4D97-AF65-F5344CB8AC3E}">
        <p14:creationId xmlns:p14="http://schemas.microsoft.com/office/powerpoint/2010/main" val="7002295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posal_defens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3" name="Rectangle 2"/>
          <p:cNvSpPr/>
          <p:nvPr/>
        </p:nvSpPr>
        <p:spPr>
          <a:xfrm>
            <a:off x="1600200" y="914400"/>
            <a:ext cx="5410200" cy="1477328"/>
          </a:xfrm>
          <a:prstGeom prst="rect">
            <a:avLst/>
          </a:prstGeom>
        </p:spPr>
        <p:txBody>
          <a:bodyPr wrap="square">
            <a:spAutoFit/>
          </a:bodyPr>
          <a:lstStyle/>
          <a:p>
            <a:r>
              <a:rPr lang="en-US" dirty="0">
                <a:solidFill>
                  <a:srgbClr val="FFFF00"/>
                </a:solidFill>
              </a:rPr>
              <a:t>Chapter </a:t>
            </a:r>
            <a:r>
              <a:rPr lang="en-US" dirty="0" smtClean="0">
                <a:solidFill>
                  <a:srgbClr val="FFFF00"/>
                </a:solidFill>
              </a:rPr>
              <a:t>Three: </a:t>
            </a:r>
            <a:r>
              <a:rPr lang="en-US" dirty="0">
                <a:solidFill>
                  <a:srgbClr val="FFFF00"/>
                </a:solidFill>
              </a:rPr>
              <a:t>Physical forcing of a Western Antarctic Peninsula ecosystem: observations of local circulation and storm-driven mixing at Palmer Station. </a:t>
            </a:r>
          </a:p>
          <a:p>
            <a:endParaRPr lang="en-US" dirty="0"/>
          </a:p>
        </p:txBody>
      </p:sp>
    </p:spTree>
    <p:extLst>
      <p:ext uri="{BB962C8B-B14F-4D97-AF65-F5344CB8AC3E}">
        <p14:creationId xmlns:p14="http://schemas.microsoft.com/office/powerpoint/2010/main" val="284420221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_pengui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42014"/>
          </a:xfrm>
          <a:prstGeom prst="rect">
            <a:avLst/>
          </a:prstGeom>
          <a:solidFill>
            <a:schemeClr val="tx2">
              <a:alpha val="39000"/>
            </a:schemeClr>
          </a:solidFill>
        </p:spPr>
      </p:pic>
      <p:sp>
        <p:nvSpPr>
          <p:cNvPr id="3" name="Content Placeholder 2"/>
          <p:cNvSpPr>
            <a:spLocks noGrp="1"/>
          </p:cNvSpPr>
          <p:nvPr>
            <p:ph idx="1"/>
          </p:nvPr>
        </p:nvSpPr>
        <p:spPr>
          <a:xfrm>
            <a:off x="533400" y="533400"/>
            <a:ext cx="8229600" cy="5486400"/>
          </a:xfrm>
          <a:solidFill>
            <a:schemeClr val="tx1">
              <a:alpha val="43000"/>
            </a:schemeClr>
          </a:solidFill>
        </p:spPr>
        <p:txBody>
          <a:bodyPr>
            <a:normAutofit fontScale="92500"/>
          </a:bodyPr>
          <a:lstStyle/>
          <a:p>
            <a:pPr marL="0" indent="0" algn="ctr">
              <a:buNone/>
            </a:pPr>
            <a:r>
              <a:rPr lang="en-US" sz="2400" dirty="0" smtClean="0">
                <a:solidFill>
                  <a:schemeClr val="tx1"/>
                </a:solidFill>
              </a:rPr>
              <a:t>Things are changing on the Western Antarctic Peninsula </a:t>
            </a:r>
            <a:r>
              <a:rPr lang="en-US" sz="2400" dirty="0">
                <a:solidFill>
                  <a:schemeClr val="tx1"/>
                </a:solidFill>
              </a:rPr>
              <a:t>[</a:t>
            </a:r>
            <a:r>
              <a:rPr lang="en-US" sz="2400" dirty="0" err="1">
                <a:solidFill>
                  <a:schemeClr val="tx1"/>
                </a:solidFill>
              </a:rPr>
              <a:t>Ducklow</a:t>
            </a:r>
            <a:r>
              <a:rPr lang="en-US" sz="2400" dirty="0">
                <a:solidFill>
                  <a:schemeClr val="tx1"/>
                </a:solidFill>
              </a:rPr>
              <a:t> et al., 2007]</a:t>
            </a:r>
            <a:r>
              <a:rPr lang="en-US" sz="2400" dirty="0" smtClean="0">
                <a:solidFill>
                  <a:schemeClr val="tx1"/>
                </a:solidFill>
              </a:rPr>
              <a:t>.</a:t>
            </a:r>
          </a:p>
          <a:p>
            <a:pPr marL="0" indent="0">
              <a:buNone/>
            </a:pPr>
            <a:endParaRPr lang="en-US" sz="2400" dirty="0"/>
          </a:p>
          <a:p>
            <a:r>
              <a:rPr lang="en-US" sz="2400" dirty="0"/>
              <a:t>I</a:t>
            </a:r>
            <a:r>
              <a:rPr lang="en-US" sz="2400" dirty="0" smtClean="0"/>
              <a:t>ncreasing </a:t>
            </a:r>
            <a:r>
              <a:rPr lang="en-US" sz="2400" dirty="0"/>
              <a:t>atmospheric temperatures [Meredith and King, 2005</a:t>
            </a:r>
            <a:r>
              <a:rPr lang="en-US" sz="2400" dirty="0" smtClean="0"/>
              <a:t>].</a:t>
            </a:r>
          </a:p>
          <a:p>
            <a:endParaRPr lang="en-US" sz="2400" dirty="0" smtClean="0"/>
          </a:p>
          <a:p>
            <a:r>
              <a:rPr lang="en-US" sz="2400" dirty="0"/>
              <a:t>A</a:t>
            </a:r>
            <a:r>
              <a:rPr lang="en-US" sz="2400" dirty="0" smtClean="0"/>
              <a:t> </a:t>
            </a:r>
            <a:r>
              <a:rPr lang="en-US" sz="2400" dirty="0"/>
              <a:t>shortening of of sea-ice </a:t>
            </a:r>
            <a:r>
              <a:rPr lang="en-US" sz="2400" dirty="0" smtClean="0"/>
              <a:t>duration [</a:t>
            </a:r>
            <a:r>
              <a:rPr lang="en-US" sz="2400" dirty="0" err="1" smtClean="0"/>
              <a:t>Stammerjohn</a:t>
            </a:r>
            <a:r>
              <a:rPr lang="en-US" sz="2400" dirty="0" smtClean="0"/>
              <a:t> et al., 2008].</a:t>
            </a:r>
          </a:p>
          <a:p>
            <a:endParaRPr lang="en-US" sz="2400" dirty="0" smtClean="0"/>
          </a:p>
          <a:p>
            <a:r>
              <a:rPr lang="en-US" sz="2400" dirty="0"/>
              <a:t>G</a:t>
            </a:r>
            <a:r>
              <a:rPr lang="en-US" sz="2400" dirty="0" smtClean="0"/>
              <a:t>lacial </a:t>
            </a:r>
            <a:r>
              <a:rPr lang="en-US" sz="2400" dirty="0"/>
              <a:t>retreat [Cook et al., 2005</a:t>
            </a:r>
            <a:r>
              <a:rPr lang="en-US" sz="2400" dirty="0" smtClean="0"/>
              <a:t>].</a:t>
            </a:r>
          </a:p>
          <a:p>
            <a:endParaRPr lang="en-US" sz="2400" dirty="0"/>
          </a:p>
          <a:p>
            <a:r>
              <a:rPr lang="en-US" sz="2400" dirty="0" smtClean="0"/>
              <a:t>Increased heat content on the shelf [Martinson et al., 2008]</a:t>
            </a:r>
          </a:p>
          <a:p>
            <a:endParaRPr lang="en-US" sz="2400" dirty="0" smtClean="0"/>
          </a:p>
          <a:p>
            <a:r>
              <a:rPr lang="en-US" sz="2400" dirty="0" smtClean="0"/>
              <a:t>The </a:t>
            </a:r>
            <a:r>
              <a:rPr lang="en-US" sz="2400" dirty="0"/>
              <a:t>effects of these changes are seen at all levels of the marine food </a:t>
            </a:r>
            <a:r>
              <a:rPr lang="en-US" sz="2400" dirty="0" smtClean="0"/>
              <a:t>web: Bacteria, phytoplankton, krill, penguins, etc</a:t>
            </a:r>
            <a:r>
              <a:rPr lang="en-US" sz="2400" dirty="0" smtClean="0">
                <a:solidFill>
                  <a:srgbClr val="000000"/>
                </a:solidFill>
              </a:rPr>
              <a:t>.</a:t>
            </a:r>
            <a:endParaRPr lang="en-US" sz="2000" dirty="0" smtClean="0">
              <a:solidFill>
                <a:srgbClr val="000000"/>
              </a:solidFill>
            </a:endParaRPr>
          </a:p>
          <a:p>
            <a:endParaRPr lang="en-US" sz="2400" dirty="0">
              <a:solidFill>
                <a:srgbClr val="000000"/>
              </a:solidFill>
            </a:endParaRPr>
          </a:p>
          <a:p>
            <a:endParaRPr lang="en-US" sz="2400" dirty="0" smtClean="0">
              <a:solidFill>
                <a:srgbClr val="000000"/>
              </a:solidFill>
            </a:endParaRPr>
          </a:p>
          <a:p>
            <a:endParaRPr lang="en-US" sz="2400" dirty="0">
              <a:solidFill>
                <a:srgbClr val="000000"/>
              </a:solidFill>
            </a:endParaRPr>
          </a:p>
          <a:p>
            <a:endParaRPr lang="en-US" sz="2400" dirty="0">
              <a:solidFill>
                <a:srgbClr val="000000"/>
              </a:solidFill>
            </a:endParaRPr>
          </a:p>
        </p:txBody>
      </p:sp>
    </p:spTree>
    <p:extLst>
      <p:ext uri="{BB962C8B-B14F-4D97-AF65-F5344CB8AC3E}">
        <p14:creationId xmlns:p14="http://schemas.microsoft.com/office/powerpoint/2010/main" val="28998608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scar_rescu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2600" cy="6248400"/>
          </a:xfrm>
          <a:prstGeom prst="rect">
            <a:avLst/>
          </a:prstGeom>
        </p:spPr>
      </p:pic>
      <p:sp>
        <p:nvSpPr>
          <p:cNvPr id="4" name="TextBox 3"/>
          <p:cNvSpPr txBox="1"/>
          <p:nvPr/>
        </p:nvSpPr>
        <p:spPr>
          <a:xfrm>
            <a:off x="152400" y="228600"/>
            <a:ext cx="8686800" cy="4801315"/>
          </a:xfrm>
          <a:prstGeom prst="rect">
            <a:avLst/>
          </a:prstGeom>
          <a:solidFill>
            <a:schemeClr val="accent1">
              <a:lumMod val="10000"/>
              <a:alpha val="30000"/>
            </a:schemeClr>
          </a:solidFill>
        </p:spPr>
        <p:txBody>
          <a:bodyPr wrap="square" rtlCol="0">
            <a:spAutoFit/>
          </a:bodyPr>
          <a:lstStyle/>
          <a:p>
            <a:r>
              <a:rPr lang="en-US" dirty="0" smtClean="0">
                <a:solidFill>
                  <a:srgbClr val="FFFFFF"/>
                </a:solidFill>
              </a:rPr>
              <a:t>Storms also play a disproportionately important role in mixing, heat transport and sediment transport compared to their relatively short duration and low frequency.</a:t>
            </a:r>
          </a:p>
          <a:p>
            <a:pPr marL="742950" lvl="1" indent="-285750">
              <a:buFont typeface="Arial"/>
              <a:buChar char="•"/>
            </a:pPr>
            <a:r>
              <a:rPr lang="en-US" dirty="0" smtClean="0">
                <a:solidFill>
                  <a:srgbClr val="FFFFFF"/>
                </a:solidFill>
              </a:rPr>
              <a:t>Winter storms constituted over 60% of sediment transport on the New Jersey shelf over a 2-year period [Styles and Glenn 2005].</a:t>
            </a:r>
          </a:p>
          <a:p>
            <a:pPr lvl="1"/>
            <a:endParaRPr lang="en-US" dirty="0">
              <a:solidFill>
                <a:srgbClr val="FFFFFF"/>
              </a:solidFill>
            </a:endParaRPr>
          </a:p>
          <a:p>
            <a:pPr marL="742950" lvl="1" indent="-285750">
              <a:buFont typeface="Arial"/>
              <a:buChar char="•"/>
            </a:pPr>
            <a:endParaRPr lang="en-US" dirty="0">
              <a:solidFill>
                <a:srgbClr val="FFFFFF"/>
              </a:solidFill>
            </a:endParaRPr>
          </a:p>
          <a:p>
            <a:pPr marL="742950" lvl="1" indent="-285750">
              <a:buFont typeface="Arial"/>
              <a:buChar char="•"/>
            </a:pPr>
            <a:r>
              <a:rPr lang="en-US" dirty="0">
                <a:solidFill>
                  <a:srgbClr val="FFFFFF"/>
                </a:solidFill>
              </a:rPr>
              <a:t>In one year a study by Emanuel [2001] showed roughly 1.4 X 10</a:t>
            </a:r>
            <a:r>
              <a:rPr lang="en-US" baseline="30000" dirty="0">
                <a:solidFill>
                  <a:srgbClr val="FFFFFF"/>
                </a:solidFill>
              </a:rPr>
              <a:t>15 </a:t>
            </a:r>
            <a:r>
              <a:rPr lang="en-US" dirty="0">
                <a:solidFill>
                  <a:srgbClr val="FFFFFF"/>
                </a:solidFill>
              </a:rPr>
              <a:t>W of energy is removed from the water-column in the wake of storms</a:t>
            </a:r>
            <a:r>
              <a:rPr lang="en-US" dirty="0" smtClean="0">
                <a:solidFill>
                  <a:srgbClr val="FFFFFF"/>
                </a:solidFill>
              </a:rPr>
              <a:t>. Leads to heating at high-latitudes.</a:t>
            </a:r>
          </a:p>
          <a:p>
            <a:pPr marL="742950" lvl="1" indent="-285750">
              <a:buFont typeface="Arial"/>
              <a:buChar char="•"/>
            </a:pPr>
            <a:endParaRPr lang="en-US" dirty="0">
              <a:solidFill>
                <a:srgbClr val="FFFFFF"/>
              </a:solidFill>
            </a:endParaRPr>
          </a:p>
          <a:p>
            <a:pPr marL="742950" lvl="1" indent="-285750">
              <a:buFont typeface="Arial"/>
              <a:buChar char="•"/>
            </a:pPr>
            <a:r>
              <a:rPr lang="en-US" dirty="0">
                <a:solidFill>
                  <a:srgbClr val="FFFFFF"/>
                </a:solidFill>
              </a:rPr>
              <a:t>Fall transition storms on the Mid-Atlantic Bight (MAB) breakdown stratification allowing for nutrient replenishment in surface waters. </a:t>
            </a:r>
            <a:endParaRPr lang="en-US" dirty="0" smtClean="0">
              <a:solidFill>
                <a:srgbClr val="FFFFFF"/>
              </a:solidFill>
            </a:endParaRPr>
          </a:p>
          <a:p>
            <a:pPr marL="742950" lvl="1" indent="-285750">
              <a:buFont typeface="Arial"/>
              <a:buChar char="•"/>
            </a:pPr>
            <a:endParaRPr lang="en-US" dirty="0">
              <a:solidFill>
                <a:srgbClr val="FFFFFF"/>
              </a:solidFill>
            </a:endParaRPr>
          </a:p>
          <a:p>
            <a:pPr marL="742950" lvl="1" indent="-285750">
              <a:buFont typeface="Arial"/>
              <a:buChar char="•"/>
            </a:pPr>
            <a:r>
              <a:rPr lang="en-US" dirty="0" smtClean="0">
                <a:solidFill>
                  <a:srgbClr val="FFFFFF"/>
                </a:solidFill>
              </a:rPr>
              <a:t>Changes in wind forcing can have large scale ecosystem impacts in extreme environments in places like the Western Antarctic Peninsula [Fraser, personal communication].</a:t>
            </a:r>
            <a:endParaRPr lang="en-US" dirty="0">
              <a:solidFill>
                <a:srgbClr val="FFFFFF"/>
              </a:solidFill>
            </a:endParaRPr>
          </a:p>
          <a:p>
            <a:pPr marL="742950" lvl="1" indent="-285750">
              <a:buFont typeface="Arial"/>
              <a:buChar char="•"/>
            </a:pPr>
            <a:endParaRPr lang="en-US" dirty="0" smtClean="0"/>
          </a:p>
        </p:txBody>
      </p:sp>
    </p:spTree>
    <p:extLst>
      <p:ext uri="{BB962C8B-B14F-4D97-AF65-F5344CB8AC3E}">
        <p14:creationId xmlns:p14="http://schemas.microsoft.com/office/powerpoint/2010/main" val="35288374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25400"/>
            <a:ext cx="6586113" cy="6223000"/>
          </a:xfrm>
          <a:prstGeom prst="rect">
            <a:avLst/>
          </a:prstGeom>
        </p:spPr>
      </p:pic>
      <p:cxnSp>
        <p:nvCxnSpPr>
          <p:cNvPr id="6" name="Straight Arrow Connector 5"/>
          <p:cNvCxnSpPr>
            <a:stCxn id="8" idx="0"/>
          </p:cNvCxnSpPr>
          <p:nvPr/>
        </p:nvCxnSpPr>
        <p:spPr>
          <a:xfrm flipV="1">
            <a:off x="1028700" y="1524000"/>
            <a:ext cx="876300"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6200" y="2895600"/>
            <a:ext cx="1905000" cy="369332"/>
          </a:xfrm>
          <a:prstGeom prst="rect">
            <a:avLst/>
          </a:prstGeom>
          <a:noFill/>
        </p:spPr>
        <p:txBody>
          <a:bodyPr wrap="square" rtlCol="0">
            <a:spAutoFit/>
          </a:bodyPr>
          <a:lstStyle/>
          <a:p>
            <a:r>
              <a:rPr lang="en-US" dirty="0" smtClean="0"/>
              <a:t>Palmer Station</a:t>
            </a:r>
            <a:endParaRPr lang="en-US" dirty="0"/>
          </a:p>
        </p:txBody>
      </p:sp>
    </p:spTree>
    <p:extLst>
      <p:ext uri="{BB962C8B-B14F-4D97-AF65-F5344CB8AC3E}">
        <p14:creationId xmlns:p14="http://schemas.microsoft.com/office/powerpoint/2010/main" val="257498240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1600" y="76200"/>
            <a:ext cx="6177825" cy="6070600"/>
          </a:xfrm>
          <a:prstGeom prst="rect">
            <a:avLst/>
          </a:prstGeom>
        </p:spPr>
      </p:pic>
      <p:cxnSp>
        <p:nvCxnSpPr>
          <p:cNvPr id="7" name="Straight Arrow Connector 6"/>
          <p:cNvCxnSpPr>
            <a:stCxn id="8" idx="0"/>
          </p:cNvCxnSpPr>
          <p:nvPr/>
        </p:nvCxnSpPr>
        <p:spPr>
          <a:xfrm flipV="1">
            <a:off x="952500" y="2514600"/>
            <a:ext cx="1866900" cy="990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3505200"/>
            <a:ext cx="1905000" cy="369332"/>
          </a:xfrm>
          <a:prstGeom prst="rect">
            <a:avLst/>
          </a:prstGeom>
          <a:noFill/>
        </p:spPr>
        <p:txBody>
          <a:bodyPr wrap="square" rtlCol="0">
            <a:spAutoFit/>
          </a:bodyPr>
          <a:lstStyle/>
          <a:p>
            <a:r>
              <a:rPr lang="en-US" dirty="0" smtClean="0"/>
              <a:t>Palmer Station</a:t>
            </a:r>
            <a:endParaRPr lang="en-US" dirty="0"/>
          </a:p>
        </p:txBody>
      </p:sp>
    </p:spTree>
    <p:extLst>
      <p:ext uri="{BB962C8B-B14F-4D97-AF65-F5344CB8AC3E}">
        <p14:creationId xmlns:p14="http://schemas.microsoft.com/office/powerpoint/2010/main" val="7482842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00" y="0"/>
            <a:ext cx="5270500" cy="6032500"/>
          </a:xfrm>
          <a:prstGeom prst="rect">
            <a:avLst/>
          </a:prstGeom>
        </p:spPr>
      </p:pic>
      <p:cxnSp>
        <p:nvCxnSpPr>
          <p:cNvPr id="5" name="Straight Arrow Connector 4"/>
          <p:cNvCxnSpPr>
            <a:stCxn id="6" idx="0"/>
          </p:cNvCxnSpPr>
          <p:nvPr/>
        </p:nvCxnSpPr>
        <p:spPr>
          <a:xfrm flipV="1">
            <a:off x="952500" y="2209800"/>
            <a:ext cx="1943100" cy="1600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3810000"/>
            <a:ext cx="1905000" cy="369332"/>
          </a:xfrm>
          <a:prstGeom prst="rect">
            <a:avLst/>
          </a:prstGeom>
          <a:noFill/>
        </p:spPr>
        <p:txBody>
          <a:bodyPr wrap="square" rtlCol="0">
            <a:spAutoFit/>
          </a:bodyPr>
          <a:lstStyle/>
          <a:p>
            <a:r>
              <a:rPr lang="en-US" dirty="0" smtClean="0"/>
              <a:t>Palmer Station</a:t>
            </a:r>
            <a:endParaRPr lang="en-US" dirty="0"/>
          </a:p>
        </p:txBody>
      </p:sp>
      <p:sp>
        <p:nvSpPr>
          <p:cNvPr id="8" name="TextBox 7"/>
          <p:cNvSpPr txBox="1"/>
          <p:nvPr/>
        </p:nvSpPr>
        <p:spPr>
          <a:xfrm>
            <a:off x="6781800" y="5726668"/>
            <a:ext cx="2514600" cy="369332"/>
          </a:xfrm>
          <a:prstGeom prst="rect">
            <a:avLst/>
          </a:prstGeom>
          <a:noFill/>
        </p:spPr>
        <p:txBody>
          <a:bodyPr wrap="square" rtlCol="0">
            <a:spAutoFit/>
          </a:bodyPr>
          <a:lstStyle/>
          <a:p>
            <a:r>
              <a:rPr lang="en-US" dirty="0" smtClean="0"/>
              <a:t>[</a:t>
            </a:r>
            <a:r>
              <a:rPr lang="en-US" dirty="0" err="1" smtClean="0"/>
              <a:t>Massom</a:t>
            </a:r>
            <a:r>
              <a:rPr lang="en-US" dirty="0" smtClean="0"/>
              <a:t> et al. 2008]</a:t>
            </a:r>
            <a:endParaRPr lang="en-US" dirty="0"/>
          </a:p>
        </p:txBody>
      </p:sp>
    </p:spTree>
    <p:extLst>
      <p:ext uri="{BB962C8B-B14F-4D97-AF65-F5344CB8AC3E}">
        <p14:creationId xmlns:p14="http://schemas.microsoft.com/office/powerpoint/2010/main" val="194442105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727700" y="453685"/>
            <a:ext cx="4025900" cy="3735817"/>
            <a:chOff x="0" y="152400"/>
            <a:chExt cx="4025900" cy="3735817"/>
          </a:xfrm>
        </p:grpSpPr>
        <p:pic>
          <p:nvPicPr>
            <p:cNvPr id="5" name="Picture 4"/>
            <p:cNvPicPr>
              <a:picLocks noChangeAspect="1"/>
            </p:cNvPicPr>
            <p:nvPr/>
          </p:nvPicPr>
          <p:blipFill rotWithShape="1">
            <a:blip r:embed="rId3"/>
            <a:srcRect l="21026" t="680" r="-2308" b="-680"/>
            <a:stretch/>
          </p:blipFill>
          <p:spPr>
            <a:xfrm>
              <a:off x="0" y="152400"/>
              <a:ext cx="4025900" cy="3735817"/>
            </a:xfrm>
            <a:prstGeom prst="rect">
              <a:avLst/>
            </a:prstGeom>
          </p:spPr>
        </p:pic>
        <p:sp>
          <p:nvSpPr>
            <p:cNvPr id="6" name="TextBox 5"/>
            <p:cNvSpPr txBox="1"/>
            <p:nvPr/>
          </p:nvSpPr>
          <p:spPr>
            <a:xfrm>
              <a:off x="0" y="609600"/>
              <a:ext cx="1828800" cy="830997"/>
            </a:xfrm>
            <a:prstGeom prst="rect">
              <a:avLst/>
            </a:prstGeom>
            <a:noFill/>
          </p:spPr>
          <p:txBody>
            <a:bodyPr wrap="square" rtlCol="0">
              <a:spAutoFit/>
            </a:bodyPr>
            <a:lstStyle/>
            <a:p>
              <a:r>
                <a:rPr lang="en-US" sz="1600" dirty="0" smtClean="0"/>
                <a:t>Summer foraging areas for </a:t>
              </a:r>
              <a:r>
                <a:rPr lang="en-US" sz="1600" dirty="0" err="1" smtClean="0"/>
                <a:t>Adelie</a:t>
              </a:r>
              <a:r>
                <a:rPr lang="en-US" sz="1600" dirty="0"/>
                <a:t> </a:t>
              </a:r>
              <a:r>
                <a:rPr lang="en-US" sz="1600" dirty="0" smtClean="0"/>
                <a:t>penguins.</a:t>
              </a:r>
              <a:endParaRPr lang="en-US" sz="1600" dirty="0"/>
            </a:p>
          </p:txBody>
        </p:sp>
      </p:grpSp>
      <p:pic>
        <p:nvPicPr>
          <p:cNvPr id="13" name="Content Placeholder 4" descr="layering_UCDW.png"/>
          <p:cNvPicPr>
            <a:picLocks noGrp="1" noChangeAspect="1"/>
          </p:cNvPicPr>
          <p:nvPr>
            <p:ph idx="1"/>
          </p:nvPr>
        </p:nvPicPr>
        <p:blipFill>
          <a:blip r:embed="rId4">
            <a:extLst>
              <a:ext uri="{28A0092B-C50C-407E-A947-70E740481C1C}">
                <a14:useLocalDpi xmlns:a14="http://schemas.microsoft.com/office/drawing/2010/main" val="0"/>
              </a:ext>
            </a:extLst>
          </a:blip>
          <a:srcRect t="805" b="805"/>
          <a:stretch>
            <a:fillRect/>
          </a:stretch>
        </p:blipFill>
        <p:spPr>
          <a:xfrm>
            <a:off x="-76200" y="644186"/>
            <a:ext cx="7696200" cy="4232614"/>
          </a:xfrm>
        </p:spPr>
      </p:pic>
      <p:sp>
        <p:nvSpPr>
          <p:cNvPr id="14" name="TextBox 13"/>
          <p:cNvSpPr txBox="1"/>
          <p:nvPr/>
        </p:nvSpPr>
        <p:spPr>
          <a:xfrm>
            <a:off x="304800" y="4724400"/>
            <a:ext cx="8686800" cy="1200329"/>
          </a:xfrm>
          <a:prstGeom prst="rect">
            <a:avLst/>
          </a:prstGeom>
          <a:noFill/>
        </p:spPr>
        <p:txBody>
          <a:bodyPr wrap="square" rtlCol="0">
            <a:spAutoFit/>
          </a:bodyPr>
          <a:lstStyle/>
          <a:p>
            <a:r>
              <a:rPr lang="en-US" dirty="0" smtClean="0"/>
              <a:t>Modeling and observational studies have shown Upper Circumpolar Deep Water (UCDW) penetrating onto the shelf, particularly through submarine troughs and canyons, such as those found at Palmer Station, a Penguin foraging hotspot [Martinson et al., 2008, </a:t>
            </a:r>
            <a:r>
              <a:rPr lang="en-US" dirty="0" err="1" smtClean="0"/>
              <a:t>Dinniman</a:t>
            </a:r>
            <a:r>
              <a:rPr lang="en-US" dirty="0" smtClean="0"/>
              <a:t> et al., 2011].</a:t>
            </a:r>
            <a:endParaRPr lang="en-US" dirty="0"/>
          </a:p>
        </p:txBody>
      </p:sp>
    </p:spTree>
    <p:extLst>
      <p:ext uri="{BB962C8B-B14F-4D97-AF65-F5344CB8AC3E}">
        <p14:creationId xmlns:p14="http://schemas.microsoft.com/office/powerpoint/2010/main" val="156017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278" r="30833" b="22273"/>
          <a:stretch/>
        </p:blipFill>
        <p:spPr>
          <a:xfrm>
            <a:off x="0" y="0"/>
            <a:ext cx="4495800" cy="4287232"/>
          </a:xfrm>
          <a:prstGeom prst="rect">
            <a:avLst/>
          </a:prstGeom>
        </p:spPr>
      </p:pic>
      <p:grpSp>
        <p:nvGrpSpPr>
          <p:cNvPr id="6" name="Group 5"/>
          <p:cNvGrpSpPr/>
          <p:nvPr/>
        </p:nvGrpSpPr>
        <p:grpSpPr>
          <a:xfrm>
            <a:off x="5118100" y="0"/>
            <a:ext cx="4025900" cy="3735817"/>
            <a:chOff x="0" y="152400"/>
            <a:chExt cx="4025900" cy="3735817"/>
          </a:xfrm>
        </p:grpSpPr>
        <p:pic>
          <p:nvPicPr>
            <p:cNvPr id="7" name="Picture 6"/>
            <p:cNvPicPr>
              <a:picLocks noChangeAspect="1"/>
            </p:cNvPicPr>
            <p:nvPr/>
          </p:nvPicPr>
          <p:blipFill rotWithShape="1">
            <a:blip r:embed="rId4"/>
            <a:srcRect l="21026" t="680" r="-2308" b="-680"/>
            <a:stretch/>
          </p:blipFill>
          <p:spPr>
            <a:xfrm>
              <a:off x="0" y="152400"/>
              <a:ext cx="4025900" cy="3735817"/>
            </a:xfrm>
            <a:prstGeom prst="rect">
              <a:avLst/>
            </a:prstGeom>
          </p:spPr>
        </p:pic>
        <p:sp>
          <p:nvSpPr>
            <p:cNvPr id="8" name="TextBox 7"/>
            <p:cNvSpPr txBox="1"/>
            <p:nvPr/>
          </p:nvSpPr>
          <p:spPr>
            <a:xfrm>
              <a:off x="0" y="609600"/>
              <a:ext cx="1828800" cy="830997"/>
            </a:xfrm>
            <a:prstGeom prst="rect">
              <a:avLst/>
            </a:prstGeom>
            <a:noFill/>
          </p:spPr>
          <p:txBody>
            <a:bodyPr wrap="square" rtlCol="0">
              <a:spAutoFit/>
            </a:bodyPr>
            <a:lstStyle/>
            <a:p>
              <a:r>
                <a:rPr lang="en-US" sz="1600" dirty="0" smtClean="0"/>
                <a:t>Summer foraging areas for </a:t>
              </a:r>
              <a:r>
                <a:rPr lang="en-US" sz="1600" dirty="0" err="1" smtClean="0"/>
                <a:t>Adelie</a:t>
              </a:r>
              <a:r>
                <a:rPr lang="en-US" sz="1600" dirty="0"/>
                <a:t> </a:t>
              </a:r>
              <a:r>
                <a:rPr lang="en-US" sz="1600" dirty="0" smtClean="0"/>
                <a:t>penguins.</a:t>
              </a:r>
              <a:endParaRPr lang="en-US" sz="1600" dirty="0"/>
            </a:p>
          </p:txBody>
        </p:sp>
      </p:grpSp>
      <p:cxnSp>
        <p:nvCxnSpPr>
          <p:cNvPr id="10" name="Straight Connector 9"/>
          <p:cNvCxnSpPr/>
          <p:nvPr/>
        </p:nvCxnSpPr>
        <p:spPr>
          <a:xfrm flipH="1">
            <a:off x="2133600" y="304800"/>
            <a:ext cx="5715000"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4038600" y="685800"/>
            <a:ext cx="4038600" cy="1981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3962400" y="3048000"/>
            <a:ext cx="5181600" cy="2983230"/>
            <a:chOff x="4038600" y="6287770"/>
            <a:chExt cx="5181600" cy="2983230"/>
          </a:xfrm>
        </p:grpSpPr>
        <p:pic>
          <p:nvPicPr>
            <p:cNvPr id="22" name="Picture 21" descr="RU25D_temp_jan_2011.png"/>
            <p:cNvPicPr/>
            <p:nvPr/>
          </p:nvPicPr>
          <p:blipFill>
            <a:blip r:embed="rId5">
              <a:extLst>
                <a:ext uri="{28A0092B-C50C-407E-A947-70E740481C1C}">
                  <a14:useLocalDpi xmlns:a14="http://schemas.microsoft.com/office/drawing/2010/main" val="0"/>
                </a:ext>
              </a:extLst>
            </a:blip>
            <a:srcRect/>
            <a:stretch>
              <a:fillRect/>
            </a:stretch>
          </p:blipFill>
          <p:spPr bwMode="auto">
            <a:xfrm>
              <a:off x="4038600" y="6287770"/>
              <a:ext cx="5181600" cy="2983230"/>
            </a:xfrm>
            <a:prstGeom prst="rect">
              <a:avLst/>
            </a:prstGeom>
            <a:noFill/>
            <a:ln>
              <a:noFill/>
            </a:ln>
            <a:extLst/>
          </p:spPr>
        </p:pic>
        <p:sp>
          <p:nvSpPr>
            <p:cNvPr id="23" name="Oval 22"/>
            <p:cNvSpPr/>
            <p:nvPr/>
          </p:nvSpPr>
          <p:spPr>
            <a:xfrm>
              <a:off x="4572000" y="6451600"/>
              <a:ext cx="685800" cy="6096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56785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8037"/>
            <a:ext cx="8229600" cy="4525963"/>
          </a:xfrm>
        </p:spPr>
        <p:txBody>
          <a:bodyPr>
            <a:normAutofit fontScale="77500" lnSpcReduction="20000"/>
          </a:bodyPr>
          <a:lstStyle/>
          <a:p>
            <a:pPr marL="0" indent="0">
              <a:buNone/>
            </a:pPr>
            <a:r>
              <a:rPr lang="en-US" b="1" dirty="0" smtClean="0">
                <a:solidFill>
                  <a:srgbClr val="000000"/>
                </a:solidFill>
              </a:rPr>
              <a:t>I propose to:</a:t>
            </a:r>
          </a:p>
          <a:p>
            <a:pPr marL="514350" indent="-514350">
              <a:buFont typeface="+mj-lt"/>
              <a:buAutoNum type="arabicPeriod"/>
            </a:pPr>
            <a:endParaRPr lang="en-US" b="1" dirty="0">
              <a:solidFill>
                <a:srgbClr val="000000"/>
              </a:solidFill>
            </a:endParaRPr>
          </a:p>
          <a:p>
            <a:pPr marL="514350" indent="-514350">
              <a:buFont typeface="+mj-lt"/>
              <a:buAutoNum type="arabicPeriod"/>
            </a:pPr>
            <a:r>
              <a:rPr lang="en-US" b="1" dirty="0" smtClean="0">
                <a:solidFill>
                  <a:srgbClr val="000000"/>
                </a:solidFill>
              </a:rPr>
              <a:t>Describe </a:t>
            </a:r>
            <a:r>
              <a:rPr lang="en-US" b="1" dirty="0">
                <a:solidFill>
                  <a:srgbClr val="000000"/>
                </a:solidFill>
              </a:rPr>
              <a:t>the general circulation patterns in the Palmer </a:t>
            </a:r>
            <a:r>
              <a:rPr lang="en-US" b="1" dirty="0" smtClean="0">
                <a:solidFill>
                  <a:srgbClr val="000000"/>
                </a:solidFill>
              </a:rPr>
              <a:t>region.</a:t>
            </a:r>
          </a:p>
          <a:p>
            <a:endParaRPr lang="en-US" b="1" dirty="0" smtClean="0">
              <a:solidFill>
                <a:srgbClr val="000000"/>
              </a:solidFill>
            </a:endParaRPr>
          </a:p>
          <a:p>
            <a:pPr marL="514350" indent="-514350">
              <a:buFont typeface="+mj-lt"/>
              <a:buAutoNum type="arabicPeriod"/>
            </a:pPr>
            <a:r>
              <a:rPr lang="en-US" b="1" dirty="0">
                <a:solidFill>
                  <a:srgbClr val="000000"/>
                </a:solidFill>
              </a:rPr>
              <a:t>I</a:t>
            </a:r>
            <a:r>
              <a:rPr lang="en-US" b="1" dirty="0" smtClean="0">
                <a:solidFill>
                  <a:srgbClr val="000000"/>
                </a:solidFill>
              </a:rPr>
              <a:t>dentify </a:t>
            </a:r>
            <a:r>
              <a:rPr lang="en-US" b="1" dirty="0">
                <a:solidFill>
                  <a:srgbClr val="000000"/>
                </a:solidFill>
              </a:rPr>
              <a:t>the local water-column response to one </a:t>
            </a:r>
            <a:r>
              <a:rPr lang="en-US" b="1" dirty="0" smtClean="0">
                <a:solidFill>
                  <a:srgbClr val="000000"/>
                </a:solidFill>
              </a:rPr>
              <a:t>possible forcing </a:t>
            </a:r>
            <a:r>
              <a:rPr lang="en-US" b="1" dirty="0">
                <a:solidFill>
                  <a:srgbClr val="000000"/>
                </a:solidFill>
              </a:rPr>
              <a:t>mechanism, summer </a:t>
            </a:r>
            <a:r>
              <a:rPr lang="en-US" b="1" dirty="0" smtClean="0">
                <a:solidFill>
                  <a:srgbClr val="000000"/>
                </a:solidFill>
              </a:rPr>
              <a:t>storms.</a:t>
            </a:r>
          </a:p>
          <a:p>
            <a:pPr marL="0" indent="0">
              <a:buNone/>
            </a:pPr>
            <a:endParaRPr lang="en-US" b="1" dirty="0">
              <a:solidFill>
                <a:srgbClr val="000000"/>
              </a:solidFill>
            </a:endParaRPr>
          </a:p>
          <a:p>
            <a:pPr marL="514350" indent="-514350">
              <a:buFont typeface="+mj-lt"/>
              <a:buAutoNum type="arabicPeriod"/>
            </a:pPr>
            <a:r>
              <a:rPr lang="en-US" b="1" dirty="0">
                <a:solidFill>
                  <a:srgbClr val="000000"/>
                </a:solidFill>
              </a:rPr>
              <a:t>D</a:t>
            </a:r>
            <a:r>
              <a:rPr lang="en-US" b="1" dirty="0" smtClean="0">
                <a:solidFill>
                  <a:srgbClr val="000000"/>
                </a:solidFill>
              </a:rPr>
              <a:t>etermine </a:t>
            </a:r>
            <a:r>
              <a:rPr lang="en-US" b="1" dirty="0">
                <a:solidFill>
                  <a:srgbClr val="000000"/>
                </a:solidFill>
              </a:rPr>
              <a:t>the implications of changes in the atmospheric and oceanic circulation on the local region.</a:t>
            </a:r>
            <a:endParaRPr lang="en-US" dirty="0">
              <a:solidFill>
                <a:srgbClr val="000000"/>
              </a:solidFill>
            </a:endParaRPr>
          </a:p>
          <a:p>
            <a:endParaRPr lang="en-US" dirty="0"/>
          </a:p>
        </p:txBody>
      </p:sp>
    </p:spTree>
    <p:extLst>
      <p:ext uri="{BB962C8B-B14F-4D97-AF65-F5344CB8AC3E}">
        <p14:creationId xmlns:p14="http://schemas.microsoft.com/office/powerpoint/2010/main" val="8249983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avisandIpointatcage.jpeg"/>
          <p:cNvPicPr>
            <a:picLocks noChangeAspect="1"/>
          </p:cNvPicPr>
          <p:nvPr/>
        </p:nvPicPr>
        <p:blipFill rotWithShape="1">
          <a:blip r:embed="rId3" cstate="print">
            <a:extLst>
              <a:ext uri="{28A0092B-C50C-407E-A947-70E740481C1C}">
                <a14:useLocalDpi xmlns:a14="http://schemas.microsoft.com/office/drawing/2010/main" val="0"/>
              </a:ext>
            </a:extLst>
          </a:blip>
          <a:srcRect b="10606"/>
          <a:stretch/>
        </p:blipFill>
        <p:spPr>
          <a:xfrm>
            <a:off x="1676400" y="0"/>
            <a:ext cx="3143250" cy="3746500"/>
          </a:xfrm>
          <a:prstGeom prst="rect">
            <a:avLst/>
          </a:prstGeom>
        </p:spPr>
      </p:pic>
      <p:sp>
        <p:nvSpPr>
          <p:cNvPr id="5" name="TextBox 4"/>
          <p:cNvSpPr txBox="1"/>
          <p:nvPr/>
        </p:nvSpPr>
        <p:spPr>
          <a:xfrm>
            <a:off x="4800600" y="76200"/>
            <a:ext cx="4114800" cy="5632312"/>
          </a:xfrm>
          <a:prstGeom prst="rect">
            <a:avLst/>
          </a:prstGeom>
          <a:noFill/>
        </p:spPr>
        <p:txBody>
          <a:bodyPr wrap="square" rtlCol="0">
            <a:spAutoFit/>
          </a:bodyPr>
          <a:lstStyle/>
          <a:p>
            <a:r>
              <a:rPr lang="en-US" dirty="0" smtClean="0"/>
              <a:t>Planned work</a:t>
            </a:r>
            <a:endParaRPr lang="en-US" dirty="0"/>
          </a:p>
          <a:p>
            <a:pPr marL="285750" indent="-285750">
              <a:buFont typeface="Arial"/>
              <a:buChar char="•"/>
            </a:pPr>
            <a:r>
              <a:rPr lang="en-US" dirty="0" smtClean="0"/>
              <a:t>Over 20 years of hydrographic data collected twice/week at two locations off of Palmer w/ co-incident biological data.</a:t>
            </a:r>
          </a:p>
          <a:p>
            <a:pPr marL="285750" indent="-285750">
              <a:buFont typeface="Arial"/>
              <a:buChar char="•"/>
            </a:pPr>
            <a:endParaRPr lang="en-US" dirty="0" smtClean="0"/>
          </a:p>
          <a:p>
            <a:pPr marL="285750" indent="-285750">
              <a:buFont typeface="Arial"/>
              <a:buChar char="•"/>
            </a:pPr>
            <a:r>
              <a:rPr lang="en-US" dirty="0" smtClean="0"/>
              <a:t>Over 20 years of local MET data.</a:t>
            </a:r>
          </a:p>
          <a:p>
            <a:pPr marL="285750" indent="-285750">
              <a:buFont typeface="Arial"/>
              <a:buChar char="•"/>
            </a:pPr>
            <a:endParaRPr lang="en-US" dirty="0" smtClean="0"/>
          </a:p>
          <a:p>
            <a:pPr marL="285750" indent="-285750">
              <a:buFont typeface="Arial"/>
              <a:buChar char="•"/>
            </a:pPr>
            <a:r>
              <a:rPr lang="en-US" dirty="0" smtClean="0"/>
              <a:t>Over 50 years of 2.5</a:t>
            </a:r>
            <a:r>
              <a:rPr lang="en-US" baseline="30000" dirty="0" smtClean="0"/>
              <a:t>o</a:t>
            </a:r>
            <a:r>
              <a:rPr lang="en-US" dirty="0"/>
              <a:t> </a:t>
            </a:r>
            <a:r>
              <a:rPr lang="en-US" dirty="0" smtClean="0"/>
              <a:t>gridded atmospheric data from the National Center for Environmental Prediction (NCEP).</a:t>
            </a:r>
          </a:p>
          <a:p>
            <a:pPr marL="285750" indent="-285750">
              <a:buFont typeface="Arial"/>
              <a:buChar char="•"/>
            </a:pPr>
            <a:endParaRPr lang="en-US" dirty="0" smtClean="0"/>
          </a:p>
          <a:p>
            <a:pPr marL="285750" indent="-285750">
              <a:buFont typeface="Arial"/>
              <a:buChar char="•"/>
            </a:pPr>
            <a:r>
              <a:rPr lang="en-US" dirty="0" smtClean="0"/>
              <a:t>32 Glider deployments in the last 3 years, with over 100 days of data collected in the past season.</a:t>
            </a:r>
          </a:p>
          <a:p>
            <a:pPr marL="742950" lvl="1" indent="-285750">
              <a:buFont typeface="Arial"/>
              <a:buChar char="•"/>
            </a:pPr>
            <a:r>
              <a:rPr lang="en-US" dirty="0" smtClean="0"/>
              <a:t>All equipped with CTDs</a:t>
            </a:r>
          </a:p>
          <a:p>
            <a:pPr marL="742950" lvl="1" indent="-285750">
              <a:buFont typeface="Arial"/>
              <a:buChar char="•"/>
            </a:pPr>
            <a:r>
              <a:rPr lang="en-US" dirty="0" smtClean="0"/>
              <a:t>All calculating depth-averaged currents</a:t>
            </a:r>
          </a:p>
          <a:p>
            <a:pPr marL="742950" lvl="1" indent="-285750">
              <a:buFont typeface="Arial"/>
              <a:buChar char="•"/>
            </a:pPr>
            <a:r>
              <a:rPr lang="en-US" dirty="0" smtClean="0"/>
              <a:t>2 deployments with ADCPs</a:t>
            </a:r>
            <a:endParaRPr lang="en-US" dirty="0"/>
          </a:p>
        </p:txBody>
      </p:sp>
      <p:pic>
        <p:nvPicPr>
          <p:cNvPr id="2" name="Picture 1" descr="METstati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89200" cy="3733800"/>
          </a:xfrm>
          <a:prstGeom prst="rect">
            <a:avLst/>
          </a:prstGeom>
        </p:spPr>
      </p:pic>
      <p:pic>
        <p:nvPicPr>
          <p:cNvPr id="3" name="Picture 2" descr="glider_proposal_defense.jpeg"/>
          <p:cNvPicPr>
            <a:picLocks noChangeAspect="1"/>
          </p:cNvPicPr>
          <p:nvPr/>
        </p:nvPicPr>
        <p:blipFill rotWithShape="1">
          <a:blip r:embed="rId5" cstate="print">
            <a:extLst>
              <a:ext uri="{28A0092B-C50C-407E-A947-70E740481C1C}">
                <a14:useLocalDpi xmlns:a14="http://schemas.microsoft.com/office/drawing/2010/main" val="0"/>
              </a:ext>
            </a:extLst>
          </a:blip>
          <a:srcRect t="9259"/>
          <a:stretch/>
        </p:blipFill>
        <p:spPr>
          <a:xfrm>
            <a:off x="0" y="3759200"/>
            <a:ext cx="3657600" cy="2489200"/>
          </a:xfrm>
          <a:prstGeom prst="rect">
            <a:avLst/>
          </a:prstGeom>
        </p:spPr>
      </p:pic>
    </p:spTree>
    <p:extLst>
      <p:ext uri="{BB962C8B-B14F-4D97-AF65-F5344CB8AC3E}">
        <p14:creationId xmlns:p14="http://schemas.microsoft.com/office/powerpoint/2010/main" val="27477144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990600" y="609600"/>
            <a:ext cx="7696200" cy="4876800"/>
          </a:xfrm>
          <a:prstGeom prst="rect">
            <a:avLst/>
          </a:prstGeom>
        </p:spPr>
      </p:pic>
      <p:sp>
        <p:nvSpPr>
          <p:cNvPr id="7" name="TextBox 6"/>
          <p:cNvSpPr txBox="1"/>
          <p:nvPr/>
        </p:nvSpPr>
        <p:spPr>
          <a:xfrm>
            <a:off x="76200" y="5562600"/>
            <a:ext cx="9067800" cy="646331"/>
          </a:xfrm>
          <a:prstGeom prst="rect">
            <a:avLst/>
          </a:prstGeom>
          <a:noFill/>
        </p:spPr>
        <p:txBody>
          <a:bodyPr wrap="square" rtlCol="0">
            <a:spAutoFit/>
          </a:bodyPr>
          <a:lstStyle/>
          <a:p>
            <a:r>
              <a:rPr lang="en-US" dirty="0" smtClean="0"/>
              <a:t>Potentially linked to large scale atmospheric patterns such as Southern Annular Mode, Semiannual Oscillation and El Nino Southern Oscillation. Much more analysis needed!.</a:t>
            </a:r>
            <a:endParaRPr lang="en-US" dirty="0"/>
          </a:p>
        </p:txBody>
      </p:sp>
      <p:sp>
        <p:nvSpPr>
          <p:cNvPr id="2" name="TextBox 1"/>
          <p:cNvSpPr txBox="1"/>
          <p:nvPr/>
        </p:nvSpPr>
        <p:spPr>
          <a:xfrm>
            <a:off x="990600" y="152400"/>
            <a:ext cx="6553200" cy="369332"/>
          </a:xfrm>
          <a:prstGeom prst="rect">
            <a:avLst/>
          </a:prstGeom>
          <a:noFill/>
        </p:spPr>
        <p:txBody>
          <a:bodyPr wrap="square" rtlCol="0">
            <a:spAutoFit/>
          </a:bodyPr>
          <a:lstStyle/>
          <a:p>
            <a:pPr algn="ctr"/>
            <a:r>
              <a:rPr lang="en-US" dirty="0" smtClean="0"/>
              <a:t>Planned Work</a:t>
            </a:r>
            <a:endParaRPr lang="en-US" dirty="0"/>
          </a:p>
        </p:txBody>
      </p:sp>
    </p:spTree>
    <p:extLst>
      <p:ext uri="{BB962C8B-B14F-4D97-AF65-F5344CB8AC3E}">
        <p14:creationId xmlns:p14="http://schemas.microsoft.com/office/powerpoint/2010/main" val="34115130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mer_zodiac_CTD.png"/>
          <p:cNvPicPr/>
          <p:nvPr/>
        </p:nvPicPr>
        <p:blipFill>
          <a:blip r:embed="rId3">
            <a:extLst>
              <a:ext uri="{28A0092B-C50C-407E-A947-70E740481C1C}">
                <a14:useLocalDpi xmlns:a14="http://schemas.microsoft.com/office/drawing/2010/main" val="0"/>
              </a:ext>
            </a:extLst>
          </a:blip>
          <a:stretch>
            <a:fillRect/>
          </a:stretch>
        </p:blipFill>
        <p:spPr>
          <a:xfrm>
            <a:off x="-152400" y="21554"/>
            <a:ext cx="5486400" cy="4110355"/>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0" y="3886200"/>
            <a:ext cx="8915400" cy="2286000"/>
          </a:xfrm>
          <a:prstGeom prst="rect">
            <a:avLst/>
          </a:prstGeom>
        </p:spPr>
      </p:pic>
      <p:pic>
        <p:nvPicPr>
          <p:cNvPr id="3" name="Picture 2"/>
          <p:cNvPicPr>
            <a:picLocks noChangeAspect="1"/>
          </p:cNvPicPr>
          <p:nvPr/>
        </p:nvPicPr>
        <p:blipFill>
          <a:blip r:embed="rId5"/>
          <a:stretch>
            <a:fillRect/>
          </a:stretch>
        </p:blipFill>
        <p:spPr>
          <a:xfrm>
            <a:off x="4495799" y="-76200"/>
            <a:ext cx="4811697" cy="3657600"/>
          </a:xfrm>
          <a:prstGeom prst="rect">
            <a:avLst/>
          </a:prstGeom>
        </p:spPr>
      </p:pic>
      <p:cxnSp>
        <p:nvCxnSpPr>
          <p:cNvPr id="7" name="Straight Arrow Connector 6"/>
          <p:cNvCxnSpPr/>
          <p:nvPr/>
        </p:nvCxnSpPr>
        <p:spPr>
          <a:xfrm flipH="1">
            <a:off x="3352800" y="2743200"/>
            <a:ext cx="4267200" cy="2286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4343400" y="1219200"/>
            <a:ext cx="3886200" cy="2286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19200" y="4267200"/>
            <a:ext cx="914400" cy="381000"/>
          </a:xfrm>
          <a:prstGeom prst="rect">
            <a:avLst/>
          </a:prstGeom>
          <a:noFill/>
        </p:spPr>
        <p:txBody>
          <a:bodyPr wrap="square" rtlCol="0">
            <a:spAutoFit/>
          </a:bodyPr>
          <a:lstStyle/>
          <a:p>
            <a:r>
              <a:rPr lang="en-US" dirty="0" smtClean="0"/>
              <a:t>Dec</a:t>
            </a:r>
            <a:endParaRPr lang="en-US" dirty="0"/>
          </a:p>
        </p:txBody>
      </p:sp>
      <p:sp>
        <p:nvSpPr>
          <p:cNvPr id="13" name="TextBox 12"/>
          <p:cNvSpPr txBox="1"/>
          <p:nvPr/>
        </p:nvSpPr>
        <p:spPr>
          <a:xfrm>
            <a:off x="3733800" y="4114800"/>
            <a:ext cx="914400" cy="381000"/>
          </a:xfrm>
          <a:prstGeom prst="rect">
            <a:avLst/>
          </a:prstGeom>
          <a:noFill/>
        </p:spPr>
        <p:txBody>
          <a:bodyPr wrap="square" rtlCol="0">
            <a:spAutoFit/>
          </a:bodyPr>
          <a:lstStyle/>
          <a:p>
            <a:r>
              <a:rPr lang="en-US" dirty="0" smtClean="0"/>
              <a:t>Jan</a:t>
            </a:r>
            <a:endParaRPr lang="en-US" dirty="0"/>
          </a:p>
        </p:txBody>
      </p:sp>
      <p:sp>
        <p:nvSpPr>
          <p:cNvPr id="14" name="TextBox 13"/>
          <p:cNvSpPr txBox="1"/>
          <p:nvPr/>
        </p:nvSpPr>
        <p:spPr>
          <a:xfrm>
            <a:off x="6172200" y="5105400"/>
            <a:ext cx="914400" cy="381000"/>
          </a:xfrm>
          <a:prstGeom prst="rect">
            <a:avLst/>
          </a:prstGeom>
          <a:noFill/>
        </p:spPr>
        <p:txBody>
          <a:bodyPr wrap="square" rtlCol="0">
            <a:spAutoFit/>
          </a:bodyPr>
          <a:lstStyle/>
          <a:p>
            <a:r>
              <a:rPr lang="en-US" dirty="0" smtClean="0"/>
              <a:t>Feb</a:t>
            </a:r>
            <a:endParaRPr lang="en-US" dirty="0"/>
          </a:p>
        </p:txBody>
      </p:sp>
      <p:sp>
        <p:nvSpPr>
          <p:cNvPr id="2" name="TextBox 1"/>
          <p:cNvSpPr txBox="1"/>
          <p:nvPr/>
        </p:nvSpPr>
        <p:spPr>
          <a:xfrm>
            <a:off x="5486400" y="3429000"/>
            <a:ext cx="3200400" cy="369332"/>
          </a:xfrm>
          <a:prstGeom prst="rect">
            <a:avLst/>
          </a:prstGeom>
          <a:noFill/>
        </p:spPr>
        <p:txBody>
          <a:bodyPr wrap="square" rtlCol="0">
            <a:spAutoFit/>
          </a:bodyPr>
          <a:lstStyle/>
          <a:p>
            <a:pPr algn="ctr"/>
            <a:r>
              <a:rPr lang="en-US" dirty="0" smtClean="0"/>
              <a:t>[Martinson et al., 2008]</a:t>
            </a:r>
            <a:endParaRPr lang="en-US" dirty="0"/>
          </a:p>
        </p:txBody>
      </p:sp>
    </p:spTree>
    <p:extLst>
      <p:ext uri="{BB962C8B-B14F-4D97-AF65-F5344CB8AC3E}">
        <p14:creationId xmlns:p14="http://schemas.microsoft.com/office/powerpoint/2010/main" val="197234831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419866662"/>
              </p:ext>
            </p:extLst>
          </p:nvPr>
        </p:nvGraphicFramePr>
        <p:xfrm>
          <a:off x="1371600" y="76200"/>
          <a:ext cx="6096000" cy="6096000"/>
        </p:xfrm>
        <a:graphic>
          <a:graphicData uri="http://schemas.openxmlformats.org/presentationml/2006/ole">
            <mc:AlternateContent xmlns:mc="http://schemas.openxmlformats.org/markup-compatibility/2006">
              <mc:Choice xmlns:v="urn:schemas-microsoft-com:vml" Requires="v">
                <p:oleObj spid="_x0000_s30795" name="Document" r:id="rId5" imgW="5486400" imgH="5486400" progId="Word.Document.12">
                  <p:embed/>
                </p:oleObj>
              </mc:Choice>
              <mc:Fallback>
                <p:oleObj name="Document" r:id="rId5" imgW="5486400" imgH="5486400" progId="Word.Document.12">
                  <p:embed/>
                  <p:pic>
                    <p:nvPicPr>
                      <p:cNvPr id="0" name=""/>
                      <p:cNvPicPr/>
                      <p:nvPr/>
                    </p:nvPicPr>
                    <p:blipFill>
                      <a:blip r:embed="rId6"/>
                      <a:stretch>
                        <a:fillRect/>
                      </a:stretch>
                    </p:blipFill>
                    <p:spPr>
                      <a:xfrm>
                        <a:off x="1371600" y="76200"/>
                        <a:ext cx="6096000" cy="6096000"/>
                      </a:xfrm>
                      <a:prstGeom prst="rect">
                        <a:avLst/>
                      </a:prstGeom>
                    </p:spPr>
                  </p:pic>
                </p:oleObj>
              </mc:Fallback>
            </mc:AlternateContent>
          </a:graphicData>
        </a:graphic>
      </p:graphicFrame>
    </p:spTree>
    <p:extLst>
      <p:ext uri="{BB962C8B-B14F-4D97-AF65-F5344CB8AC3E}">
        <p14:creationId xmlns:p14="http://schemas.microsoft.com/office/powerpoint/2010/main" val="30669845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3471" b="11782"/>
          <a:stretch/>
        </p:blipFill>
        <p:spPr>
          <a:xfrm>
            <a:off x="1" y="-19095"/>
            <a:ext cx="9144000" cy="6267495"/>
          </a:xfrm>
          <a:prstGeom prst="rect">
            <a:avLst/>
          </a:prstGeom>
        </p:spPr>
      </p:pic>
      <p:sp>
        <p:nvSpPr>
          <p:cNvPr id="5" name="Title 4"/>
          <p:cNvSpPr>
            <a:spLocks noGrp="1"/>
          </p:cNvSpPr>
          <p:nvPr>
            <p:ph type="title"/>
          </p:nvPr>
        </p:nvSpPr>
        <p:spPr>
          <a:xfrm>
            <a:off x="457200" y="457200"/>
            <a:ext cx="8229600" cy="1143000"/>
          </a:xfrm>
        </p:spPr>
        <p:txBody>
          <a:bodyPr/>
          <a:lstStyle/>
          <a:p>
            <a:r>
              <a:rPr lang="en-US" dirty="0" smtClean="0">
                <a:solidFill>
                  <a:schemeClr val="tx1">
                    <a:lumMod val="95000"/>
                    <a:lumOff val="5000"/>
                  </a:schemeClr>
                </a:solidFill>
              </a:rPr>
              <a:t>Difficult to sample!</a:t>
            </a:r>
            <a:endParaRPr lang="en-US" dirty="0">
              <a:solidFill>
                <a:schemeClr val="tx1">
                  <a:lumMod val="95000"/>
                  <a:lumOff val="5000"/>
                </a:schemeClr>
              </a:solidFill>
            </a:endParaRPr>
          </a:p>
        </p:txBody>
      </p:sp>
    </p:spTree>
    <p:extLst>
      <p:ext uri="{BB962C8B-B14F-4D97-AF65-F5344CB8AC3E}">
        <p14:creationId xmlns:p14="http://schemas.microsoft.com/office/powerpoint/2010/main" val="275957094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000000"/>
                </a:solidFill>
              </a:rPr>
              <a:t>Summary</a:t>
            </a:r>
            <a:endParaRPr lang="en-US" dirty="0">
              <a:solidFill>
                <a:srgbClr val="000000"/>
              </a:solidFill>
            </a:endParaRPr>
          </a:p>
        </p:txBody>
      </p:sp>
      <p:sp>
        <p:nvSpPr>
          <p:cNvPr id="3" name="Content Placeholder 2"/>
          <p:cNvSpPr>
            <a:spLocks noGrp="1"/>
          </p:cNvSpPr>
          <p:nvPr>
            <p:ph idx="1"/>
          </p:nvPr>
        </p:nvSpPr>
        <p:spPr>
          <a:xfrm>
            <a:off x="457200" y="1371600"/>
            <a:ext cx="8229600" cy="4525963"/>
          </a:xfrm>
        </p:spPr>
        <p:txBody>
          <a:bodyPr>
            <a:normAutofit fontScale="92500" lnSpcReduction="20000"/>
          </a:bodyPr>
          <a:lstStyle/>
          <a:p>
            <a:r>
              <a:rPr lang="en-US" dirty="0" smtClean="0">
                <a:solidFill>
                  <a:srgbClr val="000000"/>
                </a:solidFill>
              </a:rPr>
              <a:t>Through a combination of developing ocean observation technologies I propose to identify the impact of storms on a number of processes on the Middle Atlantic Bight and Western Antarctic Peninsula.</a:t>
            </a:r>
          </a:p>
          <a:p>
            <a:endParaRPr lang="en-US" dirty="0" smtClean="0">
              <a:solidFill>
                <a:srgbClr val="000000"/>
              </a:solidFill>
            </a:endParaRPr>
          </a:p>
          <a:p>
            <a:r>
              <a:rPr lang="en-US" dirty="0" smtClean="0">
                <a:solidFill>
                  <a:srgbClr val="000000"/>
                </a:solidFill>
              </a:rPr>
              <a:t>These observations will provide a much needed analysis of small scale local processes which are difficult, dangerous or too costly to study using traditional techniques.</a:t>
            </a:r>
            <a:endParaRPr lang="en-US" dirty="0">
              <a:solidFill>
                <a:srgbClr val="000000"/>
              </a:solidFill>
            </a:endParaRPr>
          </a:p>
        </p:txBody>
      </p:sp>
    </p:spTree>
    <p:extLst>
      <p:ext uri="{BB962C8B-B14F-4D97-AF65-F5344CB8AC3E}">
        <p14:creationId xmlns:p14="http://schemas.microsoft.com/office/powerpoint/2010/main" val="1946916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anks_propos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2600" cy="6253282"/>
          </a:xfrm>
          <a:prstGeom prst="rect">
            <a:avLst/>
          </a:prstGeom>
        </p:spPr>
      </p:pic>
      <p:sp>
        <p:nvSpPr>
          <p:cNvPr id="2" name="Title 1"/>
          <p:cNvSpPr>
            <a:spLocks noGrp="1"/>
          </p:cNvSpPr>
          <p:nvPr>
            <p:ph type="title"/>
          </p:nvPr>
        </p:nvSpPr>
        <p:spPr>
          <a:solidFill>
            <a:schemeClr val="tx1">
              <a:alpha val="22000"/>
            </a:schemeClr>
          </a:solidFill>
        </p:spPr>
        <p:txBody>
          <a:bodyPr/>
          <a:lstStyle/>
          <a:p>
            <a:r>
              <a:rPr lang="en-US" dirty="0" smtClean="0">
                <a:solidFill>
                  <a:srgbClr val="FFFFFF"/>
                </a:solidFill>
              </a:rPr>
              <a:t>Thank you!</a:t>
            </a:r>
            <a:endParaRPr lang="en-US" dirty="0">
              <a:solidFill>
                <a:srgbClr val="FFFFFF"/>
              </a:solidFill>
            </a:endParaRPr>
          </a:p>
        </p:txBody>
      </p:sp>
      <p:sp>
        <p:nvSpPr>
          <p:cNvPr id="3" name="Content Placeholder 2"/>
          <p:cNvSpPr>
            <a:spLocks noGrp="1"/>
          </p:cNvSpPr>
          <p:nvPr>
            <p:ph idx="1"/>
          </p:nvPr>
        </p:nvSpPr>
        <p:spPr>
          <a:solidFill>
            <a:schemeClr val="tx1">
              <a:alpha val="33000"/>
            </a:schemeClr>
          </a:solidFill>
        </p:spPr>
        <p:txBody>
          <a:bodyPr numCol="2"/>
          <a:lstStyle/>
          <a:p>
            <a:r>
              <a:rPr lang="en-US" sz="2000" dirty="0" smtClean="0"/>
              <a:t>Committee members</a:t>
            </a:r>
          </a:p>
          <a:p>
            <a:pPr lvl="1"/>
            <a:r>
              <a:rPr lang="en-US" sz="1600" dirty="0" smtClean="0"/>
              <a:t>Josh </a:t>
            </a:r>
            <a:r>
              <a:rPr lang="en-US" sz="1600" dirty="0" err="1" smtClean="0"/>
              <a:t>Kohut</a:t>
            </a:r>
            <a:endParaRPr lang="en-US" sz="1600" dirty="0" smtClean="0"/>
          </a:p>
          <a:p>
            <a:pPr lvl="1"/>
            <a:r>
              <a:rPr lang="en-US" sz="1600" dirty="0" smtClean="0"/>
              <a:t>Doug Martinson </a:t>
            </a:r>
          </a:p>
          <a:p>
            <a:pPr lvl="1"/>
            <a:r>
              <a:rPr lang="en-US" sz="1600" dirty="0" smtClean="0"/>
              <a:t>Sharon </a:t>
            </a:r>
            <a:r>
              <a:rPr lang="en-US" sz="1600" dirty="0" err="1" smtClean="0"/>
              <a:t>Stammerjohn</a:t>
            </a:r>
            <a:endParaRPr lang="en-US" sz="1600" dirty="0" smtClean="0"/>
          </a:p>
          <a:p>
            <a:r>
              <a:rPr lang="en-US" sz="2000" dirty="0" smtClean="0"/>
              <a:t>Advisors</a:t>
            </a:r>
          </a:p>
          <a:p>
            <a:pPr lvl="1"/>
            <a:r>
              <a:rPr lang="en-US" sz="1600" dirty="0" smtClean="0"/>
              <a:t>Scott Glenn</a:t>
            </a:r>
          </a:p>
          <a:p>
            <a:pPr lvl="1"/>
            <a:r>
              <a:rPr lang="en-US" sz="1600" dirty="0" smtClean="0"/>
              <a:t>Oscar Schofield</a:t>
            </a:r>
          </a:p>
          <a:p>
            <a:r>
              <a:rPr lang="en-US" sz="2000" dirty="0" smtClean="0"/>
              <a:t>Coastal Ocean Observation Lab </a:t>
            </a:r>
          </a:p>
          <a:p>
            <a:r>
              <a:rPr lang="en-US" sz="2000" dirty="0" smtClean="0"/>
              <a:t>National Science Foundation</a:t>
            </a:r>
          </a:p>
          <a:p>
            <a:r>
              <a:rPr lang="en-US" sz="2000" dirty="0" smtClean="0"/>
              <a:t>Teledyne-Webb</a:t>
            </a:r>
          </a:p>
          <a:p>
            <a:r>
              <a:rPr lang="en-US" sz="2000" dirty="0" smtClean="0"/>
              <a:t>Nortek USA</a:t>
            </a:r>
          </a:p>
          <a:p>
            <a:r>
              <a:rPr lang="en-US" sz="2000" dirty="0" smtClean="0"/>
              <a:t>Ocean Observing Initiative (OOI)</a:t>
            </a:r>
          </a:p>
          <a:p>
            <a:r>
              <a:rPr lang="en-US" sz="2000" dirty="0" smtClean="0"/>
              <a:t>United States Antarctic Program</a:t>
            </a:r>
          </a:p>
          <a:p>
            <a:r>
              <a:rPr lang="en-US" sz="2000" dirty="0" smtClean="0"/>
              <a:t>Palmer Station</a:t>
            </a:r>
          </a:p>
          <a:p>
            <a:r>
              <a:rPr lang="en-US" sz="2000" dirty="0" smtClean="0"/>
              <a:t>Crew of the Laurence M. Gould</a:t>
            </a:r>
          </a:p>
          <a:p>
            <a:endParaRPr lang="en-US" sz="2000" dirty="0" smtClean="0">
              <a:solidFill>
                <a:srgbClr val="000000"/>
              </a:solidFill>
            </a:endParaRPr>
          </a:p>
        </p:txBody>
      </p:sp>
    </p:spTree>
    <p:extLst>
      <p:ext uri="{BB962C8B-B14F-4D97-AF65-F5344CB8AC3E}">
        <p14:creationId xmlns:p14="http://schemas.microsoft.com/office/powerpoint/2010/main" val="256979495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Ques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65284" cy="6248400"/>
          </a:xfrm>
          <a:prstGeom prst="rect">
            <a:avLst/>
          </a:prstGeom>
        </p:spPr>
      </p:pic>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44166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4525963"/>
          </a:xfrm>
        </p:spPr>
        <p:txBody>
          <a:bodyPr>
            <a:normAutofit/>
          </a:bodyPr>
          <a:lstStyle/>
          <a:p>
            <a:pPr marL="514350" indent="-514350">
              <a:buFont typeface="+mj-lt"/>
              <a:buAutoNum type="arabicPeriod"/>
            </a:pPr>
            <a:r>
              <a:rPr lang="en-US" dirty="0">
                <a:solidFill>
                  <a:schemeClr val="tx1"/>
                </a:solidFill>
              </a:rPr>
              <a:t>How do storms affect the local and regional characteristics of the coastal ocean? </a:t>
            </a:r>
            <a:endParaRPr lang="en-US" dirty="0" smtClean="0">
              <a:solidFill>
                <a:schemeClr val="tx1"/>
              </a:solidFill>
            </a:endParaRPr>
          </a:p>
          <a:p>
            <a:pPr marL="0" indent="0">
              <a:buNone/>
            </a:pPr>
            <a:endParaRPr lang="en-US" dirty="0" smtClean="0">
              <a:solidFill>
                <a:schemeClr val="tx1"/>
              </a:solidFill>
            </a:endParaRPr>
          </a:p>
          <a:p>
            <a:pPr marL="514350" indent="-514350">
              <a:buFont typeface="+mj-lt"/>
              <a:buAutoNum type="arabicPeriod"/>
            </a:pPr>
            <a:r>
              <a:rPr lang="en-US" dirty="0" smtClean="0">
                <a:solidFill>
                  <a:schemeClr val="tx1"/>
                </a:solidFill>
              </a:rPr>
              <a:t>What </a:t>
            </a:r>
            <a:r>
              <a:rPr lang="en-US" dirty="0">
                <a:solidFill>
                  <a:schemeClr val="tx1"/>
                </a:solidFill>
              </a:rPr>
              <a:t>are the larger temporal and spatial impacts of storms on coastal ocean systems on the Mid-Atlantic Bight and the Western Antarctic </a:t>
            </a:r>
            <a:r>
              <a:rPr lang="en-US" dirty="0" smtClean="0">
                <a:solidFill>
                  <a:schemeClr val="tx1"/>
                </a:solidFill>
              </a:rPr>
              <a:t>Peninsula?</a:t>
            </a:r>
            <a:endParaRPr lang="en-US" dirty="0">
              <a:solidFill>
                <a:schemeClr val="tx1"/>
              </a:solidFill>
            </a:endParaRPr>
          </a:p>
        </p:txBody>
      </p:sp>
    </p:spTree>
    <p:extLst>
      <p:ext uri="{BB962C8B-B14F-4D97-AF65-F5344CB8AC3E}">
        <p14:creationId xmlns:p14="http://schemas.microsoft.com/office/powerpoint/2010/main" val="36923288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981200" y="1106955"/>
            <a:ext cx="5181600" cy="5131680"/>
          </a:xfrm>
          <a:prstGeom prst="rect">
            <a:avLst/>
          </a:prstGeom>
        </p:spPr>
      </p:pic>
      <p:sp>
        <p:nvSpPr>
          <p:cNvPr id="6" name="TextBox 5"/>
          <p:cNvSpPr txBox="1"/>
          <p:nvPr/>
        </p:nvSpPr>
        <p:spPr>
          <a:xfrm>
            <a:off x="7010400" y="5791200"/>
            <a:ext cx="2514600" cy="369332"/>
          </a:xfrm>
          <a:prstGeom prst="rect">
            <a:avLst/>
          </a:prstGeom>
          <a:noFill/>
        </p:spPr>
        <p:txBody>
          <a:bodyPr wrap="square" rtlCol="0">
            <a:spAutoFit/>
          </a:bodyPr>
          <a:lstStyle/>
          <a:p>
            <a:r>
              <a:rPr lang="en-US" dirty="0"/>
              <a:t>[</a:t>
            </a:r>
            <a:r>
              <a:rPr lang="en-US" i="1" dirty="0" smtClean="0"/>
              <a:t>Glenn et al., 2008</a:t>
            </a:r>
            <a:r>
              <a:rPr lang="en-US" dirty="0" smtClean="0"/>
              <a:t>]</a:t>
            </a:r>
            <a:endParaRPr lang="en-US" dirty="0"/>
          </a:p>
        </p:txBody>
      </p:sp>
      <p:sp>
        <p:nvSpPr>
          <p:cNvPr id="4" name="Title 1"/>
          <p:cNvSpPr>
            <a:spLocks noGrp="1"/>
          </p:cNvSpPr>
          <p:nvPr>
            <p:ph type="title"/>
          </p:nvPr>
        </p:nvSpPr>
        <p:spPr>
          <a:xfrm>
            <a:off x="457200" y="152400"/>
            <a:ext cx="8229600" cy="1143000"/>
          </a:xfrm>
        </p:spPr>
        <p:txBody>
          <a:bodyPr/>
          <a:lstStyle/>
          <a:p>
            <a:pPr marL="0" marR="0">
              <a:spcBef>
                <a:spcPts val="0"/>
              </a:spcBef>
              <a:spcAft>
                <a:spcPts val="0"/>
              </a:spcAft>
            </a:pPr>
            <a:r>
              <a:rPr lang="en-US" sz="2400" dirty="0" smtClean="0">
                <a:solidFill>
                  <a:srgbClr val="000000"/>
                </a:solidFill>
              </a:rPr>
              <a:t>Chapter One: </a:t>
            </a:r>
            <a:r>
              <a:rPr lang="en-US" sz="2400" dirty="0">
                <a:solidFill>
                  <a:srgbClr val="000000"/>
                </a:solidFill>
                <a:latin typeface="Cambria"/>
                <a:ea typeface="ＭＳ 明朝"/>
                <a:cs typeface="Times New Roman"/>
              </a:rPr>
              <a:t>Temporal and spatial variability in fall storm induced sediment resuspension on the </a:t>
            </a:r>
            <a:r>
              <a:rPr lang="en-US" sz="2400" dirty="0" smtClean="0">
                <a:solidFill>
                  <a:srgbClr val="000000"/>
                </a:solidFill>
                <a:latin typeface="Cambria"/>
                <a:ea typeface="ＭＳ 明朝"/>
                <a:cs typeface="Times New Roman"/>
              </a:rPr>
              <a:t>Mid-Atlantic Bight (</a:t>
            </a:r>
            <a:r>
              <a:rPr lang="en-US" sz="2400" i="1" dirty="0" smtClean="0">
                <a:solidFill>
                  <a:srgbClr val="000000"/>
                </a:solidFill>
                <a:latin typeface="Cambria"/>
                <a:ea typeface="ＭＳ 明朝"/>
                <a:cs typeface="Times New Roman"/>
              </a:rPr>
              <a:t>in press)</a:t>
            </a:r>
            <a:r>
              <a:rPr lang="en-US" sz="2400" dirty="0" smtClean="0">
                <a:solidFill>
                  <a:srgbClr val="000000"/>
                </a:solidFill>
                <a:latin typeface="Cambria"/>
                <a:ea typeface="ＭＳ 明朝"/>
                <a:cs typeface="Times New Roman"/>
              </a:rPr>
              <a:t>.</a:t>
            </a:r>
            <a:r>
              <a:rPr lang="en-US" sz="2400" dirty="0">
                <a:solidFill>
                  <a:srgbClr val="000000"/>
                </a:solidFill>
                <a:latin typeface="Cambria"/>
                <a:ea typeface="ＭＳ 明朝"/>
                <a:cs typeface="Times New Roman"/>
              </a:rPr>
              <a:t/>
            </a:r>
            <a:br>
              <a:rPr lang="en-US" sz="2400" dirty="0">
                <a:solidFill>
                  <a:srgbClr val="000000"/>
                </a:solidFill>
                <a:latin typeface="Cambria"/>
                <a:ea typeface="ＭＳ 明朝"/>
                <a:cs typeface="Times New Roman"/>
              </a:rPr>
            </a:br>
            <a:endParaRPr lang="en-US" sz="2400" dirty="0">
              <a:solidFill>
                <a:srgbClr val="000000"/>
              </a:solidFill>
            </a:endParaRPr>
          </a:p>
        </p:txBody>
      </p:sp>
    </p:spTree>
    <p:extLst>
      <p:ext uri="{BB962C8B-B14F-4D97-AF65-F5344CB8AC3E}">
        <p14:creationId xmlns:p14="http://schemas.microsoft.com/office/powerpoint/2010/main" val="139781473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878681"/>
            <a:ext cx="7924800" cy="3693319"/>
          </a:xfrm>
          <a:prstGeom prst="rect">
            <a:avLst/>
          </a:prstGeom>
          <a:noFill/>
        </p:spPr>
        <p:txBody>
          <a:bodyPr wrap="square" rtlCol="0">
            <a:spAutoFit/>
          </a:bodyPr>
          <a:lstStyle/>
          <a:p>
            <a:r>
              <a:rPr lang="en-US" sz="2400" b="1" dirty="0" smtClean="0"/>
              <a:t>I </a:t>
            </a:r>
            <a:r>
              <a:rPr lang="en-US" sz="2400" b="1" dirty="0"/>
              <a:t>propose </a:t>
            </a:r>
            <a:r>
              <a:rPr lang="en-US" sz="2400" b="1" dirty="0" smtClean="0"/>
              <a:t>to:</a:t>
            </a:r>
          </a:p>
          <a:p>
            <a:endParaRPr lang="en-US" sz="2400" b="1" dirty="0" smtClean="0"/>
          </a:p>
          <a:p>
            <a:pPr marL="457200" indent="-457200">
              <a:buFont typeface="+mj-lt"/>
              <a:buAutoNum type="arabicPeriod"/>
            </a:pPr>
            <a:r>
              <a:rPr lang="en-US" sz="2400" b="1" dirty="0"/>
              <a:t>D</a:t>
            </a:r>
            <a:r>
              <a:rPr lang="en-US" sz="2400" b="1" dirty="0" smtClean="0"/>
              <a:t>ocument </a:t>
            </a:r>
            <a:r>
              <a:rPr lang="en-US" sz="2400" b="1" dirty="0"/>
              <a:t>spatial and temporal variability </a:t>
            </a:r>
            <a:r>
              <a:rPr lang="en-US" sz="2400" b="1" dirty="0" smtClean="0"/>
              <a:t>in storm</a:t>
            </a:r>
            <a:r>
              <a:rPr lang="en-US" sz="2400" b="1" dirty="0"/>
              <a:t>-induced sediment </a:t>
            </a:r>
            <a:r>
              <a:rPr lang="en-US" sz="2400" b="1" dirty="0" smtClean="0"/>
              <a:t>resuspension on the NJ shelf.</a:t>
            </a:r>
          </a:p>
          <a:p>
            <a:pPr marL="457200" indent="-457200">
              <a:buFont typeface="+mj-lt"/>
              <a:buAutoNum type="arabicPeriod"/>
            </a:pPr>
            <a:endParaRPr lang="en-US" sz="2400" b="1" dirty="0"/>
          </a:p>
          <a:p>
            <a:pPr marL="457200" indent="-457200">
              <a:buFont typeface="+mj-lt"/>
              <a:buAutoNum type="arabicPeriod"/>
            </a:pPr>
            <a:r>
              <a:rPr lang="en-US" sz="2400" b="1" dirty="0"/>
              <a:t>I</a:t>
            </a:r>
            <a:r>
              <a:rPr lang="en-US" sz="2400" b="1" dirty="0" smtClean="0"/>
              <a:t>dentify </a:t>
            </a:r>
            <a:r>
              <a:rPr lang="en-US" sz="2400" b="1" dirty="0"/>
              <a:t>the mechanism for local differences in sediment resuspension and transport during extreme storms.</a:t>
            </a:r>
            <a:endParaRPr lang="en-US" sz="2400" dirty="0"/>
          </a:p>
          <a:p>
            <a:endParaRPr lang="en-US" dirty="0"/>
          </a:p>
        </p:txBody>
      </p:sp>
    </p:spTree>
    <p:extLst>
      <p:ext uri="{BB962C8B-B14F-4D97-AF65-F5344CB8AC3E}">
        <p14:creationId xmlns:p14="http://schemas.microsoft.com/office/powerpoint/2010/main" val="42717796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smtClean="0">
                <a:solidFill>
                  <a:srgbClr val="000000"/>
                </a:solidFill>
              </a:rPr>
              <a:t>Nor’Ida</a:t>
            </a:r>
            <a:endParaRPr lang="en-US" dirty="0">
              <a:solidFill>
                <a:srgbClr val="000000"/>
              </a:solidFill>
            </a:endParaRPr>
          </a:p>
        </p:txBody>
      </p:sp>
      <p:pic>
        <p:nvPicPr>
          <p:cNvPr id="4" name="Picture 3" descr="Nor'Ida_Virginia_damag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762000"/>
            <a:ext cx="3886200" cy="5079263"/>
          </a:xfrm>
          <a:prstGeom prst="rect">
            <a:avLst/>
          </a:prstGeom>
        </p:spPr>
      </p:pic>
      <p:pic>
        <p:nvPicPr>
          <p:cNvPr id="5" name="Picture 4" descr="593px-Ida2009rain.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1" y="838200"/>
            <a:ext cx="4925239" cy="4975072"/>
          </a:xfrm>
          <a:prstGeom prst="rect">
            <a:avLst/>
          </a:prstGeom>
        </p:spPr>
      </p:pic>
      <p:sp>
        <p:nvSpPr>
          <p:cNvPr id="3" name="Oval 2"/>
          <p:cNvSpPr/>
          <p:nvPr/>
        </p:nvSpPr>
        <p:spPr>
          <a:xfrm>
            <a:off x="7391400" y="1945767"/>
            <a:ext cx="990600" cy="990600"/>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391400" y="4384167"/>
            <a:ext cx="990600" cy="990600"/>
          </a:xfrm>
          <a:prstGeom prst="ellipse">
            <a:avLst/>
          </a:prstGeom>
          <a:solidFill>
            <a:srgbClr val="FF0000">
              <a:alpha val="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8600" y="5867400"/>
            <a:ext cx="8915400" cy="646331"/>
          </a:xfrm>
          <a:prstGeom prst="rect">
            <a:avLst/>
          </a:prstGeom>
          <a:noFill/>
        </p:spPr>
        <p:txBody>
          <a:bodyPr wrap="square" rtlCol="0">
            <a:spAutoFit/>
          </a:bodyPr>
          <a:lstStyle/>
          <a:p>
            <a:r>
              <a:rPr lang="en-US" dirty="0">
                <a:solidFill>
                  <a:srgbClr val="000000"/>
                </a:solidFill>
                <a:hlinkClick r:id="rId5"/>
              </a:rPr>
              <a:t>http://coastal.er.usgs.gov/hurricanes/norida/photo-comparisons/virginia.html</a:t>
            </a:r>
            <a:endParaRPr lang="en-US" dirty="0">
              <a:solidFill>
                <a:srgbClr val="000000"/>
              </a:solidFill>
            </a:endParaRPr>
          </a:p>
          <a:p>
            <a:endParaRPr lang="en-US" dirty="0"/>
          </a:p>
        </p:txBody>
      </p:sp>
    </p:spTree>
    <p:extLst>
      <p:ext uri="{BB962C8B-B14F-4D97-AF65-F5344CB8AC3E}">
        <p14:creationId xmlns:p14="http://schemas.microsoft.com/office/powerpoint/2010/main" val="2669704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147" y="1206500"/>
            <a:ext cx="8931453" cy="4965700"/>
            <a:chOff x="22047" y="152400"/>
            <a:chExt cx="8931453" cy="4965700"/>
          </a:xfrm>
        </p:grpSpPr>
        <p:pic>
          <p:nvPicPr>
            <p:cNvPr id="4" name="Picture 3" descr="CODAR_ID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52400"/>
              <a:ext cx="4610100" cy="4965700"/>
            </a:xfrm>
            <a:prstGeom prst="rect">
              <a:avLst/>
            </a:prstGeom>
          </p:spPr>
        </p:pic>
        <p:pic>
          <p:nvPicPr>
            <p:cNvPr id="5" name="Picture 4" descr="CODAR_pre_ID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47" y="152400"/>
              <a:ext cx="4610100" cy="4965700"/>
            </a:xfrm>
            <a:prstGeom prst="rect">
              <a:avLst/>
            </a:prstGeom>
          </p:spPr>
        </p:pic>
      </p:grpSp>
      <p:sp>
        <p:nvSpPr>
          <p:cNvPr id="2" name="TextBox 1"/>
          <p:cNvSpPr txBox="1"/>
          <p:nvPr/>
        </p:nvSpPr>
        <p:spPr>
          <a:xfrm>
            <a:off x="2362200" y="304800"/>
            <a:ext cx="4419600" cy="830997"/>
          </a:xfrm>
          <a:prstGeom prst="rect">
            <a:avLst/>
          </a:prstGeom>
          <a:noFill/>
        </p:spPr>
        <p:txBody>
          <a:bodyPr wrap="square" rtlCol="0">
            <a:spAutoFit/>
          </a:bodyPr>
          <a:lstStyle/>
          <a:p>
            <a:pPr algn="ctr"/>
            <a:r>
              <a:rPr lang="en-US" sz="2400" dirty="0" smtClean="0"/>
              <a:t>High Frequency Radar (CODAR) currents</a:t>
            </a:r>
            <a:endParaRPr lang="en-US" sz="2400" dirty="0"/>
          </a:p>
        </p:txBody>
      </p:sp>
    </p:spTree>
    <p:extLst>
      <p:ext uri="{BB962C8B-B14F-4D97-AF65-F5344CB8AC3E}">
        <p14:creationId xmlns:p14="http://schemas.microsoft.com/office/powerpoint/2010/main" val="2046762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2033</TotalTime>
  <Words>3650</Words>
  <Application>Microsoft Macintosh PowerPoint</Application>
  <PresentationFormat>On-screen Show (4:3)</PresentationFormat>
  <Paragraphs>386</Paragraphs>
  <Slides>42</Slides>
  <Notes>36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Default Design</vt:lpstr>
      <vt:lpstr>Document</vt:lpstr>
      <vt:lpstr>PowerPoint Presentation</vt:lpstr>
      <vt:lpstr>PowerPoint Presentation</vt:lpstr>
      <vt:lpstr>PowerPoint Presentation</vt:lpstr>
      <vt:lpstr>Difficult to sample!</vt:lpstr>
      <vt:lpstr>PowerPoint Presentation</vt:lpstr>
      <vt:lpstr>Chapter One: Temporal and spatial variability in fall storm induced sediment resuspension on the Mid-Atlantic Bight (in press). </vt:lpstr>
      <vt:lpstr>PowerPoint Presentation</vt:lpstr>
      <vt:lpstr>Nor’Ida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lpstr>Questions?</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hroarty</dc:creator>
  <cp:lastModifiedBy>Igor Heifetz</cp:lastModifiedBy>
  <cp:revision>108</cp:revision>
  <dcterms:created xsi:type="dcterms:W3CDTF">2011-03-03T17:35:39Z</dcterms:created>
  <dcterms:modified xsi:type="dcterms:W3CDTF">2012-08-15T18:52:57Z</dcterms:modified>
</cp:coreProperties>
</file>