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pdf" ContentType="application/pd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3684A9"/>
    <a:srgbClr val="5F6BBD"/>
    <a:srgbClr val="C3EEF0"/>
    <a:srgbClr val="C3EEEF"/>
    <a:srgbClr val="C6F1F2"/>
    <a:srgbClr val="CCF8F8"/>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ferSingleView="1">
    <p:restoredLeft sz="15620"/>
    <p:restoredTop sz="94660"/>
  </p:normalViewPr>
  <p:slideViewPr>
    <p:cSldViewPr snapToGrid="0" snapToObjects="1">
      <p:cViewPr>
        <p:scale>
          <a:sx n="25" d="100"/>
          <a:sy n="25" d="100"/>
        </p:scale>
        <p:origin x="-1072" y="104"/>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792DD-BD96-3046-AFF6-EA2600DE5562}" type="datetimeFigureOut">
              <a:rPr lang="en-US" smtClean="0"/>
              <a:pPr/>
              <a:t>2/15/12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D0C2E-6A79-2F46-BDC7-DC735CDDA48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1073277"/>
      </p:ext>
    </p:extLst>
  </p:cSld>
  <p:clrMap bg1="lt1" tx1="dk1" bg2="lt2" tx2="dk2" accent1="accent1" accent2="accent2" accent3="accent3" accent4="accent4" accent5="accent5" accent6="accent6" hlink="hlink" folHlink="folHlink"/>
  <p:notesStyle>
    <a:lvl1pPr marL="0" algn="l" defTabSz="2194514" rtl="0" eaLnBrk="1" latinLnBrk="0" hangingPunct="1">
      <a:defRPr sz="5700" kern="1200">
        <a:solidFill>
          <a:schemeClr val="tx1"/>
        </a:solidFill>
        <a:latin typeface="+mn-lt"/>
        <a:ea typeface="+mn-ea"/>
        <a:cs typeface="+mn-cs"/>
      </a:defRPr>
    </a:lvl1pPr>
    <a:lvl2pPr marL="2194514" algn="l" defTabSz="2194514" rtl="0" eaLnBrk="1" latinLnBrk="0" hangingPunct="1">
      <a:defRPr sz="5700" kern="1200">
        <a:solidFill>
          <a:schemeClr val="tx1"/>
        </a:solidFill>
        <a:latin typeface="+mn-lt"/>
        <a:ea typeface="+mn-ea"/>
        <a:cs typeface="+mn-cs"/>
      </a:defRPr>
    </a:lvl2pPr>
    <a:lvl3pPr marL="4389028" algn="l" defTabSz="2194514" rtl="0" eaLnBrk="1" latinLnBrk="0" hangingPunct="1">
      <a:defRPr sz="5700" kern="1200">
        <a:solidFill>
          <a:schemeClr val="tx1"/>
        </a:solidFill>
        <a:latin typeface="+mn-lt"/>
        <a:ea typeface="+mn-ea"/>
        <a:cs typeface="+mn-cs"/>
      </a:defRPr>
    </a:lvl3pPr>
    <a:lvl4pPr marL="6583543" algn="l" defTabSz="2194514" rtl="0" eaLnBrk="1" latinLnBrk="0" hangingPunct="1">
      <a:defRPr sz="5700" kern="1200">
        <a:solidFill>
          <a:schemeClr val="tx1"/>
        </a:solidFill>
        <a:latin typeface="+mn-lt"/>
        <a:ea typeface="+mn-ea"/>
        <a:cs typeface="+mn-cs"/>
      </a:defRPr>
    </a:lvl4pPr>
    <a:lvl5pPr marL="8778057" algn="l" defTabSz="2194514" rtl="0" eaLnBrk="1" latinLnBrk="0" hangingPunct="1">
      <a:defRPr sz="5700" kern="1200">
        <a:solidFill>
          <a:schemeClr val="tx1"/>
        </a:solidFill>
        <a:latin typeface="+mn-lt"/>
        <a:ea typeface="+mn-ea"/>
        <a:cs typeface="+mn-cs"/>
      </a:defRPr>
    </a:lvl5pPr>
    <a:lvl6pPr marL="10972571" algn="l" defTabSz="2194514" rtl="0" eaLnBrk="1" latinLnBrk="0" hangingPunct="1">
      <a:defRPr sz="5700" kern="1200">
        <a:solidFill>
          <a:schemeClr val="tx1"/>
        </a:solidFill>
        <a:latin typeface="+mn-lt"/>
        <a:ea typeface="+mn-ea"/>
        <a:cs typeface="+mn-cs"/>
      </a:defRPr>
    </a:lvl6pPr>
    <a:lvl7pPr marL="13167085" algn="l" defTabSz="2194514" rtl="0" eaLnBrk="1" latinLnBrk="0" hangingPunct="1">
      <a:defRPr sz="5700" kern="1200">
        <a:solidFill>
          <a:schemeClr val="tx1"/>
        </a:solidFill>
        <a:latin typeface="+mn-lt"/>
        <a:ea typeface="+mn-ea"/>
        <a:cs typeface="+mn-cs"/>
      </a:defRPr>
    </a:lvl7pPr>
    <a:lvl8pPr marL="15361599" algn="l" defTabSz="2194514" rtl="0" eaLnBrk="1" latinLnBrk="0" hangingPunct="1">
      <a:defRPr sz="5700" kern="1200">
        <a:solidFill>
          <a:schemeClr val="tx1"/>
        </a:solidFill>
        <a:latin typeface="+mn-lt"/>
        <a:ea typeface="+mn-ea"/>
        <a:cs typeface="+mn-cs"/>
      </a:defRPr>
    </a:lvl8pPr>
    <a:lvl9pPr marL="17556115" algn="l" defTabSz="2194514"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D0C2E-6A79-2F46-BDC7-DC735CDDA48F}"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049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E93081-7876-9745-A92E-5FCBD33A03A5}" type="datetimeFigureOut">
              <a:rPr lang="en-US" smtClean="0"/>
              <a:pPr/>
              <a:t>2/15/12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425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93081-7876-9745-A92E-5FCBD33A03A5}" type="datetimeFigureOut">
              <a:rPr lang="en-US" smtClean="0"/>
              <a:pPr/>
              <a:t>2/15/12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804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3" y="4221483"/>
            <a:ext cx="35547303" cy="898779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1947" y="4221483"/>
            <a:ext cx="105925619" cy="8987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93081-7876-9745-A92E-5FCBD33A03A5}" type="datetimeFigureOut">
              <a:rPr lang="en-US" smtClean="0"/>
              <a:pPr/>
              <a:t>2/15/12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654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93081-7876-9745-A92E-5FCBD33A03A5}" type="datetimeFigureOut">
              <a:rPr lang="en-US" smtClean="0"/>
              <a:pPr/>
              <a:t>2/15/12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135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3"/>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226"/>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93081-7876-9745-A92E-5FCBD33A03A5}" type="datetimeFigureOut">
              <a:rPr lang="en-US" smtClean="0"/>
              <a:pPr/>
              <a:t>2/15/12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430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1945" y="24582123"/>
            <a:ext cx="70736459"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369926" y="24582123"/>
            <a:ext cx="7073646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E93081-7876-9745-A92E-5FCBD33A03A5}" type="datetimeFigureOut">
              <a:rPr lang="en-US" smtClean="0"/>
              <a:pPr/>
              <a:t>2/15/12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683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3"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3"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93081-7876-9745-A92E-5FCBD33A03A5}" type="datetimeFigureOut">
              <a:rPr lang="en-US" smtClean="0"/>
              <a:pPr/>
              <a:t>2/15/12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666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93081-7876-9745-A92E-5FCBD33A03A5}" type="datetimeFigureOut">
              <a:rPr lang="en-US" smtClean="0"/>
              <a:pPr/>
              <a:t>2/15/12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005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93081-7876-9745-A92E-5FCBD33A03A5}" type="datetimeFigureOut">
              <a:rPr lang="en-US" smtClean="0"/>
              <a:pPr/>
              <a:t>2/15/12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386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6" y="1310640"/>
            <a:ext cx="14439903" cy="55778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6" y="6888483"/>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93081-7876-9745-A92E-5FCBD33A03A5}" type="datetimeFigureOut">
              <a:rPr lang="en-US" smtClean="0"/>
              <a:pPr/>
              <a:t>2/15/12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515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93081-7876-9745-A92E-5FCBD33A03A5}" type="datetimeFigureOut">
              <a:rPr lang="en-US" smtClean="0"/>
              <a:pPr/>
              <a:t>2/15/12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2346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903" tIns="219451" rIns="438903" bIns="2194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3"/>
          </a:xfrm>
          <a:prstGeom prst="rect">
            <a:avLst/>
          </a:prstGeom>
        </p:spPr>
        <p:txBody>
          <a:bodyPr vert="horz" lIns="438903" tIns="219451" rIns="438903" bIns="2194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02E93081-7876-9745-A92E-5FCBD33A03A5}" type="datetimeFigureOut">
              <a:rPr lang="en-US" smtClean="0"/>
              <a:pPr/>
              <a:t>2/15/12</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468E9222-1DDA-C746-A809-70B046C127F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9217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14"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2194514" rtl="0" eaLnBrk="1" latinLnBrk="0" hangingPunct="1">
        <a:spcBef>
          <a:spcPct val="20000"/>
        </a:spcBef>
        <a:buFont typeface="Arial"/>
        <a:buChar char="•"/>
        <a:defRPr sz="15400" kern="1200">
          <a:solidFill>
            <a:schemeClr val="tx1"/>
          </a:solidFill>
          <a:latin typeface="+mn-lt"/>
          <a:ea typeface="+mn-ea"/>
          <a:cs typeface="+mn-cs"/>
        </a:defRPr>
      </a:lvl1pPr>
      <a:lvl2pPr marL="3566086" indent="-1371572" algn="l" defTabSz="2194514" rtl="0" eaLnBrk="1" latinLnBrk="0" hangingPunct="1">
        <a:spcBef>
          <a:spcPct val="20000"/>
        </a:spcBef>
        <a:buFont typeface="Arial"/>
        <a:buChar char="–"/>
        <a:defRPr sz="13400" kern="1200">
          <a:solidFill>
            <a:schemeClr val="tx1"/>
          </a:solidFill>
          <a:latin typeface="+mn-lt"/>
          <a:ea typeface="+mn-ea"/>
          <a:cs typeface="+mn-cs"/>
        </a:defRPr>
      </a:lvl2pPr>
      <a:lvl3pPr marL="5486286" indent="-1097257" algn="l" defTabSz="2194514" rtl="0" eaLnBrk="1" latinLnBrk="0" hangingPunct="1">
        <a:spcBef>
          <a:spcPct val="20000"/>
        </a:spcBef>
        <a:buFont typeface="Arial"/>
        <a:buChar char="•"/>
        <a:defRPr sz="11500" kern="1200">
          <a:solidFill>
            <a:schemeClr val="tx1"/>
          </a:solidFill>
          <a:latin typeface="+mn-lt"/>
          <a:ea typeface="+mn-ea"/>
          <a:cs typeface="+mn-cs"/>
        </a:defRPr>
      </a:lvl3pPr>
      <a:lvl4pPr marL="7680800" indent="-1097257" algn="l" defTabSz="2194514" rtl="0" eaLnBrk="1" latinLnBrk="0" hangingPunct="1">
        <a:spcBef>
          <a:spcPct val="20000"/>
        </a:spcBef>
        <a:buFont typeface="Arial"/>
        <a:buChar char="–"/>
        <a:defRPr sz="9700" kern="1200">
          <a:solidFill>
            <a:schemeClr val="tx1"/>
          </a:solidFill>
          <a:latin typeface="+mn-lt"/>
          <a:ea typeface="+mn-ea"/>
          <a:cs typeface="+mn-cs"/>
        </a:defRPr>
      </a:lvl4pPr>
      <a:lvl5pPr marL="9875314" indent="-1097257" algn="l" defTabSz="2194514" rtl="0" eaLnBrk="1" latinLnBrk="0" hangingPunct="1">
        <a:spcBef>
          <a:spcPct val="20000"/>
        </a:spcBef>
        <a:buFont typeface="Arial"/>
        <a:buChar char="»"/>
        <a:defRPr sz="9700" kern="1200">
          <a:solidFill>
            <a:schemeClr val="tx1"/>
          </a:solidFill>
          <a:latin typeface="+mn-lt"/>
          <a:ea typeface="+mn-ea"/>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df"/><Relationship Id="rId21" Type="http://schemas.openxmlformats.org/officeDocument/2006/relationships/image" Target="../media/image19.png"/><Relationship Id="rId22" Type="http://schemas.openxmlformats.org/officeDocument/2006/relationships/image" Target="../media/image20.pdf"/><Relationship Id="rId23" Type="http://schemas.openxmlformats.org/officeDocument/2006/relationships/image" Target="../media/image21.png"/><Relationship Id="rId24" Type="http://schemas.openxmlformats.org/officeDocument/2006/relationships/image" Target="../media/image22.pdf"/><Relationship Id="rId25" Type="http://schemas.openxmlformats.org/officeDocument/2006/relationships/image" Target="../media/image2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jpe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 name="Picture 1"/>
          <p:cNvPicPr>
            <a:picLocks noChangeArrowheads="1"/>
          </p:cNvPicPr>
          <p:nvPr/>
        </p:nvPicPr>
        <p:blipFill>
          <a:blip r:embed="rId3" cstate="print"/>
          <a:srcRect/>
          <a:stretch>
            <a:fillRect/>
          </a:stretch>
        </p:blipFill>
        <p:spPr bwMode="auto">
          <a:xfrm>
            <a:off x="-51312" y="-1514295"/>
            <a:ext cx="43942512" cy="5287002"/>
          </a:xfrm>
          <a:prstGeom prst="rect">
            <a:avLst/>
          </a:prstGeom>
          <a:noFill/>
          <a:ln w="12700">
            <a:noFill/>
            <a:miter lim="800000"/>
            <a:headEnd/>
            <a:tailEnd/>
          </a:ln>
        </p:spPr>
      </p:pic>
      <p:sp>
        <p:nvSpPr>
          <p:cNvPr id="5" name="TextBox 4"/>
          <p:cNvSpPr txBox="1"/>
          <p:nvPr/>
        </p:nvSpPr>
        <p:spPr>
          <a:xfrm>
            <a:off x="3432808" y="1837318"/>
            <a:ext cx="20866481" cy="14219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algn="ctr"/>
            <a:r>
              <a:rPr lang="en-US" sz="4200" dirty="0" smtClean="0">
                <a:solidFill>
                  <a:schemeClr val="tx2"/>
                </a:solidFill>
              </a:rPr>
              <a:t>McDonnell</a:t>
            </a:r>
            <a:r>
              <a:rPr lang="en-US" sz="4200" baseline="30000" dirty="0" smtClean="0">
                <a:solidFill>
                  <a:schemeClr val="tx2"/>
                </a:solidFill>
              </a:rPr>
              <a:t>1</a:t>
            </a:r>
            <a:r>
              <a:rPr lang="en-US" sz="4200" dirty="0" smtClean="0">
                <a:solidFill>
                  <a:schemeClr val="tx2"/>
                </a:solidFill>
              </a:rPr>
              <a:t>, J.D</a:t>
            </a:r>
            <a:r>
              <a:rPr lang="en-US" sz="4200" dirty="0">
                <a:solidFill>
                  <a:schemeClr val="tx2"/>
                </a:solidFill>
              </a:rPr>
              <a:t>., C.S. </a:t>
            </a:r>
            <a:r>
              <a:rPr lang="en-US" sz="4200" dirty="0" smtClean="0">
                <a:solidFill>
                  <a:schemeClr val="tx2"/>
                </a:solidFill>
              </a:rPr>
              <a:t>Lichtenwalner</a:t>
            </a:r>
            <a:r>
              <a:rPr lang="en-US" sz="4200" baseline="30000" dirty="0" smtClean="0">
                <a:solidFill>
                  <a:schemeClr val="tx2"/>
                </a:solidFill>
              </a:rPr>
              <a:t>1</a:t>
            </a:r>
            <a:r>
              <a:rPr lang="en-US" sz="4200" dirty="0" smtClean="0">
                <a:solidFill>
                  <a:schemeClr val="tx2"/>
                </a:solidFill>
              </a:rPr>
              <a:t>, </a:t>
            </a:r>
            <a:r>
              <a:rPr lang="en-US" sz="4200" dirty="0">
                <a:solidFill>
                  <a:schemeClr val="tx2"/>
                </a:solidFill>
              </a:rPr>
              <a:t>A</a:t>
            </a:r>
            <a:r>
              <a:rPr lang="en-US" sz="4200" dirty="0" smtClean="0">
                <a:solidFill>
                  <a:schemeClr val="tx2"/>
                </a:solidFill>
              </a:rPr>
              <a:t>.</a:t>
            </a:r>
            <a:r>
              <a:rPr lang="en-US" sz="4200" dirty="0" smtClean="0">
                <a:solidFill>
                  <a:schemeClr val="tx2"/>
                </a:solidFill>
              </a:rPr>
              <a:t> deCharon</a:t>
            </a:r>
            <a:r>
              <a:rPr lang="en-US" sz="4200" baseline="30000" dirty="0" smtClean="0">
                <a:solidFill>
                  <a:schemeClr val="tx2"/>
                </a:solidFill>
              </a:rPr>
              <a:t>2</a:t>
            </a:r>
            <a:r>
              <a:rPr lang="en-US" sz="4200" dirty="0" smtClean="0">
                <a:solidFill>
                  <a:schemeClr val="tx2"/>
                </a:solidFill>
              </a:rPr>
              <a:t>, </a:t>
            </a:r>
          </a:p>
          <a:p>
            <a:pPr algn="ctr"/>
            <a:r>
              <a:rPr lang="en-US" sz="4200" dirty="0" smtClean="0">
                <a:solidFill>
                  <a:schemeClr val="tx2"/>
                </a:solidFill>
              </a:rPr>
              <a:t>C. Companion</a:t>
            </a:r>
            <a:r>
              <a:rPr lang="en-US" sz="4200" baseline="30000" dirty="0" smtClean="0">
                <a:solidFill>
                  <a:schemeClr val="tx2"/>
                </a:solidFill>
              </a:rPr>
              <a:t>2</a:t>
            </a:r>
            <a:r>
              <a:rPr lang="en-US" sz="4200" dirty="0" smtClean="0">
                <a:solidFill>
                  <a:schemeClr val="tx2"/>
                </a:solidFill>
              </a:rPr>
              <a:t>, A</a:t>
            </a:r>
            <a:r>
              <a:rPr lang="en-US" sz="4200" dirty="0">
                <a:solidFill>
                  <a:schemeClr val="tx2"/>
                </a:solidFill>
              </a:rPr>
              <a:t>.</a:t>
            </a:r>
            <a:r>
              <a:rPr lang="en-US" sz="4200" dirty="0" smtClean="0">
                <a:solidFill>
                  <a:schemeClr val="tx2"/>
                </a:solidFill>
              </a:rPr>
              <a:t> </a:t>
            </a:r>
            <a:r>
              <a:rPr lang="en-US" sz="4200" dirty="0" smtClean="0">
                <a:solidFill>
                  <a:schemeClr val="tx2"/>
                </a:solidFill>
              </a:rPr>
              <a:t>Fundis</a:t>
            </a:r>
            <a:r>
              <a:rPr lang="en-US" sz="4200" baseline="30000" dirty="0" smtClean="0">
                <a:solidFill>
                  <a:schemeClr val="tx2"/>
                </a:solidFill>
              </a:rPr>
              <a:t>3</a:t>
            </a:r>
            <a:r>
              <a:rPr lang="en-US" sz="4200" dirty="0" smtClean="0">
                <a:solidFill>
                  <a:schemeClr val="tx2"/>
                </a:solidFill>
              </a:rPr>
              <a:t>,</a:t>
            </a:r>
            <a:r>
              <a:rPr lang="en-US" sz="4200" dirty="0" smtClean="0">
                <a:solidFill>
                  <a:schemeClr val="tx2"/>
                </a:solidFill>
              </a:rPr>
              <a:t> A</a:t>
            </a:r>
            <a:r>
              <a:rPr lang="en-US" sz="4200" dirty="0" smtClean="0">
                <a:solidFill>
                  <a:schemeClr val="tx2"/>
                </a:solidFill>
              </a:rPr>
              <a:t>. </a:t>
            </a:r>
            <a:r>
              <a:rPr lang="en-US" sz="4200" dirty="0" smtClean="0">
                <a:solidFill>
                  <a:schemeClr val="tx2"/>
                </a:solidFill>
              </a:rPr>
              <a:t>McCurdy</a:t>
            </a:r>
            <a:r>
              <a:rPr lang="en-US" sz="4200" baseline="30000" dirty="0" smtClean="0">
                <a:solidFill>
                  <a:schemeClr val="tx2"/>
                </a:solidFill>
              </a:rPr>
              <a:t>4</a:t>
            </a:r>
            <a:r>
              <a:rPr lang="en-US" sz="4200" dirty="0" smtClean="0">
                <a:solidFill>
                  <a:schemeClr val="tx2"/>
                </a:solidFill>
              </a:rPr>
              <a:t>, C. Risien</a:t>
            </a:r>
            <a:r>
              <a:rPr lang="en-US" sz="4200" baseline="30000" dirty="0" smtClean="0">
                <a:solidFill>
                  <a:schemeClr val="tx2"/>
                </a:solidFill>
              </a:rPr>
              <a:t>5</a:t>
            </a:r>
            <a:r>
              <a:rPr lang="en-US" sz="4200" dirty="0" smtClean="0">
                <a:solidFill>
                  <a:schemeClr val="tx2"/>
                </a:solidFill>
              </a:rPr>
              <a:t>, D. Kilb</a:t>
            </a:r>
            <a:r>
              <a:rPr lang="en-US" sz="4200" baseline="30000" dirty="0" smtClean="0">
                <a:solidFill>
                  <a:schemeClr val="tx2"/>
                </a:solidFill>
              </a:rPr>
              <a:t>6</a:t>
            </a:r>
            <a:r>
              <a:rPr lang="en-US" sz="4200" dirty="0" smtClean="0">
                <a:solidFill>
                  <a:schemeClr val="tx2"/>
                </a:solidFill>
              </a:rPr>
              <a:t>, S. Glenn</a:t>
            </a:r>
            <a:r>
              <a:rPr lang="en-US" sz="4200" baseline="30000" dirty="0" smtClean="0">
                <a:solidFill>
                  <a:schemeClr val="tx2"/>
                </a:solidFill>
              </a:rPr>
              <a:t>1</a:t>
            </a:r>
            <a:endParaRPr lang="en-US" sz="4200" b="1" dirty="0" smtClean="0">
              <a:solidFill>
                <a:srgbClr val="254061"/>
              </a:solidFill>
            </a:endParaRPr>
          </a:p>
        </p:txBody>
      </p:sp>
      <p:sp>
        <p:nvSpPr>
          <p:cNvPr id="47" name="Rectangle 46"/>
          <p:cNvSpPr/>
          <p:nvPr/>
        </p:nvSpPr>
        <p:spPr>
          <a:xfrm>
            <a:off x="15065548" y="29363422"/>
            <a:ext cx="13840176" cy="1606594"/>
          </a:xfrm>
          <a:prstGeom prst="rect">
            <a:avLst/>
          </a:prstGeom>
        </p:spPr>
        <p:txBody>
          <a:bodyPr wrap="square" lIns="128016" tIns="64008" rIns="128016" bIns="64008">
            <a:spAutoFit/>
          </a:bodyPr>
          <a:lstStyle/>
          <a:p>
            <a:pPr algn="just"/>
            <a:r>
              <a:rPr lang="en-US" sz="2400" i="1" dirty="0"/>
              <a:t>Funding for the</a:t>
            </a:r>
            <a:r>
              <a:rPr lang="en-US" sz="2400" i="1" dirty="0" smtClean="0"/>
              <a:t> OOI is </a:t>
            </a:r>
            <a:r>
              <a:rPr lang="en-US" sz="2400" i="1" dirty="0"/>
              <a:t>provided by the National Science </a:t>
            </a:r>
            <a:r>
              <a:rPr lang="en-US" sz="2400" i="1" dirty="0" smtClean="0"/>
              <a:t>Foundation through </a:t>
            </a:r>
            <a:r>
              <a:rPr lang="en-US" sz="2400" i="1" dirty="0"/>
              <a:t>a Cooperative Agreement with the Consortium for Ocean Leadership</a:t>
            </a:r>
            <a:r>
              <a:rPr lang="en-US" sz="2400" i="1" dirty="0" smtClean="0"/>
              <a:t>. </a:t>
            </a:r>
            <a:r>
              <a:rPr lang="en-US" sz="2400" i="1" dirty="0"/>
              <a:t>Any opinions, findings, and conclusions or recommendations expressed in this material are those of the </a:t>
            </a:r>
            <a:r>
              <a:rPr lang="en-US" sz="2400" i="1" dirty="0" smtClean="0"/>
              <a:t>authors </a:t>
            </a:r>
            <a:r>
              <a:rPr lang="en-US" sz="2400" i="1" dirty="0"/>
              <a:t>and do not necessarily reflect the views of the</a:t>
            </a:r>
            <a:r>
              <a:rPr lang="en-US" sz="2400" i="1" dirty="0" smtClean="0"/>
              <a:t> National Science Foundation.</a:t>
            </a:r>
            <a:r>
              <a:rPr lang="en-US" sz="2400" i="1" dirty="0"/>
              <a:t> </a:t>
            </a:r>
          </a:p>
        </p:txBody>
      </p:sp>
      <p:sp>
        <p:nvSpPr>
          <p:cNvPr id="51" name="TextBox 50"/>
          <p:cNvSpPr txBox="1"/>
          <p:nvPr/>
        </p:nvSpPr>
        <p:spPr>
          <a:xfrm>
            <a:off x="33941671" y="1569660"/>
            <a:ext cx="3382980" cy="560153"/>
          </a:xfrm>
          <a:prstGeom prst="rect">
            <a:avLst/>
          </a:prstGeom>
          <a:noFill/>
        </p:spPr>
        <p:txBody>
          <a:bodyPr wrap="square" lIns="128016" tIns="64008" rIns="128016" bIns="64008" rtlCol="0">
            <a:spAutoFit/>
          </a:bodyPr>
          <a:lstStyle/>
          <a:p>
            <a:r>
              <a:rPr lang="en-US" sz="2800" b="1" dirty="0">
                <a:solidFill>
                  <a:srgbClr val="FFFFFF"/>
                </a:solidFill>
              </a:rPr>
              <a:t>Abstract ID:</a:t>
            </a:r>
            <a:r>
              <a:rPr lang="en-US" sz="2800" b="1" dirty="0" smtClean="0">
                <a:solidFill>
                  <a:srgbClr val="FFFFFF"/>
                </a:solidFill>
              </a:rPr>
              <a:t>11695</a:t>
            </a:r>
            <a:endParaRPr lang="en-US" sz="2800" b="1" dirty="0">
              <a:solidFill>
                <a:srgbClr val="FFFFFF"/>
              </a:solidFill>
            </a:endParaRPr>
          </a:p>
        </p:txBody>
      </p:sp>
      <p:sp>
        <p:nvSpPr>
          <p:cNvPr id="7" name="TextBox 6"/>
          <p:cNvSpPr txBox="1"/>
          <p:nvPr/>
        </p:nvSpPr>
        <p:spPr>
          <a:xfrm>
            <a:off x="1187126" y="4272510"/>
            <a:ext cx="13063353" cy="27253627"/>
          </a:xfrm>
          <a:prstGeom prst="rect">
            <a:avLst/>
          </a:prstGeom>
          <a:noFill/>
        </p:spPr>
        <p:txBody>
          <a:bodyPr wrap="square" rtlCol="0">
            <a:spAutoFit/>
          </a:bodyPr>
          <a:lstStyle/>
          <a:p>
            <a:pPr algn="ctr"/>
            <a:r>
              <a:rPr lang="en-US" sz="4500" b="1" dirty="0" smtClean="0">
                <a:solidFill>
                  <a:srgbClr val="254061"/>
                </a:solidFill>
              </a:rPr>
              <a:t>Introduction</a:t>
            </a:r>
          </a:p>
          <a:p>
            <a:pPr algn="ctr"/>
            <a:endParaRPr lang="en-US" sz="3200" b="1" dirty="0" smtClean="0">
              <a:solidFill>
                <a:srgbClr val="254061"/>
              </a:solidFill>
            </a:endParaRPr>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r>
              <a:rPr lang="en-US" sz="3400" dirty="0" smtClean="0"/>
              <a:t>b</a:t>
            </a:r>
            <a:r>
              <a:rPr lang="en-US" sz="3400" dirty="0" smtClean="0"/>
              <a:t>ring real </a:t>
            </a:r>
            <a:r>
              <a:rPr lang="en-US" sz="3400" dirty="0" smtClean="0"/>
              <a:t>and near-real time data, images, and video of our oceans into both formal and informal learning environments. </a:t>
            </a:r>
          </a:p>
          <a:p>
            <a:pPr algn="just"/>
            <a:endParaRPr lang="en-US" sz="3400" dirty="0" smtClean="0"/>
          </a:p>
          <a:p>
            <a:pPr algn="just"/>
            <a:r>
              <a:rPr lang="en-US" sz="3400" dirty="0" smtClean="0"/>
              <a:t>The EPE IO conducted a needs assessment of undergraduate professors teaching oceanography with data. A three-part interview protocol was developed to:</a:t>
            </a:r>
          </a:p>
          <a:p>
            <a:pPr marL="1024128" indent="-640080" algn="just">
              <a:buAutoNum type="arabicParenR"/>
            </a:pPr>
            <a:r>
              <a:rPr lang="en-US" sz="3400" dirty="0" smtClean="0"/>
              <a:t>Understand current teaching practices using data;</a:t>
            </a:r>
          </a:p>
          <a:p>
            <a:pPr marL="1024128" indent="-640080" algn="just">
              <a:buAutoNum type="arabicParenR"/>
            </a:pPr>
            <a:r>
              <a:rPr lang="en-US" sz="3400" dirty="0" smtClean="0"/>
              <a:t>Summarize how data is used in classrooms; and </a:t>
            </a:r>
          </a:p>
          <a:p>
            <a:pPr marL="1024128" indent="-640080" algn="just">
              <a:buAutoNum type="arabicParenR"/>
            </a:pPr>
            <a:r>
              <a:rPr lang="en-US" sz="3400" dirty="0" smtClean="0"/>
              <a:t>Synthesize recommendations on how to design tools to improve students’ ability to interpret and analyze data.  </a:t>
            </a:r>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marL="640080" indent="-640080" algn="just"/>
            <a:endParaRPr lang="en-US" sz="3400" dirty="0" smtClean="0"/>
          </a:p>
          <a:p>
            <a:pPr algn="ctr"/>
            <a:r>
              <a:rPr lang="en-US" sz="4500" b="1" dirty="0" smtClean="0">
                <a:solidFill>
                  <a:srgbClr val="254061"/>
                </a:solidFill>
              </a:rPr>
              <a:t>Data Collection and </a:t>
            </a:r>
            <a:r>
              <a:rPr lang="en-US" sz="4500" b="1" dirty="0" smtClean="0">
                <a:solidFill>
                  <a:srgbClr val="254061"/>
                </a:solidFill>
              </a:rPr>
              <a:t>Analysis</a:t>
            </a:r>
          </a:p>
          <a:p>
            <a:pPr algn="ctr"/>
            <a:endParaRPr lang="en-US" sz="3200" b="1" dirty="0" smtClean="0">
              <a:solidFill>
                <a:srgbClr val="254061"/>
              </a:solidFill>
            </a:endParaRPr>
          </a:p>
          <a:p>
            <a:pPr algn="just"/>
            <a:r>
              <a:rPr lang="en-US" sz="3400" dirty="0" smtClean="0"/>
              <a:t>Fourteen professors from community colleges and universities, teaching both science and non-science majors were interviewed for the study. Interview sessions were conducted online using WebEx collaborative software.  This allowed us to screen share examples of education tools and to voice record the sessions for later analysis. Interview responses were synthesized and categorized to determine general trends and recommendations. </a:t>
            </a:r>
            <a:endParaRPr lang="en-US" sz="3400" dirty="0"/>
          </a:p>
        </p:txBody>
      </p:sp>
      <p:sp>
        <p:nvSpPr>
          <p:cNvPr id="21" name="Text Box 2"/>
          <p:cNvSpPr txBox="1"/>
          <p:nvPr/>
        </p:nvSpPr>
        <p:spPr>
          <a:xfrm>
            <a:off x="1187127" y="18306495"/>
            <a:ext cx="13063352" cy="7525305"/>
          </a:xfrm>
          <a:prstGeom prst="rect">
            <a:avLst/>
          </a:prstGeom>
          <a:solidFill>
            <a:srgbClr val="3684A9">
              <a:alpha val="30000"/>
            </a:srgbClr>
          </a:solidFill>
          <a:ln>
            <a:solidFill>
              <a:srgbClr val="3684A9"/>
            </a:solidFill>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4500" b="1" dirty="0" smtClean="0">
                <a:solidFill>
                  <a:srgbClr val="1F497D"/>
                </a:solidFill>
                <a:ea typeface="ＭＳ 明朝"/>
                <a:cs typeface="Times New Roman"/>
              </a:rPr>
              <a:t>Evaluation </a:t>
            </a:r>
            <a:r>
              <a:rPr lang="en-US" sz="4500" b="1" dirty="0">
                <a:solidFill>
                  <a:srgbClr val="1F497D"/>
                </a:solidFill>
                <a:ea typeface="ＭＳ 明朝"/>
                <a:cs typeface="Times New Roman"/>
              </a:rPr>
              <a:t>Questions</a:t>
            </a:r>
            <a:endParaRPr lang="en-US" sz="4500" b="1" dirty="0">
              <a:ea typeface="ＭＳ 明朝"/>
              <a:cs typeface="Times New Roman"/>
            </a:endParaRPr>
          </a:p>
          <a:p>
            <a:pPr marL="480060" indent="-480060">
              <a:buFont typeface="Symbol"/>
              <a:buChar char=""/>
            </a:pPr>
            <a:r>
              <a:rPr lang="en-US" sz="3100" dirty="0">
                <a:ea typeface="ＭＳ 明朝"/>
                <a:cs typeface="Times New Roman"/>
              </a:rPr>
              <a:t>Identify participants' work-specific </a:t>
            </a:r>
            <a:r>
              <a:rPr lang="en-US" sz="3100" dirty="0" smtClean="0">
                <a:ea typeface="ＭＳ 明朝"/>
                <a:cs typeface="Times New Roman"/>
              </a:rPr>
              <a:t>goals:</a:t>
            </a:r>
          </a:p>
          <a:p>
            <a:pPr marL="1040130" lvl="1" indent="-400050">
              <a:buFont typeface="Courier New"/>
              <a:buChar char="o"/>
            </a:pPr>
            <a:r>
              <a:rPr lang="en-US" sz="3100" dirty="0">
                <a:ea typeface="ＭＳ 明朝"/>
                <a:cs typeface="Times New Roman"/>
              </a:rPr>
              <a:t>What subjects do they teach?</a:t>
            </a:r>
          </a:p>
          <a:p>
            <a:pPr marL="1040130" lvl="1" indent="-400050">
              <a:buFont typeface="Courier New"/>
              <a:buChar char="o"/>
            </a:pPr>
            <a:r>
              <a:rPr lang="en-US" sz="3100" dirty="0">
                <a:ea typeface="ＭＳ 明朝"/>
                <a:cs typeface="Times New Roman"/>
              </a:rPr>
              <a:t>What approaches or styles do they use?</a:t>
            </a:r>
          </a:p>
          <a:p>
            <a:pPr marL="480060" indent="-480060">
              <a:buFont typeface="Symbol"/>
              <a:buChar char=""/>
            </a:pPr>
            <a:r>
              <a:rPr lang="en-US" sz="3100" dirty="0">
                <a:ea typeface="ＭＳ 明朝"/>
                <a:cs typeface="Times New Roman"/>
              </a:rPr>
              <a:t>Identify the tools, tasks, and task flows they use</a:t>
            </a:r>
            <a:r>
              <a:rPr lang="en-US" sz="3100" dirty="0" smtClean="0">
                <a:ea typeface="ＭＳ 明朝"/>
                <a:cs typeface="Times New Roman"/>
              </a:rPr>
              <a:t>  - specifically </a:t>
            </a:r>
            <a:r>
              <a:rPr lang="en-US" sz="3100" dirty="0">
                <a:ea typeface="ＭＳ 明朝"/>
                <a:cs typeface="Times New Roman"/>
              </a:rPr>
              <a:t>in crafting and presenting lectures, labs, or </a:t>
            </a:r>
            <a:r>
              <a:rPr lang="en-US" sz="3100" dirty="0" smtClean="0">
                <a:ea typeface="ＭＳ 明朝"/>
                <a:cs typeface="Times New Roman"/>
              </a:rPr>
              <a:t>homework.</a:t>
            </a:r>
          </a:p>
          <a:p>
            <a:pPr marL="480060" indent="-480060">
              <a:buFont typeface="Symbol"/>
              <a:buChar char=""/>
            </a:pPr>
            <a:r>
              <a:rPr lang="en-US" sz="3100" dirty="0">
                <a:ea typeface="ＭＳ 明朝"/>
                <a:cs typeface="Times New Roman"/>
              </a:rPr>
              <a:t>Identify data practices that are failing – how and </a:t>
            </a:r>
            <a:r>
              <a:rPr lang="en-US" sz="3100" dirty="0" smtClean="0">
                <a:ea typeface="ＭＳ 明朝"/>
                <a:cs typeface="Times New Roman"/>
              </a:rPr>
              <a:t>why?</a:t>
            </a:r>
          </a:p>
          <a:p>
            <a:pPr marL="480060" indent="-480060">
              <a:buFont typeface="Symbol"/>
              <a:buChar char=""/>
            </a:pPr>
            <a:r>
              <a:rPr lang="en-US" sz="3100" dirty="0">
                <a:ea typeface="ＭＳ 明朝"/>
                <a:cs typeface="Times New Roman"/>
              </a:rPr>
              <a:t>Identify data practices that are succeeding – how and </a:t>
            </a:r>
            <a:r>
              <a:rPr lang="en-US" sz="3100" dirty="0" smtClean="0">
                <a:ea typeface="ＭＳ 明朝"/>
                <a:cs typeface="Times New Roman"/>
              </a:rPr>
              <a:t>why?</a:t>
            </a:r>
          </a:p>
          <a:p>
            <a:pPr marL="480060" indent="-480060">
              <a:buFont typeface="Symbol"/>
              <a:buChar char=""/>
            </a:pPr>
            <a:r>
              <a:rPr lang="en-US" sz="3100" dirty="0">
                <a:ea typeface="ＭＳ 明朝"/>
                <a:cs typeface="Times New Roman"/>
              </a:rPr>
              <a:t>Identify needs and </a:t>
            </a:r>
            <a:r>
              <a:rPr lang="en-US" sz="3100" dirty="0" smtClean="0">
                <a:ea typeface="ＭＳ 明朝"/>
                <a:cs typeface="Times New Roman"/>
              </a:rPr>
              <a:t>wishes.</a:t>
            </a:r>
          </a:p>
          <a:p>
            <a:pPr marL="480060" indent="-480060">
              <a:buFont typeface="Symbol"/>
              <a:buChar char=""/>
            </a:pPr>
            <a:r>
              <a:rPr lang="en-US" sz="3100" dirty="0">
                <a:ea typeface="ＭＳ 明朝"/>
                <a:cs typeface="Times New Roman"/>
              </a:rPr>
              <a:t>Characterize the potential usage of OOI </a:t>
            </a:r>
            <a:r>
              <a:rPr lang="en-US" sz="3100" dirty="0" smtClean="0">
                <a:ea typeface="ＭＳ 明朝"/>
                <a:cs typeface="Times New Roman"/>
              </a:rPr>
              <a:t>datasets:</a:t>
            </a:r>
          </a:p>
          <a:p>
            <a:pPr marL="1040130" lvl="1" indent="-400050">
              <a:buFont typeface="Courier New"/>
              <a:buChar char="o"/>
            </a:pPr>
            <a:r>
              <a:rPr lang="en-US" sz="3100" dirty="0">
                <a:ea typeface="ＭＳ 明朝"/>
                <a:cs typeface="Times New Roman"/>
              </a:rPr>
              <a:t>What science themes do they connect to?</a:t>
            </a:r>
          </a:p>
          <a:p>
            <a:pPr marL="1040130" lvl="1" indent="-400050">
              <a:buFont typeface="Courier New"/>
              <a:buChar char="o"/>
            </a:pPr>
            <a:r>
              <a:rPr lang="en-US" sz="3100" dirty="0">
                <a:ea typeface="ＭＳ 明朝"/>
                <a:cs typeface="Times New Roman"/>
              </a:rPr>
              <a:t>Where in the curricula can they be incorporated?</a:t>
            </a:r>
          </a:p>
          <a:p>
            <a:pPr marL="1040130" lvl="1" indent="-400050">
              <a:buFont typeface="Courier New"/>
              <a:buChar char="o"/>
            </a:pPr>
            <a:r>
              <a:rPr lang="en-US" sz="3100" dirty="0">
                <a:ea typeface="ＭＳ 明朝"/>
                <a:cs typeface="Times New Roman"/>
              </a:rPr>
              <a:t>How are datasets like these presently used? How might they be used in the future?</a:t>
            </a:r>
          </a:p>
          <a:p>
            <a:pPr marL="480060" indent="-480060">
              <a:buFont typeface="Symbol"/>
              <a:buChar char=""/>
            </a:pPr>
            <a:r>
              <a:rPr lang="en-US" sz="3100" dirty="0">
                <a:ea typeface="ＭＳ 明朝"/>
                <a:cs typeface="Times New Roman"/>
              </a:rPr>
              <a:t>Solicit feedback on the rough concepts of the 6 proposed </a:t>
            </a:r>
            <a:r>
              <a:rPr lang="en-US" sz="3100" dirty="0" smtClean="0">
                <a:ea typeface="ＭＳ 明朝"/>
                <a:cs typeface="Times New Roman"/>
              </a:rPr>
              <a:t>tools.</a:t>
            </a:r>
            <a:endParaRPr lang="en-US" sz="3100" dirty="0">
              <a:ea typeface="ＭＳ 明朝"/>
              <a:cs typeface="Times New Roman"/>
            </a:endParaRPr>
          </a:p>
        </p:txBody>
      </p:sp>
      <p:pic>
        <p:nvPicPr>
          <p:cNvPr id="4" name="Picture 3"/>
          <p:cNvPicPr>
            <a:picLocks noChangeAspect="1"/>
          </p:cNvPicPr>
          <p:nvPr/>
        </p:nvPicPr>
        <p:blipFill>
          <a:blip r:embed="rId4"/>
          <a:stretch>
            <a:fillRect/>
          </a:stretch>
        </p:blipFill>
        <p:spPr>
          <a:xfrm>
            <a:off x="8650098" y="5626233"/>
            <a:ext cx="5600381" cy="6949002"/>
          </a:xfrm>
          <a:prstGeom prst="rect">
            <a:avLst/>
          </a:prstGeom>
          <a:ln w="25400" cap="flat" cmpd="sng" algn="ctr">
            <a:solidFill>
              <a:srgbClr val="3684A9"/>
            </a:solidFill>
            <a:prstDash val="solid"/>
            <a:round/>
            <a:headEnd type="none" w="med" len="med"/>
            <a:tailEnd type="none" w="med" len="med"/>
          </a:ln>
        </p:spPr>
      </p:pic>
      <p:sp>
        <p:nvSpPr>
          <p:cNvPr id="50" name="TextBox 49"/>
          <p:cNvSpPr txBox="1"/>
          <p:nvPr/>
        </p:nvSpPr>
        <p:spPr>
          <a:xfrm>
            <a:off x="1191869" y="5448437"/>
            <a:ext cx="7337778" cy="7417415"/>
          </a:xfrm>
          <a:prstGeom prst="rect">
            <a:avLst/>
          </a:prstGeom>
          <a:noFill/>
        </p:spPr>
        <p:txBody>
          <a:bodyPr wrap="square" rtlCol="0">
            <a:spAutoFit/>
          </a:bodyPr>
          <a:lstStyle/>
          <a:p>
            <a:r>
              <a:rPr lang="en-US" sz="3400" dirty="0" smtClean="0"/>
              <a:t>The National Science Foundation’s Ocean Observatories Initiative (OOI) is constructing observational and computer infrastructure that will provide sustained ocean measurements to study climate variability, ocean circulation, ecosystem dynamics, air-sea exchange, seafloor processes, and plate-scale geodynamics for the coming decades. </a:t>
            </a:r>
            <a:r>
              <a:rPr lang="en-US" sz="3400" dirty="0" smtClean="0"/>
              <a:t>The Education and Public Engagement Implementing Organization (EPE IO) for OOI is developing tools for educators </a:t>
            </a:r>
            <a:r>
              <a:rPr lang="en-US" sz="3400" dirty="0" smtClean="0"/>
              <a:t>to</a:t>
            </a:r>
            <a:endParaRPr lang="en-US" sz="3400" dirty="0" smtClean="0"/>
          </a:p>
        </p:txBody>
      </p:sp>
      <p:grpSp>
        <p:nvGrpSpPr>
          <p:cNvPr id="81" name="Group 80"/>
          <p:cNvGrpSpPr/>
          <p:nvPr/>
        </p:nvGrpSpPr>
        <p:grpSpPr>
          <a:xfrm>
            <a:off x="29615535" y="4308326"/>
            <a:ext cx="13079867" cy="28746344"/>
            <a:chOff x="22057722" y="3410993"/>
            <a:chExt cx="9809903" cy="19164224"/>
          </a:xfrm>
        </p:grpSpPr>
        <p:sp>
          <p:nvSpPr>
            <p:cNvPr id="20" name="Rectangle 19"/>
            <p:cNvSpPr/>
            <p:nvPr/>
          </p:nvSpPr>
          <p:spPr>
            <a:xfrm>
              <a:off x="22057722" y="3410993"/>
              <a:ext cx="9793226" cy="19164224"/>
            </a:xfrm>
            <a:prstGeom prst="rect">
              <a:avLst/>
            </a:prstGeom>
          </p:spPr>
          <p:txBody>
            <a:bodyPr wrap="square">
              <a:spAutoFit/>
            </a:bodyPr>
            <a:lstStyle/>
            <a:p>
              <a:pPr lvl="1" algn="ctr"/>
              <a:r>
                <a:rPr lang="en-US" sz="4500" b="1" dirty="0" smtClean="0">
                  <a:solidFill>
                    <a:srgbClr val="254061"/>
                  </a:solidFill>
                </a:rPr>
                <a:t>Current Data </a:t>
              </a:r>
              <a:r>
                <a:rPr lang="en-US" sz="4500" b="1" dirty="0">
                  <a:solidFill>
                    <a:srgbClr val="254061"/>
                  </a:solidFill>
                </a:rPr>
                <a:t>Use in the </a:t>
              </a:r>
              <a:r>
                <a:rPr lang="en-US" sz="4500" b="1" dirty="0" smtClean="0">
                  <a:solidFill>
                    <a:srgbClr val="254061"/>
                  </a:solidFill>
                </a:rPr>
                <a:t>Classroom</a:t>
              </a:r>
            </a:p>
            <a:p>
              <a:pPr lvl="1" algn="ctr"/>
              <a:endParaRPr lang="en-US" sz="3200" b="1" dirty="0" smtClean="0">
                <a:solidFill>
                  <a:srgbClr val="254061"/>
                </a:solidFill>
              </a:endParaRPr>
            </a:p>
            <a:p>
              <a:pPr algn="just"/>
              <a:r>
                <a:rPr lang="en-US" sz="4500" b="1" dirty="0" smtClean="0">
                  <a:solidFill>
                    <a:srgbClr val="254061"/>
                  </a:solidFill>
                </a:rPr>
                <a:t>Lecture</a:t>
              </a:r>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r>
                <a:rPr lang="en-US" sz="3400" dirty="0" smtClean="0"/>
                <a:t>c</a:t>
              </a:r>
              <a:r>
                <a:rPr lang="en-US" sz="3400" dirty="0" smtClean="0"/>
                <a:t>ontent being </a:t>
              </a:r>
              <a:r>
                <a:rPr lang="en-US" sz="3400" dirty="0" smtClean="0"/>
                <a:t>discussed.  </a:t>
              </a:r>
              <a:r>
                <a:rPr lang="en-US" sz="3400" dirty="0" smtClean="0"/>
                <a:t>This type of application was used universally in classes for non-majors and majors, predominately in face-to-face teaching contexts. </a:t>
              </a:r>
            </a:p>
            <a:p>
              <a:pPr algn="just"/>
              <a:endParaRPr lang="en-US" sz="3400" dirty="0" smtClean="0"/>
            </a:p>
            <a:p>
              <a:pPr algn="just"/>
              <a:r>
                <a:rPr lang="en-US" sz="4500" b="1" dirty="0" smtClean="0">
                  <a:solidFill>
                    <a:srgbClr val="254061"/>
                  </a:solidFill>
                </a:rPr>
                <a:t>Writing Prompts and Homework</a:t>
              </a:r>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r>
                <a:rPr lang="en-US" sz="3400" dirty="0" smtClean="0">
                  <a:solidFill>
                    <a:srgbClr val="000000"/>
                  </a:solidFill>
                </a:rPr>
                <a:t>primarily </a:t>
              </a:r>
              <a:r>
                <a:rPr lang="en-US" sz="3400" dirty="0" smtClean="0">
                  <a:solidFill>
                    <a:srgbClr val="000000"/>
                  </a:solidFill>
                </a:rPr>
                <a:t>from distillations of peer review publications and other credible sources.  </a:t>
              </a:r>
              <a:r>
                <a:rPr lang="en-US" sz="3400" dirty="0" smtClean="0">
                  <a:solidFill>
                    <a:srgbClr val="000000"/>
                  </a:solidFill>
                </a:rPr>
                <a:t>Most professors were not using streaming data in these types of applications. </a:t>
              </a:r>
            </a:p>
            <a:p>
              <a:pPr algn="just"/>
              <a:endParaRPr lang="en-US" sz="3400" dirty="0" smtClean="0">
                <a:solidFill>
                  <a:srgbClr val="000000"/>
                </a:solidFill>
              </a:endParaRPr>
            </a:p>
            <a:p>
              <a:pPr algn="just"/>
              <a:r>
                <a:rPr lang="en-US" sz="4500" b="1" dirty="0" smtClean="0">
                  <a:solidFill>
                    <a:srgbClr val="254061"/>
                  </a:solidFill>
                </a:rPr>
                <a:t>Laboratory and Field Work</a:t>
              </a:r>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just"/>
              <a:endParaRPr lang="en-US" sz="3400" dirty="0" smtClean="0"/>
            </a:p>
            <a:p>
              <a:pPr algn="ctr"/>
              <a:r>
                <a:rPr lang="en-US" sz="4500" b="1" dirty="0" smtClean="0">
                  <a:solidFill>
                    <a:srgbClr val="254061"/>
                  </a:solidFill>
                </a:rPr>
                <a:t>Conclusions</a:t>
              </a:r>
            </a:p>
            <a:p>
              <a:pPr algn="ctr"/>
              <a:endParaRPr lang="en-US" sz="3200" b="1" dirty="0" smtClean="0">
                <a:solidFill>
                  <a:srgbClr val="254061"/>
                </a:solidFill>
              </a:endParaRPr>
            </a:p>
            <a:p>
              <a:pPr algn="just"/>
              <a:r>
                <a:rPr lang="en-US" sz="3400" dirty="0" smtClean="0"/>
                <a:t>The EPE IO </a:t>
              </a:r>
              <a:r>
                <a:rPr lang="en-US" sz="3400" dirty="0" smtClean="0"/>
                <a:t>will use this information to develop requirements for the six proposed data tools. </a:t>
              </a:r>
              <a:r>
                <a:rPr lang="en-US" sz="3400" dirty="0" smtClean="0"/>
                <a:t>We will continue to welcome professors to provide comments on the tools as they are iteratively developed over the coming years.  </a:t>
              </a:r>
            </a:p>
            <a:p>
              <a:pPr algn="just"/>
              <a:endParaRPr lang="en-US" sz="3400" dirty="0" smtClean="0"/>
            </a:p>
            <a:p>
              <a:r>
                <a:rPr lang="en-US" sz="3400" b="1" dirty="0" smtClean="0">
                  <a:solidFill>
                    <a:srgbClr val="254061"/>
                  </a:solidFill>
                </a:rPr>
                <a:t>Acknowledgements: </a:t>
              </a:r>
              <a:r>
                <a:rPr lang="en-US" sz="3400" dirty="0" smtClean="0"/>
                <a:t>Special </a:t>
              </a:r>
              <a:r>
                <a:rPr lang="en-US" sz="3400" dirty="0" smtClean="0"/>
                <a:t>thanks to: Leslie </a:t>
              </a:r>
              <a:r>
                <a:rPr lang="en-US" sz="3400" dirty="0" err="1" smtClean="0"/>
                <a:t>Sautter</a:t>
              </a:r>
              <a:r>
                <a:rPr lang="en-US" sz="3400" dirty="0" smtClean="0"/>
                <a:t>, Chris Parsons, Michael Crowley, Joe </a:t>
              </a:r>
              <a:r>
                <a:rPr lang="en-US" sz="3400" dirty="0" err="1" smtClean="0"/>
                <a:t>Wieclawek</a:t>
              </a:r>
              <a:r>
                <a:rPr lang="en-US" sz="3400" dirty="0" smtClean="0"/>
                <a:t>, Steve </a:t>
              </a:r>
              <a:r>
                <a:rPr lang="en-US" sz="3400" dirty="0" err="1" smtClean="0"/>
                <a:t>Levenson</a:t>
              </a:r>
              <a:r>
                <a:rPr lang="en-US" sz="3400" dirty="0" smtClean="0"/>
                <a:t>, Oscar Schofield, Carrie Ferraro, Jim Yoder, Kristin Hunter-Thomson, and our 14 participants.</a:t>
              </a:r>
            </a:p>
            <a:p>
              <a:pPr algn="just"/>
              <a:endParaRPr lang="en-US" sz="3400" dirty="0" smtClean="0"/>
            </a:p>
            <a:p>
              <a:pPr algn="just"/>
              <a:endParaRPr lang="en-US" sz="3400" dirty="0" smtClean="0"/>
            </a:p>
            <a:p>
              <a:pPr algn="just"/>
              <a:endParaRPr lang="en-US" sz="3400" dirty="0" smtClean="0"/>
            </a:p>
          </p:txBody>
        </p:sp>
        <p:pic>
          <p:nvPicPr>
            <p:cNvPr id="30" name="Picture 29"/>
            <p:cNvPicPr>
              <a:picLocks noChangeAspect="1"/>
            </p:cNvPicPr>
            <p:nvPr/>
          </p:nvPicPr>
          <p:blipFill rotWithShape="1">
            <a:blip r:embed="rId5"/>
            <a:srcRect b="48817"/>
            <a:stretch/>
          </p:blipFill>
          <p:spPr>
            <a:xfrm>
              <a:off x="28010786" y="4811950"/>
              <a:ext cx="3856839" cy="1882337"/>
            </a:xfrm>
            <a:prstGeom prst="rect">
              <a:avLst/>
            </a:prstGeom>
            <a:ln w="25400" cap="flat" cmpd="sng" algn="ctr">
              <a:solidFill>
                <a:srgbClr val="3684A9"/>
              </a:solidFill>
              <a:prstDash val="solid"/>
              <a:round/>
              <a:headEnd type="none" w="med" len="med"/>
              <a:tailEnd type="none" w="med" len="med"/>
            </a:ln>
          </p:spPr>
        </p:pic>
        <p:pic>
          <p:nvPicPr>
            <p:cNvPr id="31" name="Picture 30"/>
            <p:cNvPicPr>
              <a:picLocks noChangeAspect="1"/>
            </p:cNvPicPr>
            <p:nvPr/>
          </p:nvPicPr>
          <p:blipFill>
            <a:blip r:embed="rId6"/>
            <a:stretch>
              <a:fillRect/>
            </a:stretch>
          </p:blipFill>
          <p:spPr>
            <a:xfrm>
              <a:off x="28008359" y="5900698"/>
              <a:ext cx="1075275" cy="720434"/>
            </a:xfrm>
            <a:prstGeom prst="rect">
              <a:avLst/>
            </a:prstGeom>
          </p:spPr>
        </p:pic>
        <p:pic>
          <p:nvPicPr>
            <p:cNvPr id="43" name="Picture 42"/>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020385" y="8791796"/>
              <a:ext cx="3845165" cy="2499799"/>
            </a:xfrm>
            <a:prstGeom prst="rect">
              <a:avLst/>
            </a:prstGeom>
            <a:ln w="25400" cap="flat" cmpd="sng" algn="ctr">
              <a:solidFill>
                <a:srgbClr val="4F81BD"/>
              </a:solidFill>
              <a:prstDash val="solid"/>
              <a:round/>
              <a:headEnd type="none" w="med" len="med"/>
              <a:tailEnd type="none" w="med" len="med"/>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a:ext>
            </a:extLst>
          </p:spPr>
        </p:pic>
        <p:pic>
          <p:nvPicPr>
            <p:cNvPr id="44" name="Picture 43" descr="summer science_THfieldbeachprofile.jpg"/>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799"/>
            <a:stretch/>
          </p:blipFill>
          <p:spPr>
            <a:xfrm>
              <a:off x="29205453" y="13580622"/>
              <a:ext cx="2647396" cy="2712455"/>
            </a:xfrm>
            <a:prstGeom prst="rect">
              <a:avLst/>
            </a:prstGeom>
            <a:ln w="25400" cap="flat" cmpd="sng" algn="ctr">
              <a:solidFill>
                <a:srgbClr val="3684A9"/>
              </a:solidFill>
              <a:prstDash val="solid"/>
              <a:round/>
              <a:headEnd type="none" w="med" len="med"/>
              <a:tailEnd type="none" w="med" len="med"/>
            </a:ln>
          </p:spPr>
        </p:pic>
        <p:sp>
          <p:nvSpPr>
            <p:cNvPr id="68" name="TextBox 67"/>
            <p:cNvSpPr txBox="1"/>
            <p:nvPr/>
          </p:nvSpPr>
          <p:spPr>
            <a:xfrm>
              <a:off x="22060293" y="4167603"/>
              <a:ext cx="5779259" cy="2616100"/>
            </a:xfrm>
            <a:prstGeom prst="rect">
              <a:avLst/>
            </a:prstGeom>
            <a:noFill/>
          </p:spPr>
          <p:txBody>
            <a:bodyPr wrap="square" rtlCol="0">
              <a:spAutoFit/>
            </a:bodyPr>
            <a:lstStyle/>
            <a:p>
              <a:pPr algn="just"/>
              <a:endParaRPr lang="en-US" sz="4500" b="1" dirty="0" smtClean="0">
                <a:solidFill>
                  <a:srgbClr val="FF0000"/>
                </a:solidFill>
              </a:endParaRPr>
            </a:p>
            <a:p>
              <a:pPr algn="just"/>
              <a:r>
                <a:rPr lang="en-US" sz="3400" dirty="0" smtClean="0">
                  <a:solidFill>
                    <a:srgbClr val="000000"/>
                  </a:solidFill>
                </a:rPr>
                <a:t>The professors create static plots to include in their lecture presentations. </a:t>
              </a:r>
              <a:r>
                <a:rPr lang="en-US" sz="3400" dirty="0" smtClean="0">
                  <a:solidFill>
                    <a:srgbClr val="000000"/>
                  </a:solidFill>
                </a:rPr>
                <a:t>These example plots are offered to help students see the application of the concept or content they are teaching and to check for </a:t>
              </a:r>
              <a:r>
                <a:rPr lang="en-US" sz="3400" dirty="0" smtClean="0"/>
                <a:t>understanding of </a:t>
              </a:r>
              <a:r>
                <a:rPr lang="en-US" sz="3400" dirty="0" smtClean="0"/>
                <a:t>the</a:t>
              </a:r>
              <a:endParaRPr lang="en-US" sz="3400" dirty="0" smtClean="0">
                <a:solidFill>
                  <a:srgbClr val="000000"/>
                </a:solidFill>
              </a:endParaRPr>
            </a:p>
          </p:txBody>
        </p:sp>
        <p:sp>
          <p:nvSpPr>
            <p:cNvPr id="69" name="TextBox 68"/>
            <p:cNvSpPr txBox="1"/>
            <p:nvPr/>
          </p:nvSpPr>
          <p:spPr>
            <a:xfrm>
              <a:off x="22057724" y="8561408"/>
              <a:ext cx="5781837" cy="2852062"/>
            </a:xfrm>
            <a:prstGeom prst="rect">
              <a:avLst/>
            </a:prstGeom>
            <a:noFill/>
          </p:spPr>
          <p:txBody>
            <a:bodyPr wrap="square" rtlCol="0">
              <a:spAutoFit/>
            </a:bodyPr>
            <a:lstStyle/>
            <a:p>
              <a:pPr algn="just"/>
              <a:r>
                <a:rPr lang="en-US" sz="3400" dirty="0" smtClean="0">
                  <a:solidFill>
                    <a:srgbClr val="000000"/>
                  </a:solidFill>
                </a:rPr>
                <a:t>Professors described using data in homework assignments, writing prompts, and activities during lecture.  This type of application occurred in both non-major and major classes in predominantly face-to-face teaching contexts.  </a:t>
              </a:r>
              <a:r>
                <a:rPr lang="en-US" sz="3400" dirty="0" smtClean="0">
                  <a:solidFill>
                    <a:srgbClr val="000000"/>
                  </a:solidFill>
                </a:rPr>
                <a:t>The sources of the data </a:t>
              </a:r>
              <a:r>
                <a:rPr lang="en-US" sz="3400" dirty="0" smtClean="0">
                  <a:solidFill>
                    <a:srgbClr val="000000"/>
                  </a:solidFill>
                </a:rPr>
                <a:t>for </a:t>
              </a:r>
              <a:endParaRPr lang="en-US" sz="3400" dirty="0" smtClean="0"/>
            </a:p>
            <a:p>
              <a:pPr algn="just"/>
              <a:r>
                <a:rPr lang="en-US" sz="3400" dirty="0" smtClean="0">
                  <a:solidFill>
                    <a:srgbClr val="000000"/>
                  </a:solidFill>
                </a:rPr>
                <a:t>these kinds of applications were </a:t>
              </a:r>
            </a:p>
          </p:txBody>
        </p:sp>
        <p:sp>
          <p:nvSpPr>
            <p:cNvPr id="70" name="TextBox 69"/>
            <p:cNvSpPr txBox="1"/>
            <p:nvPr/>
          </p:nvSpPr>
          <p:spPr>
            <a:xfrm>
              <a:off x="22057723" y="13307191"/>
              <a:ext cx="6962938" cy="4247315"/>
            </a:xfrm>
            <a:prstGeom prst="rect">
              <a:avLst/>
            </a:prstGeom>
            <a:noFill/>
          </p:spPr>
          <p:txBody>
            <a:bodyPr wrap="square" rtlCol="0">
              <a:spAutoFit/>
            </a:bodyPr>
            <a:lstStyle/>
            <a:p>
              <a:pPr algn="just"/>
              <a:r>
                <a:rPr lang="en-US" sz="3400" dirty="0" smtClean="0">
                  <a:solidFill>
                    <a:srgbClr val="000000"/>
                  </a:solidFill>
                </a:rPr>
                <a:t>Professors reported using data to contextualize student learning through real world data collection and data comparison examples.  Students collect data (e.g. beach profile, pressure), and then plot, analyze and interpret the data using software applications such as </a:t>
              </a:r>
              <a:r>
                <a:rPr lang="en-US" sz="3400" dirty="0" err="1" smtClean="0">
                  <a:solidFill>
                    <a:srgbClr val="000000"/>
                  </a:solidFill>
                </a:rPr>
                <a:t>Matlab</a:t>
              </a:r>
              <a:r>
                <a:rPr lang="en-US" sz="3400" dirty="0" smtClean="0">
                  <a:solidFill>
                    <a:srgbClr val="000000"/>
                  </a:solidFill>
                </a:rPr>
                <a:t>.  Professors noted that they are using near real-time data streams to put student collected data into context (e.g. </a:t>
              </a:r>
              <a:r>
                <a:rPr lang="en-US" sz="3400" dirty="0" smtClean="0">
                  <a:solidFill>
                    <a:srgbClr val="000000"/>
                  </a:solidFill>
                </a:rPr>
                <a:t>in </a:t>
              </a:r>
              <a:r>
                <a:rPr lang="en-US" sz="3400" dirty="0" smtClean="0">
                  <a:solidFill>
                    <a:srgbClr val="000000"/>
                  </a:solidFill>
                </a:rPr>
                <a:t>the </a:t>
              </a:r>
              <a:endParaRPr lang="en-US" sz="3400" dirty="0" smtClean="0"/>
            </a:p>
            <a:p>
              <a:pPr algn="just"/>
              <a:r>
                <a:rPr lang="en-US" sz="3400" dirty="0" smtClean="0">
                  <a:solidFill>
                    <a:srgbClr val="000000"/>
                  </a:solidFill>
                </a:rPr>
                <a:t>field/on the ship during field work).</a:t>
              </a:r>
              <a:endParaRPr lang="en-US" sz="3400" dirty="0" smtClean="0"/>
            </a:p>
            <a:p>
              <a:pPr algn="just"/>
              <a:endParaRPr lang="en-US" sz="3400" dirty="0" smtClean="0">
                <a:solidFill>
                  <a:srgbClr val="000000"/>
                </a:solidFill>
              </a:endParaRPr>
            </a:p>
            <a:p>
              <a:endParaRPr lang="en-US" sz="3400" dirty="0" smtClean="0">
                <a:solidFill>
                  <a:srgbClr val="000000"/>
                </a:solidFill>
              </a:endParaRPr>
            </a:p>
          </p:txBody>
        </p:sp>
      </p:grpSp>
      <p:sp>
        <p:nvSpPr>
          <p:cNvPr id="86" name="TextBox 85"/>
          <p:cNvSpPr txBox="1"/>
          <p:nvPr/>
        </p:nvSpPr>
        <p:spPr>
          <a:xfrm>
            <a:off x="553590" y="0"/>
            <a:ext cx="38140612" cy="1468094"/>
          </a:xfrm>
          <a:prstGeom prst="rect">
            <a:avLst/>
          </a:prstGeom>
          <a:noFill/>
        </p:spPr>
        <p:txBody>
          <a:bodyPr wrap="square" lIns="128016" tIns="64008" rIns="128016" bIns="64008" rtlCol="0">
            <a:spAutoFit/>
          </a:bodyPr>
          <a:lstStyle/>
          <a:p>
            <a:pPr algn="ctr"/>
            <a:r>
              <a:rPr lang="en-US" b="1" cap="small" dirty="0" smtClean="0">
                <a:solidFill>
                  <a:schemeClr val="bg1"/>
                </a:solidFill>
              </a:rPr>
              <a:t>An Assessment of Real-Time Data Use in Undergraduate Classrooms</a:t>
            </a:r>
          </a:p>
        </p:txBody>
      </p:sp>
      <p:sp>
        <p:nvSpPr>
          <p:cNvPr id="87" name="TextBox 86"/>
          <p:cNvSpPr txBox="1"/>
          <p:nvPr/>
        </p:nvSpPr>
        <p:spPr>
          <a:xfrm>
            <a:off x="1299536" y="3360884"/>
            <a:ext cx="32524649" cy="652486"/>
          </a:xfrm>
          <a:prstGeom prst="rect">
            <a:avLst/>
          </a:prstGeom>
          <a:noFill/>
        </p:spPr>
        <p:txBody>
          <a:bodyPr wrap="none" lIns="128016" tIns="64008" rIns="128016" bIns="64008" rtlCol="0">
            <a:spAutoFit/>
          </a:bodyPr>
          <a:lstStyle/>
          <a:p>
            <a:r>
              <a:rPr lang="en-US" sz="3400" i="1" baseline="30000" dirty="0" smtClean="0">
                <a:solidFill>
                  <a:srgbClr val="254061"/>
                </a:solidFill>
              </a:rPr>
              <a:t>1</a:t>
            </a:r>
            <a:r>
              <a:rPr lang="en-US" sz="3400" i="1" dirty="0" smtClean="0">
                <a:solidFill>
                  <a:srgbClr val="254061"/>
                </a:solidFill>
              </a:rPr>
              <a:t>Rutgers University, </a:t>
            </a:r>
            <a:r>
              <a:rPr lang="en-US" sz="3400" i="1" baseline="30000" dirty="0" smtClean="0">
                <a:solidFill>
                  <a:srgbClr val="254061"/>
                </a:solidFill>
              </a:rPr>
              <a:t>2</a:t>
            </a:r>
            <a:r>
              <a:rPr lang="en-US" sz="3400" i="1" dirty="0" smtClean="0">
                <a:solidFill>
                  <a:srgbClr val="254061"/>
                </a:solidFill>
              </a:rPr>
              <a:t>University of Maine, </a:t>
            </a:r>
            <a:r>
              <a:rPr lang="en-US" sz="3400" i="1" baseline="30000" dirty="0" smtClean="0">
                <a:solidFill>
                  <a:srgbClr val="254061"/>
                </a:solidFill>
              </a:rPr>
              <a:t>3</a:t>
            </a:r>
            <a:r>
              <a:rPr lang="en-US" sz="3400" i="1" dirty="0" smtClean="0">
                <a:solidFill>
                  <a:srgbClr val="254061"/>
                </a:solidFill>
              </a:rPr>
              <a:t>University of Washington, </a:t>
            </a:r>
            <a:r>
              <a:rPr lang="en-US" sz="3400" i="1" baseline="30000" dirty="0" smtClean="0">
                <a:solidFill>
                  <a:srgbClr val="254061"/>
                </a:solidFill>
              </a:rPr>
              <a:t>4</a:t>
            </a:r>
            <a:r>
              <a:rPr lang="en-US" sz="3400" i="1" dirty="0" smtClean="0">
                <a:solidFill>
                  <a:srgbClr val="254061"/>
                </a:solidFill>
              </a:rPr>
              <a:t>Consortium for Ocean Leadership, </a:t>
            </a:r>
            <a:r>
              <a:rPr lang="en-US" sz="3400" i="1" baseline="30000" dirty="0" smtClean="0">
                <a:solidFill>
                  <a:srgbClr val="254061"/>
                </a:solidFill>
              </a:rPr>
              <a:t>5</a:t>
            </a:r>
            <a:r>
              <a:rPr lang="en-US" sz="3400" i="1" dirty="0" smtClean="0">
                <a:solidFill>
                  <a:srgbClr val="254061"/>
                </a:solidFill>
              </a:rPr>
              <a:t>Oregon State University, </a:t>
            </a:r>
            <a:r>
              <a:rPr lang="en-US" sz="3400" i="1" baseline="30000" dirty="0" smtClean="0">
                <a:solidFill>
                  <a:srgbClr val="254061"/>
                </a:solidFill>
              </a:rPr>
              <a:t>6</a:t>
            </a:r>
            <a:r>
              <a:rPr lang="en-US" sz="3400" i="1" dirty="0" smtClean="0">
                <a:solidFill>
                  <a:srgbClr val="254061"/>
                </a:solidFill>
              </a:rPr>
              <a:t>University of California – San Diego</a:t>
            </a:r>
            <a:endParaRPr lang="en-US" sz="3400" dirty="0"/>
          </a:p>
        </p:txBody>
      </p:sp>
      <p:cxnSp>
        <p:nvCxnSpPr>
          <p:cNvPr id="89" name="Straight Connector 88"/>
          <p:cNvCxnSpPr/>
          <p:nvPr/>
        </p:nvCxnSpPr>
        <p:spPr>
          <a:xfrm>
            <a:off x="0" y="31367841"/>
            <a:ext cx="43891200" cy="2382"/>
          </a:xfrm>
          <a:prstGeom prst="line">
            <a:avLst/>
          </a:prstGeom>
          <a:ln w="50800" cap="flat" cmpd="sng" algn="ctr">
            <a:solidFill>
              <a:srgbClr val="3684A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92" name="Picture 6"/>
          <p:cNvPicPr>
            <a:picLocks noChangeAspect="1" noChangeArrowheads="1"/>
          </p:cNvPicPr>
          <p:nvPr/>
        </p:nvPicPr>
        <p:blipFill>
          <a:blip r:embed="rId9" cstate="print"/>
          <a:srcRect/>
          <a:stretch>
            <a:fillRect/>
          </a:stretch>
        </p:blipFill>
        <p:spPr bwMode="auto">
          <a:xfrm>
            <a:off x="33943416" y="31574232"/>
            <a:ext cx="933409" cy="1097280"/>
          </a:xfrm>
          <a:prstGeom prst="rect">
            <a:avLst/>
          </a:prstGeom>
          <a:noFill/>
          <a:ln w="12700">
            <a:noFill/>
            <a:miter lim="800000"/>
            <a:headEnd/>
            <a:tailEnd/>
          </a:ln>
        </p:spPr>
      </p:pic>
      <p:pic>
        <p:nvPicPr>
          <p:cNvPr id="93" name="Picture 7"/>
          <p:cNvPicPr>
            <a:picLocks noChangeAspect="1" noChangeArrowheads="1"/>
          </p:cNvPicPr>
          <p:nvPr/>
        </p:nvPicPr>
        <p:blipFill>
          <a:blip r:embed="rId10" cstate="print"/>
          <a:srcRect/>
          <a:stretch>
            <a:fillRect/>
          </a:stretch>
        </p:blipFill>
        <p:spPr bwMode="auto">
          <a:xfrm>
            <a:off x="41460492" y="31574232"/>
            <a:ext cx="970141" cy="1097280"/>
          </a:xfrm>
          <a:prstGeom prst="rect">
            <a:avLst/>
          </a:prstGeom>
          <a:noFill/>
          <a:ln w="12700">
            <a:noFill/>
            <a:miter lim="800000"/>
            <a:headEnd/>
            <a:tailEnd/>
          </a:ln>
        </p:spPr>
      </p:pic>
      <p:pic>
        <p:nvPicPr>
          <p:cNvPr id="94" name="Picture 8"/>
          <p:cNvPicPr>
            <a:picLocks noChangeAspect="1" noChangeArrowheads="1"/>
          </p:cNvPicPr>
          <p:nvPr/>
        </p:nvPicPr>
        <p:blipFill>
          <a:blip r:embed="rId11" cstate="print"/>
          <a:srcRect/>
          <a:stretch>
            <a:fillRect/>
          </a:stretch>
        </p:blipFill>
        <p:spPr bwMode="auto">
          <a:xfrm>
            <a:off x="30235255" y="31574232"/>
            <a:ext cx="1079675" cy="1097280"/>
          </a:xfrm>
          <a:prstGeom prst="rect">
            <a:avLst/>
          </a:prstGeom>
          <a:noFill/>
          <a:ln w="12700">
            <a:noFill/>
            <a:miter lim="800000"/>
            <a:headEnd/>
            <a:tailEnd/>
          </a:ln>
        </p:spPr>
      </p:pic>
      <p:pic>
        <p:nvPicPr>
          <p:cNvPr id="95" name="Picture 9"/>
          <p:cNvPicPr>
            <a:picLocks noChangeAspect="1" noChangeArrowheads="1"/>
          </p:cNvPicPr>
          <p:nvPr/>
        </p:nvPicPr>
        <p:blipFill>
          <a:blip r:embed="rId12" cstate="print"/>
          <a:srcRect/>
          <a:stretch>
            <a:fillRect/>
          </a:stretch>
        </p:blipFill>
        <p:spPr bwMode="auto">
          <a:xfrm>
            <a:off x="37505311" y="31574232"/>
            <a:ext cx="1326697" cy="1097280"/>
          </a:xfrm>
          <a:prstGeom prst="rect">
            <a:avLst/>
          </a:prstGeom>
          <a:noFill/>
          <a:ln w="12700">
            <a:noFill/>
            <a:miter lim="800000"/>
            <a:headEnd/>
            <a:tailEnd/>
          </a:ln>
        </p:spPr>
      </p:pic>
      <p:pic>
        <p:nvPicPr>
          <p:cNvPr id="96" name="Picture 10"/>
          <p:cNvPicPr>
            <a:picLocks noChangeAspect="1" noChangeArrowheads="1"/>
          </p:cNvPicPr>
          <p:nvPr/>
        </p:nvPicPr>
        <p:blipFill>
          <a:blip r:embed="rId13" cstate="print"/>
          <a:srcRect/>
          <a:stretch>
            <a:fillRect/>
          </a:stretch>
        </p:blipFill>
        <p:spPr bwMode="auto">
          <a:xfrm>
            <a:off x="25635073" y="31574232"/>
            <a:ext cx="1971696" cy="1097280"/>
          </a:xfrm>
          <a:prstGeom prst="rect">
            <a:avLst/>
          </a:prstGeom>
          <a:noFill/>
          <a:ln w="12700">
            <a:noFill/>
            <a:miter lim="800000"/>
            <a:headEnd/>
            <a:tailEnd/>
          </a:ln>
        </p:spPr>
      </p:pic>
      <p:pic>
        <p:nvPicPr>
          <p:cNvPr id="97" name="Picture 16" descr="RU_SIG_U_CMYK_S"/>
          <p:cNvPicPr>
            <a:picLocks noChangeAspect="1" noChangeArrowheads="1"/>
          </p:cNvPicPr>
          <p:nvPr/>
        </p:nvPicPr>
        <p:blipFill>
          <a:blip r:embed="rId14" cstate="print"/>
          <a:srcRect/>
          <a:stretch>
            <a:fillRect/>
          </a:stretch>
        </p:blipFill>
        <p:spPr bwMode="auto">
          <a:xfrm>
            <a:off x="14908179" y="31574232"/>
            <a:ext cx="2641379" cy="1097280"/>
          </a:xfrm>
          <a:prstGeom prst="rect">
            <a:avLst/>
          </a:prstGeom>
          <a:noFill/>
          <a:ln w="9525">
            <a:noFill/>
            <a:miter lim="800000"/>
            <a:headEnd/>
            <a:tailEnd/>
          </a:ln>
        </p:spPr>
      </p:pic>
      <p:pic>
        <p:nvPicPr>
          <p:cNvPr id="98" name="Picture 3"/>
          <p:cNvPicPr>
            <a:picLocks noChangeAspect="1" noChangeArrowheads="1"/>
          </p:cNvPicPr>
          <p:nvPr/>
        </p:nvPicPr>
        <p:blipFill>
          <a:blip r:embed="rId15" cstate="print"/>
          <a:srcRect l="16046" r="17479"/>
          <a:stretch>
            <a:fillRect/>
          </a:stretch>
        </p:blipFill>
        <p:spPr bwMode="auto">
          <a:xfrm>
            <a:off x="20178044" y="31574232"/>
            <a:ext cx="2828543" cy="1097280"/>
          </a:xfrm>
          <a:prstGeom prst="rect">
            <a:avLst/>
          </a:prstGeom>
          <a:noFill/>
          <a:ln w="9525">
            <a:noFill/>
            <a:miter lim="800000"/>
            <a:headEnd/>
            <a:tailEnd/>
          </a:ln>
        </p:spPr>
      </p:pic>
      <p:pic>
        <p:nvPicPr>
          <p:cNvPr id="99" name="Picture 98" descr="Raytheon_Logo_HiRes_120606_2.jpg"/>
          <p:cNvPicPr>
            <a:picLocks noChangeAspect="1"/>
          </p:cNvPicPr>
          <p:nvPr/>
        </p:nvPicPr>
        <p:blipFill>
          <a:blip r:embed="rId16"/>
          <a:stretch>
            <a:fillRect/>
          </a:stretch>
        </p:blipFill>
        <p:spPr>
          <a:xfrm>
            <a:off x="9302944" y="31779972"/>
            <a:ext cx="2976749" cy="685800"/>
          </a:xfrm>
          <a:prstGeom prst="rect">
            <a:avLst/>
          </a:prstGeom>
        </p:spPr>
      </p:pic>
      <p:grpSp>
        <p:nvGrpSpPr>
          <p:cNvPr id="111" name="Group 110"/>
          <p:cNvGrpSpPr/>
          <p:nvPr/>
        </p:nvGrpSpPr>
        <p:grpSpPr>
          <a:xfrm>
            <a:off x="15065549" y="5596121"/>
            <a:ext cx="13840176" cy="22889979"/>
            <a:chOff x="15065549" y="5596121"/>
            <a:chExt cx="13840176" cy="22889979"/>
          </a:xfrm>
        </p:grpSpPr>
        <p:sp>
          <p:nvSpPr>
            <p:cNvPr id="57" name="Rectangle 56"/>
            <p:cNvSpPr/>
            <p:nvPr/>
          </p:nvSpPr>
          <p:spPr>
            <a:xfrm>
              <a:off x="21709244" y="15783811"/>
              <a:ext cx="220971" cy="4608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a:p>
          </p:txBody>
        </p:sp>
        <p:sp>
          <p:nvSpPr>
            <p:cNvPr id="59" name="Rectangle 58"/>
            <p:cNvSpPr/>
            <p:nvPr/>
          </p:nvSpPr>
          <p:spPr>
            <a:xfrm>
              <a:off x="21598759" y="14045809"/>
              <a:ext cx="220971" cy="4608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a:p>
          </p:txBody>
        </p:sp>
        <p:sp>
          <p:nvSpPr>
            <p:cNvPr id="60" name="Rectangle 59"/>
            <p:cNvSpPr/>
            <p:nvPr/>
          </p:nvSpPr>
          <p:spPr>
            <a:xfrm>
              <a:off x="24793515" y="13779109"/>
              <a:ext cx="220971" cy="4608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a:p>
          </p:txBody>
        </p:sp>
        <p:sp>
          <p:nvSpPr>
            <p:cNvPr id="62" name="TextBox 61"/>
            <p:cNvSpPr txBox="1"/>
            <p:nvPr/>
          </p:nvSpPr>
          <p:spPr>
            <a:xfrm>
              <a:off x="25842377" y="24179733"/>
              <a:ext cx="2827896" cy="437043"/>
            </a:xfrm>
            <a:prstGeom prst="rect">
              <a:avLst/>
            </a:prstGeom>
            <a:noFill/>
          </p:spPr>
          <p:txBody>
            <a:bodyPr wrap="square" lIns="128016" tIns="64008" rIns="128016" bIns="64008" rtlCol="0">
              <a:spAutoFit/>
            </a:bodyPr>
            <a:lstStyle/>
            <a:p>
              <a:r>
                <a:rPr lang="en-US" sz="2000" dirty="0" smtClean="0">
                  <a:solidFill>
                    <a:schemeClr val="bg1"/>
                  </a:solidFill>
                </a:rPr>
                <a:t>(</a:t>
              </a:r>
              <a:r>
                <a:rPr lang="en-US" sz="2000" dirty="0" err="1" smtClean="0">
                  <a:solidFill>
                    <a:schemeClr val="bg1"/>
                  </a:solidFill>
                </a:rPr>
                <a:t>Banchi</a:t>
              </a:r>
              <a:r>
                <a:rPr lang="en-US" sz="2000" dirty="0" smtClean="0">
                  <a:solidFill>
                    <a:schemeClr val="bg1"/>
                  </a:solidFill>
                </a:rPr>
                <a:t> and Bell 2008)</a:t>
              </a:r>
            </a:p>
          </p:txBody>
        </p:sp>
        <p:sp>
          <p:nvSpPr>
            <p:cNvPr id="25" name="Rectangle 24"/>
            <p:cNvSpPr/>
            <p:nvPr/>
          </p:nvSpPr>
          <p:spPr>
            <a:xfrm>
              <a:off x="15065549" y="5596121"/>
              <a:ext cx="13840176" cy="22889979"/>
            </a:xfrm>
            <a:prstGeom prst="rect">
              <a:avLst/>
            </a:prstGeom>
            <a:noFill/>
            <a:ln w="25400" cap="flat" cmpd="sng" algn="ctr">
              <a:solidFill>
                <a:srgbClr val="3684A9"/>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Box 1"/>
            <p:cNvSpPr txBox="1">
              <a:spLocks/>
            </p:cNvSpPr>
            <p:nvPr/>
          </p:nvSpPr>
          <p:spPr>
            <a:xfrm>
              <a:off x="21436873" y="6969474"/>
              <a:ext cx="7141370" cy="4371627"/>
            </a:xfrm>
            <a:prstGeom prst="rect">
              <a:avLst/>
            </a:prstGeom>
            <a:ln>
              <a:solidFill>
                <a:srgbClr val="3684A9"/>
              </a:solidFill>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000" dirty="0" smtClean="0">
                  <a:ea typeface="ＭＳ 明朝"/>
                  <a:cs typeface="Times New Roman"/>
                </a:rPr>
                <a:t>Participants represented</a:t>
              </a:r>
              <a:r>
                <a:rPr lang="en-US" sz="3000" dirty="0">
                  <a:ea typeface="ＭＳ 明朝"/>
                  <a:cs typeface="Times New Roman"/>
                </a:rPr>
                <a:t>:</a:t>
              </a:r>
            </a:p>
            <a:p>
              <a:pPr marL="480060" indent="-480060">
                <a:buFont typeface="Wingdings"/>
                <a:buChar char=""/>
              </a:pPr>
              <a:r>
                <a:rPr lang="en-US" sz="3000" dirty="0">
                  <a:ea typeface="ＭＳ 明朝"/>
                  <a:cs typeface="Times New Roman"/>
                </a:rPr>
                <a:t>Geographically diverse </a:t>
              </a:r>
              <a:r>
                <a:rPr lang="en-US" sz="3000" dirty="0" smtClean="0">
                  <a:ea typeface="ＭＳ 明朝"/>
                  <a:cs typeface="Times New Roman"/>
                </a:rPr>
                <a:t>regions</a:t>
              </a:r>
            </a:p>
            <a:p>
              <a:pPr marL="480060" indent="-480060">
                <a:buFont typeface="Wingdings"/>
                <a:buChar char=""/>
              </a:pPr>
              <a:r>
                <a:rPr lang="en-US" sz="3000" dirty="0">
                  <a:ea typeface="ＭＳ 明朝"/>
                  <a:cs typeface="Times New Roman"/>
                </a:rPr>
                <a:t>Different</a:t>
              </a:r>
              <a:r>
                <a:rPr lang="en-US" sz="3000" dirty="0" smtClean="0">
                  <a:ea typeface="ＭＳ 明朝"/>
                  <a:cs typeface="Times New Roman"/>
                </a:rPr>
                <a:t> teaching </a:t>
              </a:r>
              <a:r>
                <a:rPr lang="en-US" sz="3000" dirty="0">
                  <a:ea typeface="ＭＳ 明朝"/>
                  <a:cs typeface="Times New Roman"/>
                </a:rPr>
                <a:t>contexts (</a:t>
              </a:r>
              <a:r>
                <a:rPr lang="en-US" sz="3000" dirty="0" smtClean="0">
                  <a:ea typeface="ＭＳ 明朝"/>
                  <a:cs typeface="Times New Roman"/>
                </a:rPr>
                <a:t>non-major </a:t>
              </a:r>
              <a:r>
                <a:rPr lang="en-US" sz="3000" dirty="0">
                  <a:ea typeface="ＭＳ 明朝"/>
                  <a:cs typeface="Times New Roman"/>
                </a:rPr>
                <a:t>courses to upper level </a:t>
              </a:r>
              <a:r>
                <a:rPr lang="en-US" sz="3000" dirty="0" smtClean="0">
                  <a:ea typeface="ＭＳ 明朝"/>
                  <a:cs typeface="Times New Roman"/>
                </a:rPr>
                <a:t>research)</a:t>
              </a:r>
              <a:endParaRPr lang="en-US" sz="3000" dirty="0">
                <a:ea typeface="ＭＳ 明朝"/>
                <a:cs typeface="Times New Roman"/>
              </a:endParaRPr>
            </a:p>
            <a:p>
              <a:pPr marL="480060" indent="-480060">
                <a:buFont typeface="Wingdings"/>
                <a:buChar char=""/>
              </a:pPr>
              <a:r>
                <a:rPr lang="en-US" sz="3000" dirty="0">
                  <a:ea typeface="ＭＳ 明朝"/>
                  <a:cs typeface="Times New Roman"/>
                </a:rPr>
                <a:t>A range of science </a:t>
              </a:r>
              <a:r>
                <a:rPr lang="en-US" sz="3000" dirty="0" smtClean="0">
                  <a:ea typeface="ＭＳ 明朝"/>
                  <a:cs typeface="Times New Roman"/>
                </a:rPr>
                <a:t>disciplines: oceanography </a:t>
              </a:r>
              <a:r>
                <a:rPr lang="en-US" sz="3000" dirty="0">
                  <a:ea typeface="ＭＳ 明朝"/>
                  <a:cs typeface="Times New Roman"/>
                </a:rPr>
                <a:t>(physical, geological, chemical, biological</a:t>
              </a:r>
              <a:r>
                <a:rPr lang="en-US" sz="3000" dirty="0" smtClean="0">
                  <a:ea typeface="ＭＳ 明朝"/>
                  <a:cs typeface="Times New Roman"/>
                </a:rPr>
                <a:t>), earth </a:t>
              </a:r>
              <a:r>
                <a:rPr lang="en-US" sz="3000" dirty="0">
                  <a:ea typeface="ＭＳ 明朝"/>
                  <a:cs typeface="Times New Roman"/>
                </a:rPr>
                <a:t>science, computer </a:t>
              </a:r>
              <a:r>
                <a:rPr lang="en-US" sz="3000" dirty="0" smtClean="0">
                  <a:ea typeface="ＭＳ 明朝"/>
                  <a:cs typeface="Times New Roman"/>
                </a:rPr>
                <a:t>science, etc.</a:t>
              </a:r>
            </a:p>
            <a:p>
              <a:pPr marL="480060" indent="-480060">
                <a:buFont typeface="Wingdings"/>
                <a:buChar char=""/>
              </a:pPr>
              <a:r>
                <a:rPr lang="en-US" sz="3000" dirty="0">
                  <a:ea typeface="ＭＳ 明朝"/>
                  <a:cs typeface="Times New Roman"/>
                </a:rPr>
                <a:t>Varied</a:t>
              </a:r>
              <a:r>
                <a:rPr lang="en-US" sz="3000" dirty="0" smtClean="0">
                  <a:ea typeface="ＭＳ 明朝"/>
                  <a:cs typeface="Times New Roman"/>
                </a:rPr>
                <a:t> knowledge of the </a:t>
              </a:r>
              <a:r>
                <a:rPr lang="en-US" sz="3000" dirty="0">
                  <a:ea typeface="ＭＳ 明朝"/>
                  <a:cs typeface="Times New Roman"/>
                </a:rPr>
                <a:t>OOI </a:t>
              </a:r>
              <a:r>
                <a:rPr lang="en-US" sz="3000" dirty="0" smtClean="0">
                  <a:ea typeface="ＭＳ 明朝"/>
                  <a:cs typeface="Times New Roman"/>
                </a:rPr>
                <a:t>program</a:t>
              </a:r>
              <a:endParaRPr lang="en-US" sz="3000" dirty="0">
                <a:ea typeface="ＭＳ 明朝"/>
                <a:cs typeface="Times New Roman"/>
              </a:endParaRPr>
            </a:p>
          </p:txBody>
        </p:sp>
        <p:pic>
          <p:nvPicPr>
            <p:cNvPr id="16" name="Picture 15" descr="USA_Partner_Locations_final.png"/>
            <p:cNvPicPr/>
            <p:nvPr/>
          </p:nvPicPr>
          <p:blipFill rotWithShape="1">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0664"/>
            <a:stretch/>
          </p:blipFill>
          <p:spPr>
            <a:xfrm>
              <a:off x="15553113" y="6941546"/>
              <a:ext cx="5703142" cy="4635462"/>
            </a:xfrm>
            <a:prstGeom prst="rect">
              <a:avLst/>
            </a:prstGeom>
          </p:spPr>
        </p:pic>
        <p:pic>
          <p:nvPicPr>
            <p:cNvPr id="18" name="Picture 17"/>
            <p:cNvPicPr>
              <a:picLocks noChangeAspect="1"/>
            </p:cNvPicPr>
            <p:nvPr/>
          </p:nvPicPr>
          <p:blipFill>
            <a:blip r:embed="rId18"/>
            <a:stretch>
              <a:fillRect/>
            </a:stretch>
          </p:blipFill>
          <p:spPr>
            <a:xfrm>
              <a:off x="15749345" y="12682613"/>
              <a:ext cx="12401906" cy="10018722"/>
            </a:xfrm>
            <a:prstGeom prst="rect">
              <a:avLst/>
            </a:prstGeom>
          </p:spPr>
        </p:pic>
        <p:sp>
          <p:nvSpPr>
            <p:cNvPr id="29" name="Rectangle 28"/>
            <p:cNvSpPr/>
            <p:nvPr/>
          </p:nvSpPr>
          <p:spPr>
            <a:xfrm>
              <a:off x="15553113" y="23232784"/>
              <a:ext cx="6156132" cy="4707216"/>
            </a:xfrm>
            <a:prstGeom prst="rect">
              <a:avLst/>
            </a:prstGeom>
            <a:ln w="25400" cap="flat" cmpd="sng" algn="ctr">
              <a:solidFill>
                <a:srgbClr val="3684A9"/>
              </a:solidFill>
              <a:prstDash val="solid"/>
              <a:round/>
              <a:headEnd type="none" w="med" len="med"/>
              <a:tailEnd type="none" w="med" len="med"/>
            </a:ln>
          </p:spPr>
          <p:txBody>
            <a:bodyPr wrap="square">
              <a:spAutoFit/>
            </a:bodyPr>
            <a:lstStyle/>
            <a:p>
              <a:pPr algn="ctr"/>
              <a:r>
                <a:rPr lang="en-US" sz="3400" b="1" dirty="0" smtClean="0">
                  <a:solidFill>
                    <a:srgbClr val="254061"/>
                  </a:solidFill>
                </a:rPr>
                <a:t>Teaching </a:t>
              </a:r>
              <a:r>
                <a:rPr lang="en-US" sz="3400" b="1" dirty="0" smtClean="0">
                  <a:solidFill>
                    <a:srgbClr val="254061"/>
                  </a:solidFill>
                </a:rPr>
                <a:t>Style &amp; Inquiry</a:t>
              </a:r>
            </a:p>
            <a:p>
              <a:pPr algn="ctr"/>
              <a:endParaRPr lang="en-US" sz="2800" b="1" dirty="0" smtClean="0">
                <a:solidFill>
                  <a:srgbClr val="254061"/>
                </a:solidFill>
              </a:endParaRPr>
            </a:p>
            <a:p>
              <a:pPr algn="just"/>
              <a:r>
                <a:rPr lang="en-US" sz="3000" dirty="0" smtClean="0"/>
                <a:t>Professors commented </a:t>
              </a:r>
              <a:r>
                <a:rPr lang="en-US" sz="3000" dirty="0"/>
                <a:t>on their teaching style</a:t>
              </a:r>
              <a:r>
                <a:rPr lang="en-US" sz="3000" dirty="0" smtClean="0"/>
                <a:t> and the </a:t>
              </a:r>
              <a:r>
                <a:rPr lang="en-US" sz="3000" dirty="0"/>
                <a:t>level of inquiry</a:t>
              </a:r>
              <a:r>
                <a:rPr lang="en-US" sz="3000" dirty="0" smtClean="0"/>
                <a:t> they </a:t>
              </a:r>
              <a:r>
                <a:rPr lang="en-US" sz="3000" dirty="0"/>
                <a:t>teach with in their</a:t>
              </a:r>
              <a:r>
                <a:rPr lang="en-US" sz="3000" dirty="0" smtClean="0"/>
                <a:t> classrooms. </a:t>
              </a:r>
              <a:r>
                <a:rPr lang="en-US" sz="3000" dirty="0" smtClean="0"/>
                <a:t>86</a:t>
              </a:r>
              <a:r>
                <a:rPr lang="en-US" sz="3000" dirty="0"/>
                <a:t>% of the</a:t>
              </a:r>
              <a:r>
                <a:rPr lang="en-US" sz="3000" dirty="0" smtClean="0"/>
                <a:t> professors were </a:t>
              </a:r>
              <a:r>
                <a:rPr lang="en-US" sz="3000" dirty="0"/>
                <a:t>very aware of their teaching style and their use of data to fulfill teaching goals and objectives in the classroom.</a:t>
              </a:r>
              <a:r>
                <a:rPr lang="en-US" sz="3000" dirty="0" smtClean="0"/>
                <a:t> </a:t>
              </a:r>
              <a:endParaRPr lang="en-US" sz="3000" dirty="0"/>
            </a:p>
          </p:txBody>
        </p:sp>
        <p:grpSp>
          <p:nvGrpSpPr>
            <p:cNvPr id="32" name="Group 31"/>
            <p:cNvGrpSpPr/>
            <p:nvPr/>
          </p:nvGrpSpPr>
          <p:grpSpPr>
            <a:xfrm>
              <a:off x="22080339" y="22818333"/>
              <a:ext cx="6437340" cy="5482785"/>
              <a:chOff x="1828799" y="1676400"/>
              <a:chExt cx="5003801" cy="5663943"/>
            </a:xfrm>
          </p:grpSpPr>
          <p:pic>
            <p:nvPicPr>
              <p:cNvPr id="33" name="Picture 32"/>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012" t="3807" r="18503" b="3761"/>
              <a:stretch>
                <a:fillRect/>
              </a:stretch>
            </p:blipFill>
            <p:spPr bwMode="auto">
              <a:xfrm rot="5400000">
                <a:off x="2463799" y="1041401"/>
                <a:ext cx="3733801" cy="5003800"/>
              </a:xfrm>
              <a:prstGeom prst="rect">
                <a:avLst/>
              </a:prstGeom>
              <a:noFill/>
              <a:ln>
                <a:no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a:ext>
              </a:extLst>
            </p:spPr>
          </p:pic>
          <p:sp>
            <p:nvSpPr>
              <p:cNvPr id="34" name="TextBox 33"/>
              <p:cNvSpPr txBox="1"/>
              <p:nvPr/>
            </p:nvSpPr>
            <p:spPr>
              <a:xfrm>
                <a:off x="1828799" y="5257798"/>
                <a:ext cx="5003800" cy="2082545"/>
              </a:xfrm>
              <a:prstGeom prst="rect">
                <a:avLst/>
              </a:prstGeom>
              <a:noFill/>
            </p:spPr>
            <p:txBody>
              <a:bodyPr wrap="square" rtlCol="0">
                <a:spAutoFit/>
              </a:bodyPr>
              <a:lstStyle/>
              <a:p>
                <a:pPr algn="just"/>
                <a:r>
                  <a:rPr lang="en-US" sz="2500" dirty="0" smtClean="0"/>
                  <a:t>Eleven professors reported teaching </a:t>
                </a:r>
                <a:r>
                  <a:rPr lang="en-US" sz="2500" dirty="0"/>
                  <a:t>in a mixed style </a:t>
                </a:r>
                <a:r>
                  <a:rPr lang="en-US" sz="2500" dirty="0" smtClean="0"/>
                  <a:t>including confirmation</a:t>
                </a:r>
                <a:r>
                  <a:rPr lang="en-US" sz="2500" dirty="0"/>
                  <a:t>, structured and guided inquiry </a:t>
                </a:r>
                <a:r>
                  <a:rPr lang="en-US" sz="2500" dirty="0" smtClean="0"/>
                  <a:t>depending </a:t>
                </a:r>
                <a:r>
                  <a:rPr lang="en-US" sz="2500" dirty="0"/>
                  <a:t>on</a:t>
                </a:r>
                <a:r>
                  <a:rPr lang="en-US" sz="2500" dirty="0" smtClean="0"/>
                  <a:t> the teaching context (lecture</a:t>
                </a:r>
                <a:r>
                  <a:rPr lang="en-US" sz="2500" dirty="0"/>
                  <a:t>, </a:t>
                </a:r>
                <a:r>
                  <a:rPr lang="en-US" sz="2500" dirty="0" smtClean="0"/>
                  <a:t>laboratory, </a:t>
                </a:r>
                <a:r>
                  <a:rPr lang="en-US" sz="2500" dirty="0"/>
                  <a:t>or</a:t>
                </a:r>
                <a:r>
                  <a:rPr lang="en-US" sz="2500" dirty="0" smtClean="0"/>
                  <a:t> discussion). </a:t>
                </a:r>
                <a:endParaRPr lang="en-US" sz="2500" dirty="0"/>
              </a:p>
            </p:txBody>
          </p:sp>
        </p:grpSp>
        <p:sp>
          <p:nvSpPr>
            <p:cNvPr id="6" name="TextBox 5"/>
            <p:cNvSpPr txBox="1"/>
            <p:nvPr/>
          </p:nvSpPr>
          <p:spPr>
            <a:xfrm>
              <a:off x="15344664" y="11729214"/>
              <a:ext cx="9309151" cy="477054"/>
            </a:xfrm>
            <a:prstGeom prst="rect">
              <a:avLst/>
            </a:prstGeom>
            <a:noFill/>
          </p:spPr>
          <p:txBody>
            <a:bodyPr wrap="square" rtlCol="0">
              <a:spAutoFit/>
            </a:bodyPr>
            <a:lstStyle/>
            <a:p>
              <a:r>
                <a:rPr lang="en-US" sz="2500" dirty="0" smtClean="0"/>
                <a:t>Geographic distribution of needs assessment participants. </a:t>
              </a:r>
              <a:endParaRPr lang="en-US" sz="2500" dirty="0"/>
            </a:p>
          </p:txBody>
        </p:sp>
        <p:sp>
          <p:nvSpPr>
            <p:cNvPr id="8" name="TextBox 7"/>
            <p:cNvSpPr txBox="1"/>
            <p:nvPr/>
          </p:nvSpPr>
          <p:spPr>
            <a:xfrm>
              <a:off x="18035548" y="5856959"/>
              <a:ext cx="8105423" cy="784830"/>
            </a:xfrm>
            <a:prstGeom prst="rect">
              <a:avLst/>
            </a:prstGeom>
            <a:noFill/>
          </p:spPr>
          <p:txBody>
            <a:bodyPr wrap="square" rtlCol="0">
              <a:spAutoFit/>
            </a:bodyPr>
            <a:lstStyle/>
            <a:p>
              <a:pPr algn="ctr"/>
              <a:r>
                <a:rPr lang="en-US" sz="4500" b="1" dirty="0" smtClean="0">
                  <a:solidFill>
                    <a:schemeClr val="tx2"/>
                  </a:solidFill>
                </a:rPr>
                <a:t>Audience Description</a:t>
              </a:r>
              <a:endParaRPr lang="en-US" sz="4500" b="1" dirty="0">
                <a:solidFill>
                  <a:schemeClr val="tx2"/>
                </a:solidFill>
              </a:endParaRPr>
            </a:p>
          </p:txBody>
        </p:sp>
        <p:sp>
          <p:nvSpPr>
            <p:cNvPr id="54" name="TextBox 53"/>
            <p:cNvSpPr txBox="1"/>
            <p:nvPr/>
          </p:nvSpPr>
          <p:spPr>
            <a:xfrm>
              <a:off x="15749344" y="16878795"/>
              <a:ext cx="6762840" cy="861774"/>
            </a:xfrm>
            <a:prstGeom prst="rect">
              <a:avLst/>
            </a:prstGeom>
            <a:solidFill>
              <a:schemeClr val="bg1"/>
            </a:solidFill>
          </p:spPr>
          <p:txBody>
            <a:bodyPr wrap="square" rtlCol="0">
              <a:spAutoFit/>
            </a:bodyPr>
            <a:lstStyle/>
            <a:p>
              <a:pPr algn="ctr"/>
              <a:r>
                <a:rPr lang="en-US" sz="2500" dirty="0" smtClean="0"/>
                <a:t>Demographics of need assessment </a:t>
              </a:r>
              <a:r>
                <a:rPr lang="en-US" sz="2500" dirty="0" smtClean="0"/>
                <a:t>participants</a:t>
              </a:r>
              <a:endParaRPr lang="en-US" sz="2500" dirty="0"/>
            </a:p>
          </p:txBody>
        </p:sp>
        <p:sp>
          <p:nvSpPr>
            <p:cNvPr id="55" name="TextBox 54"/>
            <p:cNvSpPr txBox="1"/>
            <p:nvPr/>
          </p:nvSpPr>
          <p:spPr>
            <a:xfrm>
              <a:off x="22955580" y="17053147"/>
              <a:ext cx="4480789" cy="861775"/>
            </a:xfrm>
            <a:prstGeom prst="rect">
              <a:avLst/>
            </a:prstGeom>
            <a:solidFill>
              <a:schemeClr val="bg1"/>
            </a:solidFill>
          </p:spPr>
          <p:txBody>
            <a:bodyPr wrap="square" rtlCol="0">
              <a:spAutoFit/>
            </a:bodyPr>
            <a:lstStyle/>
            <a:p>
              <a:r>
                <a:rPr lang="en-US" sz="2500" dirty="0" smtClean="0"/>
                <a:t>Class Size and Frequency</a:t>
              </a:r>
            </a:p>
            <a:p>
              <a:endParaRPr lang="en-US" sz="2500" dirty="0"/>
            </a:p>
          </p:txBody>
        </p:sp>
        <p:sp>
          <p:nvSpPr>
            <p:cNvPr id="56" name="TextBox 55"/>
            <p:cNvSpPr txBox="1"/>
            <p:nvPr/>
          </p:nvSpPr>
          <p:spPr>
            <a:xfrm>
              <a:off x="23450849" y="21727104"/>
              <a:ext cx="3398497" cy="861775"/>
            </a:xfrm>
            <a:prstGeom prst="rect">
              <a:avLst/>
            </a:prstGeom>
            <a:solidFill>
              <a:schemeClr val="bg1"/>
            </a:solidFill>
          </p:spPr>
          <p:txBody>
            <a:bodyPr wrap="square" rtlCol="0">
              <a:spAutoFit/>
            </a:bodyPr>
            <a:lstStyle/>
            <a:p>
              <a:r>
                <a:rPr lang="en-US" sz="2500" dirty="0" smtClean="0"/>
                <a:t>    Teaching Context</a:t>
              </a:r>
            </a:p>
            <a:p>
              <a:endParaRPr lang="en-US" sz="2500" dirty="0"/>
            </a:p>
          </p:txBody>
        </p:sp>
        <p:sp>
          <p:nvSpPr>
            <p:cNvPr id="61" name="TextBox 60"/>
            <p:cNvSpPr txBox="1"/>
            <p:nvPr/>
          </p:nvSpPr>
          <p:spPr>
            <a:xfrm>
              <a:off x="15617006" y="21470466"/>
              <a:ext cx="6558844" cy="861775"/>
            </a:xfrm>
            <a:prstGeom prst="rect">
              <a:avLst/>
            </a:prstGeom>
            <a:solidFill>
              <a:schemeClr val="bg1"/>
            </a:solidFill>
          </p:spPr>
          <p:txBody>
            <a:bodyPr wrap="square" rtlCol="0">
              <a:spAutoFit/>
            </a:bodyPr>
            <a:lstStyle/>
            <a:p>
              <a:pPr algn="ctr"/>
              <a:r>
                <a:rPr lang="en-US" sz="2500" dirty="0" smtClean="0"/>
                <a:t>Major vs. Non-Major classes represented in needs assessment</a:t>
              </a:r>
              <a:endParaRPr lang="en-US" sz="2500" dirty="0"/>
            </a:p>
          </p:txBody>
        </p:sp>
        <p:sp>
          <p:nvSpPr>
            <p:cNvPr id="71" name="TextBox 70"/>
            <p:cNvSpPr txBox="1"/>
            <p:nvPr/>
          </p:nvSpPr>
          <p:spPr>
            <a:xfrm>
              <a:off x="21793440" y="13409777"/>
              <a:ext cx="2121094" cy="738664"/>
            </a:xfrm>
            <a:prstGeom prst="rect">
              <a:avLst/>
            </a:prstGeom>
            <a:solidFill>
              <a:schemeClr val="bg1"/>
            </a:solidFill>
            <a:ln>
              <a:solidFill>
                <a:schemeClr val="bg1"/>
              </a:solidFill>
            </a:ln>
            <a:effectLst/>
          </p:spPr>
          <p:txBody>
            <a:bodyPr wrap="square" rtlCol="0">
              <a:spAutoFit/>
            </a:bodyPr>
            <a:lstStyle/>
            <a:p>
              <a:endParaRPr lang="en-US" sz="1400" dirty="0" smtClean="0"/>
            </a:p>
            <a:p>
              <a:r>
                <a:rPr lang="en-US" sz="1400" dirty="0" smtClean="0"/>
                <a:t>Teach </a:t>
              </a:r>
              <a:r>
                <a:rPr lang="en-US" sz="1400" dirty="0" smtClean="0"/>
                <a:t>4-10 classes/year</a:t>
              </a:r>
            </a:p>
            <a:p>
              <a:r>
                <a:rPr lang="en-US" sz="1400" dirty="0" smtClean="0"/>
                <a:t>Class size: 24-60</a:t>
              </a:r>
              <a:endParaRPr lang="en-US" sz="1400" dirty="0"/>
            </a:p>
          </p:txBody>
        </p:sp>
        <p:sp>
          <p:nvSpPr>
            <p:cNvPr id="72" name="TextBox 71"/>
            <p:cNvSpPr txBox="1"/>
            <p:nvPr/>
          </p:nvSpPr>
          <p:spPr>
            <a:xfrm>
              <a:off x="26132506" y="15412704"/>
              <a:ext cx="2313454" cy="523221"/>
            </a:xfrm>
            <a:prstGeom prst="rect">
              <a:avLst/>
            </a:prstGeom>
            <a:solidFill>
              <a:schemeClr val="bg1"/>
            </a:solidFill>
            <a:ln>
              <a:solidFill>
                <a:schemeClr val="bg1"/>
              </a:solidFill>
            </a:ln>
            <a:effectLst/>
          </p:spPr>
          <p:txBody>
            <a:bodyPr wrap="square" rtlCol="0">
              <a:spAutoFit/>
            </a:bodyPr>
            <a:lstStyle/>
            <a:p>
              <a:r>
                <a:rPr lang="en-US" sz="1400" dirty="0" smtClean="0"/>
                <a:t>Teach up to 6 classes/year</a:t>
              </a:r>
            </a:p>
            <a:p>
              <a:r>
                <a:rPr lang="en-US" sz="1400" dirty="0" smtClean="0"/>
                <a:t>Class size: 6-250</a:t>
              </a:r>
              <a:endParaRPr lang="en-US" sz="1400" dirty="0"/>
            </a:p>
          </p:txBody>
        </p:sp>
        <p:sp>
          <p:nvSpPr>
            <p:cNvPr id="100" name="Rectangle 99"/>
            <p:cNvSpPr/>
            <p:nvPr/>
          </p:nvSpPr>
          <p:spPr>
            <a:xfrm>
              <a:off x="21869634" y="15076062"/>
              <a:ext cx="306220" cy="6158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24886070" y="13150871"/>
              <a:ext cx="306220" cy="6158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3" name="Picture 102" descr="OOI_Logo-white-brtblue.eps"/>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38694201" y="570995"/>
            <a:ext cx="4758267" cy="2381250"/>
          </a:xfrm>
          <a:prstGeom prst="rect">
            <a:avLst/>
          </a:prstGeom>
          <a:effectLst>
            <a:outerShdw blurRad="50800" dist="50800" dir="2700000" algn="tl" rotWithShape="0">
              <a:srgbClr val="000000"/>
            </a:outerShdw>
          </a:effectLst>
        </p:spPr>
      </p:pic>
      <p:pic>
        <p:nvPicPr>
          <p:cNvPr id="104" name="Picture 103" descr="nsf1.eps"/>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1194816" y="31437072"/>
            <a:ext cx="1214599" cy="1371600"/>
          </a:xfrm>
          <a:prstGeom prst="rect">
            <a:avLst/>
          </a:prstGeom>
        </p:spPr>
      </p:pic>
      <p:pic>
        <p:nvPicPr>
          <p:cNvPr id="105" name="Picture 104" descr="OceanLeadershipLogoCS3.eps"/>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5037901" y="31505652"/>
            <a:ext cx="1636557" cy="12344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83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721</TotalTime>
  <Words>995</Words>
  <Application>Microsoft Macintosh PowerPoint</Application>
  <PresentationFormat>Custom</PresentationFormat>
  <Paragraphs>130</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McDonnell</dc:creator>
  <cp:lastModifiedBy>Kristin Hunter-Thomson</cp:lastModifiedBy>
  <cp:revision>73</cp:revision>
  <cp:lastPrinted>2012-02-15T19:33:33Z</cp:lastPrinted>
  <dcterms:created xsi:type="dcterms:W3CDTF">2012-02-15T14:19:42Z</dcterms:created>
  <dcterms:modified xsi:type="dcterms:W3CDTF">2012-02-15T21:29:01Z</dcterms:modified>
</cp:coreProperties>
</file>