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261" r:id="rId4"/>
    <p:sldId id="258" r:id="rId5"/>
    <p:sldId id="259" r:id="rId6"/>
    <p:sldId id="260" r:id="rId7"/>
    <p:sldId id="262" r:id="rId8"/>
    <p:sldId id="263" r:id="rId9"/>
    <p:sldId id="269" r:id="rId10"/>
    <p:sldId id="271" r:id="rId11"/>
    <p:sldId id="272" r:id="rId12"/>
    <p:sldId id="264" r:id="rId13"/>
    <p:sldId id="270" r:id="rId14"/>
    <p:sldId id="265" r:id="rId15"/>
    <p:sldId id="266" r:id="rId16"/>
    <p:sldId id="267" r:id="rId17"/>
    <p:sldId id="268"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24" autoAdjust="0"/>
    <p:restoredTop sz="90829" autoAdjust="0"/>
  </p:normalViewPr>
  <p:slideViewPr>
    <p:cSldViewPr>
      <p:cViewPr>
        <p:scale>
          <a:sx n="75" d="100"/>
          <a:sy n="75" d="100"/>
        </p:scale>
        <p:origin x="-1308"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EC724DE-C04D-4F2D-819C-06D1A77642E0}" type="datetimeFigureOut">
              <a:rPr lang="en-US" smtClean="0"/>
              <a:t>6/20/2012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1F71B97-17F2-4E3D-9E9B-08DBC531756A}"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t>I</a:t>
            </a:r>
            <a:r>
              <a:rPr lang="en-US" baseline="0" dirty="0" smtClean="0"/>
              <a:t> followed the track of RU-27. I attempted to make the legs as straight as possible to minimize distance travelled and thus time.</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Over</a:t>
            </a:r>
            <a:r>
              <a:rPr lang="en-US" baseline="0" dirty="0" smtClean="0"/>
              <a:t> only one day, the heading error has improved substantially. Ideally, the heading error should be around 0 degrees. On 20JUN12, the heading error on average was about 40 degrees. On 21JUN12, the heading error on average was less than 10 degrees. The green lines represent the movement of the fins. The black lines represent the depth the glider is at. When the glider travels closer to the surface, the fin has difficulty controlling the movement of the glider because the glider is travelling at a slower speed. Therefore, the heading error increases. </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a:t>
            </a:r>
            <a:r>
              <a:rPr lang="en-US" baseline="0" dirty="0" smtClean="0"/>
              <a:t> the glider is nose heavy, more battery power is needed to climb. From observations when deploy</a:t>
            </a:r>
            <a:r>
              <a:rPr lang="en-US" i="0" baseline="0" dirty="0" smtClean="0"/>
              <a:t>ing the glider, it has trouble diving quickly also. This is common for deep sea gliders, but it may also be a little light. To solve these issues, the pitch battery can be moved forward to help the glider dive or backward to help it climb. The pump may also suck in or release water to help it do so. </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16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arrows represent currents. The strength of the currents are represented by color and length. For color, blues and greens are the weakest while reds and yellows are the strongest. The currents are in centimeters per second. For my original track, the glider would have travelled through red and yellow arrows which represent strong currents. Therefore, I moved my track up, so the glider would travel through weaker currents.</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moving my track upward, the</a:t>
            </a:r>
            <a:r>
              <a:rPr lang="en-US" baseline="0" dirty="0" smtClean="0"/>
              <a:t> glider will not only go through weaker currents but will also miss the shipping lanes as shown above. The red represents the actual shipping lanes while the black lines with gray shading are the ships’ projected paths.</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blue dots</a:t>
            </a:r>
            <a:r>
              <a:rPr lang="en-US" baseline="0" dirty="0" smtClean="0"/>
              <a:t> represent the number of ships in the area. Therefore, dark areas represent spots of high ship density.</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red shapes with grid lines represent prime fishing</a:t>
            </a:r>
            <a:r>
              <a:rPr lang="en-US" baseline="0" dirty="0" smtClean="0"/>
              <a:t> areas. These are near canyons. These should be avoided, so the glider does not get caught in nets or hit by boats. For the orig</a:t>
            </a:r>
            <a:r>
              <a:rPr lang="en-US" i="0" baseline="0" dirty="0" smtClean="0"/>
              <a:t>inal track, the glider would have gone straight through one of these areas. The second path avoids strong currents and these fishing areas. </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t>This</a:t>
            </a:r>
            <a:r>
              <a:rPr lang="en-US" baseline="0" dirty="0" smtClean="0"/>
              <a:t> shows the endurance line tracks of RU-17, RU-27, and RU-29. My hypothetical track followed the track of RU-27. However, the beginning of the track of RU-29 more resembled the initial track of RU-17. Now, however, the current waypoint of RU-29 is 14.5 km to the right of the track of RU-17. </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a:t>
            </a:r>
            <a:r>
              <a:rPr lang="en-US" baseline="0" dirty="0" smtClean="0"/>
              <a:t> the current track of RU-29, and the prime fishing areas. Presently, RU-29 should miss all fishing areas. </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graph gives an estimate of the decay of the glider’s battery over time. So far the battery looks good. After two days, the battery will be at a little less than 14 volts. Hopefully the battery’s path, depicted in yellow, will become less steep. If so, it will probably follow a path between the dark blue and green slopes. On this path, the battery will be at 12 volts in around 20 days. If needed, sensors such as the GPS can be turned off in order to preserve battery life. </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a:r>
              <a:rPr lang="en-US" dirty="0" smtClean="0"/>
              <a:t>The</a:t>
            </a:r>
            <a:r>
              <a:rPr lang="en-US" baseline="0" dirty="0" smtClean="0"/>
              <a:t> blue dots represent the glider dives while red represents the climbs. For 20JUN12, the glider was diving more quickly than climbing. This could be due to the glider being nose heavy. On 21JUN12, the vertical velocities for diving and climbing were about the same at 15 volts. The lab team changed the position of the pitch battery and volume pumped to do so. </a:t>
            </a:r>
            <a:endParaRPr lang="en-US" dirty="0"/>
          </a:p>
        </p:txBody>
      </p:sp>
      <p:sp>
        <p:nvSpPr>
          <p:cNvPr id="4" name="Slide Number Placeholder 3"/>
          <p:cNvSpPr>
            <a:spLocks noGrp="1"/>
          </p:cNvSpPr>
          <p:nvPr>
            <p:ph type="sldNum" sz="quarter" idx="10"/>
          </p:nvPr>
        </p:nvSpPr>
        <p:spPr/>
        <p:txBody>
          <a:bodyPr/>
          <a:lstStyle/>
          <a:p>
            <a:fld id="{11F71B97-17F2-4E3D-9E9B-08DBC531756A}"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D4B32708-29E9-4AAB-9A2D-2FA57BF59C1C}" type="datetimeFigureOut">
              <a:rPr lang="en-US" smtClean="0"/>
              <a:pPr/>
              <a:t>6/20/2012</a:t>
            </a:fld>
            <a:endParaRPr lang="en-US"/>
          </a:p>
        </p:txBody>
      </p:sp>
      <p:sp>
        <p:nvSpPr>
          <p:cNvPr id="19" name="Footer Placeholder 18"/>
          <p:cNvSpPr>
            <a:spLocks noGrp="1"/>
          </p:cNvSpPr>
          <p:nvPr>
            <p:ph type="ftr" sz="quarter" idx="11"/>
          </p:nvPr>
        </p:nvSpPr>
        <p:spPr/>
        <p:txBody>
          <a:bodyPr/>
          <a:lstStyle/>
          <a:p>
            <a:endParaRPr lang="en-US"/>
          </a:p>
        </p:txBody>
      </p:sp>
      <p:sp>
        <p:nvSpPr>
          <p:cNvPr id="27" name="Slide Number Placeholder 26"/>
          <p:cNvSpPr>
            <a:spLocks noGrp="1"/>
          </p:cNvSpPr>
          <p:nvPr>
            <p:ph type="sldNum" sz="quarter" idx="12"/>
          </p:nvPr>
        </p:nvSpPr>
        <p:spPr/>
        <p:txBody>
          <a:bodyPr/>
          <a:lstStyle/>
          <a:p>
            <a:fld id="{5FC78DF4-D9B7-4A88-B57D-897C7C41C6C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4B32708-29E9-4AAB-9A2D-2FA57BF59C1C}" type="datetimeFigureOut">
              <a:rPr lang="en-US" smtClean="0"/>
              <a:pPr/>
              <a:t>6/20/2012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78DF4-D9B7-4A88-B57D-897C7C41C6C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4B32708-29E9-4AAB-9A2D-2FA57BF59C1C}" type="datetimeFigureOut">
              <a:rPr lang="en-US" smtClean="0"/>
              <a:pPr/>
              <a:t>6/20/2012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78DF4-D9B7-4A88-B57D-897C7C41C6C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D4B32708-29E9-4AAB-9A2D-2FA57BF59C1C}" type="datetimeFigureOut">
              <a:rPr lang="en-US" smtClean="0"/>
              <a:pPr/>
              <a:t>6/20/2012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78DF4-D9B7-4A88-B57D-897C7C41C6C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D4B32708-29E9-4AAB-9A2D-2FA57BF59C1C}" type="datetimeFigureOut">
              <a:rPr lang="en-US" smtClean="0"/>
              <a:pPr/>
              <a:t>6/20/2012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78DF4-D9B7-4A88-B57D-897C7C41C6CF}"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4B32708-29E9-4AAB-9A2D-2FA57BF59C1C}" type="datetimeFigureOut">
              <a:rPr lang="en-US" smtClean="0"/>
              <a:pPr/>
              <a:t>6/20/2012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78DF4-D9B7-4A88-B57D-897C7C41C6C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D4B32708-29E9-4AAB-9A2D-2FA57BF59C1C}" type="datetimeFigureOut">
              <a:rPr lang="en-US" smtClean="0"/>
              <a:pPr/>
              <a:t>6/20/2012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C78DF4-D9B7-4A88-B57D-897C7C41C6C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D4B32708-29E9-4AAB-9A2D-2FA57BF59C1C}" type="datetimeFigureOut">
              <a:rPr lang="en-US" smtClean="0"/>
              <a:pPr/>
              <a:t>6/20/2012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C78DF4-D9B7-4A88-B57D-897C7C41C6C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32708-29E9-4AAB-9A2D-2FA57BF59C1C}" type="datetimeFigureOut">
              <a:rPr lang="en-US" smtClean="0"/>
              <a:pPr/>
              <a:t>6/20/2012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FC78DF4-D9B7-4A88-B57D-897C7C41C6C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D4B32708-29E9-4AAB-9A2D-2FA57BF59C1C}" type="datetimeFigureOut">
              <a:rPr lang="en-US" smtClean="0"/>
              <a:pPr/>
              <a:t>6/20/2012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C78DF4-D9B7-4A88-B57D-897C7C41C6C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D4B32708-29E9-4AAB-9A2D-2FA57BF59C1C}" type="datetimeFigureOut">
              <a:rPr lang="en-US" smtClean="0"/>
              <a:pPr/>
              <a:t>6/20/2012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077200" y="6356350"/>
            <a:ext cx="609600" cy="365125"/>
          </a:xfrm>
        </p:spPr>
        <p:txBody>
          <a:bodyPr/>
          <a:lstStyle/>
          <a:p>
            <a:fld id="{5FC78DF4-D9B7-4A88-B57D-897C7C41C6CF}" type="slidenum">
              <a:rPr lang="en-US" smtClean="0"/>
              <a:pPr/>
              <a:t>‹#›</a:t>
            </a:fld>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4B32708-29E9-4AAB-9A2D-2FA57BF59C1C}" type="datetimeFigureOut">
              <a:rPr lang="en-US" smtClean="0"/>
              <a:pPr/>
              <a:t>6/20/2012</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FC78DF4-D9B7-4A88-B57D-897C7C41C6CF}" type="slidenum">
              <a:rPr lang="en-US" smtClean="0"/>
              <a:pPr/>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6000" dirty="0" smtClean="0">
                <a:solidFill>
                  <a:schemeClr val="accent4">
                    <a:lumMod val="60000"/>
                    <a:lumOff val="40000"/>
                  </a:schemeClr>
                </a:solidFill>
              </a:rPr>
              <a:t>RU-29 E-Line Mission</a:t>
            </a:r>
            <a:endParaRPr lang="en-US" sz="6000" dirty="0">
              <a:solidFill>
                <a:schemeClr val="accent4">
                  <a:lumMod val="60000"/>
                  <a:lumOff val="40000"/>
                </a:schemeClr>
              </a:solidFill>
            </a:endParaRPr>
          </a:p>
        </p:txBody>
      </p:sp>
      <p:sp>
        <p:nvSpPr>
          <p:cNvPr id="3" name="Subtitle 2"/>
          <p:cNvSpPr>
            <a:spLocks noGrp="1"/>
          </p:cNvSpPr>
          <p:nvPr>
            <p:ph type="subTitle" idx="1"/>
          </p:nvPr>
        </p:nvSpPr>
        <p:spPr/>
        <p:txBody>
          <a:bodyPr/>
          <a:lstStyle/>
          <a:p>
            <a:r>
              <a:rPr lang="en-US" dirty="0" smtClean="0"/>
              <a:t>By Brittany Henley</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E-Line Comparisons</a:t>
            </a:r>
            <a:endParaRPr lang="en-US" dirty="0"/>
          </a:p>
        </p:txBody>
      </p:sp>
      <p:pic>
        <p:nvPicPr>
          <p:cNvPr id="2051" name="Picture 3"/>
          <p:cNvPicPr>
            <a:picLocks noGrp="1" noChangeAspect="1" noChangeArrowheads="1"/>
          </p:cNvPicPr>
          <p:nvPr>
            <p:ph idx="1"/>
          </p:nvPr>
        </p:nvPicPr>
        <p:blipFill>
          <a:blip r:embed="rId3" cstate="print"/>
          <a:srcRect/>
          <a:stretch>
            <a:fillRect/>
          </a:stretch>
        </p:blipFill>
        <p:spPr bwMode="auto">
          <a:xfrm>
            <a:off x="1" y="1828800"/>
            <a:ext cx="9143999" cy="5029200"/>
          </a:xfrm>
          <a:prstGeom prst="rect">
            <a:avLst/>
          </a:prstGeom>
          <a:noFill/>
          <a:ln w="9525">
            <a:noFill/>
            <a:miter lim="800000"/>
            <a:headEnd/>
            <a:tailEnd/>
          </a:ln>
        </p:spPr>
      </p:pic>
      <p:cxnSp>
        <p:nvCxnSpPr>
          <p:cNvPr id="8" name="Straight Connector 7"/>
          <p:cNvCxnSpPr/>
          <p:nvPr/>
        </p:nvCxnSpPr>
        <p:spPr>
          <a:xfrm flipV="1">
            <a:off x="5410200" y="5562600"/>
            <a:ext cx="1295400" cy="457200"/>
          </a:xfrm>
          <a:prstGeom prst="line">
            <a:avLst/>
          </a:prstGeom>
        </p:spPr>
        <p:style>
          <a:lnRef idx="1">
            <a:schemeClr val="dk1"/>
          </a:lnRef>
          <a:fillRef idx="0">
            <a:schemeClr val="dk1"/>
          </a:fillRef>
          <a:effectRef idx="0">
            <a:schemeClr val="dk1"/>
          </a:effectRef>
          <a:fontRef idx="minor">
            <a:schemeClr val="tx1"/>
          </a:fontRef>
        </p:style>
      </p:cxnSp>
      <p:sp>
        <p:nvSpPr>
          <p:cNvPr id="9" name="Oval 8"/>
          <p:cNvSpPr/>
          <p:nvPr/>
        </p:nvSpPr>
        <p:spPr>
          <a:xfrm>
            <a:off x="6680200" y="5143500"/>
            <a:ext cx="914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t>RU-17</a:t>
            </a:r>
            <a:endParaRPr lang="en-US" sz="1400" dirty="0"/>
          </a:p>
        </p:txBody>
      </p:sp>
      <p:cxnSp>
        <p:nvCxnSpPr>
          <p:cNvPr id="11" name="Straight Connector 10"/>
          <p:cNvCxnSpPr/>
          <p:nvPr/>
        </p:nvCxnSpPr>
        <p:spPr>
          <a:xfrm flipV="1">
            <a:off x="914400" y="3429000"/>
            <a:ext cx="838200" cy="152400"/>
          </a:xfrm>
          <a:prstGeom prst="line">
            <a:avLst/>
          </a:prstGeom>
        </p:spPr>
        <p:style>
          <a:lnRef idx="1">
            <a:schemeClr val="dk1"/>
          </a:lnRef>
          <a:fillRef idx="0">
            <a:schemeClr val="dk1"/>
          </a:fillRef>
          <a:effectRef idx="0">
            <a:schemeClr val="dk1"/>
          </a:effectRef>
          <a:fontRef idx="minor">
            <a:schemeClr val="tx1"/>
          </a:fontRef>
        </p:style>
      </p:cxnSp>
      <p:sp>
        <p:nvSpPr>
          <p:cNvPr id="13" name="Oval 12"/>
          <p:cNvSpPr/>
          <p:nvPr/>
        </p:nvSpPr>
        <p:spPr>
          <a:xfrm>
            <a:off x="0" y="3352800"/>
            <a:ext cx="914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t>RU-27</a:t>
            </a:r>
            <a:endParaRPr lang="en-US" sz="1200" dirty="0"/>
          </a:p>
        </p:txBody>
      </p:sp>
      <p:cxnSp>
        <p:nvCxnSpPr>
          <p:cNvPr id="15" name="Straight Connector 14"/>
          <p:cNvCxnSpPr/>
          <p:nvPr/>
        </p:nvCxnSpPr>
        <p:spPr>
          <a:xfrm flipV="1">
            <a:off x="4724400" y="3200400"/>
            <a:ext cx="609600" cy="762000"/>
          </a:xfrm>
          <a:prstGeom prst="line">
            <a:avLst/>
          </a:prstGeom>
        </p:spPr>
        <p:style>
          <a:lnRef idx="1">
            <a:schemeClr val="dk1"/>
          </a:lnRef>
          <a:fillRef idx="0">
            <a:schemeClr val="dk1"/>
          </a:fillRef>
          <a:effectRef idx="0">
            <a:schemeClr val="dk1"/>
          </a:effectRef>
          <a:fontRef idx="minor">
            <a:schemeClr val="tx1"/>
          </a:fontRef>
        </p:style>
      </p:cxnSp>
      <p:sp>
        <p:nvSpPr>
          <p:cNvPr id="16" name="Oval 15"/>
          <p:cNvSpPr/>
          <p:nvPr/>
        </p:nvSpPr>
        <p:spPr>
          <a:xfrm>
            <a:off x="5181600" y="2743200"/>
            <a:ext cx="914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200" dirty="0" smtClean="0"/>
              <a:t>RU-29</a:t>
            </a:r>
            <a:endParaRPr lang="en-US" sz="12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dirty="0" smtClean="0"/>
              <a:t>RU-29 Track and Fishing Areas</a:t>
            </a:r>
            <a:endParaRPr lang="en-US" dirty="0"/>
          </a:p>
        </p:txBody>
      </p:sp>
      <p:pic>
        <p:nvPicPr>
          <p:cNvPr id="3074" name="Picture 2"/>
          <p:cNvPicPr>
            <a:picLocks noGrp="1" noChangeAspect="1" noChangeArrowheads="1"/>
          </p:cNvPicPr>
          <p:nvPr>
            <p:ph idx="1"/>
          </p:nvPr>
        </p:nvPicPr>
        <p:blipFill>
          <a:blip r:embed="rId3" cstate="print"/>
          <a:srcRect/>
          <a:stretch>
            <a:fillRect/>
          </a:stretch>
        </p:blipFill>
        <p:spPr bwMode="auto">
          <a:xfrm>
            <a:off x="0" y="1935163"/>
            <a:ext cx="9143999" cy="4922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Battery Voltage</a:t>
            </a:r>
            <a:endParaRPr lang="en-US" dirty="0"/>
          </a:p>
        </p:txBody>
      </p:sp>
      <p:pic>
        <p:nvPicPr>
          <p:cNvPr id="4" name="Content Placeholder 3" descr="http://marine.rutgers.edu/~dkaragon/glider_profile_plotting/batt_curves/ru29-.png"/>
          <p:cNvPicPr>
            <a:picLocks noGrp="1"/>
          </p:cNvPicPr>
          <p:nvPr>
            <p:ph idx="1"/>
          </p:nvPr>
        </p:nvPicPr>
        <p:blipFill>
          <a:blip r:embed="rId3" cstate="print"/>
          <a:srcRect/>
          <a:stretch>
            <a:fillRect/>
          </a:stretch>
        </p:blipFill>
        <p:spPr bwMode="auto">
          <a:xfrm>
            <a:off x="0" y="1905000"/>
            <a:ext cx="9144000" cy="4953000"/>
          </a:xfrm>
          <a:prstGeom prst="rect">
            <a:avLst/>
          </a:prstGeom>
          <a:noFill/>
          <a:ln w="9525">
            <a:noFill/>
            <a:miter lim="800000"/>
            <a:headEnd/>
            <a:tailEnd/>
          </a:ln>
        </p:spPr>
      </p:pic>
      <p:cxnSp>
        <p:nvCxnSpPr>
          <p:cNvPr id="10" name="Straight Arrow Connector 9"/>
          <p:cNvCxnSpPr/>
          <p:nvPr/>
        </p:nvCxnSpPr>
        <p:spPr>
          <a:xfrm>
            <a:off x="533400" y="3124200"/>
            <a:ext cx="762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33400" y="2590800"/>
            <a:ext cx="10668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447800" y="2971800"/>
            <a:ext cx="533400" cy="685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a:off x="1905000" y="2971800"/>
            <a:ext cx="685800" cy="1066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Vertical Velocity</a:t>
            </a:r>
            <a:endParaRPr lang="en-US" dirty="0"/>
          </a:p>
        </p:txBody>
      </p:sp>
      <p:pic>
        <p:nvPicPr>
          <p:cNvPr id="4" name="Content Placeholder 3" descr="http://marine.rutgers.edu/~dkaragon/glider_profile_plotting/ru29/ru29_VertVelocity.png"/>
          <p:cNvPicPr>
            <a:picLocks noGrp="1"/>
          </p:cNvPicPr>
          <p:nvPr>
            <p:ph idx="1"/>
          </p:nvPr>
        </p:nvPicPr>
        <p:blipFill>
          <a:blip r:embed="rId3" cstate="print"/>
          <a:srcRect/>
          <a:stretch>
            <a:fillRect/>
          </a:stretch>
        </p:blipFill>
        <p:spPr bwMode="auto">
          <a:xfrm>
            <a:off x="0" y="1905000"/>
            <a:ext cx="91440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8229600" cy="1143000"/>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Heading Error on 20JUN12 at 0241</a:t>
            </a:r>
            <a:br>
              <a:rPr lang="en-US" dirty="0" smtClean="0"/>
            </a:br>
            <a:endParaRPr lang="en-US" dirty="0"/>
          </a:p>
        </p:txBody>
      </p:sp>
      <p:pic>
        <p:nvPicPr>
          <p:cNvPr id="4" name="Content Placeholder 3" descr="http://marine.rutgers.edu/~dkaragon/glider_profile_plotting/ru29/ru29_2012_170_3_0_HeadingError.png"/>
          <p:cNvPicPr>
            <a:picLocks noGrp="1"/>
          </p:cNvPicPr>
          <p:nvPr>
            <p:ph idx="1"/>
          </p:nvPr>
        </p:nvPicPr>
        <p:blipFill>
          <a:blip r:embed="rId2" cstate="print"/>
          <a:srcRect/>
          <a:stretch>
            <a:fillRect/>
          </a:stretch>
        </p:blipFill>
        <p:spPr bwMode="auto">
          <a:xfrm>
            <a:off x="228600" y="2133600"/>
            <a:ext cx="8610600" cy="4389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Heading Error on 21JUN12 at 0041</a:t>
            </a:r>
            <a:endParaRPr lang="en-US" dirty="0"/>
          </a:p>
        </p:txBody>
      </p:sp>
      <p:pic>
        <p:nvPicPr>
          <p:cNvPr id="4" name="Content Placeholder 3" descr="http://marine.rutgers.edu/~dkaragon/glider_profile_plotting/ru29/ru29_2012_170_4_20_HeadingError.png"/>
          <p:cNvPicPr>
            <a:picLocks noGrp="1"/>
          </p:cNvPicPr>
          <p:nvPr>
            <p:ph idx="1"/>
          </p:nvPr>
        </p:nvPicPr>
        <p:blipFill>
          <a:blip r:embed="rId3" cstate="print"/>
          <a:srcRect/>
          <a:stretch>
            <a:fillRect/>
          </a:stretch>
        </p:blipFill>
        <p:spPr bwMode="auto">
          <a:xfrm>
            <a:off x="152400" y="1935163"/>
            <a:ext cx="8763000" cy="4922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Issues/Observations</a:t>
            </a:r>
            <a:endParaRPr lang="en-US" dirty="0"/>
          </a:p>
        </p:txBody>
      </p:sp>
      <p:sp>
        <p:nvSpPr>
          <p:cNvPr id="3" name="Content Placeholder 2"/>
          <p:cNvSpPr>
            <a:spLocks noGrp="1"/>
          </p:cNvSpPr>
          <p:nvPr>
            <p:ph idx="1"/>
          </p:nvPr>
        </p:nvSpPr>
        <p:spPr/>
        <p:txBody>
          <a:bodyPr>
            <a:normAutofit fontScale="92500" lnSpcReduction="10000"/>
          </a:bodyPr>
          <a:lstStyle/>
          <a:p>
            <a:endParaRPr lang="en-US" dirty="0" smtClean="0"/>
          </a:p>
          <a:p>
            <a:r>
              <a:rPr lang="en-US" dirty="0" smtClean="0"/>
              <a:t>Glider is nose heavy</a:t>
            </a:r>
          </a:p>
          <a:p>
            <a:endParaRPr lang="en-US" dirty="0" smtClean="0"/>
          </a:p>
          <a:p>
            <a:endParaRPr lang="en-US" dirty="0" smtClean="0"/>
          </a:p>
          <a:p>
            <a:r>
              <a:rPr lang="en-US" dirty="0" smtClean="0"/>
              <a:t>Sinks slowly</a:t>
            </a:r>
          </a:p>
          <a:p>
            <a:endParaRPr lang="en-US" dirty="0" smtClean="0"/>
          </a:p>
          <a:p>
            <a:endParaRPr lang="en-US" dirty="0" smtClean="0"/>
          </a:p>
          <a:p>
            <a:r>
              <a:rPr lang="en-US" dirty="0" smtClean="0"/>
              <a:t>Is travelling at 1 km/hr which is fast.</a:t>
            </a:r>
          </a:p>
          <a:p>
            <a:r>
              <a:rPr lang="en-US" dirty="0" smtClean="0"/>
              <a:t>Distance from current location to next waypoint: ~18.85 km.</a:t>
            </a:r>
          </a:p>
          <a:p>
            <a:r>
              <a:rPr lang="en-US" dirty="0" smtClean="0"/>
              <a:t>Distance from current location to shelf: ~25 km. </a:t>
            </a:r>
          </a:p>
          <a:p>
            <a:endParaRPr lang="en-US" dirty="0" smtClean="0"/>
          </a:p>
          <a:p>
            <a:endParaRPr lang="en-US" dirty="0" smtClean="0"/>
          </a:p>
          <a:p>
            <a:pPr>
              <a:buNone/>
            </a:pPr>
            <a:endParaRPr lang="en-US" dirty="0"/>
          </a:p>
        </p:txBody>
      </p:sp>
      <p:pic>
        <p:nvPicPr>
          <p:cNvPr id="4" name="Picture 3" descr="http://farm8.staticflickr.com/7131/7407804710_9e792b4880_b.jpg"/>
          <p:cNvPicPr/>
          <p:nvPr/>
        </p:nvPicPr>
        <p:blipFill>
          <a:blip r:embed="rId3" cstate="print"/>
          <a:srcRect/>
          <a:stretch>
            <a:fillRect/>
          </a:stretch>
        </p:blipFill>
        <p:spPr bwMode="auto">
          <a:xfrm>
            <a:off x="4038600" y="1981200"/>
            <a:ext cx="384175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pic>
        <p:nvPicPr>
          <p:cNvPr id="4" name="Content Placeholder 3" descr="http://farm6.staticflickr.com/5151/7407796614_7f278ea0b3_b.jpg"/>
          <p:cNvPicPr>
            <a:picLocks noGrp="1"/>
          </p:cNvPicPr>
          <p:nvPr>
            <p:ph idx="1"/>
          </p:nvPr>
        </p:nvPicPr>
        <p:blipFill>
          <a:blip r:embed="rId2" cstate="print"/>
          <a:srcRect/>
          <a:stretch>
            <a:fillRect/>
          </a:stretch>
        </p:blipFill>
        <p:spPr bwMode="auto">
          <a:xfrm>
            <a:off x="2057400" y="2362200"/>
            <a:ext cx="5029200" cy="3657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p:txBody>
          <a:bodyPr>
            <a:normAutofit lnSpcReduction="10000"/>
          </a:bodyPr>
          <a:lstStyle/>
          <a:p>
            <a:r>
              <a:rPr lang="en-US" dirty="0" smtClean="0"/>
              <a:t>Deployment location: Off of Tuckerton, South Jersey</a:t>
            </a:r>
          </a:p>
          <a:p>
            <a:endParaRPr lang="en-US" dirty="0" smtClean="0"/>
          </a:p>
          <a:p>
            <a:r>
              <a:rPr lang="en-US" dirty="0" smtClean="0"/>
              <a:t>Date: Tuesday, 19JUNE2012</a:t>
            </a:r>
          </a:p>
          <a:p>
            <a:endParaRPr lang="en-US" dirty="0" smtClean="0"/>
          </a:p>
          <a:p>
            <a:r>
              <a:rPr lang="en-US" dirty="0" smtClean="0"/>
              <a:t>~50 km off the coast</a:t>
            </a:r>
          </a:p>
          <a:p>
            <a:endParaRPr lang="en-US" dirty="0" smtClean="0"/>
          </a:p>
          <a:p>
            <a:r>
              <a:rPr lang="en-US" dirty="0" smtClean="0"/>
              <a:t>Shelf: ~90 km off deployment location</a:t>
            </a:r>
          </a:p>
          <a:p>
            <a:endParaRPr lang="en-US" dirty="0" smtClean="0"/>
          </a:p>
          <a:p>
            <a:r>
              <a:rPr lang="en-US" dirty="0" smtClean="0"/>
              <a:t>Future Mission: </a:t>
            </a:r>
            <a:r>
              <a:rPr lang="en-US" dirty="0" err="1" smtClean="0"/>
              <a:t>Capetown</a:t>
            </a:r>
            <a:r>
              <a:rPr lang="en-US" dirty="0" smtClean="0"/>
              <a:t>, South Africa</a:t>
            </a:r>
            <a:r>
              <a:rPr lang="en-US" dirty="0" smtClean="0"/>
              <a:t>, to the Ascension Island </a:t>
            </a:r>
            <a:r>
              <a:rPr lang="en-US" dirty="0" smtClean="0"/>
              <a:t>to </a:t>
            </a:r>
            <a:r>
              <a:rPr lang="en-US" dirty="0" smtClean="0"/>
              <a:t>Brazil. </a:t>
            </a:r>
            <a:endParaRPr lang="en-US"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Weather on Deployment Day </a:t>
            </a:r>
            <a:endParaRPr lang="en-US" dirty="0"/>
          </a:p>
        </p:txBody>
      </p:sp>
      <p:sp>
        <p:nvSpPr>
          <p:cNvPr id="3" name="Content Placeholder 2"/>
          <p:cNvSpPr>
            <a:spLocks noGrp="1"/>
          </p:cNvSpPr>
          <p:nvPr>
            <p:ph idx="1"/>
          </p:nvPr>
        </p:nvSpPr>
        <p:spPr/>
        <p:txBody>
          <a:bodyPr/>
          <a:lstStyle/>
          <a:p>
            <a:endParaRPr lang="en-US" dirty="0" smtClean="0"/>
          </a:p>
          <a:p>
            <a:r>
              <a:rPr lang="en-US" dirty="0" smtClean="0"/>
              <a:t>Partly </a:t>
            </a:r>
            <a:r>
              <a:rPr lang="en-US" dirty="0" smtClean="0"/>
              <a:t>sunny</a:t>
            </a:r>
            <a:endParaRPr lang="en-US" dirty="0" smtClean="0"/>
          </a:p>
          <a:p>
            <a:endParaRPr lang="en-US" dirty="0" smtClean="0"/>
          </a:p>
          <a:p>
            <a:r>
              <a:rPr lang="en-US" dirty="0" smtClean="0"/>
              <a:t>High of 77</a:t>
            </a:r>
          </a:p>
          <a:p>
            <a:endParaRPr lang="en-US" dirty="0" smtClean="0"/>
          </a:p>
          <a:p>
            <a:r>
              <a:rPr lang="en-US" dirty="0" smtClean="0"/>
              <a:t>South wind between 6 and 10 </a:t>
            </a:r>
            <a:r>
              <a:rPr lang="en-US" dirty="0" smtClean="0"/>
              <a:t>mph</a:t>
            </a:r>
            <a:endParaRPr lang="en-US" dirty="0" smtClean="0"/>
          </a:p>
          <a:p>
            <a:endParaRPr lang="en-US" dirty="0" smtClean="0"/>
          </a:p>
          <a:p>
            <a:r>
              <a:rPr lang="en-US" dirty="0" smtClean="0"/>
              <a:t>Calm Seas</a:t>
            </a:r>
          </a:p>
          <a:p>
            <a:endParaRPr lang="en-US" dirty="0"/>
          </a:p>
        </p:txBody>
      </p:sp>
      <p:pic>
        <p:nvPicPr>
          <p:cNvPr id="4" name="Picture 3" descr="http://farm9.staticflickr.com/8142/7407794514_9163c22c8e_b.jpg"/>
          <p:cNvPicPr/>
          <p:nvPr/>
        </p:nvPicPr>
        <p:blipFill>
          <a:blip r:embed="rId2" cstate="print"/>
          <a:srcRect/>
          <a:stretch>
            <a:fillRect/>
          </a:stretch>
        </p:blipFill>
        <p:spPr bwMode="auto">
          <a:xfrm>
            <a:off x="4648200" y="1828800"/>
            <a:ext cx="3467100"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1143000"/>
          </a:xfrm>
        </p:spPr>
        <p:txBody>
          <a:bodyPr/>
          <a:lstStyle/>
          <a:p>
            <a:r>
              <a:rPr lang="en-US" dirty="0" smtClean="0"/>
              <a:t>E-line</a:t>
            </a:r>
            <a:endParaRPr lang="en-US" dirty="0"/>
          </a:p>
        </p:txBody>
      </p:sp>
      <p:pic>
        <p:nvPicPr>
          <p:cNvPr id="1026" name="Picture 2"/>
          <p:cNvPicPr>
            <a:picLocks noGrp="1" noChangeAspect="1" noChangeArrowheads="1"/>
          </p:cNvPicPr>
          <p:nvPr>
            <p:ph idx="1"/>
          </p:nvPr>
        </p:nvPicPr>
        <p:blipFill>
          <a:blip r:embed="rId2" cstate="print"/>
          <a:srcRect/>
          <a:stretch>
            <a:fillRect/>
          </a:stretch>
        </p:blipFill>
        <p:spPr bwMode="auto">
          <a:xfrm>
            <a:off x="0" y="-604520"/>
            <a:ext cx="9144000" cy="7462520"/>
          </a:xfrm>
          <a:prstGeom prst="rect">
            <a:avLst/>
          </a:prstGeom>
          <a:noFill/>
          <a:ln w="9525">
            <a:noFill/>
            <a:miter lim="800000"/>
            <a:headEnd/>
            <a:tailEnd/>
          </a:ln>
        </p:spPr>
      </p:pic>
      <p:sp>
        <p:nvSpPr>
          <p:cNvPr id="5" name="TextBox 4"/>
          <p:cNvSpPr txBox="1"/>
          <p:nvPr/>
        </p:nvSpPr>
        <p:spPr>
          <a:xfrm>
            <a:off x="5867400" y="2362200"/>
            <a:ext cx="2808714" cy="1077218"/>
          </a:xfrm>
          <a:prstGeom prst="rect">
            <a:avLst/>
          </a:prstGeom>
          <a:noFill/>
        </p:spPr>
        <p:txBody>
          <a:bodyPr wrap="square" rtlCol="0">
            <a:spAutoFit/>
          </a:bodyPr>
          <a:lstStyle/>
          <a:p>
            <a:r>
              <a:rPr lang="en-US" sz="3200" dirty="0" smtClean="0"/>
              <a:t>Follow initial track of RU-27</a:t>
            </a:r>
            <a:endParaRPr lang="en-US" sz="3200" dirty="0"/>
          </a:p>
        </p:txBody>
      </p:sp>
      <p:sp>
        <p:nvSpPr>
          <p:cNvPr id="6" name="TextBox 5"/>
          <p:cNvSpPr txBox="1"/>
          <p:nvPr/>
        </p:nvSpPr>
        <p:spPr>
          <a:xfrm>
            <a:off x="3581400" y="457200"/>
            <a:ext cx="5154040" cy="923330"/>
          </a:xfrm>
          <a:prstGeom prst="rect">
            <a:avLst/>
          </a:prstGeom>
          <a:noFill/>
        </p:spPr>
        <p:txBody>
          <a:bodyPr wrap="none" rtlCol="0">
            <a:spAutoFit/>
          </a:bodyPr>
          <a:lstStyle/>
          <a:p>
            <a:r>
              <a:rPr lang="en-US" sz="5400" dirty="0" smtClean="0"/>
              <a:t>E-LINE of RU-27</a:t>
            </a:r>
            <a:endParaRPr lang="en-US" sz="54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E-Line Example</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0" y="0"/>
            <a:ext cx="9144000" cy="6934200"/>
          </a:xfrm>
          <a:prstGeom prst="rect">
            <a:avLst/>
          </a:prstGeom>
          <a:noFill/>
          <a:ln w="9525">
            <a:noFill/>
            <a:miter lim="800000"/>
            <a:headEnd/>
            <a:tailEnd/>
          </a:ln>
        </p:spPr>
      </p:pic>
      <p:sp>
        <p:nvSpPr>
          <p:cNvPr id="5" name="TextBox 4"/>
          <p:cNvSpPr txBox="1"/>
          <p:nvPr/>
        </p:nvSpPr>
        <p:spPr>
          <a:xfrm>
            <a:off x="5410200" y="228600"/>
            <a:ext cx="3666132" cy="707886"/>
          </a:xfrm>
          <a:prstGeom prst="rect">
            <a:avLst/>
          </a:prstGeom>
          <a:noFill/>
        </p:spPr>
        <p:txBody>
          <a:bodyPr wrap="none" rtlCol="0">
            <a:spAutoFit/>
          </a:bodyPr>
          <a:lstStyle/>
          <a:p>
            <a:r>
              <a:rPr lang="en-US" sz="4000" dirty="0" smtClean="0"/>
              <a:t>E-Line Example</a:t>
            </a:r>
            <a:endParaRPr lang="en-US" sz="4000" dirty="0"/>
          </a:p>
        </p:txBody>
      </p:sp>
      <p:cxnSp>
        <p:nvCxnSpPr>
          <p:cNvPr id="8" name="Straight Connector 7"/>
          <p:cNvCxnSpPr/>
          <p:nvPr/>
        </p:nvCxnSpPr>
        <p:spPr>
          <a:xfrm flipH="1">
            <a:off x="3276600" y="2667000"/>
            <a:ext cx="457202" cy="457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352800" y="2286000"/>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50 km</a:t>
            </a:r>
            <a:endParaRPr lang="en-US" dirty="0"/>
          </a:p>
        </p:txBody>
      </p:sp>
      <p:sp>
        <p:nvSpPr>
          <p:cNvPr id="13" name="Rectangle 12"/>
          <p:cNvSpPr/>
          <p:nvPr/>
        </p:nvSpPr>
        <p:spPr>
          <a:xfrm>
            <a:off x="4495800" y="5638800"/>
            <a:ext cx="914400"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90 km</a:t>
            </a:r>
            <a:endParaRPr lang="en-US" dirty="0"/>
          </a:p>
        </p:txBody>
      </p:sp>
      <p:cxnSp>
        <p:nvCxnSpPr>
          <p:cNvPr id="15" name="Straight Connector 14"/>
          <p:cNvCxnSpPr>
            <a:stCxn id="13" idx="0"/>
          </p:cNvCxnSpPr>
          <p:nvPr/>
        </p:nvCxnSpPr>
        <p:spPr>
          <a:xfrm flipV="1">
            <a:off x="4953000" y="4876800"/>
            <a:ext cx="3810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2209800" y="3886200"/>
            <a:ext cx="914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Tuckerton</a:t>
            </a:r>
            <a:endParaRPr lang="en-US" sz="800" dirty="0"/>
          </a:p>
        </p:txBody>
      </p:sp>
      <p:cxnSp>
        <p:nvCxnSpPr>
          <p:cNvPr id="18" name="Straight Connector 17"/>
          <p:cNvCxnSpPr/>
          <p:nvPr/>
        </p:nvCxnSpPr>
        <p:spPr>
          <a:xfrm flipV="1">
            <a:off x="2667000" y="2667000"/>
            <a:ext cx="76200" cy="12954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5486400" y="3276600"/>
            <a:ext cx="9144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GPS: 3909.35</a:t>
            </a:r>
            <a:r>
              <a:rPr lang="en-US" sz="800" b="1" dirty="0" smtClean="0"/>
              <a:t>N</a:t>
            </a:r>
            <a:r>
              <a:rPr lang="en-US" sz="800" dirty="0" smtClean="0"/>
              <a:t> / -7400.43</a:t>
            </a:r>
            <a:r>
              <a:rPr lang="en-US" sz="800" b="1" dirty="0" smtClean="0"/>
              <a:t>W</a:t>
            </a:r>
            <a:endParaRPr lang="en-US" sz="800" dirty="0"/>
          </a:p>
        </p:txBody>
      </p:sp>
      <p:cxnSp>
        <p:nvCxnSpPr>
          <p:cNvPr id="24" name="Straight Connector 23"/>
          <p:cNvCxnSpPr>
            <a:stCxn id="22" idx="2"/>
          </p:cNvCxnSpPr>
          <p:nvPr/>
        </p:nvCxnSpPr>
        <p:spPr>
          <a:xfrm flipH="1">
            <a:off x="4038600" y="3581400"/>
            <a:ext cx="1447800" cy="381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7391400" y="4800600"/>
            <a:ext cx="914400" cy="6858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smtClean="0"/>
              <a:t>GPS: 38°35'5 5.46"N/</a:t>
            </a:r>
          </a:p>
          <a:p>
            <a:pPr algn="ctr"/>
            <a:r>
              <a:rPr lang="en-US" sz="800" dirty="0" smtClean="0"/>
              <a:t>73°13'26.84"W</a:t>
            </a:r>
            <a:endParaRPr lang="en-US" sz="800" dirty="0"/>
          </a:p>
        </p:txBody>
      </p:sp>
      <p:cxnSp>
        <p:nvCxnSpPr>
          <p:cNvPr id="32" name="Straight Connector 31"/>
          <p:cNvCxnSpPr/>
          <p:nvPr/>
        </p:nvCxnSpPr>
        <p:spPr>
          <a:xfrm flipH="1">
            <a:off x="6858000" y="5334000"/>
            <a:ext cx="685800" cy="609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fontScale="90000"/>
          </a:bodyPr>
          <a:lstStyle/>
          <a:p>
            <a:r>
              <a:rPr lang="en-US" dirty="0" smtClean="0"/>
              <a:t>E-Line After Considering Currents</a:t>
            </a:r>
            <a:br>
              <a:rPr lang="en-US" dirty="0" smtClean="0"/>
            </a:br>
            <a:r>
              <a:rPr lang="en-US" sz="1200" dirty="0" smtClean="0"/>
              <a:t>Conversion: </a:t>
            </a:r>
            <a:r>
              <a:rPr lang="en-US" sz="1200" b="1" dirty="0" smtClean="0"/>
              <a:t>1 centimeter / second = 0.0194384449 knots</a:t>
            </a:r>
            <a:endParaRPr lang="en-US" sz="1200" dirty="0"/>
          </a:p>
        </p:txBody>
      </p:sp>
      <p:pic>
        <p:nvPicPr>
          <p:cNvPr id="2053" name="Picture 5"/>
          <p:cNvPicPr>
            <a:picLocks noGrp="1" noChangeAspect="1" noChangeArrowheads="1"/>
          </p:cNvPicPr>
          <p:nvPr>
            <p:ph idx="1"/>
          </p:nvPr>
        </p:nvPicPr>
        <p:blipFill>
          <a:blip r:embed="rId3" cstate="print"/>
          <a:srcRect/>
          <a:stretch>
            <a:fillRect/>
          </a:stretch>
        </p:blipFill>
        <p:spPr bwMode="auto">
          <a:xfrm>
            <a:off x="0" y="1676401"/>
            <a:ext cx="9144000" cy="518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lstStyle/>
          <a:p>
            <a:r>
              <a:rPr lang="en-US" dirty="0" smtClean="0"/>
              <a:t>Shipping Lanes</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0" y="1905000"/>
            <a:ext cx="9144000"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1143000"/>
          </a:xfrm>
        </p:spPr>
        <p:txBody>
          <a:bodyPr>
            <a:normAutofit fontScale="90000"/>
          </a:bodyPr>
          <a:lstStyle/>
          <a:p>
            <a:r>
              <a:rPr lang="en-US" dirty="0" smtClean="0"/>
              <a:t>Shipping Lanes with Ship Density</a:t>
            </a:r>
            <a:endParaRPr lang="en-US" dirty="0"/>
          </a:p>
        </p:txBody>
      </p:sp>
      <p:pic>
        <p:nvPicPr>
          <p:cNvPr id="2050" name="Picture 2"/>
          <p:cNvPicPr>
            <a:picLocks noGrp="1" noChangeAspect="1" noChangeArrowheads="1"/>
          </p:cNvPicPr>
          <p:nvPr>
            <p:ph idx="1"/>
          </p:nvPr>
        </p:nvPicPr>
        <p:blipFill>
          <a:blip r:embed="rId3" cstate="print"/>
          <a:srcRect/>
          <a:stretch>
            <a:fillRect/>
          </a:stretch>
        </p:blipFill>
        <p:spPr bwMode="auto">
          <a:xfrm>
            <a:off x="0" y="1828799"/>
            <a:ext cx="9144000" cy="50292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Fishing Locations</a:t>
            </a:r>
            <a:endParaRPr lang="en-US" dirty="0"/>
          </a:p>
        </p:txBody>
      </p:sp>
      <p:pic>
        <p:nvPicPr>
          <p:cNvPr id="1026" name="Picture 2"/>
          <p:cNvPicPr>
            <a:picLocks noGrp="1" noChangeAspect="1" noChangeArrowheads="1"/>
          </p:cNvPicPr>
          <p:nvPr>
            <p:ph idx="1"/>
          </p:nvPr>
        </p:nvPicPr>
        <p:blipFill>
          <a:blip r:embed="rId3" cstate="print"/>
          <a:srcRect/>
          <a:stretch>
            <a:fillRect/>
          </a:stretch>
        </p:blipFill>
        <p:spPr bwMode="auto">
          <a:xfrm>
            <a:off x="0" y="1905000"/>
            <a:ext cx="9144000" cy="49530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1754</TotalTime>
  <Words>869</Words>
  <Application>Microsoft Office PowerPoint</Application>
  <PresentationFormat>On-screen Show (4:3)</PresentationFormat>
  <Paragraphs>80</Paragraphs>
  <Slides>17</Slides>
  <Notes>11</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Flow</vt:lpstr>
      <vt:lpstr>RU-29 E-Line Mission</vt:lpstr>
      <vt:lpstr>Introduction</vt:lpstr>
      <vt:lpstr>Weather on Deployment Day </vt:lpstr>
      <vt:lpstr>E-line</vt:lpstr>
      <vt:lpstr>E-Line Example</vt:lpstr>
      <vt:lpstr>E-Line After Considering Currents Conversion: 1 centimeter / second = 0.0194384449 knots</vt:lpstr>
      <vt:lpstr>Shipping Lanes</vt:lpstr>
      <vt:lpstr>Shipping Lanes with Ship Density</vt:lpstr>
      <vt:lpstr>Fishing Locations</vt:lpstr>
      <vt:lpstr>E-Line Comparisons</vt:lpstr>
      <vt:lpstr>RU-29 Track and Fishing Areas</vt:lpstr>
      <vt:lpstr>Battery Voltage</vt:lpstr>
      <vt:lpstr>Vertical Velocity</vt:lpstr>
      <vt:lpstr>   Heading Error on 20JUN12 at 0241 </vt:lpstr>
      <vt:lpstr>Heading Error on 21JUN12 at 0041</vt:lpstr>
      <vt:lpstr>Current Issues/Observations</vt:lpstr>
      <vt:lpstr>QUESTIONS?</vt:lpstr>
    </vt:vector>
  </TitlesOfParts>
  <Company>Rutgers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RU-29 E-Line Mission</dc:title>
  <dc:creator>RUCool</dc:creator>
  <cp:lastModifiedBy>RUCool</cp:lastModifiedBy>
  <cp:revision>56</cp:revision>
  <dcterms:created xsi:type="dcterms:W3CDTF">2012-06-13T19:59:14Z</dcterms:created>
  <dcterms:modified xsi:type="dcterms:W3CDTF">2012-06-21T17:12:03Z</dcterms:modified>
</cp:coreProperties>
</file>