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43891200" cy="329184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108" y="4656"/>
      </p:cViewPr>
      <p:guideLst>
        <p:guide orient="horz" pos="10368"/>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7" name="Rectangle 1"/>
          <p:cNvSpPr/>
          <p:nvPr/>
        </p:nvSpPr>
        <p:spPr>
          <a:xfrm>
            <a:off x="0" y="0"/>
            <a:ext cx="7315200" cy="9601200"/>
          </a:xfrm>
          <a:prstGeom prst="rect">
            <a:avLst/>
          </a:prstGeom>
          <a:solidFill>
            <a:srgbClr val="FFFFFF"/>
          </a:solidFill>
        </p:spPr>
      </p:sp>
      <p:sp>
        <p:nvSpPr>
          <p:cNvPr id="38" name="PlaceHolder 2"/>
          <p:cNvSpPr>
            <a:spLocks noGrp="1"/>
          </p:cNvSpPr>
          <p:nvPr>
            <p:ph type="hdr"/>
          </p:nvPr>
        </p:nvSpPr>
        <p:spPr>
          <a:xfrm>
            <a:off x="0" y="0"/>
            <a:ext cx="3170160" cy="479880"/>
          </a:xfrm>
          <a:prstGeom prst="rect">
            <a:avLst/>
          </a:prstGeom>
        </p:spPr>
        <p:txBody>
          <a:bodyPr lIns="90000" tIns="46800" rIns="90000" bIns="46800"/>
          <a:lstStyle/>
          <a:p>
            <a:endParaRPr/>
          </a:p>
        </p:txBody>
      </p:sp>
      <p:sp>
        <p:nvSpPr>
          <p:cNvPr id="39" name="PlaceHolder 3"/>
          <p:cNvSpPr>
            <a:spLocks noGrp="1"/>
          </p:cNvSpPr>
          <p:nvPr>
            <p:ph type="dt"/>
          </p:nvPr>
        </p:nvSpPr>
        <p:spPr>
          <a:xfrm>
            <a:off x="4142880" y="0"/>
            <a:ext cx="3170520" cy="479880"/>
          </a:xfrm>
          <a:prstGeom prst="rect">
            <a:avLst/>
          </a:prstGeom>
        </p:spPr>
        <p:txBody>
          <a:bodyPr lIns="90000" tIns="46800" rIns="90000" bIns="46800"/>
          <a:lstStyle/>
          <a:p>
            <a:endParaRPr/>
          </a:p>
        </p:txBody>
      </p:sp>
      <p:sp>
        <p:nvSpPr>
          <p:cNvPr id="40" name="PlaceHolder 4"/>
          <p:cNvSpPr>
            <a:spLocks noGrp="1"/>
          </p:cNvSpPr>
          <p:nvPr>
            <p:ph type="body"/>
          </p:nvPr>
        </p:nvSpPr>
        <p:spPr>
          <a:xfrm>
            <a:off x="731880" y="4560480"/>
            <a:ext cx="5851440" cy="4320000"/>
          </a:xfrm>
          <a:prstGeom prst="rect">
            <a:avLst/>
          </a:prstGeom>
        </p:spPr>
        <p:txBody>
          <a:bodyPr wrap="none" lIns="0" tIns="0" rIns="0" bIns="0"/>
          <a:lstStyle/>
          <a:p>
            <a:r>
              <a:rPr lang="en-US"/>
              <a:t>Click to edit the notes format</a:t>
            </a:r>
            <a:endParaRPr/>
          </a:p>
        </p:txBody>
      </p:sp>
      <p:sp>
        <p:nvSpPr>
          <p:cNvPr id="41" name="PlaceHolder 5"/>
          <p:cNvSpPr>
            <a:spLocks noGrp="1"/>
          </p:cNvSpPr>
          <p:nvPr>
            <p:ph type="ftr"/>
          </p:nvPr>
        </p:nvSpPr>
        <p:spPr>
          <a:xfrm>
            <a:off x="0" y="9119880"/>
            <a:ext cx="3170160" cy="479880"/>
          </a:xfrm>
          <a:prstGeom prst="rect">
            <a:avLst/>
          </a:prstGeom>
        </p:spPr>
        <p:txBody>
          <a:bodyPr lIns="90000" tIns="46800" rIns="90000" bIns="46800" anchor="b"/>
          <a:lstStyle/>
          <a:p>
            <a:endParaRPr/>
          </a:p>
        </p:txBody>
      </p:sp>
      <p:sp>
        <p:nvSpPr>
          <p:cNvPr id="42" name="PlaceHolder 6"/>
          <p:cNvSpPr>
            <a:spLocks noGrp="1"/>
          </p:cNvSpPr>
          <p:nvPr>
            <p:ph type="sldNum"/>
          </p:nvPr>
        </p:nvSpPr>
        <p:spPr>
          <a:xfrm>
            <a:off x="4142880" y="9119880"/>
            <a:ext cx="3170520" cy="479880"/>
          </a:xfrm>
          <a:prstGeom prst="rect">
            <a:avLst/>
          </a:prstGeom>
        </p:spPr>
        <p:txBody>
          <a:bodyPr lIns="90000" tIns="46800" rIns="90000" bIns="46800" anchor="b"/>
          <a:lstStyle/>
          <a:p>
            <a:pPr algn="r">
              <a:buFont typeface="StarSymbol"/>
              <a:buChar char=""/>
            </a:pPr>
            <a:fld id="{E1E14121-C151-41D1-8111-A161D131E1E1}" type="slidenum">
              <a:rPr lang="en-US" sz="1200"/>
              <a:pPr algn="r">
                <a:buFont typeface="StarSymbol"/>
                <a:buChar char=""/>
              </a:pPr>
              <a:t>‹#›</a:t>
            </a:fld>
            <a:endParaRPr/>
          </a:p>
        </p:txBody>
      </p:sp>
    </p:spTree>
    <p:extLst>
      <p:ext uri="{BB962C8B-B14F-4D97-AF65-F5344CB8AC3E}">
        <p14:creationId xmlns="" xmlns:p14="http://schemas.microsoft.com/office/powerpoint/2010/main" val="703077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4143240" y="9120240"/>
            <a:ext cx="3170520" cy="479520"/>
          </a:xfrm>
          <a:prstGeom prst="rect">
            <a:avLst/>
          </a:prstGeom>
        </p:spPr>
        <p:txBody>
          <a:bodyPr lIns="90000" tIns="46800" rIns="90000" bIns="46800" anchor="b"/>
          <a:lstStyle/>
          <a:p>
            <a:pPr algn="r">
              <a:buFont typeface="StarSymbol"/>
              <a:buChar char=""/>
            </a:pPr>
            <a:fld id="{1191E1E1-31B1-4171-A141-F1818161A1C1}" type="slidenum">
              <a:rPr lang="en-US" sz="1200"/>
              <a:pPr algn="r">
                <a:buFont typeface="StarSymbol"/>
                <a:buChar char=""/>
              </a:pPr>
              <a:t>1</a:t>
            </a:fld>
            <a:endParaRPr/>
          </a:p>
        </p:txBody>
      </p:sp>
      <p:sp>
        <p:nvSpPr>
          <p:cNvPr id="81" name="PlaceHolder 2"/>
          <p:cNvSpPr>
            <a:spLocks noGrp="1"/>
          </p:cNvSpPr>
          <p:nvPr>
            <p:ph type="body"/>
          </p:nvPr>
        </p:nvSpPr>
        <p:spPr>
          <a:xfrm>
            <a:off x="731880" y="4560480"/>
            <a:ext cx="5851440" cy="4320000"/>
          </a:xfrm>
          <a:prstGeom prst="rect">
            <a:avLst/>
          </a:prstGeom>
        </p:spPr>
        <p:txBody>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
        <p:nvSpPr>
          <p:cNvPr id="27" name="PlaceHolder 2"/>
          <p:cNvSpPr>
            <a:spLocks noGrp="1"/>
          </p:cNvSpPr>
          <p:nvPr>
            <p:ph type="body"/>
          </p:nvPr>
        </p:nvSpPr>
        <p:spPr>
          <a:xfrm>
            <a:off x="2195640" y="7679880"/>
            <a:ext cx="39499920" cy="9106920"/>
          </a:xfrm>
          <a:prstGeom prst="rect">
            <a:avLst/>
          </a:prstGeom>
        </p:spPr>
        <p:txBody>
          <a:bodyPr wrap="none" lIns="480600" tIns="240480" rIns="480600" bIns="240480"/>
          <a:lstStyle/>
          <a:p>
            <a:endParaRPr/>
          </a:p>
        </p:txBody>
      </p:sp>
      <p:sp>
        <p:nvSpPr>
          <p:cNvPr id="28" name="PlaceHolder 3"/>
          <p:cNvSpPr>
            <a:spLocks noGrp="1"/>
          </p:cNvSpPr>
          <p:nvPr>
            <p:ph type="body"/>
          </p:nvPr>
        </p:nvSpPr>
        <p:spPr>
          <a:xfrm>
            <a:off x="2195640" y="17652240"/>
            <a:ext cx="39499920" cy="9106920"/>
          </a:xfrm>
          <a:prstGeom prst="rect">
            <a:avLst/>
          </a:prstGeom>
        </p:spPr>
        <p:txBody>
          <a:bodyPr wrap="none" lIns="480600" tIns="240480" rIns="480600" bIns="24048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
        <p:nvSpPr>
          <p:cNvPr id="30" name="PlaceHolder 2"/>
          <p:cNvSpPr>
            <a:spLocks noGrp="1"/>
          </p:cNvSpPr>
          <p:nvPr>
            <p:ph type="body"/>
          </p:nvPr>
        </p:nvSpPr>
        <p:spPr>
          <a:xfrm>
            <a:off x="2195640" y="7679880"/>
            <a:ext cx="19275480" cy="9106920"/>
          </a:xfrm>
          <a:prstGeom prst="rect">
            <a:avLst/>
          </a:prstGeom>
        </p:spPr>
        <p:txBody>
          <a:bodyPr wrap="none" lIns="480600" tIns="240480" rIns="480600" bIns="240480"/>
          <a:lstStyle/>
          <a:p>
            <a:endParaRPr/>
          </a:p>
        </p:txBody>
      </p:sp>
      <p:sp>
        <p:nvSpPr>
          <p:cNvPr id="31" name="PlaceHolder 3"/>
          <p:cNvSpPr>
            <a:spLocks noGrp="1"/>
          </p:cNvSpPr>
          <p:nvPr>
            <p:ph type="body"/>
          </p:nvPr>
        </p:nvSpPr>
        <p:spPr>
          <a:xfrm>
            <a:off x="22435200" y="7679880"/>
            <a:ext cx="19275480" cy="9106920"/>
          </a:xfrm>
          <a:prstGeom prst="rect">
            <a:avLst/>
          </a:prstGeom>
        </p:spPr>
        <p:txBody>
          <a:bodyPr wrap="none" lIns="480600" tIns="240480" rIns="480600" bIns="240480"/>
          <a:lstStyle/>
          <a:p>
            <a:endParaRPr/>
          </a:p>
        </p:txBody>
      </p:sp>
      <p:sp>
        <p:nvSpPr>
          <p:cNvPr id="32" name="PlaceHolder 4"/>
          <p:cNvSpPr>
            <a:spLocks noGrp="1"/>
          </p:cNvSpPr>
          <p:nvPr>
            <p:ph type="body"/>
          </p:nvPr>
        </p:nvSpPr>
        <p:spPr>
          <a:xfrm>
            <a:off x="22435200" y="17652240"/>
            <a:ext cx="19275480" cy="9106920"/>
          </a:xfrm>
          <a:prstGeom prst="rect">
            <a:avLst/>
          </a:prstGeom>
        </p:spPr>
        <p:txBody>
          <a:bodyPr wrap="none" lIns="480600" tIns="240480" rIns="480600" bIns="240480"/>
          <a:lstStyle/>
          <a:p>
            <a:endParaRPr/>
          </a:p>
        </p:txBody>
      </p:sp>
      <p:sp>
        <p:nvSpPr>
          <p:cNvPr id="33" name="PlaceHolder 5"/>
          <p:cNvSpPr>
            <a:spLocks noGrp="1"/>
          </p:cNvSpPr>
          <p:nvPr>
            <p:ph type="body"/>
          </p:nvPr>
        </p:nvSpPr>
        <p:spPr>
          <a:xfrm>
            <a:off x="2195640" y="17652240"/>
            <a:ext cx="19275480" cy="9106920"/>
          </a:xfrm>
          <a:prstGeom prst="rect">
            <a:avLst/>
          </a:prstGeom>
        </p:spPr>
        <p:txBody>
          <a:bodyPr wrap="none" lIns="480600" tIns="240480" rIns="480600" bIns="24048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
        <p:nvSpPr>
          <p:cNvPr id="35" name="PlaceHolder 2"/>
          <p:cNvSpPr>
            <a:spLocks noGrp="1"/>
          </p:cNvSpPr>
          <p:nvPr>
            <p:ph type="body"/>
          </p:nvPr>
        </p:nvSpPr>
        <p:spPr>
          <a:xfrm>
            <a:off x="2195640" y="7679880"/>
            <a:ext cx="19275480" cy="9106920"/>
          </a:xfrm>
          <a:prstGeom prst="rect">
            <a:avLst/>
          </a:prstGeom>
        </p:spPr>
        <p:txBody>
          <a:bodyPr wrap="none" lIns="480600" tIns="240480" rIns="480600" bIns="240480"/>
          <a:lstStyle/>
          <a:p>
            <a:endParaRPr/>
          </a:p>
        </p:txBody>
      </p:sp>
      <p:sp>
        <p:nvSpPr>
          <p:cNvPr id="36" name="PlaceHolder 3"/>
          <p:cNvSpPr>
            <a:spLocks noGrp="1"/>
          </p:cNvSpPr>
          <p:nvPr>
            <p:ph type="body"/>
          </p:nvPr>
        </p:nvSpPr>
        <p:spPr>
          <a:xfrm>
            <a:off x="22435200" y="7679880"/>
            <a:ext cx="19275480" cy="9106920"/>
          </a:xfrm>
          <a:prstGeom prst="rect">
            <a:avLst/>
          </a:prstGeom>
        </p:spPr>
        <p:txBody>
          <a:bodyPr wrap="none" lIns="480600" tIns="240480" rIns="480600" bIns="24048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
        <p:nvSpPr>
          <p:cNvPr id="6" name="PlaceHolder 2"/>
          <p:cNvSpPr>
            <a:spLocks noGrp="1"/>
          </p:cNvSpPr>
          <p:nvPr>
            <p:ph type="subTitle"/>
          </p:nvPr>
        </p:nvSpPr>
        <p:spPr>
          <a:xfrm>
            <a:off x="2195640" y="7679880"/>
            <a:ext cx="39499920" cy="19092960"/>
          </a:xfrm>
          <a:prstGeom prst="rect">
            <a:avLst/>
          </a:prstGeom>
        </p:spPr>
        <p:txBody>
          <a:bodyPr wrap="none"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
        <p:nvSpPr>
          <p:cNvPr id="8" name="PlaceHolder 2"/>
          <p:cNvSpPr>
            <a:spLocks noGrp="1"/>
          </p:cNvSpPr>
          <p:nvPr>
            <p:ph type="body"/>
          </p:nvPr>
        </p:nvSpPr>
        <p:spPr>
          <a:xfrm>
            <a:off x="2195640" y="7679880"/>
            <a:ext cx="39499920" cy="19092600"/>
          </a:xfrm>
          <a:prstGeom prst="rect">
            <a:avLst/>
          </a:prstGeom>
        </p:spPr>
        <p:txBody>
          <a:bodyPr wrap="none" lIns="480600" tIns="240480" rIns="480600" bIns="24048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
        <p:nvSpPr>
          <p:cNvPr id="10" name="PlaceHolder 2"/>
          <p:cNvSpPr>
            <a:spLocks noGrp="1"/>
          </p:cNvSpPr>
          <p:nvPr>
            <p:ph type="body"/>
          </p:nvPr>
        </p:nvSpPr>
        <p:spPr>
          <a:xfrm>
            <a:off x="2195640" y="7679880"/>
            <a:ext cx="19275480" cy="19092600"/>
          </a:xfrm>
          <a:prstGeom prst="rect">
            <a:avLst/>
          </a:prstGeom>
        </p:spPr>
        <p:txBody>
          <a:bodyPr wrap="none" lIns="480600" tIns="240480" rIns="480600" bIns="240480"/>
          <a:lstStyle/>
          <a:p>
            <a:endParaRPr/>
          </a:p>
        </p:txBody>
      </p:sp>
      <p:sp>
        <p:nvSpPr>
          <p:cNvPr id="11" name="PlaceHolder 3"/>
          <p:cNvSpPr>
            <a:spLocks noGrp="1"/>
          </p:cNvSpPr>
          <p:nvPr>
            <p:ph type="body"/>
          </p:nvPr>
        </p:nvSpPr>
        <p:spPr>
          <a:xfrm>
            <a:off x="22435200" y="7679880"/>
            <a:ext cx="19275480" cy="19092600"/>
          </a:xfrm>
          <a:prstGeom prst="rect">
            <a:avLst/>
          </a:prstGeom>
        </p:spPr>
        <p:txBody>
          <a:bodyPr wrap="none" lIns="480600" tIns="240480" rIns="480600" bIns="24048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2195640" y="300240"/>
            <a:ext cx="39499920" cy="2647224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
        <p:nvSpPr>
          <p:cNvPr id="15" name="PlaceHolder 2"/>
          <p:cNvSpPr>
            <a:spLocks noGrp="1"/>
          </p:cNvSpPr>
          <p:nvPr>
            <p:ph type="body"/>
          </p:nvPr>
        </p:nvSpPr>
        <p:spPr>
          <a:xfrm>
            <a:off x="2195640" y="7679880"/>
            <a:ext cx="19275480" cy="9106920"/>
          </a:xfrm>
          <a:prstGeom prst="rect">
            <a:avLst/>
          </a:prstGeom>
        </p:spPr>
        <p:txBody>
          <a:bodyPr wrap="none" lIns="480600" tIns="240480" rIns="480600" bIns="240480"/>
          <a:lstStyle/>
          <a:p>
            <a:endParaRPr/>
          </a:p>
        </p:txBody>
      </p:sp>
      <p:sp>
        <p:nvSpPr>
          <p:cNvPr id="16" name="PlaceHolder 3"/>
          <p:cNvSpPr>
            <a:spLocks noGrp="1"/>
          </p:cNvSpPr>
          <p:nvPr>
            <p:ph type="body"/>
          </p:nvPr>
        </p:nvSpPr>
        <p:spPr>
          <a:xfrm>
            <a:off x="2195640" y="17652240"/>
            <a:ext cx="19275480" cy="9106920"/>
          </a:xfrm>
          <a:prstGeom prst="rect">
            <a:avLst/>
          </a:prstGeom>
        </p:spPr>
        <p:txBody>
          <a:bodyPr wrap="none" lIns="480600" tIns="240480" rIns="480600" bIns="240480"/>
          <a:lstStyle/>
          <a:p>
            <a:endParaRPr/>
          </a:p>
        </p:txBody>
      </p:sp>
      <p:sp>
        <p:nvSpPr>
          <p:cNvPr id="17" name="PlaceHolder 4"/>
          <p:cNvSpPr>
            <a:spLocks noGrp="1"/>
          </p:cNvSpPr>
          <p:nvPr>
            <p:ph type="body"/>
          </p:nvPr>
        </p:nvSpPr>
        <p:spPr>
          <a:xfrm>
            <a:off x="22435200" y="7679880"/>
            <a:ext cx="19275480" cy="19092600"/>
          </a:xfrm>
          <a:prstGeom prst="rect">
            <a:avLst/>
          </a:prstGeom>
        </p:spPr>
        <p:txBody>
          <a:bodyPr wrap="none" lIns="480600" tIns="240480" rIns="480600" bIns="24048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
        <p:nvSpPr>
          <p:cNvPr id="19" name="PlaceHolder 2"/>
          <p:cNvSpPr>
            <a:spLocks noGrp="1"/>
          </p:cNvSpPr>
          <p:nvPr>
            <p:ph type="body"/>
          </p:nvPr>
        </p:nvSpPr>
        <p:spPr>
          <a:xfrm>
            <a:off x="2195640" y="7679880"/>
            <a:ext cx="19275480" cy="19092600"/>
          </a:xfrm>
          <a:prstGeom prst="rect">
            <a:avLst/>
          </a:prstGeom>
        </p:spPr>
        <p:txBody>
          <a:bodyPr wrap="none" lIns="480600" tIns="240480" rIns="480600" bIns="240480"/>
          <a:lstStyle/>
          <a:p>
            <a:endParaRPr/>
          </a:p>
        </p:txBody>
      </p:sp>
      <p:sp>
        <p:nvSpPr>
          <p:cNvPr id="20" name="PlaceHolder 3"/>
          <p:cNvSpPr>
            <a:spLocks noGrp="1"/>
          </p:cNvSpPr>
          <p:nvPr>
            <p:ph type="body"/>
          </p:nvPr>
        </p:nvSpPr>
        <p:spPr>
          <a:xfrm>
            <a:off x="22435200" y="7679880"/>
            <a:ext cx="19275480" cy="9106920"/>
          </a:xfrm>
          <a:prstGeom prst="rect">
            <a:avLst/>
          </a:prstGeom>
        </p:spPr>
        <p:txBody>
          <a:bodyPr wrap="none" lIns="480600" tIns="240480" rIns="480600" bIns="240480"/>
          <a:lstStyle/>
          <a:p>
            <a:endParaRPr/>
          </a:p>
        </p:txBody>
      </p:sp>
      <p:sp>
        <p:nvSpPr>
          <p:cNvPr id="21" name="PlaceHolder 4"/>
          <p:cNvSpPr>
            <a:spLocks noGrp="1"/>
          </p:cNvSpPr>
          <p:nvPr>
            <p:ph type="body"/>
          </p:nvPr>
        </p:nvSpPr>
        <p:spPr>
          <a:xfrm>
            <a:off x="22435200" y="17652240"/>
            <a:ext cx="19275480" cy="9106920"/>
          </a:xfrm>
          <a:prstGeom prst="rect">
            <a:avLst/>
          </a:prstGeom>
        </p:spPr>
        <p:txBody>
          <a:bodyPr wrap="none" lIns="480600" tIns="240480" rIns="480600" bIns="24048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2195640" y="59760"/>
            <a:ext cx="39499920" cy="8002800"/>
          </a:xfrm>
          <a:prstGeom prst="rect">
            <a:avLst/>
          </a:prstGeom>
        </p:spPr>
        <p:txBody>
          <a:bodyPr wrap="none" lIns="480600" tIns="240480" rIns="480600" bIns="240480" anchor="ctr"/>
          <a:lstStyle/>
          <a:p>
            <a:pPr algn="ctr"/>
            <a:endParaRPr/>
          </a:p>
        </p:txBody>
      </p:sp>
      <p:sp>
        <p:nvSpPr>
          <p:cNvPr id="23" name="PlaceHolder 2"/>
          <p:cNvSpPr>
            <a:spLocks noGrp="1"/>
          </p:cNvSpPr>
          <p:nvPr>
            <p:ph type="body"/>
          </p:nvPr>
        </p:nvSpPr>
        <p:spPr>
          <a:xfrm>
            <a:off x="2195640" y="7679880"/>
            <a:ext cx="19275480" cy="9106920"/>
          </a:xfrm>
          <a:prstGeom prst="rect">
            <a:avLst/>
          </a:prstGeom>
        </p:spPr>
        <p:txBody>
          <a:bodyPr wrap="none" lIns="480600" tIns="240480" rIns="480600" bIns="240480"/>
          <a:lstStyle/>
          <a:p>
            <a:endParaRPr/>
          </a:p>
        </p:txBody>
      </p:sp>
      <p:sp>
        <p:nvSpPr>
          <p:cNvPr id="24" name="PlaceHolder 3"/>
          <p:cNvSpPr>
            <a:spLocks noGrp="1"/>
          </p:cNvSpPr>
          <p:nvPr>
            <p:ph type="body"/>
          </p:nvPr>
        </p:nvSpPr>
        <p:spPr>
          <a:xfrm>
            <a:off x="22435200" y="7679880"/>
            <a:ext cx="19275480" cy="9106920"/>
          </a:xfrm>
          <a:prstGeom prst="rect">
            <a:avLst/>
          </a:prstGeom>
        </p:spPr>
        <p:txBody>
          <a:bodyPr wrap="none" lIns="480600" tIns="240480" rIns="480600" bIns="240480"/>
          <a:lstStyle/>
          <a:p>
            <a:endParaRPr/>
          </a:p>
        </p:txBody>
      </p:sp>
      <p:sp>
        <p:nvSpPr>
          <p:cNvPr id="25" name="PlaceHolder 4"/>
          <p:cNvSpPr>
            <a:spLocks noGrp="1"/>
          </p:cNvSpPr>
          <p:nvPr>
            <p:ph type="body"/>
          </p:nvPr>
        </p:nvSpPr>
        <p:spPr>
          <a:xfrm>
            <a:off x="2195640" y="17652240"/>
            <a:ext cx="39499200" cy="9106920"/>
          </a:xfrm>
          <a:prstGeom prst="rect">
            <a:avLst/>
          </a:prstGeom>
        </p:spPr>
        <p:txBody>
          <a:bodyPr wrap="none" lIns="480600" tIns="240480" rIns="480600" bIns="24048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2195640" y="300240"/>
            <a:ext cx="39499920" cy="7521480"/>
          </a:xfrm>
          <a:prstGeom prst="rect">
            <a:avLst/>
          </a:prstGeom>
        </p:spPr>
        <p:txBody>
          <a:bodyPr wrap="none" lIns="480600" tIns="240480" rIns="480600" bIns="240480" anchor="ctr"/>
          <a:lstStyle/>
          <a:p>
            <a:pPr algn="ctr"/>
            <a:r>
              <a:rPr lang="en-US"/>
              <a:t>Click to edit the title text format</a:t>
            </a:r>
            <a:endParaRPr/>
          </a:p>
        </p:txBody>
      </p:sp>
      <p:sp>
        <p:nvSpPr>
          <p:cNvPr id="6" name="PlaceHolder 2"/>
          <p:cNvSpPr>
            <a:spLocks noGrp="1"/>
          </p:cNvSpPr>
          <p:nvPr>
            <p:ph type="body"/>
          </p:nvPr>
        </p:nvSpPr>
        <p:spPr>
          <a:xfrm>
            <a:off x="2195640" y="7679880"/>
            <a:ext cx="39499920" cy="19092600"/>
          </a:xfrm>
          <a:prstGeom prst="rect">
            <a:avLst/>
          </a:prstGeom>
        </p:spPr>
        <p:txBody>
          <a:bodyPr wrap="none" lIns="480600" tIns="240480" rIns="480600" bIns="240480"/>
          <a:lstStyle/>
          <a:p>
            <a:pPr>
              <a:buFont typeface="Arial"/>
              <a:buChar char="•"/>
            </a:pPr>
            <a:r>
              <a:rPr lang="en-US"/>
              <a:t>Click to edit the outline text format</a:t>
            </a:r>
            <a:endParaRPr/>
          </a:p>
          <a:p>
            <a:pPr lvl="1">
              <a:buFont typeface="Arial"/>
              <a:buChar char="–"/>
            </a:pPr>
            <a:r>
              <a:rPr lang="en-US"/>
              <a:t>Second Outline Level</a:t>
            </a:r>
            <a:endParaRPr/>
          </a:p>
          <a:p>
            <a:pPr lvl="2">
              <a:buFont typeface="Arial"/>
              <a:buChar char="•"/>
            </a:pPr>
            <a:r>
              <a:rPr lang="en-US"/>
              <a:t>Third Outline Level</a:t>
            </a:r>
            <a:endParaRPr/>
          </a:p>
          <a:p>
            <a:pPr lvl="3">
              <a:buFont typeface="Arial"/>
              <a:buChar char="–"/>
            </a:pPr>
            <a:r>
              <a:rPr lang="en-US"/>
              <a:t>Fourth Outline Level</a:t>
            </a:r>
            <a:endParaRPr/>
          </a:p>
          <a:p>
            <a:pPr lvl="4">
              <a:buFont typeface="Arial"/>
              <a:buChar char="»"/>
            </a:pPr>
            <a:r>
              <a:rPr lang="en-US"/>
              <a:t>Fifth Outline Level</a:t>
            </a:r>
            <a:endParaRPr/>
          </a:p>
          <a:p>
            <a:pPr lvl="5">
              <a:buFont typeface="Arial"/>
              <a:buChar char="»"/>
            </a:pPr>
            <a:r>
              <a:rPr lang="en-US"/>
              <a:t>Sixth Outline Level</a:t>
            </a:r>
            <a:endParaRPr/>
          </a:p>
          <a:p>
            <a:pPr lvl="6">
              <a:buFont typeface="Arial"/>
              <a:buChar char="»"/>
            </a:pPr>
            <a:r>
              <a:rPr lang="en-US"/>
              <a:t>Seventh Outline Level</a:t>
            </a:r>
            <a:endParaRPr/>
          </a:p>
        </p:txBody>
      </p:sp>
      <p:sp>
        <p:nvSpPr>
          <p:cNvPr id="2" name="PlaceHolder 3"/>
          <p:cNvSpPr>
            <a:spLocks noGrp="1"/>
          </p:cNvSpPr>
          <p:nvPr>
            <p:ph type="dt"/>
          </p:nvPr>
        </p:nvSpPr>
        <p:spPr>
          <a:xfrm>
            <a:off x="2195640" y="29976840"/>
            <a:ext cx="10239120" cy="2286360"/>
          </a:xfrm>
          <a:prstGeom prst="rect">
            <a:avLst/>
          </a:prstGeom>
        </p:spPr>
        <p:txBody>
          <a:bodyPr lIns="480600" tIns="240480" rIns="480600" bIns="240480"/>
          <a:lstStyle/>
          <a:p>
            <a:endParaRPr/>
          </a:p>
        </p:txBody>
      </p:sp>
      <p:sp>
        <p:nvSpPr>
          <p:cNvPr id="3" name="PlaceHolder 4"/>
          <p:cNvSpPr>
            <a:spLocks noGrp="1"/>
          </p:cNvSpPr>
          <p:nvPr>
            <p:ph type="ftr"/>
          </p:nvPr>
        </p:nvSpPr>
        <p:spPr>
          <a:xfrm>
            <a:off x="14997240" y="29976840"/>
            <a:ext cx="13896720" cy="2286360"/>
          </a:xfrm>
          <a:prstGeom prst="rect">
            <a:avLst/>
          </a:prstGeom>
        </p:spPr>
        <p:txBody>
          <a:bodyPr lIns="480600" tIns="240480" rIns="480600" bIns="240480"/>
          <a:lstStyle/>
          <a:p>
            <a:endParaRPr/>
          </a:p>
        </p:txBody>
      </p:sp>
      <p:sp>
        <p:nvSpPr>
          <p:cNvPr id="4" name="PlaceHolder 5"/>
          <p:cNvSpPr>
            <a:spLocks noGrp="1"/>
          </p:cNvSpPr>
          <p:nvPr>
            <p:ph type="sldNum"/>
          </p:nvPr>
        </p:nvSpPr>
        <p:spPr>
          <a:xfrm>
            <a:off x="31456440" y="29976840"/>
            <a:ext cx="10239120" cy="2286360"/>
          </a:xfrm>
          <a:prstGeom prst="rect">
            <a:avLst/>
          </a:prstGeom>
        </p:spPr>
        <p:txBody>
          <a:bodyPr lIns="480600" tIns="240480" rIns="480600" bIns="240480"/>
          <a:lstStyle/>
          <a:p>
            <a:pPr>
              <a:buFont typeface="StarSymbol"/>
              <a:buChar char=""/>
            </a:pPr>
            <a:fld id="{91C181B1-D151-4101-8101-B1C1617121C1}" type="slidenum">
              <a:rPr lang="en-US"/>
              <a:pPr>
                <a:buFont typeface="StarSymbol"/>
                <a:buChar cha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CustomShape 1"/>
          <p:cNvSpPr/>
          <p:nvPr/>
        </p:nvSpPr>
        <p:spPr>
          <a:xfrm>
            <a:off x="77760" y="604800"/>
            <a:ext cx="19378800" cy="3750840"/>
          </a:xfrm>
          <a:prstGeom prst="rect">
            <a:avLst/>
          </a:prstGeom>
        </p:spPr>
        <p:txBody>
          <a:bodyPr lIns="90000" tIns="46800" rIns="90000" bIns="46800"/>
          <a:lstStyle/>
          <a:p>
            <a:pPr algn="ctr">
              <a:lnSpc>
                <a:spcPct val="100000"/>
              </a:lnSpc>
            </a:pPr>
            <a:r>
              <a:rPr lang="en-US" sz="12000" b="1" dirty="0" err="1">
                <a:solidFill>
                  <a:srgbClr val="FFFF00"/>
                </a:solidFill>
                <a:latin typeface="Times New Roman"/>
              </a:rPr>
              <a:t>Bistatic</a:t>
            </a:r>
            <a:r>
              <a:rPr lang="en-US" sz="12000" b="1" dirty="0">
                <a:solidFill>
                  <a:srgbClr val="FFFF00"/>
                </a:solidFill>
                <a:latin typeface="Times New Roman"/>
              </a:rPr>
              <a:t> Systems: Preparing for </a:t>
            </a:r>
            <a:r>
              <a:rPr lang="en-US" sz="12000" b="1" dirty="0" err="1">
                <a:solidFill>
                  <a:srgbClr val="FFFF00"/>
                </a:solidFill>
                <a:latin typeface="Times New Roman"/>
              </a:rPr>
              <a:t>Multistatic</a:t>
            </a:r>
            <a:endParaRPr/>
          </a:p>
        </p:txBody>
      </p:sp>
      <p:sp>
        <p:nvSpPr>
          <p:cNvPr id="44" name="CustomShape 2"/>
          <p:cNvSpPr/>
          <p:nvPr/>
        </p:nvSpPr>
        <p:spPr>
          <a:xfrm>
            <a:off x="19196280" y="669960"/>
            <a:ext cx="13716000" cy="4664520"/>
          </a:xfrm>
          <a:prstGeom prst="rect">
            <a:avLst/>
          </a:prstGeom>
        </p:spPr>
        <p:txBody>
          <a:bodyPr lIns="90000" tIns="46800" rIns="90000" bIns="46800"/>
          <a:lstStyle/>
          <a:p>
            <a:pPr algn="just">
              <a:lnSpc>
                <a:spcPct val="100000"/>
              </a:lnSpc>
            </a:pPr>
            <a:r>
              <a:rPr lang="en-US" sz="5000" b="1" dirty="0">
                <a:solidFill>
                  <a:srgbClr val="FFFFFF"/>
                </a:solidFill>
                <a:latin typeface="Times New Roman"/>
              </a:rPr>
              <a:t>Robert K. Forney, Hugh Roarty, Scott Glenn</a:t>
            </a:r>
            <a:endParaRPr dirty="0"/>
          </a:p>
          <a:p>
            <a:pPr algn="just">
              <a:lnSpc>
                <a:spcPct val="100000"/>
              </a:lnSpc>
            </a:pPr>
            <a:r>
              <a:rPr lang="en-US" sz="5000" b="1" dirty="0">
                <a:solidFill>
                  <a:srgbClr val="009999"/>
                </a:solidFill>
                <a:latin typeface="Times New Roman"/>
              </a:rPr>
              <a:t>roberttheforney@yahoo.com</a:t>
            </a:r>
            <a:endParaRPr dirty="0"/>
          </a:p>
          <a:p>
            <a:pPr algn="just">
              <a:lnSpc>
                <a:spcPct val="100000"/>
              </a:lnSpc>
            </a:pPr>
            <a:r>
              <a:rPr lang="en-US" sz="5000" b="1" dirty="0">
                <a:solidFill>
                  <a:srgbClr val="FFFFFF"/>
                </a:solidFill>
                <a:latin typeface="Times New Roman"/>
              </a:rPr>
              <a:t>Coastal Ocean Observation Laboratory </a:t>
            </a:r>
            <a:endParaRPr dirty="0"/>
          </a:p>
          <a:p>
            <a:pPr algn="just">
              <a:lnSpc>
                <a:spcPct val="100000"/>
              </a:lnSpc>
            </a:pPr>
            <a:r>
              <a:rPr lang="en-US" sz="5000" b="1" dirty="0">
                <a:solidFill>
                  <a:srgbClr val="FFFFFF"/>
                </a:solidFill>
                <a:latin typeface="Times New Roman"/>
              </a:rPr>
              <a:t>Institute of Marine &amp; Coastal Sciences</a:t>
            </a:r>
            <a:endParaRPr dirty="0"/>
          </a:p>
          <a:p>
            <a:pPr algn="just">
              <a:lnSpc>
                <a:spcPct val="100000"/>
              </a:lnSpc>
            </a:pPr>
            <a:r>
              <a:rPr lang="en-US" sz="5000" b="1" dirty="0">
                <a:solidFill>
                  <a:srgbClr val="FFFFFF"/>
                </a:solidFill>
                <a:latin typeface="Times New Roman"/>
              </a:rPr>
              <a:t>Rutgers University</a:t>
            </a:r>
            <a:endParaRPr dirty="0"/>
          </a:p>
          <a:p>
            <a:pPr algn="just">
              <a:lnSpc>
                <a:spcPct val="100000"/>
              </a:lnSpc>
              <a:buFont typeface="StarSymbol"/>
              <a:buChar char=""/>
            </a:pPr>
            <a:endParaRPr dirty="0"/>
          </a:p>
        </p:txBody>
      </p:sp>
      <p:sp>
        <p:nvSpPr>
          <p:cNvPr id="45" name="Line 3"/>
          <p:cNvSpPr/>
          <p:nvPr/>
        </p:nvSpPr>
        <p:spPr>
          <a:xfrm>
            <a:off x="0" y="5114880"/>
            <a:ext cx="43891200" cy="0"/>
          </a:xfrm>
          <a:prstGeom prst="line">
            <a:avLst/>
          </a:prstGeom>
          <a:ln w="50760">
            <a:solidFill>
              <a:srgbClr val="FFFFFF"/>
            </a:solidFill>
            <a:miter/>
          </a:ln>
        </p:spPr>
      </p:sp>
      <p:sp>
        <p:nvSpPr>
          <p:cNvPr id="46" name="Line 4"/>
          <p:cNvSpPr/>
          <p:nvPr/>
        </p:nvSpPr>
        <p:spPr>
          <a:xfrm flipH="1">
            <a:off x="14668200" y="5151600"/>
            <a:ext cx="6120" cy="27843120"/>
          </a:xfrm>
          <a:prstGeom prst="line">
            <a:avLst/>
          </a:prstGeom>
          <a:ln w="50760">
            <a:solidFill>
              <a:srgbClr val="FFFFFF"/>
            </a:solidFill>
            <a:miter/>
          </a:ln>
        </p:spPr>
      </p:sp>
      <p:sp>
        <p:nvSpPr>
          <p:cNvPr id="47" name="CustomShape 5"/>
          <p:cNvSpPr/>
          <p:nvPr/>
        </p:nvSpPr>
        <p:spPr>
          <a:xfrm>
            <a:off x="4143240" y="5200560"/>
            <a:ext cx="4327560" cy="1008360"/>
          </a:xfrm>
          <a:prstGeom prst="rect">
            <a:avLst/>
          </a:prstGeom>
        </p:spPr>
        <p:txBody>
          <a:bodyPr wrap="none" lIns="90000" tIns="46800" rIns="90000" bIns="46800"/>
          <a:lstStyle/>
          <a:p>
            <a:pPr>
              <a:lnSpc>
                <a:spcPct val="100000"/>
              </a:lnSpc>
            </a:pPr>
            <a:r>
              <a:rPr lang="en-US" sz="6000" b="1" u="sng" dirty="0">
                <a:solidFill>
                  <a:srgbClr val="FFFF00"/>
                </a:solidFill>
                <a:latin typeface="Times New Roman"/>
              </a:rPr>
              <a:t>ABSTRACT</a:t>
            </a:r>
            <a:endParaRPr/>
          </a:p>
        </p:txBody>
      </p:sp>
      <p:sp>
        <p:nvSpPr>
          <p:cNvPr id="48" name="Line 6"/>
          <p:cNvSpPr/>
          <p:nvPr/>
        </p:nvSpPr>
        <p:spPr>
          <a:xfrm flipH="1">
            <a:off x="29303640" y="5121360"/>
            <a:ext cx="7920" cy="27843120"/>
          </a:xfrm>
          <a:prstGeom prst="line">
            <a:avLst/>
          </a:prstGeom>
          <a:ln w="50760">
            <a:solidFill>
              <a:srgbClr val="FFFFFF"/>
            </a:solidFill>
            <a:miter/>
          </a:ln>
        </p:spPr>
      </p:sp>
      <p:pic>
        <p:nvPicPr>
          <p:cNvPr id="49" name="Picture 2111"/>
          <p:cNvPicPr/>
          <p:nvPr/>
        </p:nvPicPr>
        <p:blipFill>
          <a:blip r:embed="rId3" cstate="print"/>
          <a:stretch>
            <a:fillRect/>
          </a:stretch>
        </p:blipFill>
        <p:spPr>
          <a:xfrm>
            <a:off x="34836120" y="2898720"/>
            <a:ext cx="3651120" cy="1474920"/>
          </a:xfrm>
          <a:prstGeom prst="rect">
            <a:avLst/>
          </a:prstGeom>
        </p:spPr>
      </p:pic>
      <p:sp>
        <p:nvSpPr>
          <p:cNvPr id="50" name="CustomShape 7"/>
          <p:cNvSpPr/>
          <p:nvPr/>
        </p:nvSpPr>
        <p:spPr>
          <a:xfrm>
            <a:off x="274680" y="6315120"/>
            <a:ext cx="14179680" cy="14170680"/>
          </a:xfrm>
          <a:prstGeom prst="rect">
            <a:avLst/>
          </a:prstGeom>
        </p:spPr>
        <p:txBody>
          <a:bodyPr lIns="90000" tIns="46800" rIns="90000" bIns="46800"/>
          <a:lstStyle/>
          <a:p>
            <a:r>
              <a:rPr lang="en-US" sz="4400" dirty="0">
                <a:solidFill>
                  <a:srgbClr val="FFFFFF"/>
                </a:solidFill>
              </a:rPr>
              <a:t>The improvement of HF radar is integral to the advancement of knowledge of the ocean. It is one of the primary sources of ocean data, and is an excellent tool for measuring the bearings and velocities of waves, currents, and near-surface winds. It is used in a variety of applications, from marine research to vessel tracking to search and rescue operations. All applications of coastal radar benefit from its improvement, and there is room for improvement. </a:t>
            </a:r>
            <a:r>
              <a:rPr lang="en-US" sz="4400" dirty="0" smtClean="0">
                <a:solidFill>
                  <a:srgbClr val="FFFFFF"/>
                </a:solidFill>
              </a:rPr>
              <a:t>HF </a:t>
            </a:r>
            <a:r>
              <a:rPr lang="en-US" sz="4400" dirty="0">
                <a:solidFill>
                  <a:srgbClr val="FFFFFF"/>
                </a:solidFill>
              </a:rPr>
              <a:t>radar systems use the monostatic setup, which produces radial data that estimates the bearing and velocity of waters in its radius relative to a single </a:t>
            </a:r>
            <a:r>
              <a:rPr lang="en-US" sz="4400" dirty="0" smtClean="0">
                <a:solidFill>
                  <a:srgbClr val="FFFFFF"/>
                </a:solidFill>
              </a:rPr>
              <a:t>point.  There </a:t>
            </a:r>
            <a:r>
              <a:rPr lang="en-US" sz="4400" dirty="0">
                <a:solidFill>
                  <a:srgbClr val="FFFFFF"/>
                </a:solidFill>
              </a:rPr>
              <a:t>is also a bistatic setup that produces elliptical data, which allows many more look angles at any given point and a different estimate of velocity. This setup </a:t>
            </a:r>
            <a:r>
              <a:rPr lang="en-US" sz="4400" dirty="0" smtClean="0">
                <a:solidFill>
                  <a:srgbClr val="FFFFFF"/>
                </a:solidFill>
              </a:rPr>
              <a:t>is not as common</a:t>
            </a:r>
            <a:r>
              <a:rPr lang="en-US" sz="4400" dirty="0">
                <a:solidFill>
                  <a:srgbClr val="FFFFFF"/>
                </a:solidFill>
              </a:rPr>
              <a:t>, and is very valuable in the quest for more accurate coastal radar maps. I present my findings on the reliability and peculiarities of bistatic systems, and my hopes of combining monostatic and bistatic systems to produce a high-quality multistatic system for high-accuracy, high-resolution radar maps.</a:t>
            </a:r>
            <a:endParaRPr dirty="0"/>
          </a:p>
        </p:txBody>
      </p:sp>
      <p:sp>
        <p:nvSpPr>
          <p:cNvPr id="51" name="CustomShape 8"/>
          <p:cNvSpPr/>
          <p:nvPr/>
        </p:nvSpPr>
        <p:spPr>
          <a:xfrm>
            <a:off x="17519040" y="5200560"/>
            <a:ext cx="8541360" cy="1008360"/>
          </a:xfrm>
          <a:prstGeom prst="rect">
            <a:avLst/>
          </a:prstGeom>
        </p:spPr>
        <p:txBody>
          <a:bodyPr wrap="none" lIns="90000" tIns="46800" rIns="90000" bIns="46800"/>
          <a:lstStyle/>
          <a:p>
            <a:pPr>
              <a:lnSpc>
                <a:spcPct val="100000"/>
              </a:lnSpc>
            </a:pPr>
            <a:r>
              <a:rPr lang="en-US" sz="6000" b="1" u="sng" dirty="0">
                <a:solidFill>
                  <a:srgbClr val="FFFF00"/>
                </a:solidFill>
                <a:latin typeface="Times New Roman"/>
              </a:rPr>
              <a:t>INITIAL EVALUATION</a:t>
            </a:r>
            <a:endParaRPr/>
          </a:p>
        </p:txBody>
      </p:sp>
      <p:sp>
        <p:nvSpPr>
          <p:cNvPr id="52" name="CustomShape 9"/>
          <p:cNvSpPr/>
          <p:nvPr/>
        </p:nvSpPr>
        <p:spPr>
          <a:xfrm>
            <a:off x="17825400" y="13944600"/>
            <a:ext cx="7777800" cy="1008360"/>
          </a:xfrm>
          <a:prstGeom prst="rect">
            <a:avLst/>
          </a:prstGeom>
        </p:spPr>
        <p:txBody>
          <a:bodyPr wrap="none" lIns="90000" tIns="46800" rIns="90000" bIns="46800"/>
          <a:lstStyle/>
          <a:p>
            <a:pPr>
              <a:lnSpc>
                <a:spcPct val="100000"/>
              </a:lnSpc>
            </a:pPr>
            <a:r>
              <a:rPr lang="en-US" sz="6000" b="1" u="sng" dirty="0">
                <a:solidFill>
                  <a:srgbClr val="FFFF00"/>
                </a:solidFill>
                <a:latin typeface="Times New Roman"/>
              </a:rPr>
              <a:t>QUALITY CONTROL</a:t>
            </a:r>
            <a:endParaRPr/>
          </a:p>
        </p:txBody>
      </p:sp>
      <p:sp>
        <p:nvSpPr>
          <p:cNvPr id="53" name="CustomShape 10"/>
          <p:cNvSpPr/>
          <p:nvPr/>
        </p:nvSpPr>
        <p:spPr>
          <a:xfrm>
            <a:off x="32667600" y="5200560"/>
            <a:ext cx="7947000" cy="1008360"/>
          </a:xfrm>
          <a:prstGeom prst="rect">
            <a:avLst/>
          </a:prstGeom>
        </p:spPr>
        <p:txBody>
          <a:bodyPr wrap="none" lIns="90000" tIns="46800" rIns="90000" bIns="46800"/>
          <a:lstStyle/>
          <a:p>
            <a:pPr>
              <a:lnSpc>
                <a:spcPct val="100000"/>
              </a:lnSpc>
            </a:pPr>
            <a:r>
              <a:rPr lang="en-US" sz="6000" b="1" u="sng" dirty="0">
                <a:solidFill>
                  <a:srgbClr val="FFFF00"/>
                </a:solidFill>
                <a:latin typeface="Times New Roman"/>
              </a:rPr>
              <a:t>TIDAL EXTRACTION</a:t>
            </a:r>
            <a:endParaRPr/>
          </a:p>
        </p:txBody>
      </p:sp>
      <p:sp>
        <p:nvSpPr>
          <p:cNvPr id="54" name="CustomShape 11"/>
          <p:cNvSpPr/>
          <p:nvPr/>
        </p:nvSpPr>
        <p:spPr>
          <a:xfrm>
            <a:off x="4391025" y="20497800"/>
            <a:ext cx="4941720" cy="1008360"/>
          </a:xfrm>
          <a:prstGeom prst="rect">
            <a:avLst/>
          </a:prstGeom>
        </p:spPr>
        <p:txBody>
          <a:bodyPr wrap="none" lIns="90000" tIns="46800" rIns="90000" bIns="46800"/>
          <a:lstStyle/>
          <a:p>
            <a:pPr>
              <a:lnSpc>
                <a:spcPct val="100000"/>
              </a:lnSpc>
            </a:pPr>
            <a:r>
              <a:rPr lang="en-US" sz="6000" b="1" u="sng" dirty="0">
                <a:solidFill>
                  <a:srgbClr val="FFFF00"/>
                </a:solidFill>
                <a:latin typeface="Times New Roman"/>
              </a:rPr>
              <a:t>FIRST STEPS</a:t>
            </a:r>
            <a:endParaRPr dirty="0"/>
          </a:p>
        </p:txBody>
      </p:sp>
      <p:sp>
        <p:nvSpPr>
          <p:cNvPr id="55" name="CustomShape 12"/>
          <p:cNvSpPr/>
          <p:nvPr/>
        </p:nvSpPr>
        <p:spPr>
          <a:xfrm>
            <a:off x="14884200" y="11087280"/>
            <a:ext cx="14198760" cy="3506040"/>
          </a:xfrm>
          <a:prstGeom prst="rect">
            <a:avLst/>
          </a:prstGeom>
        </p:spPr>
        <p:txBody>
          <a:bodyPr lIns="90000" tIns="46800" rIns="90000" bIns="46800"/>
          <a:lstStyle/>
          <a:p>
            <a:pPr algn="just"/>
            <a:r>
              <a:rPr lang="en-US" sz="3200" dirty="0">
                <a:solidFill>
                  <a:srgbClr val="FFFFFF"/>
                </a:solidFill>
              </a:rPr>
              <a:t>Above are two plots of our first elliptical data from between RATH and WOOD. On the left is the raw initial </a:t>
            </a:r>
            <a:r>
              <a:rPr lang="en-US" sz="3200" dirty="0" smtClean="0">
                <a:solidFill>
                  <a:srgbClr val="FFFFFF"/>
                </a:solidFill>
              </a:rPr>
              <a:t>plot—there are many errant vectors, </a:t>
            </a:r>
            <a:r>
              <a:rPr lang="en-US" sz="3200" dirty="0">
                <a:solidFill>
                  <a:srgbClr val="FFFFFF"/>
                </a:solidFill>
              </a:rPr>
              <a:t>indicating some sort of error at work. After analysis of the settings of the elliptical suite it was found that the range cells were off by 5 from where they should have been, and once they changed the data produced the plot on the right. It wasn't perfect so we continued quality control.</a:t>
            </a:r>
            <a:endParaRPr dirty="0"/>
          </a:p>
        </p:txBody>
      </p:sp>
      <p:pic>
        <p:nvPicPr>
          <p:cNvPr id="56" name="Picture 1"/>
          <p:cNvPicPr/>
          <p:nvPr/>
        </p:nvPicPr>
        <p:blipFill>
          <a:blip r:embed="rId4" cstate="print"/>
          <a:stretch>
            <a:fillRect/>
          </a:stretch>
        </p:blipFill>
        <p:spPr>
          <a:xfrm>
            <a:off x="33299280" y="966960"/>
            <a:ext cx="6553440" cy="1130040"/>
          </a:xfrm>
          <a:prstGeom prst="rect">
            <a:avLst/>
          </a:prstGeom>
        </p:spPr>
      </p:pic>
      <p:pic>
        <p:nvPicPr>
          <p:cNvPr id="57" name="Picture 56"/>
          <p:cNvPicPr/>
          <p:nvPr/>
        </p:nvPicPr>
        <p:blipFill>
          <a:blip r:embed="rId5" cstate="print"/>
          <a:stretch>
            <a:fillRect/>
          </a:stretch>
        </p:blipFill>
        <p:spPr>
          <a:xfrm>
            <a:off x="40690800" y="2377440"/>
            <a:ext cx="2142720" cy="2142720"/>
          </a:xfrm>
          <a:prstGeom prst="rect">
            <a:avLst/>
          </a:prstGeom>
        </p:spPr>
      </p:pic>
      <p:graphicFrame>
        <p:nvGraphicFramePr>
          <p:cNvPr id="58" name="Table 13"/>
          <p:cNvGraphicFramePr/>
          <p:nvPr/>
        </p:nvGraphicFramePr>
        <p:xfrm>
          <a:off x="304800" y="27101801"/>
          <a:ext cx="10286999" cy="4825999"/>
        </p:xfrm>
        <a:graphic>
          <a:graphicData uri="http://schemas.openxmlformats.org/drawingml/2006/table">
            <a:tbl>
              <a:tblPr/>
              <a:tblGrid>
                <a:gridCol w="2056779"/>
                <a:gridCol w="2057400"/>
                <a:gridCol w="2056779"/>
                <a:gridCol w="2056779"/>
                <a:gridCol w="2059262"/>
              </a:tblGrid>
              <a:tr h="835648">
                <a:tc>
                  <a:txBody>
                    <a:bodyPr/>
                    <a:lstStyle/>
                    <a:p>
                      <a:pPr algn="ctr"/>
                      <a:endParaRPr lang="en-US" sz="3200" i="1" dirty="0"/>
                    </a:p>
                  </a:txBody>
                  <a:tcPr>
                    <a:solidFill>
                      <a:schemeClr val="bg1"/>
                    </a:solidFill>
                  </a:tcPr>
                </a:tc>
                <a:tc>
                  <a:txBody>
                    <a:bodyPr/>
                    <a:lstStyle/>
                    <a:p>
                      <a:pPr algn="ctr">
                        <a:lnSpc>
                          <a:spcPct val="102000"/>
                        </a:lnSpc>
                        <a:buFont typeface="StarSymbol"/>
                        <a:buNone/>
                      </a:pPr>
                      <a:r>
                        <a:rPr lang="en-US" sz="3200" b="1" i="1" dirty="0">
                          <a:solidFill>
                            <a:srgbClr val="000000"/>
                          </a:solidFill>
                          <a:latin typeface="Calibri"/>
                        </a:rPr>
                        <a:t>BRNT</a:t>
                      </a:r>
                      <a:endParaRPr sz="3200" b="1" i="1" dirty="0"/>
                    </a:p>
                  </a:txBody>
                  <a:tcPr>
                    <a:solidFill>
                      <a:schemeClr val="bg1"/>
                    </a:solidFill>
                  </a:tcPr>
                </a:tc>
                <a:tc>
                  <a:txBody>
                    <a:bodyPr/>
                    <a:lstStyle/>
                    <a:p>
                      <a:pPr algn="ctr">
                        <a:lnSpc>
                          <a:spcPct val="102000"/>
                        </a:lnSpc>
                        <a:buFont typeface="StarSymbol"/>
                        <a:buNone/>
                      </a:pPr>
                      <a:r>
                        <a:rPr lang="en-US" sz="3200" b="1" i="1" dirty="0">
                          <a:solidFill>
                            <a:srgbClr val="000000"/>
                          </a:solidFill>
                          <a:latin typeface="Calibri"/>
                        </a:rPr>
                        <a:t>BRMR</a:t>
                      </a:r>
                      <a:endParaRPr sz="3200" b="1" i="1" dirty="0"/>
                    </a:p>
                  </a:txBody>
                  <a:tcPr>
                    <a:solidFill>
                      <a:schemeClr val="bg1"/>
                    </a:solidFill>
                  </a:tcPr>
                </a:tc>
                <a:tc>
                  <a:txBody>
                    <a:bodyPr/>
                    <a:lstStyle/>
                    <a:p>
                      <a:pPr algn="ctr">
                        <a:lnSpc>
                          <a:spcPct val="102000"/>
                        </a:lnSpc>
                        <a:buFont typeface="StarSymbol"/>
                        <a:buNone/>
                      </a:pPr>
                      <a:r>
                        <a:rPr lang="en-US" sz="3200" b="1" i="1" dirty="0">
                          <a:solidFill>
                            <a:srgbClr val="000000"/>
                          </a:solidFill>
                          <a:latin typeface="Calibri"/>
                        </a:rPr>
                        <a:t>RATH</a:t>
                      </a:r>
                      <a:endParaRPr sz="3200" b="1" i="1" dirty="0"/>
                    </a:p>
                  </a:txBody>
                  <a:tcPr>
                    <a:solidFill>
                      <a:schemeClr val="bg1"/>
                    </a:solidFill>
                  </a:tcPr>
                </a:tc>
                <a:tc>
                  <a:txBody>
                    <a:bodyPr/>
                    <a:lstStyle/>
                    <a:p>
                      <a:pPr algn="ctr">
                        <a:lnSpc>
                          <a:spcPct val="102000"/>
                        </a:lnSpc>
                        <a:buFont typeface="StarSymbol"/>
                        <a:buNone/>
                      </a:pPr>
                      <a:r>
                        <a:rPr lang="en-US" sz="3200" b="1" i="1" dirty="0">
                          <a:solidFill>
                            <a:srgbClr val="000000"/>
                          </a:solidFill>
                          <a:latin typeface="Calibri"/>
                        </a:rPr>
                        <a:t>WOOD</a:t>
                      </a:r>
                      <a:endParaRPr sz="3200" b="1" i="1" dirty="0"/>
                    </a:p>
                  </a:txBody>
                  <a:tcPr>
                    <a:solidFill>
                      <a:schemeClr val="bg1"/>
                    </a:solidFill>
                  </a:tcPr>
                </a:tc>
              </a:tr>
              <a:tr h="684329">
                <a:tc>
                  <a:txBody>
                    <a:bodyPr/>
                    <a:lstStyle/>
                    <a:p>
                      <a:pPr algn="ctr">
                        <a:lnSpc>
                          <a:spcPct val="102000"/>
                        </a:lnSpc>
                        <a:buFont typeface="StarSymbol"/>
                        <a:buNone/>
                      </a:pPr>
                      <a:r>
                        <a:rPr lang="en-US" sz="3200" b="1" i="1" dirty="0">
                          <a:solidFill>
                            <a:srgbClr val="000000"/>
                          </a:solidFill>
                          <a:latin typeface="Calibri"/>
                        </a:rPr>
                        <a:t>BRNT</a:t>
                      </a:r>
                      <a:endParaRPr sz="3200" b="1" i="1" dirty="0"/>
                    </a:p>
                  </a:txBody>
                  <a:tcPr>
                    <a:solidFill>
                      <a:schemeClr val="bg1"/>
                    </a:solidFill>
                  </a:tcPr>
                </a:tc>
                <a:tc>
                  <a:txBody>
                    <a:bodyPr/>
                    <a:lstStyle/>
                    <a:p>
                      <a:pPr algn="ctr">
                        <a:lnSpc>
                          <a:spcPct val="102000"/>
                        </a:lnSpc>
                        <a:buFont typeface="StarSymbol"/>
                        <a:buNone/>
                      </a:pPr>
                      <a:r>
                        <a:rPr lang="en-US" sz="3200" dirty="0">
                          <a:solidFill>
                            <a:srgbClr val="000000"/>
                          </a:solidFill>
                          <a:latin typeface="Calibri"/>
                        </a:rPr>
                        <a:t>0</a:t>
                      </a:r>
                      <a:endParaRPr sz="3200"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27</a:t>
                      </a:r>
                      <a:endParaRPr sz="3200"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61</a:t>
                      </a:r>
                      <a:endParaRPr sz="3200"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87</a:t>
                      </a:r>
                      <a:endParaRPr sz="3200" dirty="0"/>
                    </a:p>
                  </a:txBody>
                  <a:tcPr>
                    <a:solidFill>
                      <a:schemeClr val="bg1"/>
                    </a:solidFill>
                  </a:tcPr>
                </a:tc>
              </a:tr>
              <a:tr h="684329">
                <a:tc>
                  <a:txBody>
                    <a:bodyPr/>
                    <a:lstStyle/>
                    <a:p>
                      <a:pPr algn="ctr">
                        <a:lnSpc>
                          <a:spcPct val="102000"/>
                        </a:lnSpc>
                        <a:buFont typeface="StarSymbol"/>
                        <a:buNone/>
                      </a:pPr>
                      <a:r>
                        <a:rPr lang="en-US" sz="3200" b="1" i="1" dirty="0">
                          <a:solidFill>
                            <a:srgbClr val="000000"/>
                          </a:solidFill>
                          <a:latin typeface="Calibri"/>
                        </a:rPr>
                        <a:t>BRMR</a:t>
                      </a:r>
                      <a:endParaRPr sz="3200" b="1" i="1"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27</a:t>
                      </a:r>
                      <a:endParaRPr sz="3200" dirty="0"/>
                    </a:p>
                  </a:txBody>
                  <a:tcPr>
                    <a:solidFill>
                      <a:schemeClr val="bg1"/>
                    </a:solidFill>
                  </a:tcPr>
                </a:tc>
                <a:tc>
                  <a:txBody>
                    <a:bodyPr/>
                    <a:lstStyle/>
                    <a:p>
                      <a:pPr algn="ctr">
                        <a:lnSpc>
                          <a:spcPct val="102000"/>
                        </a:lnSpc>
                        <a:buFont typeface="StarSymbol"/>
                        <a:buNone/>
                      </a:pPr>
                      <a:r>
                        <a:rPr lang="en-US" sz="3200" dirty="0">
                          <a:solidFill>
                            <a:srgbClr val="000000"/>
                          </a:solidFill>
                          <a:latin typeface="Calibri"/>
                        </a:rPr>
                        <a:t>0</a:t>
                      </a:r>
                      <a:endParaRPr sz="3200"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34</a:t>
                      </a:r>
                      <a:endParaRPr sz="3200"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60</a:t>
                      </a:r>
                      <a:endParaRPr sz="3200" dirty="0"/>
                    </a:p>
                  </a:txBody>
                  <a:tcPr>
                    <a:solidFill>
                      <a:schemeClr val="bg1"/>
                    </a:solidFill>
                  </a:tcPr>
                </a:tc>
              </a:tr>
              <a:tr h="684329">
                <a:tc>
                  <a:txBody>
                    <a:bodyPr/>
                    <a:lstStyle/>
                    <a:p>
                      <a:pPr algn="ctr">
                        <a:lnSpc>
                          <a:spcPct val="102000"/>
                        </a:lnSpc>
                        <a:buFont typeface="StarSymbol"/>
                        <a:buNone/>
                      </a:pPr>
                      <a:r>
                        <a:rPr lang="en-US" sz="3200" b="1" i="1" dirty="0">
                          <a:solidFill>
                            <a:srgbClr val="000000"/>
                          </a:solidFill>
                          <a:latin typeface="Calibri"/>
                        </a:rPr>
                        <a:t>RATH</a:t>
                      </a:r>
                      <a:endParaRPr sz="3200" b="1" i="1"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61</a:t>
                      </a:r>
                      <a:endParaRPr sz="3200"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34</a:t>
                      </a:r>
                      <a:endParaRPr sz="3200" dirty="0"/>
                    </a:p>
                  </a:txBody>
                  <a:tcPr>
                    <a:solidFill>
                      <a:schemeClr val="bg1"/>
                    </a:solidFill>
                  </a:tcPr>
                </a:tc>
                <a:tc>
                  <a:txBody>
                    <a:bodyPr/>
                    <a:lstStyle/>
                    <a:p>
                      <a:pPr algn="ctr">
                        <a:lnSpc>
                          <a:spcPct val="102000"/>
                        </a:lnSpc>
                        <a:buFont typeface="StarSymbol"/>
                        <a:buNone/>
                      </a:pPr>
                      <a:r>
                        <a:rPr lang="en-US" sz="3200" dirty="0">
                          <a:solidFill>
                            <a:srgbClr val="000000"/>
                          </a:solidFill>
                          <a:latin typeface="Calibri"/>
                        </a:rPr>
                        <a:t>0</a:t>
                      </a:r>
                      <a:endParaRPr sz="3200"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26</a:t>
                      </a:r>
                      <a:endParaRPr sz="3200" dirty="0"/>
                    </a:p>
                  </a:txBody>
                  <a:tcPr>
                    <a:solidFill>
                      <a:schemeClr val="bg1"/>
                    </a:solidFill>
                  </a:tcPr>
                </a:tc>
              </a:tr>
              <a:tr h="684329">
                <a:tc>
                  <a:txBody>
                    <a:bodyPr/>
                    <a:lstStyle/>
                    <a:p>
                      <a:pPr algn="ctr">
                        <a:lnSpc>
                          <a:spcPct val="102000"/>
                        </a:lnSpc>
                        <a:buFont typeface="StarSymbol"/>
                        <a:buNone/>
                      </a:pPr>
                      <a:r>
                        <a:rPr lang="en-US" sz="3200" b="1" i="1" dirty="0">
                          <a:solidFill>
                            <a:srgbClr val="000000"/>
                          </a:solidFill>
                          <a:latin typeface="Calibri"/>
                        </a:rPr>
                        <a:t>WOOD</a:t>
                      </a:r>
                      <a:endParaRPr sz="3200" b="1" i="1"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87</a:t>
                      </a:r>
                      <a:endParaRPr sz="3200"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60</a:t>
                      </a:r>
                      <a:endParaRPr sz="3200" dirty="0"/>
                    </a:p>
                  </a:txBody>
                  <a:tcPr>
                    <a:solidFill>
                      <a:schemeClr val="bg1"/>
                    </a:solidFill>
                  </a:tcPr>
                </a:tc>
                <a:tc>
                  <a:txBody>
                    <a:bodyPr/>
                    <a:lstStyle/>
                    <a:p>
                      <a:pPr algn="ctr">
                        <a:lnSpc>
                          <a:spcPct val="102000"/>
                        </a:lnSpc>
                        <a:buFont typeface="StarSymbol"/>
                        <a:buNone/>
                      </a:pPr>
                      <a:r>
                        <a:rPr lang="en-US" sz="3200" dirty="0" smtClean="0">
                          <a:solidFill>
                            <a:srgbClr val="000000"/>
                          </a:solidFill>
                          <a:latin typeface="Calibri"/>
                        </a:rPr>
                        <a:t>26</a:t>
                      </a:r>
                      <a:endParaRPr sz="3200" dirty="0"/>
                    </a:p>
                  </a:txBody>
                  <a:tcPr>
                    <a:solidFill>
                      <a:schemeClr val="bg1"/>
                    </a:solidFill>
                  </a:tcPr>
                </a:tc>
                <a:tc>
                  <a:txBody>
                    <a:bodyPr/>
                    <a:lstStyle/>
                    <a:p>
                      <a:pPr algn="ctr">
                        <a:lnSpc>
                          <a:spcPct val="102000"/>
                        </a:lnSpc>
                        <a:buFont typeface="StarSymbol"/>
                        <a:buNone/>
                      </a:pPr>
                      <a:r>
                        <a:rPr lang="en-US" sz="3200" dirty="0">
                          <a:solidFill>
                            <a:srgbClr val="000000"/>
                          </a:solidFill>
                          <a:latin typeface="Calibri"/>
                        </a:rPr>
                        <a:t>0</a:t>
                      </a:r>
                      <a:endParaRPr sz="3200" dirty="0"/>
                    </a:p>
                  </a:txBody>
                  <a:tcPr>
                    <a:solidFill>
                      <a:schemeClr val="bg1"/>
                    </a:solidFill>
                  </a:tcPr>
                </a:tc>
              </a:tr>
              <a:tr h="684329">
                <a:tc>
                  <a:txBody>
                    <a:bodyPr/>
                    <a:lstStyle/>
                    <a:p>
                      <a:pPr algn="ctr">
                        <a:lnSpc>
                          <a:spcPct val="102000"/>
                        </a:lnSpc>
                        <a:buFont typeface="StarSymbol"/>
                        <a:buNone/>
                      </a:pPr>
                      <a:r>
                        <a:rPr lang="en-US" sz="3200" b="1" i="1" dirty="0">
                          <a:solidFill>
                            <a:srgbClr val="000000"/>
                          </a:solidFill>
                          <a:latin typeface="Calibri"/>
                        </a:rPr>
                        <a:t>AVERAGE</a:t>
                      </a:r>
                      <a:endParaRPr sz="3200" b="1" i="1" dirty="0"/>
                    </a:p>
                  </a:txBody>
                  <a:tcPr>
                    <a:solidFill>
                      <a:schemeClr val="bg1"/>
                    </a:solidFill>
                  </a:tcPr>
                </a:tc>
                <a:tc>
                  <a:txBody>
                    <a:bodyPr/>
                    <a:lstStyle/>
                    <a:p>
                      <a:pPr algn="ctr">
                        <a:lnSpc>
                          <a:spcPct val="102000"/>
                        </a:lnSpc>
                        <a:buFont typeface="StarSymbol"/>
                        <a:buNone/>
                      </a:pPr>
                      <a:r>
                        <a:rPr lang="en-US" sz="3200" b="1" dirty="0" smtClean="0">
                          <a:solidFill>
                            <a:srgbClr val="000000"/>
                          </a:solidFill>
                          <a:latin typeface="Calibri"/>
                        </a:rPr>
                        <a:t>44</a:t>
                      </a:r>
                      <a:endParaRPr sz="3200" b="1" dirty="0"/>
                    </a:p>
                  </a:txBody>
                  <a:tcPr>
                    <a:solidFill>
                      <a:schemeClr val="bg1"/>
                    </a:solidFill>
                  </a:tcPr>
                </a:tc>
                <a:tc>
                  <a:txBody>
                    <a:bodyPr/>
                    <a:lstStyle/>
                    <a:p>
                      <a:pPr algn="ctr">
                        <a:lnSpc>
                          <a:spcPct val="102000"/>
                        </a:lnSpc>
                        <a:buFont typeface="StarSymbol"/>
                        <a:buNone/>
                      </a:pPr>
                      <a:r>
                        <a:rPr lang="en-US" sz="3200" b="1" dirty="0" smtClean="0">
                          <a:solidFill>
                            <a:srgbClr val="000000"/>
                          </a:solidFill>
                          <a:latin typeface="Calibri"/>
                        </a:rPr>
                        <a:t>30</a:t>
                      </a:r>
                      <a:endParaRPr sz="3200" b="1" dirty="0"/>
                    </a:p>
                  </a:txBody>
                  <a:tcPr>
                    <a:solidFill>
                      <a:schemeClr val="bg1"/>
                    </a:solidFill>
                  </a:tcPr>
                </a:tc>
                <a:tc>
                  <a:txBody>
                    <a:bodyPr/>
                    <a:lstStyle/>
                    <a:p>
                      <a:pPr algn="ctr">
                        <a:lnSpc>
                          <a:spcPct val="102000"/>
                        </a:lnSpc>
                        <a:buFont typeface="StarSymbol"/>
                        <a:buNone/>
                      </a:pPr>
                      <a:r>
                        <a:rPr lang="en-US" sz="3200" b="1" dirty="0" smtClean="0">
                          <a:solidFill>
                            <a:srgbClr val="000000"/>
                          </a:solidFill>
                          <a:latin typeface="Calibri"/>
                        </a:rPr>
                        <a:t>30</a:t>
                      </a:r>
                      <a:endParaRPr sz="3200" b="1" dirty="0"/>
                    </a:p>
                  </a:txBody>
                  <a:tcPr>
                    <a:solidFill>
                      <a:schemeClr val="bg1"/>
                    </a:solidFill>
                  </a:tcPr>
                </a:tc>
                <a:tc>
                  <a:txBody>
                    <a:bodyPr/>
                    <a:lstStyle/>
                    <a:p>
                      <a:pPr algn="ctr">
                        <a:lnSpc>
                          <a:spcPct val="102000"/>
                        </a:lnSpc>
                        <a:buFont typeface="StarSymbol"/>
                        <a:buNone/>
                      </a:pPr>
                      <a:r>
                        <a:rPr lang="en-US" sz="3200" b="1" dirty="0" smtClean="0">
                          <a:solidFill>
                            <a:srgbClr val="000000"/>
                          </a:solidFill>
                          <a:latin typeface="Calibri"/>
                        </a:rPr>
                        <a:t>43</a:t>
                      </a:r>
                      <a:endParaRPr sz="3200" b="1" dirty="0"/>
                    </a:p>
                  </a:txBody>
                  <a:tcPr>
                    <a:solidFill>
                      <a:schemeClr val="bg1"/>
                    </a:solidFill>
                  </a:tcPr>
                </a:tc>
              </a:tr>
              <a:tr h="390907">
                <a:tc>
                  <a:txBody>
                    <a:bodyPr/>
                    <a:lstStyle/>
                    <a:p>
                      <a:pPr algn="ctr">
                        <a:lnSpc>
                          <a:spcPct val="102000"/>
                        </a:lnSpc>
                        <a:buFont typeface="StarSymbol"/>
                        <a:buNone/>
                      </a:pPr>
                      <a:r>
                        <a:rPr lang="en-US" sz="3200" b="1" i="1" dirty="0">
                          <a:solidFill>
                            <a:srgbClr val="000000"/>
                          </a:solidFill>
                          <a:latin typeface="Calibri"/>
                        </a:rPr>
                        <a:t>STDEV</a:t>
                      </a:r>
                      <a:endParaRPr sz="3200" b="1" i="1" dirty="0"/>
                    </a:p>
                  </a:txBody>
                  <a:tcPr>
                    <a:solidFill>
                      <a:schemeClr val="bg1"/>
                    </a:solidFill>
                  </a:tcPr>
                </a:tc>
                <a:tc>
                  <a:txBody>
                    <a:bodyPr/>
                    <a:lstStyle/>
                    <a:p>
                      <a:pPr algn="ctr">
                        <a:lnSpc>
                          <a:spcPct val="102000"/>
                        </a:lnSpc>
                        <a:buFont typeface="StarSymbol"/>
                        <a:buNone/>
                      </a:pPr>
                      <a:r>
                        <a:rPr lang="en-US" sz="3200" b="1" dirty="0" smtClean="0">
                          <a:solidFill>
                            <a:srgbClr val="000000"/>
                          </a:solidFill>
                          <a:latin typeface="Calibri"/>
                        </a:rPr>
                        <a:t>38</a:t>
                      </a:r>
                      <a:endParaRPr sz="3200" b="1" dirty="0"/>
                    </a:p>
                  </a:txBody>
                  <a:tcPr>
                    <a:solidFill>
                      <a:schemeClr val="bg1"/>
                    </a:solidFill>
                  </a:tcPr>
                </a:tc>
                <a:tc>
                  <a:txBody>
                    <a:bodyPr/>
                    <a:lstStyle/>
                    <a:p>
                      <a:pPr algn="ctr">
                        <a:lnSpc>
                          <a:spcPct val="102000"/>
                        </a:lnSpc>
                        <a:buFont typeface="StarSymbol"/>
                        <a:buNone/>
                      </a:pPr>
                      <a:r>
                        <a:rPr lang="en-US" sz="3200" b="1" dirty="0" smtClean="0">
                          <a:solidFill>
                            <a:srgbClr val="000000"/>
                          </a:solidFill>
                          <a:latin typeface="Calibri"/>
                        </a:rPr>
                        <a:t>25</a:t>
                      </a:r>
                      <a:endParaRPr sz="3200" b="1" dirty="0"/>
                    </a:p>
                  </a:txBody>
                  <a:tcPr>
                    <a:solidFill>
                      <a:schemeClr val="bg1"/>
                    </a:solidFill>
                  </a:tcPr>
                </a:tc>
                <a:tc>
                  <a:txBody>
                    <a:bodyPr/>
                    <a:lstStyle/>
                    <a:p>
                      <a:pPr algn="ctr">
                        <a:lnSpc>
                          <a:spcPct val="102000"/>
                        </a:lnSpc>
                        <a:buFont typeface="StarSymbol"/>
                        <a:buNone/>
                      </a:pPr>
                      <a:r>
                        <a:rPr lang="en-US" sz="3200" b="1" dirty="0" smtClean="0">
                          <a:solidFill>
                            <a:srgbClr val="000000"/>
                          </a:solidFill>
                          <a:latin typeface="Calibri"/>
                        </a:rPr>
                        <a:t>25</a:t>
                      </a:r>
                      <a:endParaRPr sz="3200" b="1" dirty="0"/>
                    </a:p>
                  </a:txBody>
                  <a:tcPr>
                    <a:solidFill>
                      <a:schemeClr val="bg1"/>
                    </a:solidFill>
                  </a:tcPr>
                </a:tc>
                <a:tc>
                  <a:txBody>
                    <a:bodyPr/>
                    <a:lstStyle/>
                    <a:p>
                      <a:pPr algn="ctr">
                        <a:lnSpc>
                          <a:spcPct val="102000"/>
                        </a:lnSpc>
                        <a:buFont typeface="StarSymbol"/>
                        <a:buNone/>
                      </a:pPr>
                      <a:r>
                        <a:rPr lang="en-US" sz="3200" b="1" dirty="0" smtClean="0">
                          <a:solidFill>
                            <a:srgbClr val="000000"/>
                          </a:solidFill>
                          <a:latin typeface="Calibri"/>
                        </a:rPr>
                        <a:t>38</a:t>
                      </a:r>
                      <a:endParaRPr sz="3200" b="1" dirty="0"/>
                    </a:p>
                  </a:txBody>
                  <a:tcPr>
                    <a:solidFill>
                      <a:schemeClr val="bg1"/>
                    </a:solidFill>
                  </a:tcPr>
                </a:tc>
              </a:tr>
            </a:tbl>
          </a:graphicData>
        </a:graphic>
      </p:graphicFrame>
      <p:sp>
        <p:nvSpPr>
          <p:cNvPr id="59" name="CustomShape 14"/>
          <p:cNvSpPr/>
          <p:nvPr/>
        </p:nvSpPr>
        <p:spPr>
          <a:xfrm>
            <a:off x="201240" y="21564600"/>
            <a:ext cx="14179680" cy="10242720"/>
          </a:xfrm>
          <a:prstGeom prst="rect">
            <a:avLst/>
          </a:prstGeom>
        </p:spPr>
        <p:txBody>
          <a:bodyPr lIns="90000" tIns="46800" rIns="90000" bIns="46800"/>
          <a:lstStyle/>
          <a:p>
            <a:r>
              <a:rPr lang="en-US" sz="3200" dirty="0">
                <a:solidFill>
                  <a:srgbClr val="FFFFFF"/>
                </a:solidFill>
              </a:rPr>
              <a:t>First the SeaSonde Elliptical Suite was installed on the 13-MHz systems in Wildwood (WOOD) and </a:t>
            </a:r>
            <a:r>
              <a:rPr lang="en-US" sz="3200" dirty="0" err="1">
                <a:solidFill>
                  <a:srgbClr val="FFFFFF"/>
                </a:solidFill>
              </a:rPr>
              <a:t>Strathmere</a:t>
            </a:r>
            <a:r>
              <a:rPr lang="en-US" sz="3200" dirty="0">
                <a:solidFill>
                  <a:srgbClr val="FFFFFF"/>
                </a:solidFill>
              </a:rPr>
              <a:t> (RATH). The components of bistatic systems listen for each other in a set order. Since radio signal attenuates as it travels it was important to determine a transmit-listen sequence that minimizes distance traveled during transmission. This was calculated in Microsoft Excel. The sites were picked to transmit in order of least distance between sites; in the event of the same distances, the lower standard deviation was chosen as in the chart below. After picking the transmit-receive order, </a:t>
            </a:r>
            <a:r>
              <a:rPr lang="en-US" sz="3200" dirty="0" err="1">
                <a:solidFill>
                  <a:srgbClr val="FFFFFF"/>
                </a:solidFill>
              </a:rPr>
              <a:t>Multistation</a:t>
            </a:r>
            <a:r>
              <a:rPr lang="en-US" sz="3200" dirty="0">
                <a:solidFill>
                  <a:srgbClr val="FFFFFF"/>
                </a:solidFill>
              </a:rPr>
              <a:t> Sync was used to approximate the timing, which was </a:t>
            </a:r>
            <a:r>
              <a:rPr lang="en-US" sz="3200" dirty="0" smtClean="0">
                <a:solidFill>
                  <a:srgbClr val="FFFFFF"/>
                </a:solidFill>
              </a:rPr>
              <a:t>then adjusted by visual inspection of the spectra for </a:t>
            </a:r>
            <a:r>
              <a:rPr lang="en-US" sz="3200" dirty="0">
                <a:solidFill>
                  <a:srgbClr val="FFFFFF"/>
                </a:solidFill>
              </a:rPr>
              <a:t>optimal timing for max signal.</a:t>
            </a:r>
            <a:endParaRPr dirty="0"/>
          </a:p>
        </p:txBody>
      </p:sp>
      <p:sp>
        <p:nvSpPr>
          <p:cNvPr id="60" name="CustomShape 15"/>
          <p:cNvSpPr/>
          <p:nvPr/>
        </p:nvSpPr>
        <p:spPr>
          <a:xfrm>
            <a:off x="14935200" y="6400800"/>
            <a:ext cx="6553200" cy="4572000"/>
          </a:xfrm>
          <a:custGeom>
            <a:avLst/>
            <a:gdLst>
              <a:gd name="connsiteX0" fmla="*/ 0 w 6046920"/>
              <a:gd name="connsiteY0" fmla="*/ 0 h 4191000"/>
              <a:gd name="connsiteX1" fmla="*/ 6046920 w 6046920"/>
              <a:gd name="connsiteY1" fmla="*/ 0 h 4191000"/>
              <a:gd name="connsiteX2" fmla="*/ 6046920 w 6046920"/>
              <a:gd name="connsiteY2" fmla="*/ 4191000 h 4191000"/>
              <a:gd name="connsiteX3" fmla="*/ 0 w 6046920"/>
              <a:gd name="connsiteY3" fmla="*/ 4191000 h 4191000"/>
              <a:gd name="connsiteX4" fmla="*/ 0 w 6046920"/>
              <a:gd name="connsiteY4" fmla="*/ 0 h 4191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6920" h="4191000">
                <a:moveTo>
                  <a:pt x="0" y="0"/>
                </a:moveTo>
                <a:lnTo>
                  <a:pt x="6046920" y="0"/>
                </a:lnTo>
                <a:lnTo>
                  <a:pt x="6046920" y="4191000"/>
                </a:lnTo>
                <a:lnTo>
                  <a:pt x="0" y="4191000"/>
                </a:lnTo>
                <a:lnTo>
                  <a:pt x="0" y="0"/>
                </a:lnTo>
                <a:close/>
              </a:path>
            </a:pathLst>
          </a:custGeom>
          <a:blipFill>
            <a:blip r:embed="rId6" cstate="print"/>
            <a:srcRect/>
            <a:stretch>
              <a:fillRect t="-11515" b="-10529"/>
            </a:stretch>
          </a:blipFill>
        </p:spPr>
      </p:sp>
      <p:sp>
        <p:nvSpPr>
          <p:cNvPr id="61" name="CustomShape 16"/>
          <p:cNvSpPr/>
          <p:nvPr/>
        </p:nvSpPr>
        <p:spPr>
          <a:xfrm>
            <a:off x="22098000" y="6400800"/>
            <a:ext cx="6781800" cy="4525920"/>
          </a:xfrm>
          <a:prstGeom prst="rect">
            <a:avLst/>
          </a:prstGeom>
          <a:blipFill>
            <a:blip r:embed="rId7" cstate="print"/>
          </a:blipFill>
        </p:spPr>
      </p:sp>
      <p:sp>
        <p:nvSpPr>
          <p:cNvPr id="62" name="CustomShape 17"/>
          <p:cNvSpPr/>
          <p:nvPr/>
        </p:nvSpPr>
        <p:spPr>
          <a:xfrm>
            <a:off x="14884560" y="23774400"/>
            <a:ext cx="14198760" cy="3506040"/>
          </a:xfrm>
          <a:prstGeom prst="rect">
            <a:avLst/>
          </a:prstGeom>
        </p:spPr>
        <p:txBody>
          <a:bodyPr lIns="90000" tIns="46800" rIns="90000" bIns="46800"/>
          <a:lstStyle/>
          <a:p>
            <a:pPr algn="just"/>
            <a:r>
              <a:rPr lang="en-US" sz="3100" dirty="0" smtClean="0">
                <a:solidFill>
                  <a:srgbClr val="FFFFFF"/>
                </a:solidFill>
              </a:rPr>
              <a:t>The histograms show velocity versus number of vectors of that velocity for six </a:t>
            </a:r>
            <a:r>
              <a:rPr lang="en-US" sz="3100" dirty="0">
                <a:solidFill>
                  <a:srgbClr val="FFFFFF"/>
                </a:solidFill>
              </a:rPr>
              <a:t>hours of elliptical </a:t>
            </a:r>
            <a:r>
              <a:rPr lang="en-US" sz="3100" dirty="0" smtClean="0">
                <a:solidFill>
                  <a:srgbClr val="FFFFFF"/>
                </a:solidFill>
              </a:rPr>
              <a:t>data. They </a:t>
            </a:r>
            <a:r>
              <a:rPr lang="en-US" sz="3100" dirty="0">
                <a:solidFill>
                  <a:srgbClr val="FFFFFF"/>
                </a:solidFill>
              </a:rPr>
              <a:t>demonstrate that </a:t>
            </a:r>
            <a:r>
              <a:rPr lang="en-US" sz="3100" dirty="0" smtClean="0">
                <a:solidFill>
                  <a:srgbClr val="FFFFFF"/>
                </a:solidFill>
              </a:rPr>
              <a:t>errant vectors occur consistently and occur during </a:t>
            </a:r>
            <a:r>
              <a:rPr lang="en-US" sz="3100" dirty="0">
                <a:solidFill>
                  <a:srgbClr val="FFFFFF"/>
                </a:solidFill>
              </a:rPr>
              <a:t>a long period of </a:t>
            </a:r>
            <a:r>
              <a:rPr lang="en-US" sz="3100" dirty="0" smtClean="0">
                <a:solidFill>
                  <a:srgbClr val="FFFFFF"/>
                </a:solidFill>
              </a:rPr>
              <a:t>time—indicating </a:t>
            </a:r>
            <a:r>
              <a:rPr lang="en-US" sz="3100" dirty="0">
                <a:solidFill>
                  <a:srgbClr val="FFFFFF"/>
                </a:solidFill>
              </a:rPr>
              <a:t>that there is </a:t>
            </a:r>
            <a:r>
              <a:rPr lang="en-US" sz="3100" dirty="0" smtClean="0">
                <a:solidFill>
                  <a:srgbClr val="FFFFFF"/>
                </a:solidFill>
              </a:rPr>
              <a:t>an </a:t>
            </a:r>
            <a:r>
              <a:rPr lang="en-US" sz="3100" dirty="0">
                <a:solidFill>
                  <a:srgbClr val="FFFFFF"/>
                </a:solidFill>
              </a:rPr>
              <a:t>error to be fixed. So I plotted the </a:t>
            </a:r>
            <a:r>
              <a:rPr lang="en-US" sz="3100" dirty="0" smtClean="0">
                <a:solidFill>
                  <a:srgbClr val="FFFFFF"/>
                </a:solidFill>
              </a:rPr>
              <a:t>number of vectors of each velocity to </a:t>
            </a:r>
            <a:r>
              <a:rPr lang="en-US" sz="3100" dirty="0">
                <a:solidFill>
                  <a:srgbClr val="FFFFFF"/>
                </a:solidFill>
              </a:rPr>
              <a:t>identify whether </a:t>
            </a:r>
            <a:r>
              <a:rPr lang="en-US" sz="3100" dirty="0" smtClean="0">
                <a:solidFill>
                  <a:srgbClr val="FFFFFF"/>
                </a:solidFill>
              </a:rPr>
              <a:t>or not a range cell was causing the problem (below). </a:t>
            </a:r>
            <a:r>
              <a:rPr lang="en-US" sz="3100" dirty="0">
                <a:solidFill>
                  <a:srgbClr val="FFFFFF"/>
                </a:solidFill>
              </a:rPr>
              <a:t>Range </a:t>
            </a:r>
            <a:r>
              <a:rPr lang="en-US" sz="3100" dirty="0" smtClean="0">
                <a:solidFill>
                  <a:srgbClr val="FFFFFF"/>
                </a:solidFill>
              </a:rPr>
              <a:t>cells </a:t>
            </a:r>
            <a:r>
              <a:rPr lang="en-US" sz="3100" dirty="0">
                <a:solidFill>
                  <a:srgbClr val="FFFFFF"/>
                </a:solidFill>
              </a:rPr>
              <a:t>51 and 52 were producing errant vectors (left), and when we excluded those cells the plot cleaned up (right). This is likely due to </a:t>
            </a:r>
            <a:r>
              <a:rPr lang="en-US" sz="3100" dirty="0" smtClean="0">
                <a:solidFill>
                  <a:srgbClr val="FFFFFF"/>
                </a:solidFill>
              </a:rPr>
              <a:t>shallow water interference.</a:t>
            </a:r>
            <a:endParaRPr sz="3100" dirty="0"/>
          </a:p>
        </p:txBody>
      </p:sp>
      <p:sp>
        <p:nvSpPr>
          <p:cNvPr id="69" name="CustomShape 24"/>
          <p:cNvSpPr/>
          <p:nvPr/>
        </p:nvSpPr>
        <p:spPr>
          <a:xfrm>
            <a:off x="14980920" y="27310080"/>
            <a:ext cx="6583680" cy="5303520"/>
          </a:xfrm>
          <a:prstGeom prst="rect">
            <a:avLst/>
          </a:prstGeom>
          <a:blipFill>
            <a:blip r:embed="rId8" cstate="print"/>
          </a:blipFill>
        </p:spPr>
      </p:sp>
      <p:sp>
        <p:nvSpPr>
          <p:cNvPr id="70" name="CustomShape 25"/>
          <p:cNvSpPr/>
          <p:nvPr/>
        </p:nvSpPr>
        <p:spPr>
          <a:xfrm>
            <a:off x="21991320" y="27355800"/>
            <a:ext cx="6583680" cy="5303520"/>
          </a:xfrm>
          <a:prstGeom prst="rect">
            <a:avLst/>
          </a:prstGeom>
          <a:blipFill>
            <a:blip r:embed="rId9" cstate="print"/>
          </a:blipFill>
        </p:spPr>
      </p:sp>
      <p:sp>
        <p:nvSpPr>
          <p:cNvPr id="71" name="CustomShape 26"/>
          <p:cNvSpPr/>
          <p:nvPr/>
        </p:nvSpPr>
        <p:spPr>
          <a:xfrm>
            <a:off x="38468880" y="6179760"/>
            <a:ext cx="5171400" cy="6430680"/>
          </a:xfrm>
          <a:prstGeom prst="rect">
            <a:avLst/>
          </a:prstGeom>
        </p:spPr>
        <p:txBody>
          <a:bodyPr lIns="90000" tIns="46800" rIns="90000" bIns="46800"/>
          <a:lstStyle/>
          <a:p>
            <a:pPr algn="just"/>
            <a:r>
              <a:rPr lang="en-US" sz="3200" dirty="0">
                <a:solidFill>
                  <a:srgbClr val="FFFFFF"/>
                </a:solidFill>
              </a:rPr>
              <a:t>Once the data was confirmed to be good, it was compared to radial data for the same time period. The velocities were averaged and plotted against time to produce a plot of velocity components that persist across the entire 24-hour period in question—that is, they extract the tides and other long-term effects, possibly </a:t>
            </a:r>
            <a:endParaRPr dirty="0"/>
          </a:p>
        </p:txBody>
      </p:sp>
      <p:sp>
        <p:nvSpPr>
          <p:cNvPr id="72" name="CustomShape 27"/>
          <p:cNvSpPr/>
          <p:nvPr/>
        </p:nvSpPr>
        <p:spPr>
          <a:xfrm>
            <a:off x="29383200" y="20269200"/>
            <a:ext cx="14198760" cy="3992760"/>
          </a:xfrm>
          <a:prstGeom prst="rect">
            <a:avLst/>
          </a:prstGeom>
        </p:spPr>
        <p:txBody>
          <a:bodyPr lIns="90000" tIns="46800" rIns="90000" bIns="46800"/>
          <a:lstStyle/>
          <a:p>
            <a:pPr algn="just"/>
            <a:r>
              <a:rPr lang="en-US" sz="3200" dirty="0">
                <a:solidFill>
                  <a:srgbClr val="FFFFFF"/>
                </a:solidFill>
              </a:rPr>
              <a:t>Just to confirm that this trend wasn't only during that day, data from a fifteen day period was plotted as shown above, and the trends persisted. Radials are smoother and have lower amplitude overall; </a:t>
            </a:r>
            <a:r>
              <a:rPr lang="en-US" sz="3200" dirty="0" err="1">
                <a:solidFill>
                  <a:srgbClr val="FFFFFF"/>
                </a:solidFill>
              </a:rPr>
              <a:t>ellipticals</a:t>
            </a:r>
            <a:r>
              <a:rPr lang="en-US" sz="3200" dirty="0">
                <a:solidFill>
                  <a:srgbClr val="FFFFFF"/>
                </a:solidFill>
              </a:rPr>
              <a:t> produce a plot like the radials but with highlighted the bumps and oddities, and a greater overall amplitude. This could indicate that monostatic underestimates current velocities, while bistatic overestimates the velocity.</a:t>
            </a:r>
            <a:endParaRPr dirty="0"/>
          </a:p>
        </p:txBody>
      </p:sp>
      <p:sp>
        <p:nvSpPr>
          <p:cNvPr id="74" name="CustomShape 28"/>
          <p:cNvSpPr/>
          <p:nvPr/>
        </p:nvSpPr>
        <p:spPr>
          <a:xfrm>
            <a:off x="33668760" y="23241000"/>
            <a:ext cx="5345640" cy="1008360"/>
          </a:xfrm>
          <a:prstGeom prst="rect">
            <a:avLst/>
          </a:prstGeom>
        </p:spPr>
        <p:txBody>
          <a:bodyPr wrap="none" lIns="90000" tIns="46800" rIns="90000" bIns="46800"/>
          <a:lstStyle/>
          <a:p>
            <a:pPr>
              <a:lnSpc>
                <a:spcPct val="100000"/>
              </a:lnSpc>
            </a:pPr>
            <a:r>
              <a:rPr lang="en-US" sz="6000" b="1" u="sng" dirty="0">
                <a:solidFill>
                  <a:srgbClr val="FFFF00"/>
                </a:solidFill>
                <a:latin typeface="Times New Roman"/>
              </a:rPr>
              <a:t>CONCLUSION</a:t>
            </a:r>
            <a:endParaRPr dirty="0"/>
          </a:p>
        </p:txBody>
      </p:sp>
      <p:sp>
        <p:nvSpPr>
          <p:cNvPr id="75" name="CustomShape 29"/>
          <p:cNvSpPr/>
          <p:nvPr/>
        </p:nvSpPr>
        <p:spPr>
          <a:xfrm>
            <a:off x="29331000" y="28550880"/>
            <a:ext cx="14179680" cy="14170680"/>
          </a:xfrm>
          <a:prstGeom prst="rect">
            <a:avLst/>
          </a:prstGeom>
        </p:spPr>
      </p:sp>
      <p:sp>
        <p:nvSpPr>
          <p:cNvPr id="76" name="CustomShape 30"/>
          <p:cNvSpPr/>
          <p:nvPr/>
        </p:nvSpPr>
        <p:spPr>
          <a:xfrm>
            <a:off x="29520000" y="24079200"/>
            <a:ext cx="14179680" cy="8305800"/>
          </a:xfrm>
          <a:prstGeom prst="rect">
            <a:avLst/>
          </a:prstGeom>
        </p:spPr>
        <p:txBody>
          <a:bodyPr lIns="90000" tIns="46800" rIns="90000" bIns="46800"/>
          <a:lstStyle/>
          <a:p>
            <a:r>
              <a:rPr lang="en-US" sz="4400" dirty="0" err="1" smtClean="0">
                <a:solidFill>
                  <a:srgbClr val="FFFFFF"/>
                </a:solidFill>
              </a:rPr>
              <a:t>Monostatic</a:t>
            </a:r>
            <a:r>
              <a:rPr lang="en-US" sz="4400" dirty="0" smtClean="0">
                <a:solidFill>
                  <a:srgbClr val="FFFFFF"/>
                </a:solidFill>
              </a:rPr>
              <a:t> </a:t>
            </a:r>
            <a:r>
              <a:rPr lang="en-US" sz="4400" dirty="0">
                <a:solidFill>
                  <a:srgbClr val="FFFFFF"/>
                </a:solidFill>
              </a:rPr>
              <a:t>and </a:t>
            </a:r>
            <a:r>
              <a:rPr lang="en-US" sz="4400" dirty="0" err="1" smtClean="0">
                <a:solidFill>
                  <a:srgbClr val="FFFFFF"/>
                </a:solidFill>
              </a:rPr>
              <a:t>bistatic</a:t>
            </a:r>
            <a:r>
              <a:rPr lang="en-US" sz="4400" dirty="0" smtClean="0">
                <a:solidFill>
                  <a:srgbClr val="FFFFFF"/>
                </a:solidFill>
              </a:rPr>
              <a:t> HF radar </a:t>
            </a:r>
            <a:r>
              <a:rPr lang="en-US" sz="4400" dirty="0">
                <a:solidFill>
                  <a:srgbClr val="FFFFFF"/>
                </a:solidFill>
              </a:rPr>
              <a:t>systems </a:t>
            </a:r>
            <a:r>
              <a:rPr lang="en-US" sz="4400" dirty="0" smtClean="0">
                <a:solidFill>
                  <a:srgbClr val="FFFFFF"/>
                </a:solidFill>
              </a:rPr>
              <a:t>produce different estimates of current velocity. The differences shown in this analysis demonstrate that the look angle differences between radial (head-on) and elliptical (varying angles) cause magnitude differences in the estimates. The 13-MHz system operates relatively far from shore so theoretically the tides should be moving in a ‘circular’ pattern and radials should not differ much from </a:t>
            </a:r>
            <a:r>
              <a:rPr lang="en-US" sz="4400" dirty="0" err="1" smtClean="0">
                <a:solidFill>
                  <a:srgbClr val="FFFFFF"/>
                </a:solidFill>
              </a:rPr>
              <a:t>ellipticals</a:t>
            </a:r>
            <a:r>
              <a:rPr lang="en-US" sz="4400" dirty="0" smtClean="0">
                <a:solidFill>
                  <a:srgbClr val="FFFFFF"/>
                </a:solidFill>
              </a:rPr>
              <a:t>, yet there is a notable difference indicating a foundation for research in improved tide modeling. Hopefully more discoveries in the differences between radials and </a:t>
            </a:r>
            <a:r>
              <a:rPr lang="en-US" sz="4400" dirty="0" err="1" smtClean="0">
                <a:solidFill>
                  <a:srgbClr val="FFFFFF"/>
                </a:solidFill>
              </a:rPr>
              <a:t>ellipticals</a:t>
            </a:r>
            <a:r>
              <a:rPr lang="en-US" sz="4400" dirty="0" smtClean="0">
                <a:solidFill>
                  <a:srgbClr val="FFFFFF"/>
                </a:solidFill>
              </a:rPr>
              <a:t> will point to new modeling techniques and methods of processing HF radar data.</a:t>
            </a:r>
            <a:endParaRPr dirty="0"/>
          </a:p>
        </p:txBody>
      </p:sp>
      <p:sp>
        <p:nvSpPr>
          <p:cNvPr id="79" name="CustomShape 32"/>
          <p:cNvSpPr/>
          <p:nvPr/>
        </p:nvSpPr>
        <p:spPr>
          <a:xfrm>
            <a:off x="29718000" y="12610440"/>
            <a:ext cx="13922640" cy="2400960"/>
          </a:xfrm>
          <a:prstGeom prst="rect">
            <a:avLst/>
          </a:prstGeom>
        </p:spPr>
        <p:txBody>
          <a:bodyPr lIns="90000" tIns="46800" rIns="90000" bIns="46800"/>
          <a:lstStyle/>
          <a:p>
            <a:pPr algn="just"/>
            <a:r>
              <a:rPr lang="en-US" sz="3200" dirty="0" smtClean="0">
                <a:solidFill>
                  <a:schemeClr val="bg1"/>
                </a:solidFill>
              </a:rPr>
              <a:t>Including the effects of the elusive sea breeze. The correlation between radial and elliptical data is strong enough to indicate that elliptical data is just as good as radial data, and that the </a:t>
            </a:r>
            <a:r>
              <a:rPr lang="en-US" sz="3200" dirty="0" err="1" smtClean="0">
                <a:solidFill>
                  <a:schemeClr val="bg1"/>
                </a:solidFill>
              </a:rPr>
              <a:t>ellipticals</a:t>
            </a:r>
            <a:r>
              <a:rPr lang="en-US" sz="3200" dirty="0" smtClean="0">
                <a:solidFill>
                  <a:schemeClr val="bg1"/>
                </a:solidFill>
              </a:rPr>
              <a:t> particularly from this site are without error.</a:t>
            </a:r>
            <a:endParaRPr sz="3200" dirty="0">
              <a:solidFill>
                <a:schemeClr val="bg1"/>
              </a:solidFill>
            </a:endParaRPr>
          </a:p>
        </p:txBody>
      </p:sp>
      <p:pic>
        <p:nvPicPr>
          <p:cNvPr id="1026" name="Picture 2"/>
          <p:cNvPicPr>
            <a:picLocks noChangeAspect="1" noChangeArrowheads="1"/>
          </p:cNvPicPr>
          <p:nvPr/>
        </p:nvPicPr>
        <p:blipFill>
          <a:blip r:embed="rId10" cstate="print"/>
          <a:srcRect/>
          <a:stretch>
            <a:fillRect/>
          </a:stretch>
        </p:blipFill>
        <p:spPr bwMode="auto">
          <a:xfrm>
            <a:off x="14706600" y="14981237"/>
            <a:ext cx="5054600" cy="4525963"/>
          </a:xfrm>
          <a:prstGeom prst="rect">
            <a:avLst/>
          </a:prstGeom>
          <a:noFill/>
          <a:ln w="9525">
            <a:noFill/>
            <a:miter lim="800000"/>
            <a:headEnd/>
            <a:tailEnd/>
          </a:ln>
          <a:effectLst/>
        </p:spPr>
      </p:pic>
      <p:pic>
        <p:nvPicPr>
          <p:cNvPr id="1027" name="Picture 3"/>
          <p:cNvPicPr>
            <a:picLocks noChangeAspect="1" noChangeArrowheads="1"/>
          </p:cNvPicPr>
          <p:nvPr/>
        </p:nvPicPr>
        <p:blipFill>
          <a:blip r:embed="rId11" cstate="print"/>
          <a:srcRect/>
          <a:stretch>
            <a:fillRect/>
          </a:stretch>
        </p:blipFill>
        <p:spPr bwMode="auto">
          <a:xfrm>
            <a:off x="19418300" y="14981237"/>
            <a:ext cx="5054600" cy="4525963"/>
          </a:xfrm>
          <a:prstGeom prst="rect">
            <a:avLst/>
          </a:prstGeom>
          <a:noFill/>
          <a:ln w="9525">
            <a:noFill/>
            <a:miter lim="800000"/>
            <a:headEnd/>
            <a:tailEnd/>
          </a:ln>
          <a:effectLst/>
        </p:spPr>
      </p:pic>
      <p:pic>
        <p:nvPicPr>
          <p:cNvPr id="1028" name="Picture 4"/>
          <p:cNvPicPr>
            <a:picLocks noChangeAspect="1" noChangeArrowheads="1"/>
          </p:cNvPicPr>
          <p:nvPr/>
        </p:nvPicPr>
        <p:blipFill>
          <a:blip r:embed="rId12" cstate="print"/>
          <a:srcRect/>
          <a:stretch>
            <a:fillRect/>
          </a:stretch>
        </p:blipFill>
        <p:spPr bwMode="auto">
          <a:xfrm>
            <a:off x="24231600" y="14981237"/>
            <a:ext cx="5054600" cy="4525963"/>
          </a:xfrm>
          <a:prstGeom prst="rect">
            <a:avLst/>
          </a:prstGeom>
          <a:noFill/>
          <a:ln w="9525">
            <a:noFill/>
            <a:miter lim="800000"/>
            <a:headEnd/>
            <a:tailEnd/>
          </a:ln>
          <a:effectLst/>
        </p:spPr>
      </p:pic>
      <p:pic>
        <p:nvPicPr>
          <p:cNvPr id="1029" name="Picture 5"/>
          <p:cNvPicPr>
            <a:picLocks noChangeAspect="1" noChangeArrowheads="1"/>
          </p:cNvPicPr>
          <p:nvPr/>
        </p:nvPicPr>
        <p:blipFill>
          <a:blip r:embed="rId13" cstate="print"/>
          <a:srcRect/>
          <a:stretch>
            <a:fillRect/>
          </a:stretch>
        </p:blipFill>
        <p:spPr bwMode="auto">
          <a:xfrm>
            <a:off x="14706600" y="19324637"/>
            <a:ext cx="5054600" cy="4525963"/>
          </a:xfrm>
          <a:prstGeom prst="rect">
            <a:avLst/>
          </a:prstGeom>
          <a:noFill/>
          <a:ln w="9525">
            <a:noFill/>
            <a:miter lim="800000"/>
            <a:headEnd/>
            <a:tailEnd/>
          </a:ln>
          <a:effectLst/>
        </p:spPr>
      </p:pic>
      <p:pic>
        <p:nvPicPr>
          <p:cNvPr id="1030" name="Picture 6"/>
          <p:cNvPicPr>
            <a:picLocks noChangeAspect="1" noChangeArrowheads="1"/>
          </p:cNvPicPr>
          <p:nvPr/>
        </p:nvPicPr>
        <p:blipFill>
          <a:blip r:embed="rId14" cstate="print"/>
          <a:srcRect/>
          <a:stretch>
            <a:fillRect/>
          </a:stretch>
        </p:blipFill>
        <p:spPr bwMode="auto">
          <a:xfrm>
            <a:off x="19418300" y="19324637"/>
            <a:ext cx="5054600" cy="4525963"/>
          </a:xfrm>
          <a:prstGeom prst="rect">
            <a:avLst/>
          </a:prstGeom>
          <a:noFill/>
          <a:ln w="9525">
            <a:noFill/>
            <a:miter lim="800000"/>
            <a:headEnd/>
            <a:tailEnd/>
          </a:ln>
          <a:effectLst/>
        </p:spPr>
      </p:pic>
      <p:pic>
        <p:nvPicPr>
          <p:cNvPr id="1031" name="Picture 7"/>
          <p:cNvPicPr>
            <a:picLocks noChangeAspect="1" noChangeArrowheads="1"/>
          </p:cNvPicPr>
          <p:nvPr/>
        </p:nvPicPr>
        <p:blipFill>
          <a:blip r:embed="rId15" cstate="print"/>
          <a:srcRect/>
          <a:stretch>
            <a:fillRect/>
          </a:stretch>
        </p:blipFill>
        <p:spPr bwMode="auto">
          <a:xfrm>
            <a:off x="24206200" y="19324637"/>
            <a:ext cx="5054600" cy="4525963"/>
          </a:xfrm>
          <a:prstGeom prst="rect">
            <a:avLst/>
          </a:prstGeom>
          <a:noFill/>
          <a:ln w="9525">
            <a:noFill/>
            <a:miter lim="800000"/>
            <a:headEnd/>
            <a:tailEnd/>
          </a:ln>
          <a:effectLst/>
        </p:spPr>
      </p:pic>
      <p:pic>
        <p:nvPicPr>
          <p:cNvPr id="38" name="Picture 37" descr="Radial_Elliptical_Tidal_Extraction_Final_Revision.png"/>
          <p:cNvPicPr>
            <a:picLocks noChangeAspect="1"/>
          </p:cNvPicPr>
          <p:nvPr/>
        </p:nvPicPr>
        <p:blipFill>
          <a:blip r:embed="rId16" cstate="print"/>
          <a:stretch>
            <a:fillRect/>
          </a:stretch>
        </p:blipFill>
        <p:spPr>
          <a:xfrm>
            <a:off x="29870400" y="6248400"/>
            <a:ext cx="8254112" cy="6190584"/>
          </a:xfrm>
          <a:prstGeom prst="rect">
            <a:avLst/>
          </a:prstGeom>
        </p:spPr>
      </p:pic>
      <p:pic>
        <p:nvPicPr>
          <p:cNvPr id="40" name="Picture 39" descr="Tidal_Extraction_Final_Revision(2).png"/>
          <p:cNvPicPr>
            <a:picLocks noChangeAspect="1"/>
          </p:cNvPicPr>
          <p:nvPr/>
        </p:nvPicPr>
        <p:blipFill>
          <a:blip r:embed="rId17" cstate="print"/>
          <a:stretch>
            <a:fillRect/>
          </a:stretch>
        </p:blipFill>
        <p:spPr>
          <a:xfrm>
            <a:off x="31165800" y="14706600"/>
            <a:ext cx="10412699" cy="5447619"/>
          </a:xfrm>
          <a:prstGeom prst="rect">
            <a:avLst/>
          </a:prstGeom>
        </p:spPr>
      </p:pic>
      <p:sp>
        <p:nvSpPr>
          <p:cNvPr id="39" name="CustomShape 14"/>
          <p:cNvSpPr/>
          <p:nvPr/>
        </p:nvSpPr>
        <p:spPr>
          <a:xfrm>
            <a:off x="10820400" y="27051000"/>
            <a:ext cx="3581400" cy="5334000"/>
          </a:xfrm>
          <a:prstGeom prst="rect">
            <a:avLst/>
          </a:prstGeom>
        </p:spPr>
        <p:txBody>
          <a:bodyPr lIns="90000" tIns="46800" rIns="90000" bIns="46800"/>
          <a:lstStyle/>
          <a:p>
            <a:r>
              <a:rPr lang="en-US" sz="2400" dirty="0" smtClean="0">
                <a:solidFill>
                  <a:schemeClr val="bg1"/>
                </a:solidFill>
              </a:rPr>
              <a:t>The table (left) displays the distance between the four BPU sites, the average of the distances for each site, and the standard deviation of those distances. The average distances were similar, so STDEV was used to decide transmission order; RATH was about 0.5 below BRMR and our first choice as a result.</a:t>
            </a:r>
            <a:endParaRPr sz="24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936</Words>
  <Application>Microsoft Office PowerPoint</Application>
  <PresentationFormat>Custom</PresentationFormat>
  <Paragraphs>56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dc:creator>
  <cp:lastModifiedBy>Robert</cp:lastModifiedBy>
  <cp:revision>44</cp:revision>
  <cp:lastPrinted>2012-08-01T17:59:45Z</cp:lastPrinted>
  <dcterms:modified xsi:type="dcterms:W3CDTF">2012-08-14T21:38:45Z</dcterms:modified>
</cp:coreProperties>
</file>