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3891200" cy="43891200"/>
  <p:notesSz cx="6858000" cy="9144000"/>
  <p:defaultTextStyle>
    <a:defPPr>
      <a:defRPr lang="en-US"/>
    </a:defPPr>
    <a:lvl1pPr marL="0" algn="l" defTabSz="2507660" rtl="0" eaLnBrk="1" latinLnBrk="0" hangingPunct="1">
      <a:defRPr sz="9900" kern="1200">
        <a:solidFill>
          <a:schemeClr val="tx1"/>
        </a:solidFill>
        <a:latin typeface="+mn-lt"/>
        <a:ea typeface="+mn-ea"/>
        <a:cs typeface="+mn-cs"/>
      </a:defRPr>
    </a:lvl1pPr>
    <a:lvl2pPr marL="2507660" algn="l" defTabSz="2507660" rtl="0" eaLnBrk="1" latinLnBrk="0" hangingPunct="1">
      <a:defRPr sz="9900" kern="1200">
        <a:solidFill>
          <a:schemeClr val="tx1"/>
        </a:solidFill>
        <a:latin typeface="+mn-lt"/>
        <a:ea typeface="+mn-ea"/>
        <a:cs typeface="+mn-cs"/>
      </a:defRPr>
    </a:lvl2pPr>
    <a:lvl3pPr marL="5015317" algn="l" defTabSz="2507660" rtl="0" eaLnBrk="1" latinLnBrk="0" hangingPunct="1">
      <a:defRPr sz="9900" kern="1200">
        <a:solidFill>
          <a:schemeClr val="tx1"/>
        </a:solidFill>
        <a:latin typeface="+mn-lt"/>
        <a:ea typeface="+mn-ea"/>
        <a:cs typeface="+mn-cs"/>
      </a:defRPr>
    </a:lvl3pPr>
    <a:lvl4pPr marL="7522977" algn="l" defTabSz="2507660" rtl="0" eaLnBrk="1" latinLnBrk="0" hangingPunct="1">
      <a:defRPr sz="9900" kern="1200">
        <a:solidFill>
          <a:schemeClr val="tx1"/>
        </a:solidFill>
        <a:latin typeface="+mn-lt"/>
        <a:ea typeface="+mn-ea"/>
        <a:cs typeface="+mn-cs"/>
      </a:defRPr>
    </a:lvl4pPr>
    <a:lvl5pPr marL="10030634" algn="l" defTabSz="2507660" rtl="0" eaLnBrk="1" latinLnBrk="0" hangingPunct="1">
      <a:defRPr sz="9900" kern="1200">
        <a:solidFill>
          <a:schemeClr val="tx1"/>
        </a:solidFill>
        <a:latin typeface="+mn-lt"/>
        <a:ea typeface="+mn-ea"/>
        <a:cs typeface="+mn-cs"/>
      </a:defRPr>
    </a:lvl5pPr>
    <a:lvl6pPr marL="12538294" algn="l" defTabSz="2507660" rtl="0" eaLnBrk="1" latinLnBrk="0" hangingPunct="1">
      <a:defRPr sz="9900" kern="1200">
        <a:solidFill>
          <a:schemeClr val="tx1"/>
        </a:solidFill>
        <a:latin typeface="+mn-lt"/>
        <a:ea typeface="+mn-ea"/>
        <a:cs typeface="+mn-cs"/>
      </a:defRPr>
    </a:lvl6pPr>
    <a:lvl7pPr marL="15045951" algn="l" defTabSz="2507660" rtl="0" eaLnBrk="1" latinLnBrk="0" hangingPunct="1">
      <a:defRPr sz="9900" kern="1200">
        <a:solidFill>
          <a:schemeClr val="tx1"/>
        </a:solidFill>
        <a:latin typeface="+mn-lt"/>
        <a:ea typeface="+mn-ea"/>
        <a:cs typeface="+mn-cs"/>
      </a:defRPr>
    </a:lvl7pPr>
    <a:lvl8pPr marL="17553611" algn="l" defTabSz="2507660" rtl="0" eaLnBrk="1" latinLnBrk="0" hangingPunct="1">
      <a:defRPr sz="9900" kern="1200">
        <a:solidFill>
          <a:schemeClr val="tx1"/>
        </a:solidFill>
        <a:latin typeface="+mn-lt"/>
        <a:ea typeface="+mn-ea"/>
        <a:cs typeface="+mn-cs"/>
      </a:defRPr>
    </a:lvl8pPr>
    <a:lvl9pPr marL="20061268" algn="l" defTabSz="2507660"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138"/>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2362" autoAdjust="0"/>
  </p:normalViewPr>
  <p:slideViewPr>
    <p:cSldViewPr snapToGrid="0" snapToObjects="1">
      <p:cViewPr>
        <p:scale>
          <a:sx n="10" d="100"/>
          <a:sy n="10" d="100"/>
        </p:scale>
        <p:origin x="-2232" y="-36"/>
      </p:cViewPr>
      <p:guideLst>
        <p:guide orient="horz" pos="1382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2D613-8F3A-44C6-87E7-8A490EBE0F29}" type="datetimeFigureOut">
              <a:rPr lang="en-US" smtClean="0"/>
              <a:t>8/8/2012</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650D5-1F5A-4E0B-A8F5-F5F4E269E6E8}" type="slidenum">
              <a:rPr lang="en-US" smtClean="0"/>
              <a:t>‹#›</a:t>
            </a:fld>
            <a:endParaRPr lang="en-US"/>
          </a:p>
        </p:txBody>
      </p:sp>
    </p:spTree>
    <p:extLst>
      <p:ext uri="{BB962C8B-B14F-4D97-AF65-F5344CB8AC3E}">
        <p14:creationId xmlns:p14="http://schemas.microsoft.com/office/powerpoint/2010/main" val="195345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650D5-1F5A-4E0B-A8F5-F5F4E269E6E8}" type="slidenum">
              <a:rPr lang="en-US" smtClean="0"/>
              <a:t>1</a:t>
            </a:fld>
            <a:endParaRPr lang="en-US"/>
          </a:p>
        </p:txBody>
      </p:sp>
    </p:spTree>
    <p:extLst>
      <p:ext uri="{BB962C8B-B14F-4D97-AF65-F5344CB8AC3E}">
        <p14:creationId xmlns:p14="http://schemas.microsoft.com/office/powerpoint/2010/main" val="290374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560320" y="8778240"/>
            <a:ext cx="37687910" cy="11704320"/>
          </a:xfrm>
          <a:ln>
            <a:noFill/>
          </a:ln>
        </p:spPr>
        <p:txBody>
          <a:bodyPr vert="horz" tIns="0" rIns="10032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07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560320" y="20662630"/>
            <a:ext cx="37702541" cy="11216640"/>
          </a:xfrm>
        </p:spPr>
        <p:txBody>
          <a:bodyPr lIns="0" rIns="100322"/>
          <a:lstStyle>
            <a:lvl1pPr marL="0" marR="250806" indent="0" algn="r">
              <a:buNone/>
              <a:defRPr>
                <a:solidFill>
                  <a:schemeClr val="tx1"/>
                </a:solidFill>
              </a:defRPr>
            </a:lvl1pPr>
            <a:lvl2pPr marL="2508062" indent="0" algn="ctr">
              <a:buNone/>
            </a:lvl2pPr>
            <a:lvl3pPr marL="5016124" indent="0" algn="ctr">
              <a:buNone/>
            </a:lvl3pPr>
            <a:lvl4pPr marL="7524186" indent="0" algn="ctr">
              <a:buNone/>
            </a:lvl4pPr>
            <a:lvl5pPr marL="10032248" indent="0" algn="ctr">
              <a:buNone/>
            </a:lvl5pPr>
            <a:lvl6pPr marL="12540310" indent="0" algn="ctr">
              <a:buNone/>
            </a:lvl6pPr>
            <a:lvl7pPr marL="15048372" indent="0" algn="ctr">
              <a:buNone/>
            </a:lvl7pPr>
            <a:lvl8pPr marL="17556434" indent="0" algn="ctr">
              <a:buNone/>
            </a:lvl8pPr>
            <a:lvl9pPr marL="2006449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8FF4B5-2BC3-DE41-BEBF-FDEA49B12527}" type="datetimeFigureOut">
              <a:rPr lang="en-US" smtClean="0"/>
              <a:pPr/>
              <a:t>8/8/2012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4FB475-39E5-4149-8C18-3260F16E9F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8FF4B5-2BC3-DE41-BEBF-FDEA49B12527}"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5852170"/>
            <a:ext cx="9875520" cy="3335528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5852170"/>
            <a:ext cx="28895040" cy="3335528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8FF4B5-2BC3-DE41-BEBF-FDEA49B12527}"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8FF4B5-2BC3-DE41-BEBF-FDEA49B12527}"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45690" y="8427111"/>
            <a:ext cx="37307520" cy="871971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07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45690" y="17309850"/>
            <a:ext cx="37307520" cy="9662157"/>
          </a:xfrm>
        </p:spPr>
        <p:txBody>
          <a:bodyPr lIns="250806" rIns="250806" anchor="t"/>
          <a:lstStyle>
            <a:lvl1pPr marL="0" indent="0">
              <a:buNone/>
              <a:defRPr sz="12100">
                <a:solidFill>
                  <a:schemeClr val="tx1"/>
                </a:solidFill>
              </a:defRPr>
            </a:lvl1pPr>
            <a:lvl2pPr>
              <a:buNone/>
              <a:defRPr sz="9900">
                <a:solidFill>
                  <a:schemeClr val="tx1">
                    <a:tint val="75000"/>
                  </a:schemeClr>
                </a:solidFill>
              </a:defRPr>
            </a:lvl2pPr>
            <a:lvl3pPr>
              <a:buNone/>
              <a:defRPr sz="8800">
                <a:solidFill>
                  <a:schemeClr val="tx1">
                    <a:tint val="75000"/>
                  </a:schemeClr>
                </a:solidFill>
              </a:defRPr>
            </a:lvl3pPr>
            <a:lvl4pPr>
              <a:buNone/>
              <a:defRPr sz="7700">
                <a:solidFill>
                  <a:schemeClr val="tx1">
                    <a:tint val="75000"/>
                  </a:schemeClr>
                </a:solidFill>
              </a:defRPr>
            </a:lvl4pPr>
            <a:lvl5pPr>
              <a:buNone/>
              <a:defRPr sz="7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8FF4B5-2BC3-DE41-BEBF-FDEA49B12527}"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FB475-39E5-4149-8C18-3260F16E9F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4506163"/>
            <a:ext cx="39502080" cy="73152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194560" y="12288544"/>
            <a:ext cx="19385280" cy="28382976"/>
          </a:xfrm>
        </p:spPr>
        <p:txBody>
          <a:bodyPr/>
          <a:lstStyle>
            <a:lvl1pPr>
              <a:defRPr sz="14300"/>
            </a:lvl1pPr>
            <a:lvl2pPr>
              <a:defRPr sz="13200"/>
            </a:lvl2pPr>
            <a:lvl3pPr>
              <a:defRPr sz="11000"/>
            </a:lvl3pPr>
            <a:lvl4pPr>
              <a:defRPr sz="9900"/>
            </a:lvl4pPr>
            <a:lvl5pPr>
              <a:defRPr sz="9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311360" y="12288544"/>
            <a:ext cx="19385280" cy="28382976"/>
          </a:xfrm>
        </p:spPr>
        <p:txBody>
          <a:bodyPr/>
          <a:lstStyle>
            <a:lvl1pPr>
              <a:defRPr sz="14300"/>
            </a:lvl1pPr>
            <a:lvl2pPr>
              <a:defRPr sz="13200"/>
            </a:lvl2pPr>
            <a:lvl3pPr>
              <a:defRPr sz="11000"/>
            </a:lvl3pPr>
            <a:lvl4pPr>
              <a:defRPr sz="9900"/>
            </a:lvl4pPr>
            <a:lvl5pPr>
              <a:defRPr sz="9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8FF4B5-2BC3-DE41-BEBF-FDEA49B12527}"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4506163"/>
            <a:ext cx="39502080" cy="7315200"/>
          </a:xfrm>
        </p:spPr>
        <p:txBody>
          <a:bodyPr tIns="25080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11873587"/>
            <a:ext cx="19392902" cy="4219853"/>
          </a:xfrm>
        </p:spPr>
        <p:txBody>
          <a:bodyPr lIns="250806" tIns="0" rIns="250806" bIns="0" anchor="ctr">
            <a:noAutofit/>
          </a:bodyPr>
          <a:lstStyle>
            <a:lvl1pPr marL="0" indent="0">
              <a:buNone/>
              <a:defRPr sz="13200" b="1" cap="none" baseline="0">
                <a:solidFill>
                  <a:schemeClr val="tx2"/>
                </a:solidFill>
                <a:effectLst/>
              </a:defRPr>
            </a:lvl1pPr>
            <a:lvl2pPr>
              <a:buNone/>
              <a:defRPr sz="11000" b="1"/>
            </a:lvl2pPr>
            <a:lvl3pPr>
              <a:buNone/>
              <a:defRPr sz="9900" b="1"/>
            </a:lvl3pPr>
            <a:lvl4pPr>
              <a:buNone/>
              <a:defRPr sz="8800" b="1"/>
            </a:lvl4pPr>
            <a:lvl5pPr>
              <a:buNone/>
              <a:defRPr sz="8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296122" y="11902448"/>
            <a:ext cx="19400520" cy="4190995"/>
          </a:xfrm>
        </p:spPr>
        <p:txBody>
          <a:bodyPr lIns="250806" tIns="0" rIns="250806" bIns="0" anchor="ctr"/>
          <a:lstStyle>
            <a:lvl1pPr marL="0" indent="0">
              <a:buNone/>
              <a:defRPr sz="13200" b="1" cap="none" baseline="0">
                <a:solidFill>
                  <a:schemeClr val="tx2"/>
                </a:solidFill>
                <a:effectLst/>
              </a:defRPr>
            </a:lvl1pPr>
            <a:lvl2pPr>
              <a:buNone/>
              <a:defRPr sz="11000" b="1"/>
            </a:lvl2pPr>
            <a:lvl3pPr>
              <a:buNone/>
              <a:defRPr sz="9900" b="1"/>
            </a:lvl3pPr>
            <a:lvl4pPr>
              <a:buNone/>
              <a:defRPr sz="8800" b="1"/>
            </a:lvl4pPr>
            <a:lvl5pPr>
              <a:buNone/>
              <a:defRPr sz="8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16093440"/>
            <a:ext cx="19392902" cy="24612608"/>
          </a:xfrm>
        </p:spPr>
        <p:txBody>
          <a:bodyPr tIns="0"/>
          <a:lstStyle>
            <a:lvl1pPr>
              <a:defRPr sz="12100"/>
            </a:lvl1pPr>
            <a:lvl2pPr>
              <a:defRPr sz="11000"/>
            </a:lvl2pPr>
            <a:lvl3pPr>
              <a:defRPr sz="9900"/>
            </a:lvl3pPr>
            <a:lvl4pPr>
              <a:defRPr sz="8800"/>
            </a:lvl4pPr>
            <a:lvl5pPr>
              <a:defRPr sz="8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6122" y="16093440"/>
            <a:ext cx="19400520" cy="24612608"/>
          </a:xfrm>
        </p:spPr>
        <p:txBody>
          <a:bodyPr tIns="0"/>
          <a:lstStyle>
            <a:lvl1pPr>
              <a:defRPr sz="12100"/>
            </a:lvl1pPr>
            <a:lvl2pPr>
              <a:defRPr sz="11000"/>
            </a:lvl2pPr>
            <a:lvl3pPr>
              <a:defRPr sz="9900"/>
            </a:lvl3pPr>
            <a:lvl4pPr>
              <a:defRPr sz="8800"/>
            </a:lvl4pPr>
            <a:lvl5pPr>
              <a:defRPr sz="8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8FF4B5-2BC3-DE41-BEBF-FDEA49B12527}" type="datetimeFigureOut">
              <a:rPr lang="en-US" smtClean="0"/>
              <a:pPr/>
              <a:t>8/8/2012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4506163"/>
            <a:ext cx="39867840" cy="7315200"/>
          </a:xfrm>
        </p:spPr>
        <p:txBody>
          <a:bodyPr vert="horz" tIns="25080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7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8FF4B5-2BC3-DE41-BEBF-FDEA49B12527}" type="datetimeFigureOut">
              <a:rPr lang="en-US" smtClean="0"/>
              <a:pPr/>
              <a:t>8/8/2012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FF4B5-2BC3-DE41-BEBF-FDEA49B12527}" type="datetimeFigureOut">
              <a:rPr lang="en-US" smtClean="0"/>
              <a:pPr/>
              <a:t>8/8/2012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840" y="3291853"/>
            <a:ext cx="13167360" cy="7437120"/>
          </a:xfrm>
        </p:spPr>
        <p:txBody>
          <a:bodyPr lIns="0" anchor="b">
            <a:noAutofit/>
          </a:bodyPr>
          <a:lstStyle>
            <a:lvl1pPr algn="l" rtl="0">
              <a:spcBef>
                <a:spcPct val="0"/>
              </a:spcBef>
              <a:buNone/>
              <a:defRPr sz="143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291840" y="10728960"/>
            <a:ext cx="13167360" cy="29260800"/>
          </a:xfrm>
        </p:spPr>
        <p:txBody>
          <a:bodyPr lIns="100322" rIns="100322"/>
          <a:lstStyle>
            <a:lvl1pPr marL="0" indent="0" algn="l">
              <a:buNone/>
              <a:defRPr sz="7700"/>
            </a:lvl1pPr>
            <a:lvl2pPr indent="0" algn="l">
              <a:buNone/>
              <a:defRPr sz="6600"/>
            </a:lvl2pPr>
            <a:lvl3pPr indent="0" algn="l">
              <a:buNone/>
              <a:defRPr sz="5500"/>
            </a:lvl3pPr>
            <a:lvl4pPr indent="0" algn="l">
              <a:buNone/>
              <a:defRPr sz="4900"/>
            </a:lvl4pPr>
            <a:lvl5pPr indent="0" algn="l">
              <a:buNone/>
              <a:defRPr sz="4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7160240" y="10728960"/>
            <a:ext cx="24536400" cy="29260800"/>
          </a:xfrm>
        </p:spPr>
        <p:txBody>
          <a:bodyPr tIns="0"/>
          <a:lstStyle>
            <a:lvl1pPr>
              <a:defRPr sz="15400"/>
            </a:lvl1pPr>
            <a:lvl2pPr>
              <a:defRPr sz="14300"/>
            </a:lvl2pPr>
            <a:lvl3pPr>
              <a:defRPr sz="13200"/>
            </a:lvl3pPr>
            <a:lvl4pPr>
              <a:defRPr sz="11000"/>
            </a:lvl4pPr>
            <a:lvl5pPr>
              <a:defRPr sz="9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8FF4B5-2BC3-DE41-BEBF-FDEA49B12527}"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FB475-39E5-4149-8C18-3260F16E9F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5195614" y="7091693"/>
            <a:ext cx="25237440" cy="2633472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501612" tIns="250806" rIns="501612" bIns="250806" rtlCol="0" anchor="ctr"/>
          <a:lstStyle/>
          <a:p>
            <a:pPr algn="ctr" eaLnBrk="1" latinLnBrk="0" hangingPunct="1"/>
            <a:endParaRPr kumimoji="0" lang="en-US"/>
          </a:p>
        </p:txBody>
      </p:sp>
      <p:sp>
        <p:nvSpPr>
          <p:cNvPr id="12" name="Right Triangle 11"/>
          <p:cNvSpPr/>
          <p:nvPr/>
        </p:nvSpPr>
        <p:spPr>
          <a:xfrm rot="420000" flipV="1">
            <a:off x="38419843" y="34302522"/>
            <a:ext cx="746150" cy="994867"/>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501612" tIns="250806" rIns="501612" bIns="250806" rtlCol="0" anchor="ctr"/>
          <a:lstStyle/>
          <a:p>
            <a:pPr algn="ctr" eaLnBrk="1" latinLnBrk="0" hangingPunct="1"/>
            <a:endParaRPr kumimoji="0" lang="en-US"/>
          </a:p>
        </p:txBody>
      </p:sp>
      <p:sp>
        <p:nvSpPr>
          <p:cNvPr id="2" name="Title 1"/>
          <p:cNvSpPr>
            <a:spLocks noGrp="1"/>
          </p:cNvSpPr>
          <p:nvPr>
            <p:ph type="title"/>
          </p:nvPr>
        </p:nvSpPr>
        <p:spPr>
          <a:xfrm>
            <a:off x="2926080" y="7532778"/>
            <a:ext cx="10621670" cy="10128774"/>
          </a:xfrm>
        </p:spPr>
        <p:txBody>
          <a:bodyPr vert="horz" lIns="250806" tIns="250806" rIns="250806" bIns="250806" anchor="b"/>
          <a:lstStyle>
            <a:lvl1pPr algn="l">
              <a:buNone/>
              <a:defRPr sz="11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926080" y="18104224"/>
            <a:ext cx="10607040" cy="13947648"/>
          </a:xfrm>
        </p:spPr>
        <p:txBody>
          <a:bodyPr lIns="351129" rIns="250806" bIns="250806" anchor="t"/>
          <a:lstStyle>
            <a:lvl1pPr marL="0" indent="0" algn="l">
              <a:spcBef>
                <a:spcPts val="1371"/>
              </a:spcBef>
              <a:buFontTx/>
              <a:buNone/>
              <a:defRPr sz="7100"/>
            </a:lvl1pPr>
            <a:lvl2pPr>
              <a:defRPr sz="6600"/>
            </a:lvl2pPr>
            <a:lvl3pPr>
              <a:defRPr sz="5500"/>
            </a:lvl3pPr>
            <a:lvl4pPr>
              <a:defRPr sz="4900"/>
            </a:lvl4pPr>
            <a:lvl5pPr>
              <a:defRPr sz="4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8FF4B5-2BC3-DE41-BEBF-FDEA49B12527}"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8770560" y="40680643"/>
            <a:ext cx="2926080" cy="2336800"/>
          </a:xfrm>
        </p:spPr>
        <p:txBody>
          <a:bodyPr/>
          <a:lstStyle/>
          <a:p>
            <a:fld id="{6D4FB475-39E5-4149-8C18-3260F16E9F89}" type="slidenum">
              <a:rPr lang="en-US" smtClean="0"/>
              <a:pPr/>
              <a:t>‹#›</a:t>
            </a:fld>
            <a:endParaRPr lang="en-US"/>
          </a:p>
        </p:txBody>
      </p:sp>
      <p:sp>
        <p:nvSpPr>
          <p:cNvPr id="3" name="Picture Placeholder 2"/>
          <p:cNvSpPr>
            <a:spLocks noGrp="1"/>
          </p:cNvSpPr>
          <p:nvPr>
            <p:ph type="pic" idx="1"/>
          </p:nvPr>
        </p:nvSpPr>
        <p:spPr>
          <a:xfrm rot="420000">
            <a:off x="16731806" y="7676909"/>
            <a:ext cx="22165056" cy="25164288"/>
          </a:xfrm>
          <a:prstGeom prst="rect">
            <a:avLst/>
          </a:prstGeom>
          <a:solidFill>
            <a:schemeClr val="bg2"/>
          </a:solidFill>
          <a:ln w="3000" cap="rnd">
            <a:solidFill>
              <a:srgbClr val="C0C0C0"/>
            </a:solidFill>
            <a:round/>
          </a:ln>
          <a:effectLst/>
        </p:spPr>
        <p:txBody>
          <a:bodyPr/>
          <a:lstStyle>
            <a:lvl1pPr marL="0" indent="0">
              <a:buNone/>
              <a:defRPr sz="17600"/>
            </a:lvl1pPr>
          </a:lstStyle>
          <a:p>
            <a:r>
              <a:rPr kumimoji="0" lang="en-US" smtClean="0"/>
              <a:t>Click icon to add picture</a:t>
            </a:r>
            <a:endParaRPr kumimoji="0" lang="en-US" dirty="0"/>
          </a:p>
        </p:txBody>
      </p:sp>
      <p:sp>
        <p:nvSpPr>
          <p:cNvPr id="10" name="Freeform 9"/>
          <p:cNvSpPr>
            <a:spLocks/>
          </p:cNvSpPr>
          <p:nvPr/>
        </p:nvSpPr>
        <p:spPr bwMode="auto">
          <a:xfrm flipV="1">
            <a:off x="-45720" y="37226240"/>
            <a:ext cx="43982640" cy="666496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01612" tIns="250806" rIns="501612" bIns="25080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21031200" y="39806883"/>
            <a:ext cx="22860000" cy="40843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01612" tIns="250806" rIns="501612" bIns="25080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lumMod val="86000"/>
                <a:lumOff val="14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45720" y="-45722"/>
            <a:ext cx="43982640" cy="666496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01612" tIns="250806" rIns="501612" bIns="25080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21031200" y="-45718"/>
            <a:ext cx="22860000" cy="40843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01612" tIns="250806" rIns="501612" bIns="25080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194560" y="4506163"/>
            <a:ext cx="39502080" cy="7315200"/>
          </a:xfrm>
          <a:prstGeom prst="rect">
            <a:avLst/>
          </a:prstGeom>
        </p:spPr>
        <p:txBody>
          <a:bodyPr vert="horz" lIns="0" tIns="25080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2194560" y="12387072"/>
            <a:ext cx="39502080" cy="28090368"/>
          </a:xfrm>
          <a:prstGeom prst="rect">
            <a:avLst/>
          </a:prstGeom>
        </p:spPr>
        <p:txBody>
          <a:bodyPr vert="horz" lIns="501612" tIns="250806" rIns="501612" bIns="25080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194560" y="40680643"/>
            <a:ext cx="10241280" cy="2336800"/>
          </a:xfrm>
          <a:prstGeom prst="rect">
            <a:avLst/>
          </a:prstGeom>
        </p:spPr>
        <p:txBody>
          <a:bodyPr vert="horz" lIns="0" tIns="0" rIns="0" bIns="0" anchor="b"/>
          <a:lstStyle>
            <a:lvl1pPr algn="l" eaLnBrk="1" latinLnBrk="0" hangingPunct="1">
              <a:defRPr kumimoji="0" sz="6600">
                <a:solidFill>
                  <a:schemeClr val="tx2">
                    <a:shade val="90000"/>
                  </a:schemeClr>
                </a:solidFill>
              </a:defRPr>
            </a:lvl1pPr>
          </a:lstStyle>
          <a:p>
            <a:fld id="{348FF4B5-2BC3-DE41-BEBF-FDEA49B12527}" type="datetimeFigureOut">
              <a:rPr lang="en-US" smtClean="0"/>
              <a:pPr/>
              <a:t>8/8/2012</a:t>
            </a:fld>
            <a:endParaRPr lang="en-US"/>
          </a:p>
        </p:txBody>
      </p:sp>
      <p:sp>
        <p:nvSpPr>
          <p:cNvPr id="22" name="Footer Placeholder 21"/>
          <p:cNvSpPr>
            <a:spLocks noGrp="1"/>
          </p:cNvSpPr>
          <p:nvPr>
            <p:ph type="ftr" sz="quarter" idx="3"/>
          </p:nvPr>
        </p:nvSpPr>
        <p:spPr>
          <a:xfrm>
            <a:off x="12801600" y="40680643"/>
            <a:ext cx="16093440" cy="2336800"/>
          </a:xfrm>
          <a:prstGeom prst="rect">
            <a:avLst/>
          </a:prstGeom>
        </p:spPr>
        <p:txBody>
          <a:bodyPr vert="horz" lIns="0" tIns="0" rIns="0" bIns="0" anchor="b"/>
          <a:lstStyle>
            <a:lvl1pPr algn="l" eaLnBrk="1" latinLnBrk="0" hangingPunct="1">
              <a:defRPr kumimoji="0" sz="66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38039040" y="40680643"/>
            <a:ext cx="3657600" cy="2336800"/>
          </a:xfrm>
          <a:prstGeom prst="rect">
            <a:avLst/>
          </a:prstGeom>
        </p:spPr>
        <p:txBody>
          <a:bodyPr vert="horz" lIns="0" tIns="0" rIns="0" bIns="0" anchor="b"/>
          <a:lstStyle>
            <a:lvl1pPr algn="r" eaLnBrk="1" latinLnBrk="0" hangingPunct="1">
              <a:defRPr kumimoji="0" sz="6600">
                <a:solidFill>
                  <a:schemeClr val="tx2">
                    <a:shade val="90000"/>
                  </a:schemeClr>
                </a:solidFill>
              </a:defRPr>
            </a:lvl1pPr>
          </a:lstStyle>
          <a:p>
            <a:fld id="{6D4FB475-39E5-4149-8C18-3260F16E9F89}" type="slidenum">
              <a:rPr lang="en-US" smtClean="0"/>
              <a:pPr/>
              <a:t>‹#›</a:t>
            </a:fld>
            <a:endParaRPr lang="en-US"/>
          </a:p>
        </p:txBody>
      </p:sp>
      <p:grpSp>
        <p:nvGrpSpPr>
          <p:cNvPr id="2" name="Group 1"/>
          <p:cNvGrpSpPr/>
          <p:nvPr/>
        </p:nvGrpSpPr>
        <p:grpSpPr>
          <a:xfrm>
            <a:off x="-91281" y="1295411"/>
            <a:ext cx="44066630" cy="415503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7400" b="0" kern="1200">
          <a:ln>
            <a:noFill/>
          </a:ln>
          <a:solidFill>
            <a:schemeClr val="tx2"/>
          </a:solidFill>
          <a:effectLst/>
          <a:latin typeface="+mj-lt"/>
          <a:ea typeface="+mj-ea"/>
          <a:cs typeface="+mj-cs"/>
        </a:defRPr>
      </a:lvl1pPr>
    </p:titleStyle>
    <p:bodyStyle>
      <a:lvl1pPr marL="1504837" indent="-1504837" algn="l" rtl="0" eaLnBrk="1" latinLnBrk="0" hangingPunct="1">
        <a:spcBef>
          <a:spcPct val="20000"/>
        </a:spcBef>
        <a:buClr>
          <a:schemeClr val="accent3"/>
        </a:buClr>
        <a:buSzPct val="95000"/>
        <a:buFont typeface="Wingdings 2"/>
        <a:buChar char=""/>
        <a:defRPr kumimoji="0" sz="14300" kern="1200">
          <a:solidFill>
            <a:schemeClr val="tx1"/>
          </a:solidFill>
          <a:latin typeface="+mn-lt"/>
          <a:ea typeface="+mn-ea"/>
          <a:cs typeface="+mn-cs"/>
        </a:defRPr>
      </a:lvl1pPr>
      <a:lvl2pPr marL="3511287" indent="-1354354" algn="l" rtl="0" eaLnBrk="1" latinLnBrk="0" hangingPunct="1">
        <a:spcBef>
          <a:spcPct val="20000"/>
        </a:spcBef>
        <a:buClr>
          <a:schemeClr val="accent1"/>
        </a:buClr>
        <a:buSzPct val="85000"/>
        <a:buFont typeface="Wingdings 2"/>
        <a:buChar char=""/>
        <a:defRPr kumimoji="0" sz="13200" kern="1200">
          <a:solidFill>
            <a:schemeClr val="tx1"/>
          </a:solidFill>
          <a:latin typeface="+mn-lt"/>
          <a:ea typeface="+mn-ea"/>
          <a:cs typeface="+mn-cs"/>
        </a:defRPr>
      </a:lvl2pPr>
      <a:lvl3pPr marL="5016124" indent="-1354354" algn="l" rtl="0" eaLnBrk="1" latinLnBrk="0" hangingPunct="1">
        <a:spcBef>
          <a:spcPct val="20000"/>
        </a:spcBef>
        <a:buClr>
          <a:schemeClr val="accent2"/>
        </a:buClr>
        <a:buSzPct val="70000"/>
        <a:buFont typeface="Wingdings 2"/>
        <a:buChar char=""/>
        <a:defRPr kumimoji="0" sz="11500" kern="1200">
          <a:solidFill>
            <a:schemeClr val="tx1"/>
          </a:solidFill>
          <a:latin typeface="+mn-lt"/>
          <a:ea typeface="+mn-ea"/>
          <a:cs typeface="+mn-cs"/>
        </a:defRPr>
      </a:lvl3pPr>
      <a:lvl4pPr marL="6520961" indent="-1153709" algn="l" rtl="0" eaLnBrk="1" latinLnBrk="0" hangingPunct="1">
        <a:spcBef>
          <a:spcPct val="20000"/>
        </a:spcBef>
        <a:buClr>
          <a:schemeClr val="accent3"/>
        </a:buClr>
        <a:buSzPct val="65000"/>
        <a:buFont typeface="Wingdings 2"/>
        <a:buChar char=""/>
        <a:defRPr kumimoji="0" sz="11000" kern="1200">
          <a:solidFill>
            <a:schemeClr val="tx1"/>
          </a:solidFill>
          <a:latin typeface="+mn-lt"/>
          <a:ea typeface="+mn-ea"/>
          <a:cs typeface="+mn-cs"/>
        </a:defRPr>
      </a:lvl4pPr>
      <a:lvl5pPr marL="8025799" indent="-1153709" algn="l" rtl="0" eaLnBrk="1" latinLnBrk="0" hangingPunct="1">
        <a:spcBef>
          <a:spcPct val="20000"/>
        </a:spcBef>
        <a:buClr>
          <a:schemeClr val="accent4"/>
        </a:buClr>
        <a:buSzPct val="65000"/>
        <a:buFont typeface="Wingdings 2"/>
        <a:buChar char=""/>
        <a:defRPr kumimoji="0" sz="11000" kern="1200">
          <a:solidFill>
            <a:schemeClr val="tx1"/>
          </a:solidFill>
          <a:latin typeface="+mn-lt"/>
          <a:ea typeface="+mn-ea"/>
          <a:cs typeface="+mn-cs"/>
        </a:defRPr>
      </a:lvl5pPr>
      <a:lvl6pPr marL="9530636" indent="-1153709" algn="l" rtl="0" eaLnBrk="1" latinLnBrk="0" hangingPunct="1">
        <a:spcBef>
          <a:spcPct val="20000"/>
        </a:spcBef>
        <a:buClr>
          <a:schemeClr val="accent5"/>
        </a:buClr>
        <a:buSzPct val="80000"/>
        <a:buFont typeface="Wingdings 2"/>
        <a:buChar char=""/>
        <a:defRPr kumimoji="0" sz="9900" kern="1200">
          <a:solidFill>
            <a:schemeClr val="tx1"/>
          </a:solidFill>
          <a:latin typeface="+mn-lt"/>
          <a:ea typeface="+mn-ea"/>
          <a:cs typeface="+mn-cs"/>
        </a:defRPr>
      </a:lvl6pPr>
      <a:lvl7pPr marL="10533861" indent="-1003225" algn="l" rtl="0" eaLnBrk="1" latinLnBrk="0" hangingPunct="1">
        <a:spcBef>
          <a:spcPct val="20000"/>
        </a:spcBef>
        <a:buClr>
          <a:schemeClr val="accent6"/>
        </a:buClr>
        <a:buSzPct val="80000"/>
        <a:buFont typeface="Wingdings 2"/>
        <a:buChar char=""/>
        <a:defRPr kumimoji="0" sz="8800" kern="1200" baseline="0">
          <a:solidFill>
            <a:schemeClr val="tx1"/>
          </a:solidFill>
          <a:latin typeface="+mn-lt"/>
          <a:ea typeface="+mn-ea"/>
          <a:cs typeface="+mn-cs"/>
        </a:defRPr>
      </a:lvl7pPr>
      <a:lvl8pPr marL="12038698" indent="-1003225" algn="l" rtl="0" eaLnBrk="1" latinLnBrk="0" hangingPunct="1">
        <a:spcBef>
          <a:spcPct val="20000"/>
        </a:spcBef>
        <a:buClr>
          <a:schemeClr val="tx2"/>
        </a:buClr>
        <a:buChar char="•"/>
        <a:defRPr kumimoji="0" sz="8800" kern="1200">
          <a:solidFill>
            <a:schemeClr val="tx1"/>
          </a:solidFill>
          <a:latin typeface="+mn-lt"/>
          <a:ea typeface="+mn-ea"/>
          <a:cs typeface="+mn-cs"/>
        </a:defRPr>
      </a:lvl8pPr>
      <a:lvl9pPr marL="13543535" indent="-1003225" algn="l" rtl="0" eaLnBrk="1" latinLnBrk="0" hangingPunct="1">
        <a:spcBef>
          <a:spcPct val="20000"/>
        </a:spcBef>
        <a:buClr>
          <a:schemeClr val="tx2"/>
        </a:buClr>
        <a:buFontTx/>
        <a:buChar char="•"/>
        <a:defRPr kumimoji="0" sz="7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08062" algn="l" rtl="0" eaLnBrk="1" latinLnBrk="0" hangingPunct="1">
        <a:defRPr kumimoji="0" kern="1200">
          <a:solidFill>
            <a:schemeClr val="tx1"/>
          </a:solidFill>
          <a:latin typeface="+mn-lt"/>
          <a:ea typeface="+mn-ea"/>
          <a:cs typeface="+mn-cs"/>
        </a:defRPr>
      </a:lvl2pPr>
      <a:lvl3pPr marL="5016124" algn="l" rtl="0" eaLnBrk="1" latinLnBrk="0" hangingPunct="1">
        <a:defRPr kumimoji="0" kern="1200">
          <a:solidFill>
            <a:schemeClr val="tx1"/>
          </a:solidFill>
          <a:latin typeface="+mn-lt"/>
          <a:ea typeface="+mn-ea"/>
          <a:cs typeface="+mn-cs"/>
        </a:defRPr>
      </a:lvl3pPr>
      <a:lvl4pPr marL="7524186" algn="l" rtl="0" eaLnBrk="1" latinLnBrk="0" hangingPunct="1">
        <a:defRPr kumimoji="0" kern="1200">
          <a:solidFill>
            <a:schemeClr val="tx1"/>
          </a:solidFill>
          <a:latin typeface="+mn-lt"/>
          <a:ea typeface="+mn-ea"/>
          <a:cs typeface="+mn-cs"/>
        </a:defRPr>
      </a:lvl4pPr>
      <a:lvl5pPr marL="10032248" algn="l" rtl="0" eaLnBrk="1" latinLnBrk="0" hangingPunct="1">
        <a:defRPr kumimoji="0" kern="1200">
          <a:solidFill>
            <a:schemeClr val="tx1"/>
          </a:solidFill>
          <a:latin typeface="+mn-lt"/>
          <a:ea typeface="+mn-ea"/>
          <a:cs typeface="+mn-cs"/>
        </a:defRPr>
      </a:lvl5pPr>
      <a:lvl6pPr marL="12540310" algn="l" rtl="0" eaLnBrk="1" latinLnBrk="0" hangingPunct="1">
        <a:defRPr kumimoji="0" kern="1200">
          <a:solidFill>
            <a:schemeClr val="tx1"/>
          </a:solidFill>
          <a:latin typeface="+mn-lt"/>
          <a:ea typeface="+mn-ea"/>
          <a:cs typeface="+mn-cs"/>
        </a:defRPr>
      </a:lvl6pPr>
      <a:lvl7pPr marL="15048372" algn="l" rtl="0" eaLnBrk="1" latinLnBrk="0" hangingPunct="1">
        <a:defRPr kumimoji="0" kern="1200">
          <a:solidFill>
            <a:schemeClr val="tx1"/>
          </a:solidFill>
          <a:latin typeface="+mn-lt"/>
          <a:ea typeface="+mn-ea"/>
          <a:cs typeface="+mn-cs"/>
        </a:defRPr>
      </a:lvl7pPr>
      <a:lvl8pPr marL="17556434" algn="l" rtl="0" eaLnBrk="1" latinLnBrk="0" hangingPunct="1">
        <a:defRPr kumimoji="0" kern="1200">
          <a:solidFill>
            <a:schemeClr val="tx1"/>
          </a:solidFill>
          <a:latin typeface="+mn-lt"/>
          <a:ea typeface="+mn-ea"/>
          <a:cs typeface="+mn-cs"/>
        </a:defRPr>
      </a:lvl8pPr>
      <a:lvl9pPr marL="2006449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gif"/><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idx="4294967295"/>
          </p:nvPr>
        </p:nvSpPr>
        <p:spPr>
          <a:xfrm>
            <a:off x="10106526" y="4688"/>
            <a:ext cx="23984924" cy="4427538"/>
          </a:xfrm>
        </p:spPr>
        <p:txBody>
          <a:bodyPr>
            <a:noAutofit/>
          </a:bodyPr>
          <a:lstStyle/>
          <a:p>
            <a:pPr algn="ctr"/>
            <a:r>
              <a:rPr lang="en-US" sz="9000" b="1" dirty="0" smtClean="0">
                <a:solidFill>
                  <a:schemeClr val="tx1"/>
                </a:solidFill>
                <a:effectLst/>
              </a:rPr>
              <a:t>Comparison of CODAR and ADCP Surface Current Velocity Data</a:t>
            </a:r>
            <a:r>
              <a:rPr lang="en-US" sz="8600" dirty="0" smtClean="0">
                <a:solidFill>
                  <a:schemeClr val="tx1"/>
                </a:solidFill>
                <a:effectLst/>
              </a:rPr>
              <a:t/>
            </a:r>
            <a:br>
              <a:rPr lang="en-US" sz="8600" dirty="0" smtClean="0">
                <a:solidFill>
                  <a:schemeClr val="tx1"/>
                </a:solidFill>
                <a:effectLst/>
              </a:rPr>
            </a:br>
            <a:r>
              <a:rPr lang="en-US" sz="8500" dirty="0" smtClean="0">
                <a:solidFill>
                  <a:schemeClr val="tx1"/>
                </a:solidFill>
                <a:effectLst/>
              </a:rPr>
              <a:t>Kristen </a:t>
            </a:r>
            <a:r>
              <a:rPr lang="en-US" sz="8500" dirty="0" err="1" smtClean="0">
                <a:solidFill>
                  <a:schemeClr val="tx1"/>
                </a:solidFill>
                <a:effectLst/>
              </a:rPr>
              <a:t>Holenstein</a:t>
            </a:r>
            <a:endParaRPr lang="en-US" sz="8500" dirty="0">
              <a:solidFill>
                <a:schemeClr val="tx1"/>
              </a:solidFill>
              <a:effectLst/>
            </a:endParaRPr>
          </a:p>
        </p:txBody>
      </p:sp>
      <p:sp>
        <p:nvSpPr>
          <p:cNvPr id="30" name="TextBox 29"/>
          <p:cNvSpPr txBox="1"/>
          <p:nvPr/>
        </p:nvSpPr>
        <p:spPr>
          <a:xfrm>
            <a:off x="481263" y="5080278"/>
            <a:ext cx="21087529" cy="784814"/>
          </a:xfrm>
          <a:prstGeom prst="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wrap="square" lIns="91426" tIns="45712" rIns="91426" bIns="45712" rtlCol="0">
            <a:spAutoFit/>
          </a:bodyPr>
          <a:lstStyle/>
          <a:p>
            <a:pPr algn="ctr"/>
            <a:r>
              <a:rPr lang="en-US" sz="4500" b="1" dirty="0" smtClean="0">
                <a:solidFill>
                  <a:schemeClr val="tx1"/>
                </a:solidFill>
              </a:rPr>
              <a:t>Introduction and Purpose</a:t>
            </a:r>
            <a:endParaRPr lang="en-US" sz="4500" b="1" dirty="0">
              <a:solidFill>
                <a:schemeClr val="tx1"/>
              </a:solidFill>
            </a:endParaRPr>
          </a:p>
        </p:txBody>
      </p:sp>
      <p:sp>
        <p:nvSpPr>
          <p:cNvPr id="27" name="TextBox 26"/>
          <p:cNvSpPr txBox="1"/>
          <p:nvPr/>
        </p:nvSpPr>
        <p:spPr>
          <a:xfrm>
            <a:off x="22422131" y="23421327"/>
            <a:ext cx="20739500" cy="784814"/>
          </a:xfrm>
          <a:prstGeom prst="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wrap="square" lIns="91426" tIns="45712" rIns="91426" bIns="45712" rtlCol="0">
            <a:spAutoFit/>
          </a:bodyPr>
          <a:lstStyle/>
          <a:p>
            <a:pPr algn="ctr"/>
            <a:r>
              <a:rPr lang="en-US" sz="4500" b="1" dirty="0" smtClean="0">
                <a:solidFill>
                  <a:schemeClr val="tx1"/>
                </a:solidFill>
              </a:rPr>
              <a:t>Results</a:t>
            </a:r>
            <a:endParaRPr lang="en-US" sz="4500" b="1" dirty="0">
              <a:solidFill>
                <a:schemeClr val="tx1"/>
              </a:solidFill>
            </a:endParaRPr>
          </a:p>
        </p:txBody>
      </p:sp>
      <p:sp>
        <p:nvSpPr>
          <p:cNvPr id="43" name="TextBox 42"/>
          <p:cNvSpPr txBox="1"/>
          <p:nvPr/>
        </p:nvSpPr>
        <p:spPr>
          <a:xfrm>
            <a:off x="481262" y="23401994"/>
            <a:ext cx="21087529" cy="784814"/>
          </a:xfrm>
          <a:prstGeom prst="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wrap="square" lIns="91426" tIns="45712" rIns="91426" bIns="45712" rtlCol="0">
            <a:spAutoFit/>
          </a:bodyPr>
          <a:lstStyle/>
          <a:p>
            <a:pPr algn="ctr"/>
            <a:r>
              <a:rPr lang="en-US" sz="4500" b="1" dirty="0" smtClean="0">
                <a:solidFill>
                  <a:schemeClr val="tx1"/>
                </a:solidFill>
              </a:rPr>
              <a:t>Methods </a:t>
            </a:r>
            <a:endParaRPr lang="en-US" sz="4500" b="1" dirty="0">
              <a:solidFill>
                <a:schemeClr val="tx1"/>
              </a:solidFill>
            </a:endParaRPr>
          </a:p>
        </p:txBody>
      </p:sp>
      <p:cxnSp>
        <p:nvCxnSpPr>
          <p:cNvPr id="115" name="Straight Connector 114"/>
          <p:cNvCxnSpPr/>
          <p:nvPr/>
        </p:nvCxnSpPr>
        <p:spPr>
          <a:xfrm>
            <a:off x="21943826" y="6139052"/>
            <a:ext cx="0" cy="3701583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81262" y="6027916"/>
            <a:ext cx="21087529" cy="8710077"/>
          </a:xfrm>
          <a:prstGeom prst="rect">
            <a:avLst/>
          </a:prstGeom>
          <a:noFill/>
        </p:spPr>
        <p:txBody>
          <a:bodyPr wrap="square" rtlCol="0">
            <a:spAutoFit/>
          </a:bodyPr>
          <a:lstStyle/>
          <a:p>
            <a:r>
              <a:rPr lang="en-US" sz="3500" dirty="0" smtClean="0">
                <a:latin typeface="Times New Roman" pitchFamily="18" charset="0"/>
                <a:cs typeface="Times New Roman" pitchFamily="18" charset="0"/>
              </a:rPr>
              <a:t>An Acoustic Doppler Current Profiler (ADCP) uses sonar to measure current velocity. It is attached to a mooring buoy and rests at the bottom of the water column. An ADCP takes readings of the current velocity directly above it at multiple depths.</a:t>
            </a:r>
          </a:p>
          <a:p>
            <a:endParaRPr lang="en-US" sz="3500" dirty="0">
              <a:latin typeface="Times New Roman" pitchFamily="18" charset="0"/>
              <a:cs typeface="Times New Roman" pitchFamily="18" charset="0"/>
            </a:endParaRPr>
          </a:p>
          <a:p>
            <a:r>
              <a:rPr lang="en-US" sz="3500" dirty="0" smtClean="0">
                <a:latin typeface="Times New Roman" pitchFamily="18" charset="0"/>
                <a:cs typeface="Times New Roman" pitchFamily="18" charset="0"/>
              </a:rPr>
              <a:t>Coastal Ocean Dynamics Applications Radar (CODAR) uses radio waves to measure surface current velocity. A radio wave is transmitted from an antenna located along the shore and is then received and measured by a second antenna. The measurements obtained by the second antenna are used to determine surface current velocity.</a:t>
            </a:r>
          </a:p>
          <a:p>
            <a:endParaRPr lang="en-US" sz="3500" dirty="0" smtClean="0">
              <a:latin typeface="Times New Roman" pitchFamily="18" charset="0"/>
              <a:cs typeface="Times New Roman" pitchFamily="18" charset="0"/>
            </a:endParaRPr>
          </a:p>
          <a:p>
            <a:r>
              <a:rPr lang="en-US" sz="3500" dirty="0" smtClean="0">
                <a:latin typeface="Times New Roman" pitchFamily="18" charset="0"/>
                <a:cs typeface="Times New Roman" pitchFamily="18" charset="0"/>
              </a:rPr>
              <a:t>While an ADCP can be used to take current velocity readings at multiple depths, CODAR is used only for surface current velocity. CODAR determines currents in a large area while an ADCP only measures directly above it. A CODAR site could be used to observe currents off the coast without the need of a boat or multiple ADCP’s. By comparing the data of surface current velocity from ADCP’s and a CODAR site, it can be determined if CODAR can be used in place of an ADCP, and whether the location of the ADCP is a factor in correlation.</a:t>
            </a:r>
          </a:p>
          <a:p>
            <a:endParaRPr lang="en-US" sz="3500" dirty="0">
              <a:latin typeface="Times New Roman" pitchFamily="18" charset="0"/>
              <a:cs typeface="Times New Roman" pitchFamily="18" charset="0"/>
            </a:endParaRPr>
          </a:p>
          <a:p>
            <a:r>
              <a:rPr lang="en-US" sz="3500" dirty="0" smtClean="0">
                <a:latin typeface="Times New Roman" pitchFamily="18" charset="0"/>
                <a:cs typeface="Times New Roman" pitchFamily="18" charset="0"/>
              </a:rPr>
              <a:t>The moorings used for this project are located in Raritan Bay. The CODAR </a:t>
            </a:r>
            <a:r>
              <a:rPr lang="en-US" sz="3500" dirty="0" smtClean="0">
                <a:latin typeface="Times New Roman" pitchFamily="18" charset="0"/>
                <a:cs typeface="Times New Roman" pitchFamily="18" charset="0"/>
              </a:rPr>
              <a:t>site used </a:t>
            </a:r>
            <a:r>
              <a:rPr lang="en-US" sz="3500" dirty="0" smtClean="0">
                <a:latin typeface="Times New Roman" pitchFamily="18" charset="0"/>
                <a:cs typeface="Times New Roman" pitchFamily="18" charset="0"/>
              </a:rPr>
              <a:t>is located in Staten Island, </a:t>
            </a:r>
            <a:r>
              <a:rPr lang="en-US" sz="3500" dirty="0" smtClean="0">
                <a:latin typeface="Times New Roman" pitchFamily="18" charset="0"/>
                <a:cs typeface="Times New Roman" pitchFamily="18" charset="0"/>
              </a:rPr>
              <a:t>NY (SILD)</a:t>
            </a:r>
            <a:r>
              <a:rPr lang="en-US" sz="3500" dirty="0" smtClean="0"/>
              <a:t>. SILD uses a 25 MHz radar and an idealized pattern.</a:t>
            </a:r>
            <a:endParaRPr lang="en-US" sz="3500" dirty="0"/>
          </a:p>
        </p:txBody>
      </p:sp>
      <p:sp>
        <p:nvSpPr>
          <p:cNvPr id="22" name="TextBox 21"/>
          <p:cNvSpPr txBox="1"/>
          <p:nvPr/>
        </p:nvSpPr>
        <p:spPr>
          <a:xfrm>
            <a:off x="481262" y="22388002"/>
            <a:ext cx="21087530" cy="600164"/>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Figure 1. Map of Raritan Bay showing locations of </a:t>
            </a:r>
            <a:r>
              <a:rPr lang="en-US" sz="3300" dirty="0" smtClean="0">
                <a:latin typeface="Times New Roman" pitchFamily="18" charset="0"/>
                <a:cs typeface="Times New Roman" pitchFamily="18" charset="0"/>
              </a:rPr>
              <a:t>moorings RB1, RB2, RB3, &amp; RB4 </a:t>
            </a:r>
            <a:r>
              <a:rPr lang="en-US" sz="3300" dirty="0" smtClean="0">
                <a:latin typeface="Times New Roman" pitchFamily="18" charset="0"/>
                <a:cs typeface="Times New Roman" pitchFamily="18" charset="0"/>
              </a:rPr>
              <a:t>and </a:t>
            </a:r>
            <a:r>
              <a:rPr lang="en-US" sz="3300" dirty="0" smtClean="0">
                <a:latin typeface="Times New Roman" pitchFamily="18" charset="0"/>
                <a:cs typeface="Times New Roman" pitchFamily="18" charset="0"/>
              </a:rPr>
              <a:t>the SILD CODAR </a:t>
            </a:r>
            <a:r>
              <a:rPr lang="en-US" sz="3300" dirty="0" smtClean="0">
                <a:latin typeface="Times New Roman" pitchFamily="18" charset="0"/>
                <a:cs typeface="Times New Roman" pitchFamily="18" charset="0"/>
              </a:rPr>
              <a:t>site</a:t>
            </a:r>
            <a:endParaRPr lang="en-US" sz="3300" dirty="0">
              <a:latin typeface="Times New Roman" pitchFamily="18" charset="0"/>
              <a:cs typeface="Times New Roman" pitchFamily="18" charset="0"/>
            </a:endParaRPr>
          </a:p>
        </p:txBody>
      </p:sp>
      <p:sp>
        <p:nvSpPr>
          <p:cNvPr id="2" name="TextBox 1"/>
          <p:cNvSpPr txBox="1"/>
          <p:nvPr/>
        </p:nvSpPr>
        <p:spPr>
          <a:xfrm>
            <a:off x="481263" y="25676346"/>
            <a:ext cx="21087528" cy="6555641"/>
          </a:xfrm>
          <a:prstGeom prst="rect">
            <a:avLst/>
          </a:prstGeom>
          <a:noFill/>
        </p:spPr>
        <p:txBody>
          <a:bodyPr wrap="square" rtlCol="0">
            <a:spAutoFit/>
          </a:bodyPr>
          <a:lstStyle/>
          <a:p>
            <a:pPr marL="457200" indent="-457200">
              <a:buFont typeface="Arial" pitchFamily="34" charset="0"/>
              <a:buChar char="•"/>
            </a:pPr>
            <a:r>
              <a:rPr lang="en-US" sz="3500" dirty="0" smtClean="0">
                <a:latin typeface="Times New Roman" pitchFamily="18" charset="0"/>
                <a:cs typeface="Times New Roman" pitchFamily="18" charset="0"/>
              </a:rPr>
              <a:t>Determined the start and end dates for the ADCP data and obtained data from SILD that fell within that range</a:t>
            </a:r>
          </a:p>
          <a:p>
            <a:pPr marL="457200" indent="-457200">
              <a:buFont typeface="Arial" pitchFamily="34" charset="0"/>
              <a:buChar char="•"/>
            </a:pPr>
            <a:r>
              <a:rPr lang="en-US" sz="3500" dirty="0" smtClean="0">
                <a:latin typeface="Times New Roman" pitchFamily="18" charset="0"/>
                <a:cs typeface="Times New Roman" pitchFamily="18" charset="0"/>
              </a:rPr>
              <a:t>Used </a:t>
            </a:r>
            <a:r>
              <a:rPr lang="en-US" sz="3500" dirty="0" smtClean="0">
                <a:latin typeface="Times New Roman" pitchFamily="18" charset="0"/>
                <a:cs typeface="Times New Roman" pitchFamily="18" charset="0"/>
              </a:rPr>
              <a:t>the latitude and longitude of the moorings to </a:t>
            </a:r>
            <a:r>
              <a:rPr lang="en-US" sz="3500" dirty="0" smtClean="0">
                <a:latin typeface="Times New Roman" pitchFamily="18" charset="0"/>
                <a:cs typeface="Times New Roman" pitchFamily="18" charset="0"/>
              </a:rPr>
              <a:t>find a </a:t>
            </a:r>
            <a:r>
              <a:rPr lang="en-US" sz="3500" dirty="0" smtClean="0">
                <a:latin typeface="Times New Roman" pitchFamily="18" charset="0"/>
                <a:cs typeface="Times New Roman" pitchFamily="18" charset="0"/>
              </a:rPr>
              <a:t>point in the radial grid closest to the moorings</a:t>
            </a:r>
          </a:p>
          <a:p>
            <a:pPr marL="457200" indent="-457200">
              <a:buFont typeface="Arial" pitchFamily="34" charset="0"/>
              <a:buChar char="•"/>
            </a:pPr>
            <a:r>
              <a:rPr lang="en-US" sz="3500" dirty="0" smtClean="0">
                <a:latin typeface="Times New Roman" pitchFamily="18" charset="0"/>
                <a:cs typeface="Times New Roman" pitchFamily="18" charset="0"/>
              </a:rPr>
              <a:t>The longitude and latitude of the point found was located in the radial file and the corresponding range and bearing were recorded</a:t>
            </a:r>
          </a:p>
          <a:p>
            <a:pPr marL="457200" indent="-457200">
              <a:buFont typeface="Arial" pitchFamily="34" charset="0"/>
              <a:buChar char="•"/>
            </a:pPr>
            <a:r>
              <a:rPr lang="en-US" sz="3500" dirty="0" smtClean="0">
                <a:latin typeface="Times New Roman" pitchFamily="18" charset="0"/>
                <a:cs typeface="Times New Roman" pitchFamily="18" charset="0"/>
              </a:rPr>
              <a:t>Bearing had to be converted from a compass coordinate system to the coordinate system used by MATLAB</a:t>
            </a:r>
          </a:p>
          <a:p>
            <a:pPr marL="457200" indent="-457200">
              <a:buFont typeface="Arial" pitchFamily="34" charset="0"/>
              <a:buChar char="•"/>
            </a:pPr>
            <a:r>
              <a:rPr lang="en-US" sz="3500" dirty="0" smtClean="0">
                <a:latin typeface="Times New Roman" pitchFamily="18" charset="0"/>
                <a:cs typeface="Times New Roman" pitchFamily="18" charset="0"/>
              </a:rPr>
              <a:t>The new bearing and the range were used </a:t>
            </a:r>
            <a:r>
              <a:rPr lang="en-US" sz="3500" dirty="0" smtClean="0">
                <a:latin typeface="Times New Roman" pitchFamily="18" charset="0"/>
                <a:cs typeface="Times New Roman" pitchFamily="18" charset="0"/>
              </a:rPr>
              <a:t>to </a:t>
            </a:r>
            <a:r>
              <a:rPr lang="en-US" sz="3500" dirty="0" smtClean="0">
                <a:latin typeface="Times New Roman" pitchFamily="18" charset="0"/>
                <a:cs typeface="Times New Roman" pitchFamily="18" charset="0"/>
              </a:rPr>
              <a:t>find </a:t>
            </a:r>
            <a:r>
              <a:rPr lang="en-US" sz="3500" dirty="0" smtClean="0">
                <a:latin typeface="Times New Roman" pitchFamily="18" charset="0"/>
                <a:cs typeface="Times New Roman" pitchFamily="18" charset="0"/>
              </a:rPr>
              <a:t>the time </a:t>
            </a:r>
            <a:r>
              <a:rPr lang="en-US" sz="3500" dirty="0" smtClean="0">
                <a:latin typeface="Times New Roman" pitchFamily="18" charset="0"/>
                <a:cs typeface="Times New Roman" pitchFamily="18" charset="0"/>
              </a:rPr>
              <a:t>and </a:t>
            </a:r>
            <a:r>
              <a:rPr lang="en-US" sz="3500" dirty="0" smtClean="0">
                <a:latin typeface="Times New Roman" pitchFamily="18" charset="0"/>
                <a:cs typeface="Times New Roman" pitchFamily="18" charset="0"/>
              </a:rPr>
              <a:t>radial velocity </a:t>
            </a:r>
            <a:r>
              <a:rPr lang="en-US" sz="3500" dirty="0" smtClean="0">
                <a:latin typeface="Times New Roman" pitchFamily="18" charset="0"/>
                <a:cs typeface="Times New Roman" pitchFamily="18" charset="0"/>
              </a:rPr>
              <a:t>in the radial files</a:t>
            </a:r>
          </a:p>
          <a:p>
            <a:pPr marL="457200" indent="-457200">
              <a:buFont typeface="Arial" pitchFamily="34" charset="0"/>
              <a:buChar char="•"/>
            </a:pPr>
            <a:r>
              <a:rPr lang="en-US" sz="3500" dirty="0" smtClean="0">
                <a:latin typeface="Times New Roman" pitchFamily="18" charset="0"/>
                <a:cs typeface="Times New Roman" pitchFamily="18" charset="0"/>
              </a:rPr>
              <a:t>Using the ADCP data for each mooring, </a:t>
            </a:r>
            <a:r>
              <a:rPr lang="en-US" sz="3500" dirty="0" smtClean="0">
                <a:latin typeface="Times New Roman" pitchFamily="18" charset="0"/>
                <a:cs typeface="Times New Roman" pitchFamily="18" charset="0"/>
              </a:rPr>
              <a:t>values </a:t>
            </a:r>
            <a:r>
              <a:rPr lang="en-US" sz="3500" dirty="0" smtClean="0">
                <a:latin typeface="Times New Roman" pitchFamily="18" charset="0"/>
                <a:cs typeface="Times New Roman" pitchFamily="18" charset="0"/>
              </a:rPr>
              <a:t>of u and v closest to the </a:t>
            </a:r>
            <a:r>
              <a:rPr lang="en-US" sz="3500" dirty="0" smtClean="0">
                <a:latin typeface="Times New Roman" pitchFamily="18" charset="0"/>
                <a:cs typeface="Times New Roman" pitchFamily="18" charset="0"/>
              </a:rPr>
              <a:t>surface were found</a:t>
            </a:r>
            <a:endParaRPr lang="en-US" sz="3500" dirty="0" smtClean="0">
              <a:latin typeface="Times New Roman" pitchFamily="18" charset="0"/>
              <a:cs typeface="Times New Roman" pitchFamily="18" charset="0"/>
            </a:endParaRPr>
          </a:p>
          <a:p>
            <a:pPr marL="457200" indent="-457200">
              <a:buFont typeface="Arial" pitchFamily="34" charset="0"/>
              <a:buChar char="•"/>
            </a:pPr>
            <a:r>
              <a:rPr lang="en-US" sz="3500" dirty="0" smtClean="0">
                <a:latin typeface="Times New Roman" pitchFamily="18" charset="0"/>
                <a:cs typeface="Times New Roman" pitchFamily="18" charset="0"/>
              </a:rPr>
              <a:t>The degree between SILD and the moorings was </a:t>
            </a:r>
            <a:r>
              <a:rPr lang="en-US" sz="3500" dirty="0" smtClean="0">
                <a:latin typeface="Times New Roman" pitchFamily="18" charset="0"/>
                <a:cs typeface="Times New Roman" pitchFamily="18" charset="0"/>
              </a:rPr>
              <a:t>calculated and </a:t>
            </a:r>
            <a:r>
              <a:rPr lang="en-US" sz="3500" dirty="0" smtClean="0">
                <a:latin typeface="Times New Roman" pitchFamily="18" charset="0"/>
                <a:cs typeface="Times New Roman" pitchFamily="18" charset="0"/>
              </a:rPr>
              <a:t>a rotation function was used to find the new u and v values in line with SILD</a:t>
            </a:r>
          </a:p>
          <a:p>
            <a:pPr marL="457200" lvl="0" indent="-457200">
              <a:buFont typeface="Arial" pitchFamily="34" charset="0"/>
              <a:buChar char="•"/>
            </a:pPr>
            <a:r>
              <a:rPr lang="en-US" sz="3500" dirty="0">
                <a:latin typeface="Times New Roman" pitchFamily="18" charset="0"/>
                <a:cs typeface="Times New Roman" pitchFamily="18" charset="0"/>
              </a:rPr>
              <a:t>A graph of the new rotated v with time was made</a:t>
            </a:r>
          </a:p>
          <a:p>
            <a:pPr marL="457200" lvl="0" indent="-457200">
              <a:buFont typeface="Arial" pitchFamily="34" charset="0"/>
              <a:buChar char="•"/>
            </a:pPr>
            <a:r>
              <a:rPr lang="en-US" sz="3500" dirty="0">
                <a:latin typeface="Times New Roman" pitchFamily="18" charset="0"/>
                <a:cs typeface="Times New Roman" pitchFamily="18" charset="0"/>
              </a:rPr>
              <a:t>Time had to be averaged to an hour because the ADCP takes readings every ten minutes while the CODAR takes readings every thirty </a:t>
            </a:r>
            <a:r>
              <a:rPr lang="en-US" sz="3500" dirty="0" smtClean="0">
                <a:latin typeface="Times New Roman" pitchFamily="18" charset="0"/>
                <a:cs typeface="Times New Roman" pitchFamily="18" charset="0"/>
              </a:rPr>
              <a:t>minutes</a:t>
            </a:r>
            <a:endParaRPr lang="en-US" sz="35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827" y="32791614"/>
            <a:ext cx="10740397" cy="5126455"/>
          </a:xfrm>
          <a:prstGeom prst="rect">
            <a:avLst/>
          </a:prstGeom>
        </p:spPr>
      </p:pic>
      <p:sp>
        <p:nvSpPr>
          <p:cNvPr id="6" name="TextBox 5"/>
          <p:cNvSpPr txBox="1"/>
          <p:nvPr/>
        </p:nvSpPr>
        <p:spPr>
          <a:xfrm>
            <a:off x="481263" y="38186401"/>
            <a:ext cx="21087528" cy="600164"/>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Figure 2. Graph of Rotated V vs. Time before and after averaging time to 60 minutes for RB1</a:t>
            </a:r>
            <a:endParaRPr lang="en-US" sz="3300" dirty="0">
              <a:latin typeface="Times New Roman" pitchFamily="18" charset="0"/>
              <a:cs typeface="Times New Roman" pitchFamily="18" charset="0"/>
            </a:endParaRPr>
          </a:p>
        </p:txBody>
      </p:sp>
      <p:sp>
        <p:nvSpPr>
          <p:cNvPr id="8" name="TextBox 7"/>
          <p:cNvSpPr txBox="1"/>
          <p:nvPr/>
        </p:nvSpPr>
        <p:spPr>
          <a:xfrm>
            <a:off x="481263" y="39497223"/>
            <a:ext cx="21087528" cy="1708160"/>
          </a:xfrm>
          <a:prstGeom prst="rect">
            <a:avLst/>
          </a:prstGeom>
          <a:noFill/>
        </p:spPr>
        <p:txBody>
          <a:bodyPr wrap="square" rtlCol="0">
            <a:spAutoFit/>
          </a:bodyPr>
          <a:lstStyle/>
          <a:p>
            <a:pPr marL="457200" indent="-457200">
              <a:buFont typeface="Arial" pitchFamily="34" charset="0"/>
              <a:buChar char="•"/>
            </a:pPr>
            <a:r>
              <a:rPr lang="en-US" sz="3500" dirty="0" smtClean="0">
                <a:latin typeface="Times New Roman" pitchFamily="18" charset="0"/>
                <a:cs typeface="Times New Roman" pitchFamily="18" charset="0"/>
              </a:rPr>
              <a:t>Made graphs of radial velocity and rotated v with time</a:t>
            </a:r>
          </a:p>
          <a:p>
            <a:pPr marL="457200" indent="-457200">
              <a:buFont typeface="Arial" pitchFamily="34" charset="0"/>
              <a:buChar char="•"/>
            </a:pPr>
            <a:r>
              <a:rPr lang="en-US" sz="3500" dirty="0" smtClean="0">
                <a:latin typeface="Times New Roman" pitchFamily="18" charset="0"/>
                <a:cs typeface="Times New Roman" pitchFamily="18" charset="0"/>
              </a:rPr>
              <a:t>Rotated v values were converted from m/s to cm/s</a:t>
            </a:r>
          </a:p>
          <a:p>
            <a:pPr marL="457200" indent="-457200">
              <a:buFont typeface="Arial" pitchFamily="34" charset="0"/>
              <a:buChar char="•"/>
            </a:pPr>
            <a:r>
              <a:rPr lang="en-US" sz="3500" dirty="0" smtClean="0">
                <a:latin typeface="Times New Roman" pitchFamily="18" charset="0"/>
                <a:cs typeface="Times New Roman" pitchFamily="18" charset="0"/>
              </a:rPr>
              <a:t>Made graphs of radial velocity with </a:t>
            </a:r>
            <a:r>
              <a:rPr lang="en-US" sz="3500" dirty="0" smtClean="0">
                <a:latin typeface="Times New Roman" pitchFamily="18" charset="0"/>
                <a:cs typeface="Times New Roman" pitchFamily="18" charset="0"/>
              </a:rPr>
              <a:t>the averaged time</a:t>
            </a:r>
            <a:r>
              <a:rPr lang="en-US"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made a least squares fit line, and calculated the correlation</a:t>
            </a:r>
            <a:endParaRPr lang="en-US" sz="3500" dirty="0">
              <a:latin typeface="Times New Roman" pitchFamily="18" charset="0"/>
              <a:cs typeface="Times New Roman" pitchFamily="18" charset="0"/>
            </a:endParaRPr>
          </a:p>
        </p:txBody>
      </p:sp>
      <p:sp>
        <p:nvSpPr>
          <p:cNvPr id="40" name="TextBox 39"/>
          <p:cNvSpPr txBox="1"/>
          <p:nvPr/>
        </p:nvSpPr>
        <p:spPr>
          <a:xfrm>
            <a:off x="22422131" y="5090051"/>
            <a:ext cx="20792359" cy="784814"/>
          </a:xfrm>
          <a:prstGeom prst="rect">
            <a:avLst/>
          </a:prstGeom>
          <a:solidFill>
            <a:schemeClr val="accent2"/>
          </a:solidFill>
          <a:ln/>
        </p:spPr>
        <p:style>
          <a:lnRef idx="2">
            <a:schemeClr val="accent1"/>
          </a:lnRef>
          <a:fillRef idx="1">
            <a:schemeClr val="lt1"/>
          </a:fillRef>
          <a:effectRef idx="0">
            <a:schemeClr val="accent1"/>
          </a:effectRef>
          <a:fontRef idx="minor">
            <a:schemeClr val="dk1"/>
          </a:fontRef>
        </p:style>
        <p:txBody>
          <a:bodyPr wrap="square" lIns="91426" tIns="45712" rIns="91426" bIns="45712" rtlCol="0">
            <a:spAutoFit/>
          </a:bodyPr>
          <a:lstStyle/>
          <a:p>
            <a:pPr algn="ctr"/>
            <a:r>
              <a:rPr lang="en-US" sz="4500" b="1" dirty="0" smtClean="0">
                <a:solidFill>
                  <a:schemeClr val="tx1"/>
                </a:solidFill>
              </a:rPr>
              <a:t>Data for March 5-31, 2012</a:t>
            </a:r>
            <a:endParaRPr lang="en-US" sz="4500" b="1" dirty="0">
              <a:solidFill>
                <a:schemeClr val="tx1"/>
              </a:solidFill>
            </a:endParaRPr>
          </a:p>
        </p:txBody>
      </p:sp>
      <p:pic>
        <p:nvPicPr>
          <p:cNvPr id="34" name="Picture 33"/>
          <p:cNvPicPr>
            <a:picLocks/>
          </p:cNvPicPr>
          <p:nvPr/>
        </p:nvPicPr>
        <p:blipFill>
          <a:blip r:embed="rId4">
            <a:extLst>
              <a:ext uri="{28A0092B-C50C-407E-A947-70E740481C1C}">
                <a14:useLocalDpi xmlns:a14="http://schemas.microsoft.com/office/drawing/2010/main" val="0"/>
              </a:ext>
            </a:extLst>
          </a:blip>
          <a:stretch>
            <a:fillRect/>
          </a:stretch>
        </p:blipFill>
        <p:spPr>
          <a:xfrm>
            <a:off x="481263" y="1376216"/>
            <a:ext cx="6400800" cy="2743200"/>
          </a:xfrm>
          <a:prstGeom prst="rect">
            <a:avLst/>
          </a:prstGeom>
        </p:spPr>
      </p:pic>
      <p:pic>
        <p:nvPicPr>
          <p:cNvPr id="3" name="Picture 2"/>
          <p:cNvPicPr>
            <a:picLocks/>
          </p:cNvPicPr>
          <p:nvPr/>
        </p:nvPicPr>
        <p:blipFill rotWithShape="1">
          <a:blip r:embed="rId5">
            <a:extLst>
              <a:ext uri="{28A0092B-C50C-407E-A947-70E740481C1C}">
                <a14:useLocalDpi xmlns:a14="http://schemas.microsoft.com/office/drawing/2010/main" val="0"/>
              </a:ext>
            </a:extLst>
          </a:blip>
          <a:srcRect l="8433" r="6530"/>
          <a:stretch/>
        </p:blipFill>
        <p:spPr>
          <a:xfrm>
            <a:off x="26116110" y="6349279"/>
            <a:ext cx="5715000" cy="4572000"/>
          </a:xfrm>
          <a:prstGeom prst="rect">
            <a:avLst/>
          </a:prstGeom>
        </p:spPr>
      </p:pic>
      <p:pic>
        <p:nvPicPr>
          <p:cNvPr id="7" name="Picture 6"/>
          <p:cNvPicPr>
            <a:picLocks/>
          </p:cNvPicPr>
          <p:nvPr/>
        </p:nvPicPr>
        <p:blipFill rotWithShape="1">
          <a:blip r:embed="rId6">
            <a:extLst>
              <a:ext uri="{28A0092B-C50C-407E-A947-70E740481C1C}">
                <a14:useLocalDpi xmlns:a14="http://schemas.microsoft.com/office/drawing/2010/main" val="0"/>
              </a:ext>
            </a:extLst>
          </a:blip>
          <a:srcRect l="8243" r="6699"/>
          <a:stretch/>
        </p:blipFill>
        <p:spPr>
          <a:xfrm>
            <a:off x="34091479" y="6358566"/>
            <a:ext cx="5715000" cy="4572000"/>
          </a:xfrm>
          <a:prstGeom prst="rect">
            <a:avLst/>
          </a:prstGeom>
        </p:spPr>
      </p:pic>
      <p:pic>
        <p:nvPicPr>
          <p:cNvPr id="13" name="Picture 12"/>
          <p:cNvPicPr>
            <a:picLocks/>
          </p:cNvPicPr>
          <p:nvPr/>
        </p:nvPicPr>
        <p:blipFill rotWithShape="1">
          <a:blip r:embed="rId7">
            <a:extLst>
              <a:ext uri="{28A0092B-C50C-407E-A947-70E740481C1C}">
                <a14:useLocalDpi xmlns:a14="http://schemas.microsoft.com/office/drawing/2010/main" val="0"/>
              </a:ext>
            </a:extLst>
          </a:blip>
          <a:srcRect l="7765" r="7792"/>
          <a:stretch/>
        </p:blipFill>
        <p:spPr>
          <a:xfrm>
            <a:off x="26116110" y="11147656"/>
            <a:ext cx="5715000" cy="4572000"/>
          </a:xfrm>
          <a:prstGeom prst="rect">
            <a:avLst/>
          </a:prstGeom>
        </p:spPr>
      </p:pic>
      <p:pic>
        <p:nvPicPr>
          <p:cNvPr id="16" name="Picture 15"/>
          <p:cNvPicPr>
            <a:picLocks/>
          </p:cNvPicPr>
          <p:nvPr/>
        </p:nvPicPr>
        <p:blipFill rotWithShape="1">
          <a:blip r:embed="rId8">
            <a:extLst>
              <a:ext uri="{28A0092B-C50C-407E-A947-70E740481C1C}">
                <a14:useLocalDpi xmlns:a14="http://schemas.microsoft.com/office/drawing/2010/main" val="0"/>
              </a:ext>
            </a:extLst>
          </a:blip>
          <a:srcRect l="8243" r="6699"/>
          <a:stretch/>
        </p:blipFill>
        <p:spPr>
          <a:xfrm>
            <a:off x="34091450" y="11146738"/>
            <a:ext cx="5715000" cy="4572000"/>
          </a:xfrm>
          <a:prstGeom prst="rect">
            <a:avLst/>
          </a:prstGeom>
        </p:spPr>
      </p:pic>
      <p:sp>
        <p:nvSpPr>
          <p:cNvPr id="33" name="TextBox 32"/>
          <p:cNvSpPr txBox="1"/>
          <p:nvPr/>
        </p:nvSpPr>
        <p:spPr>
          <a:xfrm>
            <a:off x="22627389" y="15941548"/>
            <a:ext cx="20739501" cy="600164"/>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Figure 5. Graph of Rotated V &amp; Radial Velocity vs. Time for RB1, RB2, RB3, &amp; RB4</a:t>
            </a:r>
            <a:endParaRPr lang="en-US" sz="3300" dirty="0">
              <a:latin typeface="Times New Roman" pitchFamily="18" charset="0"/>
              <a:cs typeface="Times New Roman" pitchFamily="18" charset="0"/>
            </a:endParaRPr>
          </a:p>
        </p:txBody>
      </p:sp>
      <p:pic>
        <p:nvPicPr>
          <p:cNvPr id="19" name="Picture 18"/>
          <p:cNvPicPr>
            <a:picLocks/>
          </p:cNvPicPr>
          <p:nvPr/>
        </p:nvPicPr>
        <p:blipFill rotWithShape="1">
          <a:blip r:embed="rId9">
            <a:extLst>
              <a:ext uri="{28A0092B-C50C-407E-A947-70E740481C1C}">
                <a14:useLocalDpi xmlns:a14="http://schemas.microsoft.com/office/drawing/2010/main" val="0"/>
              </a:ext>
            </a:extLst>
          </a:blip>
          <a:srcRect l="28409" r="27069" b="3065"/>
          <a:stretch/>
        </p:blipFill>
        <p:spPr>
          <a:xfrm>
            <a:off x="23774391" y="17486845"/>
            <a:ext cx="4114800" cy="4114800"/>
          </a:xfrm>
          <a:prstGeom prst="rect">
            <a:avLst/>
          </a:prstGeom>
        </p:spPr>
      </p:pic>
      <p:pic>
        <p:nvPicPr>
          <p:cNvPr id="20" name="Picture 19"/>
          <p:cNvPicPr>
            <a:picLocks/>
          </p:cNvPicPr>
          <p:nvPr/>
        </p:nvPicPr>
        <p:blipFill rotWithShape="1">
          <a:blip r:embed="rId10">
            <a:extLst>
              <a:ext uri="{28A0092B-C50C-407E-A947-70E740481C1C}">
                <a14:useLocalDpi xmlns:a14="http://schemas.microsoft.com/office/drawing/2010/main" val="0"/>
              </a:ext>
            </a:extLst>
          </a:blip>
          <a:srcRect l="28197" r="27296" b="3385"/>
          <a:stretch/>
        </p:blipFill>
        <p:spPr>
          <a:xfrm>
            <a:off x="28547064" y="17483951"/>
            <a:ext cx="4114800" cy="4114800"/>
          </a:xfrm>
          <a:prstGeom prst="rect">
            <a:avLst/>
          </a:prstGeom>
        </p:spPr>
      </p:pic>
      <p:pic>
        <p:nvPicPr>
          <p:cNvPr id="23" name="Picture 22"/>
          <p:cNvPicPr>
            <a:picLocks/>
          </p:cNvPicPr>
          <p:nvPr/>
        </p:nvPicPr>
        <p:blipFill rotWithShape="1">
          <a:blip r:embed="rId11">
            <a:extLst>
              <a:ext uri="{28A0092B-C50C-407E-A947-70E740481C1C}">
                <a14:useLocalDpi xmlns:a14="http://schemas.microsoft.com/office/drawing/2010/main" val="0"/>
              </a:ext>
            </a:extLst>
          </a:blip>
          <a:srcRect l="28410" r="27272" b="3125"/>
          <a:stretch/>
        </p:blipFill>
        <p:spPr>
          <a:xfrm>
            <a:off x="33622426" y="17478820"/>
            <a:ext cx="4114800" cy="4114800"/>
          </a:xfrm>
          <a:prstGeom prst="rect">
            <a:avLst/>
          </a:prstGeom>
        </p:spPr>
      </p:pic>
      <p:pic>
        <p:nvPicPr>
          <p:cNvPr id="24" name="Picture 23"/>
          <p:cNvPicPr>
            <a:picLocks/>
          </p:cNvPicPr>
          <p:nvPr/>
        </p:nvPicPr>
        <p:blipFill rotWithShape="1">
          <a:blip r:embed="rId12">
            <a:extLst>
              <a:ext uri="{28A0092B-C50C-407E-A947-70E740481C1C}">
                <a14:useLocalDpi xmlns:a14="http://schemas.microsoft.com/office/drawing/2010/main" val="0"/>
              </a:ext>
            </a:extLst>
          </a:blip>
          <a:srcRect l="28433" r="26688" b="3125"/>
          <a:stretch/>
        </p:blipFill>
        <p:spPr>
          <a:xfrm>
            <a:off x="38425926" y="17473935"/>
            <a:ext cx="4114800" cy="4114800"/>
          </a:xfrm>
          <a:prstGeom prst="rect">
            <a:avLst/>
          </a:prstGeom>
        </p:spPr>
      </p:pic>
      <p:sp>
        <p:nvSpPr>
          <p:cNvPr id="37" name="TextBox 36"/>
          <p:cNvSpPr txBox="1"/>
          <p:nvPr/>
        </p:nvSpPr>
        <p:spPr>
          <a:xfrm>
            <a:off x="22627389" y="21815707"/>
            <a:ext cx="20739501" cy="1107996"/>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Figure 6. Graph of Radial Velocity vs. Average Hourly with correlation and slope for RB1, RB2, RB3, &amp; </a:t>
            </a:r>
            <a:r>
              <a:rPr lang="en-US" sz="3300" dirty="0" smtClean="0">
                <a:latin typeface="Times New Roman" pitchFamily="18" charset="0"/>
                <a:cs typeface="Times New Roman" pitchFamily="18" charset="0"/>
              </a:rPr>
              <a:t>RB4</a:t>
            </a:r>
          </a:p>
          <a:p>
            <a:pPr algn="ctr"/>
            <a:r>
              <a:rPr lang="en-US" sz="3300" dirty="0" smtClean="0">
                <a:latin typeface="Times New Roman" pitchFamily="18" charset="0"/>
                <a:cs typeface="Times New Roman" pitchFamily="18" charset="0"/>
              </a:rPr>
              <a:t>Radial Velocity data is from the radial file and Average Hourly is from the ADCP data</a:t>
            </a:r>
            <a:endParaRPr lang="en-US" sz="3300" dirty="0">
              <a:latin typeface="Times New Roman" pitchFamily="18" charset="0"/>
              <a:cs typeface="Times New Roman" pitchFamily="18"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2024089229"/>
              </p:ext>
            </p:extLst>
          </p:nvPr>
        </p:nvGraphicFramePr>
        <p:xfrm>
          <a:off x="24325477" y="25766739"/>
          <a:ext cx="7127427" cy="5033880"/>
        </p:xfrm>
        <a:graphic>
          <a:graphicData uri="http://schemas.openxmlformats.org/drawingml/2006/table">
            <a:tbl>
              <a:tblPr firstRow="1" bandRow="1">
                <a:tableStyleId>{3C2FFA5D-87B4-456A-9821-1D502468CF0F}</a:tableStyleId>
              </a:tblPr>
              <a:tblGrid>
                <a:gridCol w="3253919"/>
                <a:gridCol w="3873508"/>
              </a:tblGrid>
              <a:tr h="1006776">
                <a:tc>
                  <a:txBody>
                    <a:bodyPr/>
                    <a:lstStyle>
                      <a:lvl1pPr marL="0" algn="l" defTabSz="2507660" rtl="0" eaLnBrk="1" latinLnBrk="0" hangingPunct="1">
                        <a:defRPr sz="9900" b="1" kern="1200">
                          <a:solidFill>
                            <a:schemeClr val="lt1"/>
                          </a:solidFill>
                          <a:latin typeface="Calibri"/>
                        </a:defRPr>
                      </a:lvl1pPr>
                      <a:lvl2pPr marL="2507660" algn="l" defTabSz="2507660" rtl="0" eaLnBrk="1" latinLnBrk="0" hangingPunct="1">
                        <a:defRPr sz="9900" b="1" kern="1200">
                          <a:solidFill>
                            <a:schemeClr val="lt1"/>
                          </a:solidFill>
                          <a:latin typeface="Calibri"/>
                        </a:defRPr>
                      </a:lvl2pPr>
                      <a:lvl3pPr marL="5015317" algn="l" defTabSz="2507660" rtl="0" eaLnBrk="1" latinLnBrk="0" hangingPunct="1">
                        <a:defRPr sz="9900" b="1" kern="1200">
                          <a:solidFill>
                            <a:schemeClr val="lt1"/>
                          </a:solidFill>
                          <a:latin typeface="Calibri"/>
                        </a:defRPr>
                      </a:lvl3pPr>
                      <a:lvl4pPr marL="7522977" algn="l" defTabSz="2507660" rtl="0" eaLnBrk="1" latinLnBrk="0" hangingPunct="1">
                        <a:defRPr sz="9900" b="1" kern="1200">
                          <a:solidFill>
                            <a:schemeClr val="lt1"/>
                          </a:solidFill>
                          <a:latin typeface="Calibri"/>
                        </a:defRPr>
                      </a:lvl4pPr>
                      <a:lvl5pPr marL="10030634" algn="l" defTabSz="2507660" rtl="0" eaLnBrk="1" latinLnBrk="0" hangingPunct="1">
                        <a:defRPr sz="9900" b="1" kern="1200">
                          <a:solidFill>
                            <a:schemeClr val="lt1"/>
                          </a:solidFill>
                          <a:latin typeface="Calibri"/>
                        </a:defRPr>
                      </a:lvl5pPr>
                      <a:lvl6pPr marL="12538294" algn="l" defTabSz="2507660" rtl="0" eaLnBrk="1" latinLnBrk="0" hangingPunct="1">
                        <a:defRPr sz="9900" b="1" kern="1200">
                          <a:solidFill>
                            <a:schemeClr val="lt1"/>
                          </a:solidFill>
                          <a:latin typeface="Calibri"/>
                        </a:defRPr>
                      </a:lvl6pPr>
                      <a:lvl7pPr marL="15045951" algn="l" defTabSz="2507660" rtl="0" eaLnBrk="1" latinLnBrk="0" hangingPunct="1">
                        <a:defRPr sz="9900" b="1" kern="1200">
                          <a:solidFill>
                            <a:schemeClr val="lt1"/>
                          </a:solidFill>
                          <a:latin typeface="Calibri"/>
                        </a:defRPr>
                      </a:lvl7pPr>
                      <a:lvl8pPr marL="17553611" algn="l" defTabSz="2507660" rtl="0" eaLnBrk="1" latinLnBrk="0" hangingPunct="1">
                        <a:defRPr sz="9900" b="1" kern="1200">
                          <a:solidFill>
                            <a:schemeClr val="lt1"/>
                          </a:solidFill>
                          <a:latin typeface="Calibri"/>
                        </a:defRPr>
                      </a:lvl8pPr>
                      <a:lvl9pPr marL="20061268" algn="l" defTabSz="2507660" rtl="0" eaLnBrk="1" latinLnBrk="0" hangingPunct="1">
                        <a:defRPr sz="9900" b="1" kern="1200">
                          <a:solidFill>
                            <a:schemeClr val="lt1"/>
                          </a:solidFill>
                          <a:latin typeface="Calibri"/>
                        </a:defRPr>
                      </a:lvl9pPr>
                    </a:lstStyle>
                    <a:p>
                      <a:pPr algn="ctr"/>
                      <a:r>
                        <a:rPr lang="en-US" sz="3500" dirty="0" smtClean="0"/>
                        <a:t>Mooring</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b="1" kern="1200">
                          <a:solidFill>
                            <a:schemeClr val="lt1"/>
                          </a:solidFill>
                          <a:latin typeface="Calibri"/>
                        </a:defRPr>
                      </a:lvl1pPr>
                      <a:lvl2pPr marL="2507660" algn="l" defTabSz="2507660" rtl="0" eaLnBrk="1" latinLnBrk="0" hangingPunct="1">
                        <a:defRPr sz="9900" b="1" kern="1200">
                          <a:solidFill>
                            <a:schemeClr val="lt1"/>
                          </a:solidFill>
                          <a:latin typeface="Calibri"/>
                        </a:defRPr>
                      </a:lvl2pPr>
                      <a:lvl3pPr marL="5015317" algn="l" defTabSz="2507660" rtl="0" eaLnBrk="1" latinLnBrk="0" hangingPunct="1">
                        <a:defRPr sz="9900" b="1" kern="1200">
                          <a:solidFill>
                            <a:schemeClr val="lt1"/>
                          </a:solidFill>
                          <a:latin typeface="Calibri"/>
                        </a:defRPr>
                      </a:lvl3pPr>
                      <a:lvl4pPr marL="7522977" algn="l" defTabSz="2507660" rtl="0" eaLnBrk="1" latinLnBrk="0" hangingPunct="1">
                        <a:defRPr sz="9900" b="1" kern="1200">
                          <a:solidFill>
                            <a:schemeClr val="lt1"/>
                          </a:solidFill>
                          <a:latin typeface="Calibri"/>
                        </a:defRPr>
                      </a:lvl4pPr>
                      <a:lvl5pPr marL="10030634" algn="l" defTabSz="2507660" rtl="0" eaLnBrk="1" latinLnBrk="0" hangingPunct="1">
                        <a:defRPr sz="9900" b="1" kern="1200">
                          <a:solidFill>
                            <a:schemeClr val="lt1"/>
                          </a:solidFill>
                          <a:latin typeface="Calibri"/>
                        </a:defRPr>
                      </a:lvl5pPr>
                      <a:lvl6pPr marL="12538294" algn="l" defTabSz="2507660" rtl="0" eaLnBrk="1" latinLnBrk="0" hangingPunct="1">
                        <a:defRPr sz="9900" b="1" kern="1200">
                          <a:solidFill>
                            <a:schemeClr val="lt1"/>
                          </a:solidFill>
                          <a:latin typeface="Calibri"/>
                        </a:defRPr>
                      </a:lvl6pPr>
                      <a:lvl7pPr marL="15045951" algn="l" defTabSz="2507660" rtl="0" eaLnBrk="1" latinLnBrk="0" hangingPunct="1">
                        <a:defRPr sz="9900" b="1" kern="1200">
                          <a:solidFill>
                            <a:schemeClr val="lt1"/>
                          </a:solidFill>
                          <a:latin typeface="Calibri"/>
                        </a:defRPr>
                      </a:lvl7pPr>
                      <a:lvl8pPr marL="17553611" algn="l" defTabSz="2507660" rtl="0" eaLnBrk="1" latinLnBrk="0" hangingPunct="1">
                        <a:defRPr sz="9900" b="1" kern="1200">
                          <a:solidFill>
                            <a:schemeClr val="lt1"/>
                          </a:solidFill>
                          <a:latin typeface="Calibri"/>
                        </a:defRPr>
                      </a:lvl8pPr>
                      <a:lvl9pPr marL="20061268" algn="l" defTabSz="2507660" rtl="0" eaLnBrk="1" latinLnBrk="0" hangingPunct="1">
                        <a:defRPr sz="9900" b="1" kern="1200">
                          <a:solidFill>
                            <a:schemeClr val="lt1"/>
                          </a:solidFill>
                          <a:latin typeface="Calibri"/>
                        </a:defRPr>
                      </a:lvl9pPr>
                    </a:lstStyle>
                    <a:p>
                      <a:pPr algn="ctr"/>
                      <a:r>
                        <a:rPr lang="en-US" sz="3500" dirty="0" smtClean="0"/>
                        <a:t>Correlation</a:t>
                      </a:r>
                      <a:endParaRPr lang="en-US" sz="3500" dirty="0">
                        <a:latin typeface="Times New Roman" pitchFamily="18" charset="0"/>
                        <a:cs typeface="Times New Roman" pitchFamily="18" charset="0"/>
                      </a:endParaRPr>
                    </a:p>
                  </a:txBody>
                  <a:tcPr anchor="ctr"/>
                </a:tc>
              </a:tr>
              <a:tr h="1006776">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RB1</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0.3729</a:t>
                      </a:r>
                      <a:endParaRPr lang="en-US" sz="3500" dirty="0">
                        <a:latin typeface="Times New Roman" pitchFamily="18" charset="0"/>
                        <a:cs typeface="Times New Roman" pitchFamily="18" charset="0"/>
                      </a:endParaRPr>
                    </a:p>
                  </a:txBody>
                  <a:tcPr anchor="ctr"/>
                </a:tc>
              </a:tr>
              <a:tr h="1006776">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RB2</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0.6974</a:t>
                      </a:r>
                      <a:endParaRPr lang="en-US" sz="3500" dirty="0">
                        <a:latin typeface="Times New Roman" pitchFamily="18" charset="0"/>
                        <a:cs typeface="Times New Roman" pitchFamily="18" charset="0"/>
                      </a:endParaRPr>
                    </a:p>
                  </a:txBody>
                  <a:tcPr anchor="ctr"/>
                </a:tc>
              </a:tr>
              <a:tr h="1006776">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RB3</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0.7065</a:t>
                      </a:r>
                      <a:endParaRPr lang="en-US" sz="3500" dirty="0">
                        <a:latin typeface="Times New Roman" pitchFamily="18" charset="0"/>
                        <a:cs typeface="Times New Roman" pitchFamily="18" charset="0"/>
                      </a:endParaRPr>
                    </a:p>
                  </a:txBody>
                  <a:tcPr anchor="ctr"/>
                </a:tc>
              </a:tr>
              <a:tr h="1006776">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RB4</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0.8207</a:t>
                      </a:r>
                      <a:endParaRPr lang="en-US" sz="3500" dirty="0">
                        <a:latin typeface="Times New Roman" pitchFamily="18" charset="0"/>
                        <a:cs typeface="Times New Roman" pitchFamily="18" charset="0"/>
                      </a:endParaRPr>
                    </a:p>
                  </a:txBody>
                  <a:tcPr anchor="ctr"/>
                </a:tc>
              </a:tr>
            </a:tbl>
          </a:graphicData>
        </a:graphic>
      </p:graphicFrame>
      <p:sp>
        <p:nvSpPr>
          <p:cNvPr id="25" name="TextBox 24"/>
          <p:cNvSpPr txBox="1"/>
          <p:nvPr/>
        </p:nvSpPr>
        <p:spPr>
          <a:xfrm>
            <a:off x="23475346" y="31403396"/>
            <a:ext cx="8182334" cy="600164"/>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Figure 7. Correlation results for March 5, 2012</a:t>
            </a:r>
            <a:endParaRPr lang="en-US" sz="3300" dirty="0">
              <a:latin typeface="Times New Roman" pitchFamily="18" charset="0"/>
              <a:cs typeface="Times New Roman" pitchFamily="18" charset="0"/>
            </a:endParaRPr>
          </a:p>
        </p:txBody>
      </p:sp>
      <p:graphicFrame>
        <p:nvGraphicFramePr>
          <p:cNvPr id="41" name="Table 40"/>
          <p:cNvGraphicFramePr>
            <a:graphicFrameLocks noGrp="1"/>
          </p:cNvGraphicFramePr>
          <p:nvPr>
            <p:extLst>
              <p:ext uri="{D42A27DB-BD31-4B8C-83A1-F6EECF244321}">
                <p14:modId xmlns:p14="http://schemas.microsoft.com/office/powerpoint/2010/main" val="2889041449"/>
              </p:ext>
            </p:extLst>
          </p:nvPr>
        </p:nvGraphicFramePr>
        <p:xfrm>
          <a:off x="33469534" y="25750446"/>
          <a:ext cx="7115021" cy="5033870"/>
        </p:xfrm>
        <a:graphic>
          <a:graphicData uri="http://schemas.openxmlformats.org/drawingml/2006/table">
            <a:tbl>
              <a:tblPr firstRow="1" bandRow="1">
                <a:tableStyleId>{3C2FFA5D-87B4-456A-9821-1D502468CF0F}</a:tableStyleId>
              </a:tblPr>
              <a:tblGrid>
                <a:gridCol w="3264121"/>
                <a:gridCol w="3850900"/>
              </a:tblGrid>
              <a:tr h="1006774">
                <a:tc>
                  <a:txBody>
                    <a:bodyPr/>
                    <a:lstStyle>
                      <a:lvl1pPr marL="0" algn="l" defTabSz="2507660" rtl="0" eaLnBrk="1" latinLnBrk="0" hangingPunct="1">
                        <a:defRPr sz="9900" b="1" kern="1200">
                          <a:solidFill>
                            <a:schemeClr val="lt1"/>
                          </a:solidFill>
                          <a:latin typeface="Calibri"/>
                        </a:defRPr>
                      </a:lvl1pPr>
                      <a:lvl2pPr marL="2507660" algn="l" defTabSz="2507660" rtl="0" eaLnBrk="1" latinLnBrk="0" hangingPunct="1">
                        <a:defRPr sz="9900" b="1" kern="1200">
                          <a:solidFill>
                            <a:schemeClr val="lt1"/>
                          </a:solidFill>
                          <a:latin typeface="Calibri"/>
                        </a:defRPr>
                      </a:lvl2pPr>
                      <a:lvl3pPr marL="5015317" algn="l" defTabSz="2507660" rtl="0" eaLnBrk="1" latinLnBrk="0" hangingPunct="1">
                        <a:defRPr sz="9900" b="1" kern="1200">
                          <a:solidFill>
                            <a:schemeClr val="lt1"/>
                          </a:solidFill>
                          <a:latin typeface="Calibri"/>
                        </a:defRPr>
                      </a:lvl3pPr>
                      <a:lvl4pPr marL="7522977" algn="l" defTabSz="2507660" rtl="0" eaLnBrk="1" latinLnBrk="0" hangingPunct="1">
                        <a:defRPr sz="9900" b="1" kern="1200">
                          <a:solidFill>
                            <a:schemeClr val="lt1"/>
                          </a:solidFill>
                          <a:latin typeface="Calibri"/>
                        </a:defRPr>
                      </a:lvl4pPr>
                      <a:lvl5pPr marL="10030634" algn="l" defTabSz="2507660" rtl="0" eaLnBrk="1" latinLnBrk="0" hangingPunct="1">
                        <a:defRPr sz="9900" b="1" kern="1200">
                          <a:solidFill>
                            <a:schemeClr val="lt1"/>
                          </a:solidFill>
                          <a:latin typeface="Calibri"/>
                        </a:defRPr>
                      </a:lvl5pPr>
                      <a:lvl6pPr marL="12538294" algn="l" defTabSz="2507660" rtl="0" eaLnBrk="1" latinLnBrk="0" hangingPunct="1">
                        <a:defRPr sz="9900" b="1" kern="1200">
                          <a:solidFill>
                            <a:schemeClr val="lt1"/>
                          </a:solidFill>
                          <a:latin typeface="Calibri"/>
                        </a:defRPr>
                      </a:lvl6pPr>
                      <a:lvl7pPr marL="15045951" algn="l" defTabSz="2507660" rtl="0" eaLnBrk="1" latinLnBrk="0" hangingPunct="1">
                        <a:defRPr sz="9900" b="1" kern="1200">
                          <a:solidFill>
                            <a:schemeClr val="lt1"/>
                          </a:solidFill>
                          <a:latin typeface="Calibri"/>
                        </a:defRPr>
                      </a:lvl7pPr>
                      <a:lvl8pPr marL="17553611" algn="l" defTabSz="2507660" rtl="0" eaLnBrk="1" latinLnBrk="0" hangingPunct="1">
                        <a:defRPr sz="9900" b="1" kern="1200">
                          <a:solidFill>
                            <a:schemeClr val="lt1"/>
                          </a:solidFill>
                          <a:latin typeface="Calibri"/>
                        </a:defRPr>
                      </a:lvl8pPr>
                      <a:lvl9pPr marL="20061268" algn="l" defTabSz="2507660" rtl="0" eaLnBrk="1" latinLnBrk="0" hangingPunct="1">
                        <a:defRPr sz="9900" b="1" kern="1200">
                          <a:solidFill>
                            <a:schemeClr val="lt1"/>
                          </a:solidFill>
                          <a:latin typeface="Calibri"/>
                        </a:defRPr>
                      </a:lvl9pPr>
                    </a:lstStyle>
                    <a:p>
                      <a:pPr algn="ctr"/>
                      <a:r>
                        <a:rPr lang="en-US" sz="3500" dirty="0" smtClean="0"/>
                        <a:t>Mooring</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b="1" kern="1200">
                          <a:solidFill>
                            <a:schemeClr val="lt1"/>
                          </a:solidFill>
                          <a:latin typeface="Calibri"/>
                        </a:defRPr>
                      </a:lvl1pPr>
                      <a:lvl2pPr marL="2507660" algn="l" defTabSz="2507660" rtl="0" eaLnBrk="1" latinLnBrk="0" hangingPunct="1">
                        <a:defRPr sz="9900" b="1" kern="1200">
                          <a:solidFill>
                            <a:schemeClr val="lt1"/>
                          </a:solidFill>
                          <a:latin typeface="Calibri"/>
                        </a:defRPr>
                      </a:lvl2pPr>
                      <a:lvl3pPr marL="5015317" algn="l" defTabSz="2507660" rtl="0" eaLnBrk="1" latinLnBrk="0" hangingPunct="1">
                        <a:defRPr sz="9900" b="1" kern="1200">
                          <a:solidFill>
                            <a:schemeClr val="lt1"/>
                          </a:solidFill>
                          <a:latin typeface="Calibri"/>
                        </a:defRPr>
                      </a:lvl3pPr>
                      <a:lvl4pPr marL="7522977" algn="l" defTabSz="2507660" rtl="0" eaLnBrk="1" latinLnBrk="0" hangingPunct="1">
                        <a:defRPr sz="9900" b="1" kern="1200">
                          <a:solidFill>
                            <a:schemeClr val="lt1"/>
                          </a:solidFill>
                          <a:latin typeface="Calibri"/>
                        </a:defRPr>
                      </a:lvl4pPr>
                      <a:lvl5pPr marL="10030634" algn="l" defTabSz="2507660" rtl="0" eaLnBrk="1" latinLnBrk="0" hangingPunct="1">
                        <a:defRPr sz="9900" b="1" kern="1200">
                          <a:solidFill>
                            <a:schemeClr val="lt1"/>
                          </a:solidFill>
                          <a:latin typeface="Calibri"/>
                        </a:defRPr>
                      </a:lvl5pPr>
                      <a:lvl6pPr marL="12538294" algn="l" defTabSz="2507660" rtl="0" eaLnBrk="1" latinLnBrk="0" hangingPunct="1">
                        <a:defRPr sz="9900" b="1" kern="1200">
                          <a:solidFill>
                            <a:schemeClr val="lt1"/>
                          </a:solidFill>
                          <a:latin typeface="Calibri"/>
                        </a:defRPr>
                      </a:lvl6pPr>
                      <a:lvl7pPr marL="15045951" algn="l" defTabSz="2507660" rtl="0" eaLnBrk="1" latinLnBrk="0" hangingPunct="1">
                        <a:defRPr sz="9900" b="1" kern="1200">
                          <a:solidFill>
                            <a:schemeClr val="lt1"/>
                          </a:solidFill>
                          <a:latin typeface="Calibri"/>
                        </a:defRPr>
                      </a:lvl7pPr>
                      <a:lvl8pPr marL="17553611" algn="l" defTabSz="2507660" rtl="0" eaLnBrk="1" latinLnBrk="0" hangingPunct="1">
                        <a:defRPr sz="9900" b="1" kern="1200">
                          <a:solidFill>
                            <a:schemeClr val="lt1"/>
                          </a:solidFill>
                          <a:latin typeface="Calibri"/>
                        </a:defRPr>
                      </a:lvl8pPr>
                      <a:lvl9pPr marL="20061268" algn="l" defTabSz="2507660" rtl="0" eaLnBrk="1" latinLnBrk="0" hangingPunct="1">
                        <a:defRPr sz="9900" b="1" kern="1200">
                          <a:solidFill>
                            <a:schemeClr val="lt1"/>
                          </a:solidFill>
                          <a:latin typeface="Calibri"/>
                        </a:defRPr>
                      </a:lvl9pPr>
                    </a:lstStyle>
                    <a:p>
                      <a:pPr algn="ctr"/>
                      <a:r>
                        <a:rPr lang="en-US" sz="3500" dirty="0" smtClean="0"/>
                        <a:t>Correlation</a:t>
                      </a:r>
                      <a:endParaRPr lang="en-US" sz="3500" dirty="0">
                        <a:latin typeface="Times New Roman" pitchFamily="18" charset="0"/>
                        <a:cs typeface="Times New Roman" pitchFamily="18" charset="0"/>
                      </a:endParaRPr>
                    </a:p>
                  </a:txBody>
                  <a:tcPr anchor="ctr"/>
                </a:tc>
              </a:tr>
              <a:tr h="1006774">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RB1</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0.3224</a:t>
                      </a:r>
                      <a:endParaRPr lang="en-US" sz="3500" dirty="0">
                        <a:latin typeface="Times New Roman" pitchFamily="18" charset="0"/>
                        <a:cs typeface="Times New Roman" pitchFamily="18" charset="0"/>
                      </a:endParaRPr>
                    </a:p>
                  </a:txBody>
                  <a:tcPr anchor="ctr"/>
                </a:tc>
              </a:tr>
              <a:tr h="1006774">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RB2</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0.3798</a:t>
                      </a:r>
                      <a:endParaRPr lang="en-US" sz="3500" dirty="0">
                        <a:latin typeface="Times New Roman" pitchFamily="18" charset="0"/>
                        <a:cs typeface="Times New Roman" pitchFamily="18" charset="0"/>
                      </a:endParaRPr>
                    </a:p>
                  </a:txBody>
                  <a:tcPr anchor="ctr"/>
                </a:tc>
              </a:tr>
              <a:tr h="1006774">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RB3</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0.3931</a:t>
                      </a:r>
                      <a:endParaRPr lang="en-US" sz="3500" dirty="0">
                        <a:latin typeface="Times New Roman" pitchFamily="18" charset="0"/>
                        <a:cs typeface="Times New Roman" pitchFamily="18" charset="0"/>
                      </a:endParaRPr>
                    </a:p>
                  </a:txBody>
                  <a:tcPr anchor="ctr"/>
                </a:tc>
              </a:tr>
              <a:tr h="1006774">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RB4</a:t>
                      </a:r>
                      <a:endParaRPr lang="en-US" sz="3500" dirty="0">
                        <a:latin typeface="Times New Roman" pitchFamily="18" charset="0"/>
                        <a:cs typeface="Times New Roman" pitchFamily="18" charset="0"/>
                      </a:endParaRPr>
                    </a:p>
                  </a:txBody>
                  <a:tcPr anchor="ctr"/>
                </a:tc>
                <a:tc>
                  <a:txBody>
                    <a:bodyPr/>
                    <a:lstStyle>
                      <a:lvl1pPr marL="0" algn="l" defTabSz="2507660" rtl="0" eaLnBrk="1" latinLnBrk="0" hangingPunct="1">
                        <a:defRPr sz="9900" kern="1200">
                          <a:solidFill>
                            <a:schemeClr val="dk1"/>
                          </a:solidFill>
                          <a:latin typeface="Calibri"/>
                        </a:defRPr>
                      </a:lvl1pPr>
                      <a:lvl2pPr marL="2507660" algn="l" defTabSz="2507660" rtl="0" eaLnBrk="1" latinLnBrk="0" hangingPunct="1">
                        <a:defRPr sz="9900" kern="1200">
                          <a:solidFill>
                            <a:schemeClr val="dk1"/>
                          </a:solidFill>
                          <a:latin typeface="Calibri"/>
                        </a:defRPr>
                      </a:lvl2pPr>
                      <a:lvl3pPr marL="5015317" algn="l" defTabSz="2507660" rtl="0" eaLnBrk="1" latinLnBrk="0" hangingPunct="1">
                        <a:defRPr sz="9900" kern="1200">
                          <a:solidFill>
                            <a:schemeClr val="dk1"/>
                          </a:solidFill>
                          <a:latin typeface="Calibri"/>
                        </a:defRPr>
                      </a:lvl3pPr>
                      <a:lvl4pPr marL="7522977" algn="l" defTabSz="2507660" rtl="0" eaLnBrk="1" latinLnBrk="0" hangingPunct="1">
                        <a:defRPr sz="9900" kern="1200">
                          <a:solidFill>
                            <a:schemeClr val="dk1"/>
                          </a:solidFill>
                          <a:latin typeface="Calibri"/>
                        </a:defRPr>
                      </a:lvl4pPr>
                      <a:lvl5pPr marL="10030634" algn="l" defTabSz="2507660" rtl="0" eaLnBrk="1" latinLnBrk="0" hangingPunct="1">
                        <a:defRPr sz="9900" kern="1200">
                          <a:solidFill>
                            <a:schemeClr val="dk1"/>
                          </a:solidFill>
                          <a:latin typeface="Calibri"/>
                        </a:defRPr>
                      </a:lvl5pPr>
                      <a:lvl6pPr marL="12538294" algn="l" defTabSz="2507660" rtl="0" eaLnBrk="1" latinLnBrk="0" hangingPunct="1">
                        <a:defRPr sz="9900" kern="1200">
                          <a:solidFill>
                            <a:schemeClr val="dk1"/>
                          </a:solidFill>
                          <a:latin typeface="Calibri"/>
                        </a:defRPr>
                      </a:lvl6pPr>
                      <a:lvl7pPr marL="15045951" algn="l" defTabSz="2507660" rtl="0" eaLnBrk="1" latinLnBrk="0" hangingPunct="1">
                        <a:defRPr sz="9900" kern="1200">
                          <a:solidFill>
                            <a:schemeClr val="dk1"/>
                          </a:solidFill>
                          <a:latin typeface="Calibri"/>
                        </a:defRPr>
                      </a:lvl7pPr>
                      <a:lvl8pPr marL="17553611" algn="l" defTabSz="2507660" rtl="0" eaLnBrk="1" latinLnBrk="0" hangingPunct="1">
                        <a:defRPr sz="9900" kern="1200">
                          <a:solidFill>
                            <a:schemeClr val="dk1"/>
                          </a:solidFill>
                          <a:latin typeface="Calibri"/>
                        </a:defRPr>
                      </a:lvl8pPr>
                      <a:lvl9pPr marL="20061268" algn="l" defTabSz="2507660" rtl="0" eaLnBrk="1" latinLnBrk="0" hangingPunct="1">
                        <a:defRPr sz="9900" kern="1200">
                          <a:solidFill>
                            <a:schemeClr val="dk1"/>
                          </a:solidFill>
                          <a:latin typeface="Calibri"/>
                        </a:defRPr>
                      </a:lvl9pPr>
                    </a:lstStyle>
                    <a:p>
                      <a:pPr algn="ctr"/>
                      <a:r>
                        <a:rPr lang="en-US" sz="3500" dirty="0" smtClean="0"/>
                        <a:t>0.7959</a:t>
                      </a:r>
                      <a:endParaRPr lang="en-US" sz="3500" dirty="0">
                        <a:latin typeface="Times New Roman" pitchFamily="18" charset="0"/>
                        <a:cs typeface="Times New Roman" pitchFamily="18" charset="0"/>
                      </a:endParaRPr>
                    </a:p>
                  </a:txBody>
                  <a:tcPr anchor="ctr"/>
                </a:tc>
              </a:tr>
            </a:tbl>
          </a:graphicData>
        </a:graphic>
      </p:graphicFrame>
      <p:sp>
        <p:nvSpPr>
          <p:cNvPr id="42" name="TextBox 41"/>
          <p:cNvSpPr txBox="1"/>
          <p:nvPr/>
        </p:nvSpPr>
        <p:spPr>
          <a:xfrm>
            <a:off x="32199590" y="31414936"/>
            <a:ext cx="9070152" cy="600164"/>
          </a:xfrm>
          <a:prstGeom prst="rect">
            <a:avLst/>
          </a:prstGeom>
          <a:noFill/>
        </p:spPr>
        <p:txBody>
          <a:bodyPr wrap="square" rtlCol="0">
            <a:spAutoFit/>
          </a:bodyPr>
          <a:lstStyle/>
          <a:p>
            <a:pPr algn="r"/>
            <a:r>
              <a:rPr lang="en-US" sz="3300" dirty="0" smtClean="0">
                <a:latin typeface="Times New Roman" pitchFamily="18" charset="0"/>
                <a:cs typeface="Times New Roman" pitchFamily="18" charset="0"/>
              </a:rPr>
              <a:t>Figure 8. Correlation results for March 5-31, 2012</a:t>
            </a:r>
            <a:endParaRPr lang="en-US" sz="3300" dirty="0">
              <a:latin typeface="Times New Roman" pitchFamily="18" charset="0"/>
              <a:cs typeface="Times New Roman" pitchFamily="18" charset="0"/>
            </a:endParaRPr>
          </a:p>
        </p:txBody>
      </p:sp>
      <p:sp>
        <p:nvSpPr>
          <p:cNvPr id="35" name="TextBox 34"/>
          <p:cNvSpPr txBox="1"/>
          <p:nvPr/>
        </p:nvSpPr>
        <p:spPr>
          <a:xfrm>
            <a:off x="22422131" y="33221316"/>
            <a:ext cx="20739500" cy="5478423"/>
          </a:xfrm>
          <a:prstGeom prst="rect">
            <a:avLst/>
          </a:prstGeom>
          <a:noFill/>
        </p:spPr>
        <p:txBody>
          <a:bodyPr wrap="square" rtlCol="0">
            <a:spAutoFit/>
          </a:bodyPr>
          <a:lstStyle/>
          <a:p>
            <a:r>
              <a:rPr lang="en-US" sz="3500" dirty="0" smtClean="0">
                <a:latin typeface="Times New Roman" pitchFamily="18" charset="0"/>
                <a:cs typeface="Times New Roman" pitchFamily="18" charset="0"/>
              </a:rPr>
              <a:t>The correlation between the ADCP and the CODAR varied. It was determined that a good correlation between the moorings and the HF Radar is above </a:t>
            </a:r>
            <a:r>
              <a:rPr lang="en-US" sz="3500" dirty="0" smtClean="0">
                <a:latin typeface="Times New Roman" pitchFamily="18" charset="0"/>
                <a:cs typeface="Times New Roman" pitchFamily="18" charset="0"/>
              </a:rPr>
              <a:t>0.6. </a:t>
            </a:r>
            <a:r>
              <a:rPr lang="en-US" sz="3500" dirty="0" smtClean="0">
                <a:latin typeface="Times New Roman" pitchFamily="18" charset="0"/>
                <a:cs typeface="Times New Roman" pitchFamily="18" charset="0"/>
              </a:rPr>
              <a:t>For March 5, 2012 RB2, RB3, and RB4 had correlations above 0.6. RB4 had the highest correlation. For March 5-31,2012 only RB4 had a correlation above 0.6. RB4 having the highest correlation on a daily basis and the only correlation above 0.6 for the month may be due to its location. RB1, RB2, and RB3 are grouped near each other in Raritan Bay, while RB4 is located on its own. It is also possible for other factors to have influenced the correlation results, such as weather.</a:t>
            </a:r>
            <a:endParaRPr lang="en-US" sz="3500" dirty="0">
              <a:latin typeface="Times New Roman" pitchFamily="18" charset="0"/>
              <a:cs typeface="Times New Roman" pitchFamily="18" charset="0"/>
            </a:endParaRPr>
          </a:p>
          <a:p>
            <a:endParaRPr lang="en-US" sz="3500" dirty="0" smtClean="0">
              <a:latin typeface="Times New Roman" pitchFamily="18" charset="0"/>
              <a:cs typeface="Times New Roman" pitchFamily="18" charset="0"/>
            </a:endParaRPr>
          </a:p>
          <a:p>
            <a:r>
              <a:rPr lang="en-US" sz="3500" dirty="0" smtClean="0">
                <a:latin typeface="Times New Roman" pitchFamily="18" charset="0"/>
                <a:cs typeface="Times New Roman" pitchFamily="18" charset="0"/>
              </a:rPr>
              <a:t>This data shows that on a daily basis the CODAR data </a:t>
            </a:r>
            <a:r>
              <a:rPr lang="en-US" sz="3500" dirty="0" smtClean="0">
                <a:latin typeface="Times New Roman" pitchFamily="18" charset="0"/>
                <a:cs typeface="Times New Roman" pitchFamily="18" charset="0"/>
              </a:rPr>
              <a:t>has an acceptable correlation with the ADCP data. It is a possibility that CODAR can be used in place of ADCP moorings to record surface current velocity in a larger area and more cost effectively.</a:t>
            </a:r>
            <a:endParaRPr lang="en-US" sz="3500" dirty="0">
              <a:latin typeface="Times New Roman" pitchFamily="18" charset="0"/>
              <a:cs typeface="Times New Roman" pitchFamily="18" charset="0"/>
            </a:endParaRPr>
          </a:p>
        </p:txBody>
      </p:sp>
      <p:pic>
        <p:nvPicPr>
          <p:cNvPr id="45" name="Picture 44"/>
          <p:cNvPicPr>
            <a:picLocks/>
          </p:cNvPicPr>
          <p:nvPr/>
        </p:nvPicPr>
        <p:blipFill>
          <a:blip r:embed="rId13">
            <a:extLst>
              <a:ext uri="{28A0092B-C50C-407E-A947-70E740481C1C}">
                <a14:useLocalDpi xmlns:a14="http://schemas.microsoft.com/office/drawing/2010/main" val="0"/>
              </a:ext>
            </a:extLst>
          </a:blip>
          <a:stretch>
            <a:fillRect/>
          </a:stretch>
        </p:blipFill>
        <p:spPr>
          <a:xfrm>
            <a:off x="36760831" y="1447800"/>
            <a:ext cx="6400800" cy="2743200"/>
          </a:xfrm>
          <a:prstGeom prst="rect">
            <a:avLst/>
          </a:prstGeom>
        </p:spPr>
      </p:pic>
      <p:pic>
        <p:nvPicPr>
          <p:cNvPr id="5" name="Picture 4"/>
          <p:cNvPicPr>
            <a:picLocks/>
          </p:cNvPicPr>
          <p:nvPr/>
        </p:nvPicPr>
        <p:blipFill rotWithShape="1">
          <a:blip r:embed="rId14">
            <a:extLst>
              <a:ext uri="{28A0092B-C50C-407E-A947-70E740481C1C}">
                <a14:useLocalDpi xmlns:a14="http://schemas.microsoft.com/office/drawing/2010/main" val="0"/>
              </a:ext>
            </a:extLst>
          </a:blip>
          <a:srcRect l="24056" r="24534"/>
          <a:stretch/>
        </p:blipFill>
        <p:spPr>
          <a:xfrm>
            <a:off x="6910227" y="14847088"/>
            <a:ext cx="8229600" cy="7315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5583</TotalTime>
  <Words>805</Words>
  <Application>Microsoft Office PowerPoint</Application>
  <PresentationFormat>Custom</PresentationFormat>
  <Paragraphs>55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Comparison of CODAR and ADCP Surface Current Velocity Data Kristen Holenstein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Remote Sensing to Determine the Effects of  El Niño and La Niña on Phytoplankton Biomass in the Santa Barbara Channel</dc:title>
  <dc:creator>Amelia Snow</dc:creator>
  <cp:lastModifiedBy>Kristen</cp:lastModifiedBy>
  <cp:revision>70</cp:revision>
  <dcterms:created xsi:type="dcterms:W3CDTF">2011-11-14T00:02:50Z</dcterms:created>
  <dcterms:modified xsi:type="dcterms:W3CDTF">2012-08-08T21:30:38Z</dcterms:modified>
</cp:coreProperties>
</file>