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pdf" ContentType="application/pdf"/>
  <Override PartName="/ppt/slideLayouts/slideLayout9.xml" ContentType="application/vnd.openxmlformats-officedocument.presentationml.slideLayout+xml"/>
  <Default Extension="jpeg" ContentType="image/jpeg"/>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1"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FD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4660"/>
  </p:normalViewPr>
  <p:slideViewPr>
    <p:cSldViewPr snapToGrid="0" snapToObjects="1">
      <p:cViewPr>
        <p:scale>
          <a:sx n="33" d="100"/>
          <a:sy n="33" d="100"/>
        </p:scale>
        <p:origin x="-104" y="-8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CC03A-8993-964A-9094-59AEE47823EF}" type="datetimeFigureOut">
              <a:rPr lang="en-US" smtClean="0"/>
              <a:pPr/>
              <a:t>8/15/12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AF55A-12E9-2046-8DAC-5CBF43362D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6AF55A-12E9-2046-8DAC-5CBF43362DA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025744" y="6583680"/>
            <a:ext cx="39502080" cy="8778240"/>
          </a:xfrm>
        </p:spPr>
        <p:txBody>
          <a:bodyPr vert="horz" lIns="219456" tIns="0" rIns="219456" bIns="0" anchor="b">
            <a:normAutofit/>
            <a:scene3d>
              <a:camera prst="orthographicFront"/>
              <a:lightRig rig="soft" dir="t">
                <a:rot lat="0" lon="0" rev="17220000"/>
              </a:lightRig>
            </a:scene3d>
            <a:sp3d prstMaterial="softEdge">
              <a:bevelT w="38100" h="38100"/>
            </a:sp3d>
          </a:bodyPr>
          <a:lstStyle>
            <a:lvl1pPr>
              <a:defRPr sz="23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1E6716A-C1C8-E849-B977-AD217D2A4761}" type="datetimeFigureOut">
              <a:rPr lang="en-US" smtClean="0"/>
              <a:pPr/>
              <a:t>8/15/12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49B3667-8E12-FE4B-9226-FF17DA4A1C2B}" type="slidenum">
              <a:rPr lang="en-US" smtClean="0"/>
              <a:pPr/>
              <a:t>‹#›</a:t>
            </a:fld>
            <a:endParaRPr lang="en-US"/>
          </a:p>
        </p:txBody>
      </p:sp>
      <p:sp>
        <p:nvSpPr>
          <p:cNvPr id="9" name="Subtitle 8"/>
          <p:cNvSpPr>
            <a:spLocks noGrp="1"/>
          </p:cNvSpPr>
          <p:nvPr>
            <p:ph type="subTitle" idx="1"/>
          </p:nvPr>
        </p:nvSpPr>
        <p:spPr>
          <a:xfrm>
            <a:off x="6583680" y="15992150"/>
            <a:ext cx="30723840" cy="8412480"/>
          </a:xfrm>
        </p:spPr>
        <p:txBody>
          <a:bodyPr/>
          <a:lstStyle>
            <a:lvl1pPr marL="0" indent="0" algn="ct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E6716A-C1C8-E849-B977-AD217D2A4761}"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E6716A-C1C8-E849-B977-AD217D2A4761}"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E6716A-C1C8-E849-B977-AD217D2A4761}"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80960" y="2926080"/>
            <a:ext cx="34015680" cy="8778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30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680960" y="12037373"/>
            <a:ext cx="34015680" cy="7246618"/>
          </a:xfrm>
        </p:spPr>
        <p:txBody>
          <a:bodyPr anchor="t"/>
          <a:lstStyle>
            <a:lvl1pPr marL="351130" indent="0" algn="l">
              <a:buNone/>
              <a:defRPr sz="96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E6716A-C1C8-E849-B977-AD217D2A4761}" type="datetimeFigureOut">
              <a:rPr lang="en-US" smtClean="0"/>
              <a:pPr/>
              <a:t>8/15/12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8039040" y="30800042"/>
            <a:ext cx="3657600" cy="1752600"/>
          </a:xfrm>
        </p:spPr>
        <p:txBody>
          <a:bodyPr/>
          <a:lstStyle/>
          <a:p>
            <a:fld id="{D49B3667-8E12-FE4B-9226-FF17DA4A1C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194560" y="7680963"/>
            <a:ext cx="19385280" cy="21724622"/>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2311360" y="7680963"/>
            <a:ext cx="19385280" cy="21724622"/>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E6716A-C1C8-E849-B977-AD217D2A4761}" type="datetimeFigureOut">
              <a:rPr lang="en-US" smtClean="0"/>
              <a:pPr/>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0640"/>
            <a:ext cx="39502080" cy="548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7368540"/>
            <a:ext cx="19392902" cy="3604258"/>
          </a:xfrm>
        </p:spPr>
        <p:txBody>
          <a:bodyPr anchor="ctr"/>
          <a:lstStyle>
            <a:lvl1pPr marL="0" indent="0">
              <a:buNone/>
              <a:defRPr sz="11500" b="0" cap="all" baseline="0">
                <a:solidFill>
                  <a:schemeClr val="tx1"/>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2296122" y="7368540"/>
            <a:ext cx="19400520" cy="3604258"/>
          </a:xfrm>
        </p:spPr>
        <p:txBody>
          <a:bodyPr anchor="ctr"/>
          <a:lstStyle>
            <a:lvl1pPr marL="0" indent="0">
              <a:buNone/>
              <a:defRPr sz="11500" b="0" cap="all" baseline="0">
                <a:solidFill>
                  <a:schemeClr val="tx1"/>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11338563"/>
            <a:ext cx="19392902" cy="18067022"/>
          </a:xfrm>
        </p:spPr>
        <p:txBody>
          <a:bodyPr/>
          <a:lstStyle>
            <a:lvl1pPr>
              <a:defRPr sz="115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96122" y="11338563"/>
            <a:ext cx="19400520" cy="18067022"/>
          </a:xfrm>
        </p:spPr>
        <p:txBody>
          <a:bodyPr/>
          <a:lstStyle>
            <a:lvl1pPr>
              <a:defRPr sz="115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E6716A-C1C8-E849-B977-AD217D2A4761}" type="datetimeFigureOut">
              <a:rPr lang="en-US" smtClean="0"/>
              <a:pPr/>
              <a:t>8/15/12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E6716A-C1C8-E849-B977-AD217D2A4761}" type="datetimeFigureOut">
              <a:rPr lang="en-US" smtClean="0"/>
              <a:pPr/>
              <a:t>8/15/12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6716A-C1C8-E849-B977-AD217D2A4761}" type="datetimeFigureOut">
              <a:rPr lang="en-US" smtClean="0"/>
              <a:pPr/>
              <a:t>8/15/12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vert="horz" anchor="b">
            <a:normAutofit/>
            <a:sp3d prstMaterial="softEdge"/>
          </a:bodyPr>
          <a:lstStyle>
            <a:lvl1pPr algn="l">
              <a:buNone/>
              <a:defRPr sz="106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194563" y="7315203"/>
            <a:ext cx="14439902" cy="22090382"/>
          </a:xfrm>
        </p:spPr>
        <p:txBody>
          <a:bodyPr/>
          <a:lstStyle>
            <a:lvl1pPr marL="0" indent="0">
              <a:buNone/>
              <a:defRPr sz="6700"/>
            </a:lvl1pPr>
            <a:lvl2pPr>
              <a:buNone/>
              <a:defRPr sz="5800"/>
            </a:lvl2pPr>
            <a:lvl3pPr>
              <a:buNone/>
              <a:defRPr sz="4800"/>
            </a:lvl3pPr>
            <a:lvl4pPr>
              <a:buNone/>
              <a:defRPr sz="4300"/>
            </a:lvl4pPr>
            <a:lvl5pPr>
              <a:buNone/>
              <a:defRPr sz="4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7160240" y="1310643"/>
            <a:ext cx="24536400" cy="28094942"/>
          </a:xfrm>
        </p:spPr>
        <p:txBody>
          <a:bodyPr/>
          <a:lstStyle>
            <a:lvl1pPr>
              <a:defRPr sz="12500"/>
            </a:lvl1pPr>
            <a:lvl2pPr>
              <a:defRPr sz="11500"/>
            </a:lvl2pPr>
            <a:lvl3pPr>
              <a:defRPr sz="10600"/>
            </a:lvl3pPr>
            <a:lvl4pPr>
              <a:defRPr sz="9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E6716A-C1C8-E849-B977-AD217D2A4761}" type="datetimeFigureOut">
              <a:rPr lang="en-US" smtClean="0"/>
              <a:pPr/>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240" y="2926080"/>
            <a:ext cx="26334720" cy="2506982"/>
          </a:xfrm>
        </p:spPr>
        <p:txBody>
          <a:bodyPr lIns="219456" rIns="219456" bIns="0" anchor="b">
            <a:sp3d prstMaterial="softEdge"/>
          </a:bodyPr>
          <a:lstStyle>
            <a:lvl1pPr algn="ctr">
              <a:buNone/>
              <a:defRPr sz="96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8778240" y="8793480"/>
            <a:ext cx="26334720" cy="19019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54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8778240" y="5600577"/>
            <a:ext cx="26334720" cy="2545690"/>
          </a:xfrm>
        </p:spPr>
        <p:txBody>
          <a:bodyPr lIns="219456" tIns="219456" rIns="219456" anchor="t"/>
          <a:lstStyle>
            <a:lvl1pPr marL="0" indent="0" algn="ctr">
              <a:buNone/>
              <a:defRPr sz="6700"/>
            </a:lvl1pPr>
            <a:lvl2pPr>
              <a:defRPr sz="5800"/>
            </a:lvl2pPr>
            <a:lvl3pPr>
              <a:defRPr sz="4800"/>
            </a:lvl3pPr>
            <a:lvl4pPr>
              <a:defRPr sz="4300"/>
            </a:lvl4pPr>
            <a:lvl5pPr>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E6716A-C1C8-E849-B977-AD217D2A4761}" type="datetimeFigureOut">
              <a:rPr lang="en-US" smtClean="0"/>
              <a:pPr/>
              <a:t>8/15/12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B3667-8E12-FE4B-9226-FF17DA4A1C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94560" y="1318262"/>
            <a:ext cx="39502080" cy="5486400"/>
          </a:xfrm>
          <a:prstGeom prst="rect">
            <a:avLst/>
          </a:prstGeom>
        </p:spPr>
        <p:txBody>
          <a:bodyPr vert="horz" lIns="438912" tIns="219456" rIns="438912" bIns="219456"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2194560" y="7680960"/>
            <a:ext cx="39502080" cy="22603968"/>
          </a:xfrm>
          <a:prstGeom prst="rect">
            <a:avLst/>
          </a:prstGeom>
        </p:spPr>
        <p:txBody>
          <a:bodyPr vert="horz" lIns="438912" tIns="219456" rIns="438912" bIns="21945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194560" y="30800042"/>
            <a:ext cx="10241280" cy="1752600"/>
          </a:xfrm>
          <a:prstGeom prst="rect">
            <a:avLst/>
          </a:prstGeom>
        </p:spPr>
        <p:txBody>
          <a:bodyPr vert="horz" lIns="438912" tIns="219456" rIns="438912" bIns="219456" anchor="b"/>
          <a:lstStyle>
            <a:lvl1pPr algn="l" eaLnBrk="1" latinLnBrk="0" hangingPunct="1">
              <a:defRPr kumimoji="0" sz="5800">
                <a:solidFill>
                  <a:schemeClr val="tx1">
                    <a:shade val="50000"/>
                  </a:schemeClr>
                </a:solidFill>
              </a:defRPr>
            </a:lvl1pPr>
          </a:lstStyle>
          <a:p>
            <a:fld id="{21E6716A-C1C8-E849-B977-AD217D2A4761}" type="datetimeFigureOut">
              <a:rPr lang="en-US" smtClean="0"/>
              <a:pPr/>
              <a:t>8/15/12</a:t>
            </a:fld>
            <a:endParaRPr lang="en-US"/>
          </a:p>
        </p:txBody>
      </p:sp>
      <p:sp>
        <p:nvSpPr>
          <p:cNvPr id="3" name="Footer Placeholder 2"/>
          <p:cNvSpPr>
            <a:spLocks noGrp="1"/>
          </p:cNvSpPr>
          <p:nvPr>
            <p:ph type="ftr" sz="quarter" idx="3"/>
          </p:nvPr>
        </p:nvSpPr>
        <p:spPr>
          <a:xfrm>
            <a:off x="14996160" y="30800042"/>
            <a:ext cx="13898880" cy="1752600"/>
          </a:xfrm>
          <a:prstGeom prst="rect">
            <a:avLst/>
          </a:prstGeom>
        </p:spPr>
        <p:txBody>
          <a:bodyPr vert="horz" lIns="438912" tIns="219456" rIns="438912" bIns="219456" anchor="b"/>
          <a:lstStyle>
            <a:lvl1pPr algn="ctr" eaLnBrk="1" latinLnBrk="0" hangingPunct="1">
              <a:defRPr kumimoji="0" sz="58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38039040" y="30800042"/>
            <a:ext cx="3657600" cy="1752600"/>
          </a:xfrm>
          <a:prstGeom prst="rect">
            <a:avLst/>
          </a:prstGeom>
        </p:spPr>
        <p:txBody>
          <a:bodyPr vert="horz" lIns="0" tIns="219456" rIns="0" bIns="219456" anchor="b"/>
          <a:lstStyle>
            <a:lvl1pPr algn="r" eaLnBrk="1" latinLnBrk="0" hangingPunct="1">
              <a:defRPr kumimoji="0" sz="5800">
                <a:solidFill>
                  <a:schemeClr val="tx1">
                    <a:shade val="50000"/>
                  </a:schemeClr>
                </a:solidFill>
              </a:defRPr>
            </a:lvl1pPr>
          </a:lstStyle>
          <a:p>
            <a:fld id="{D49B3667-8E12-FE4B-9226-FF17DA4A1C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latinLnBrk="0" hangingPunct="1">
        <a:spcBef>
          <a:spcPct val="0"/>
        </a:spcBef>
        <a:buNone/>
        <a:defRPr kumimoji="0" sz="197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633472" indent="-1975104" algn="l" rtl="0" eaLnBrk="1" latinLnBrk="0" hangingPunct="1">
        <a:spcBef>
          <a:spcPct val="20000"/>
        </a:spcBef>
        <a:buClr>
          <a:schemeClr val="tx1">
            <a:shade val="95000"/>
          </a:schemeClr>
        </a:buClr>
        <a:buSzPct val="65000"/>
        <a:buFont typeface="Wingdings 2"/>
        <a:buChar char=""/>
        <a:defRPr kumimoji="0" sz="13400" kern="1200">
          <a:solidFill>
            <a:schemeClr val="tx1"/>
          </a:solidFill>
          <a:latin typeface="+mn-lt"/>
          <a:ea typeface="+mn-ea"/>
          <a:cs typeface="+mn-cs"/>
        </a:defRPr>
      </a:lvl1pPr>
      <a:lvl2pPr marL="4169664" indent="-1360627" algn="l" rtl="0" eaLnBrk="1" latinLnBrk="0" hangingPunct="1">
        <a:spcBef>
          <a:spcPct val="20000"/>
        </a:spcBef>
        <a:buClr>
          <a:schemeClr val="tx1"/>
        </a:buClr>
        <a:buSzPct val="80000"/>
        <a:buFont typeface="Wingdings 2"/>
        <a:buChar char=""/>
        <a:defRPr kumimoji="0" sz="11500" kern="1200">
          <a:solidFill>
            <a:schemeClr val="tx1"/>
          </a:solidFill>
          <a:latin typeface="+mn-lt"/>
          <a:ea typeface="+mn-ea"/>
          <a:cs typeface="+mn-cs"/>
        </a:defRPr>
      </a:lvl2pPr>
      <a:lvl3pPr marL="5442509" indent="-1097280" algn="l" rtl="0" eaLnBrk="1" latinLnBrk="0" hangingPunct="1">
        <a:spcBef>
          <a:spcPct val="20000"/>
        </a:spcBef>
        <a:buClr>
          <a:schemeClr val="tx1"/>
        </a:buClr>
        <a:buSzPct val="95000"/>
        <a:buFont typeface="Wingdings"/>
        <a:buChar char=""/>
        <a:defRPr kumimoji="0" sz="10600" kern="1200">
          <a:solidFill>
            <a:schemeClr val="tx1"/>
          </a:solidFill>
          <a:latin typeface="+mn-lt"/>
          <a:ea typeface="+mn-ea"/>
          <a:cs typeface="+mn-cs"/>
        </a:defRPr>
      </a:lvl3pPr>
      <a:lvl4pPr marL="6495898" indent="-877824" algn="l" rtl="0" eaLnBrk="1" latinLnBrk="0" hangingPunct="1">
        <a:spcBef>
          <a:spcPct val="20000"/>
        </a:spcBef>
        <a:buClr>
          <a:schemeClr val="tx1"/>
        </a:buClr>
        <a:buSzPct val="100000"/>
        <a:buFont typeface="Wingdings 3"/>
        <a:buChar char=""/>
        <a:defRPr kumimoji="0" sz="9600" kern="1200">
          <a:solidFill>
            <a:schemeClr val="tx1"/>
          </a:solidFill>
          <a:latin typeface="+mn-lt"/>
          <a:ea typeface="+mn-ea"/>
          <a:cs typeface="+mn-cs"/>
        </a:defRPr>
      </a:lvl4pPr>
      <a:lvl5pPr marL="7417613" indent="-877824" algn="l" rtl="0" eaLnBrk="1" latinLnBrk="0" hangingPunct="1">
        <a:spcBef>
          <a:spcPct val="20000"/>
        </a:spcBef>
        <a:buClr>
          <a:schemeClr val="tx1"/>
        </a:buClr>
        <a:buFont typeface="Wingdings 2"/>
        <a:buChar char=""/>
        <a:defRPr kumimoji="0" sz="9600" kern="1200">
          <a:solidFill>
            <a:schemeClr val="tx1"/>
          </a:solidFill>
          <a:latin typeface="+mn-lt"/>
          <a:ea typeface="+mn-ea"/>
          <a:cs typeface="+mn-cs"/>
        </a:defRPr>
      </a:lvl5pPr>
      <a:lvl6pPr marL="8471002" indent="-877824" algn="l" rtl="0" eaLnBrk="1" latinLnBrk="0" hangingPunct="1">
        <a:spcBef>
          <a:spcPct val="20000"/>
        </a:spcBef>
        <a:buClr>
          <a:schemeClr val="tx1"/>
        </a:buClr>
        <a:buFont typeface="Wingdings 3"/>
        <a:buChar char=""/>
        <a:defRPr kumimoji="0" sz="8600" kern="1200">
          <a:solidFill>
            <a:schemeClr val="tx1"/>
          </a:solidFill>
          <a:latin typeface="+mn-lt"/>
          <a:ea typeface="+mn-ea"/>
          <a:cs typeface="+mn-cs"/>
        </a:defRPr>
      </a:lvl6pPr>
      <a:lvl7pPr marL="9436608" indent="-877824" algn="l" rtl="0" eaLnBrk="1" latinLnBrk="0" hangingPunct="1">
        <a:spcBef>
          <a:spcPct val="20000"/>
        </a:spcBef>
        <a:buClr>
          <a:schemeClr val="tx1"/>
        </a:buClr>
        <a:buFont typeface="Wingdings 2"/>
        <a:buChar char=""/>
        <a:defRPr kumimoji="0" sz="7700" kern="1200">
          <a:solidFill>
            <a:schemeClr val="tx1"/>
          </a:solidFill>
          <a:latin typeface="+mn-lt"/>
          <a:ea typeface="+mn-ea"/>
          <a:cs typeface="+mn-cs"/>
        </a:defRPr>
      </a:lvl7pPr>
      <a:lvl8pPr marL="10402214" indent="-877824" algn="l" rtl="0" eaLnBrk="1" latinLnBrk="0" hangingPunct="1">
        <a:spcBef>
          <a:spcPct val="20000"/>
        </a:spcBef>
        <a:buClr>
          <a:schemeClr val="tx1"/>
        </a:buClr>
        <a:buFont typeface="Wingdings 2"/>
        <a:buChar char=""/>
        <a:defRPr kumimoji="0" sz="6700" kern="1200">
          <a:solidFill>
            <a:schemeClr val="tx1"/>
          </a:solidFill>
          <a:latin typeface="+mn-lt"/>
          <a:ea typeface="+mn-ea"/>
          <a:cs typeface="+mn-cs"/>
        </a:defRPr>
      </a:lvl8pPr>
      <a:lvl9pPr marL="11367821" indent="-877824" algn="l" rtl="0" eaLnBrk="1" latinLnBrk="0" hangingPunct="1">
        <a:spcBef>
          <a:spcPct val="20000"/>
        </a:spcBef>
        <a:buClr>
          <a:schemeClr val="tx1"/>
        </a:buClr>
        <a:buFont typeface="Wingdings 2"/>
        <a:buChar char=""/>
        <a:defRPr kumimoji="0" sz="6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df"/><Relationship Id="rId4"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TextBox 33"/>
          <p:cNvSpPr txBox="1"/>
          <p:nvPr/>
        </p:nvSpPr>
        <p:spPr>
          <a:xfrm>
            <a:off x="22923074" y="9008474"/>
            <a:ext cx="5601125" cy="2677656"/>
          </a:xfrm>
          <a:prstGeom prst="rect">
            <a:avLst/>
          </a:prstGeom>
          <a:noFill/>
          <a:ln>
            <a:solidFill>
              <a:schemeClr val="bg1"/>
            </a:solidFill>
          </a:ln>
        </p:spPr>
        <p:txBody>
          <a:bodyPr wrap="square" rtlCol="0">
            <a:spAutoFit/>
          </a:bodyPr>
          <a:lstStyle/>
          <a:p>
            <a:pPr algn="just"/>
            <a:r>
              <a:rPr lang="en-US" sz="2800" dirty="0" smtClean="0">
                <a:solidFill>
                  <a:schemeClr val="bg1"/>
                </a:solidFill>
              </a:rPr>
              <a:t>The new and upgraded science payload bay installed in Darwin. The sensor on the right is the WET Labs ECO Puck™ and the sensor on the left is the new prototype Turner C3™ puck.</a:t>
            </a:r>
            <a:endParaRPr lang="en-US" sz="2800" dirty="0">
              <a:solidFill>
                <a:schemeClr val="bg1"/>
              </a:solidFill>
            </a:endParaRPr>
          </a:p>
        </p:txBody>
      </p:sp>
      <p:sp>
        <p:nvSpPr>
          <p:cNvPr id="47" name="Rectangle 46"/>
          <p:cNvSpPr/>
          <p:nvPr/>
        </p:nvSpPr>
        <p:spPr>
          <a:xfrm>
            <a:off x="391040" y="153936"/>
            <a:ext cx="43049886" cy="7404667"/>
          </a:xfrm>
          <a:prstGeom prst="rect">
            <a:avLst/>
          </a:prstGeom>
          <a:gradFill>
            <a:gsLst>
              <a:gs pos="0">
                <a:srgbClr val="FFFF00"/>
              </a:gs>
              <a:gs pos="33000">
                <a:srgbClr val="FFFD8D"/>
              </a:gs>
              <a:gs pos="46000">
                <a:srgbClr val="FFFAD0"/>
              </a:gs>
              <a:gs pos="53000">
                <a:srgbClr val="FFFAD0"/>
              </a:gs>
              <a:gs pos="68000">
                <a:srgbClr val="FFFD8D"/>
              </a:gs>
              <a:gs pos="100000">
                <a:srgbClr val="FFFF00"/>
              </a:gs>
            </a:gsLst>
            <a:lin ang="8340000" scaled="0"/>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0530" y="331327"/>
            <a:ext cx="43049886" cy="2802325"/>
          </a:xfrm>
        </p:spPr>
        <p:txBody>
          <a:bodyPr>
            <a:noAutofit/>
          </a:bodyPr>
          <a:lstStyle/>
          <a:p>
            <a:r>
              <a:rPr lang="en-US" sz="10000" dirty="0" smtClean="0">
                <a:solidFill>
                  <a:schemeClr val="bg1"/>
                </a:solidFill>
                <a:effectLst/>
                <a:latin typeface="Book Antiqua"/>
              </a:rPr>
              <a:t>INTEGRATION OF NEW FLUOROMETRY SENSORS AND PROPULSION TECHNOLOGIES INTO SLOCUM GLIDERS</a:t>
            </a:r>
            <a:endParaRPr lang="en-US" sz="10000" dirty="0">
              <a:solidFill>
                <a:schemeClr val="bg1"/>
              </a:solidFill>
              <a:effectLst/>
              <a:latin typeface="Book Antiqua"/>
            </a:endParaRPr>
          </a:p>
        </p:txBody>
      </p:sp>
      <p:pic>
        <p:nvPicPr>
          <p:cNvPr id="4" name="Picture 3"/>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4"/>
              <a:stretch>
                <a:fillRect/>
              </a:stretch>
            </p:blipFill>
          </mc:Fallback>
        </mc:AlternateContent>
        <p:spPr>
          <a:xfrm>
            <a:off x="9612180" y="4903169"/>
            <a:ext cx="9499934" cy="2281846"/>
          </a:xfrm>
          <a:prstGeom prst="rect">
            <a:avLst/>
          </a:prstGeom>
        </p:spPr>
      </p:pic>
      <p:pic>
        <p:nvPicPr>
          <p:cNvPr id="8" name="Picture 7"/>
          <p:cNvPicPr>
            <a:picLocks noChangeAspect="1"/>
          </p:cNvPicPr>
          <p:nvPr/>
        </p:nvPicPr>
        <p:blipFill>
          <a:blip r:embed="rId5"/>
          <a:stretch>
            <a:fillRect/>
          </a:stretch>
        </p:blipFill>
        <p:spPr>
          <a:xfrm>
            <a:off x="1488175" y="4966672"/>
            <a:ext cx="4968515" cy="2179522"/>
          </a:xfrm>
          <a:prstGeom prst="rect">
            <a:avLst/>
          </a:prstGeom>
        </p:spPr>
      </p:pic>
      <p:pic>
        <p:nvPicPr>
          <p:cNvPr id="13" name="Picture 12"/>
          <p:cNvPicPr>
            <a:picLocks noChangeAspect="1"/>
          </p:cNvPicPr>
          <p:nvPr/>
        </p:nvPicPr>
        <p:blipFill>
          <a:blip r:embed="rId6"/>
          <a:stretch>
            <a:fillRect/>
          </a:stretch>
        </p:blipFill>
        <p:spPr>
          <a:xfrm>
            <a:off x="21805547" y="4903169"/>
            <a:ext cx="8063031" cy="2213899"/>
          </a:xfrm>
          <a:prstGeom prst="rect">
            <a:avLst/>
          </a:prstGeom>
        </p:spPr>
      </p:pic>
      <p:pic>
        <p:nvPicPr>
          <p:cNvPr id="16" name="Picture 15"/>
          <p:cNvPicPr>
            <a:picLocks noChangeAspect="1"/>
          </p:cNvPicPr>
          <p:nvPr/>
        </p:nvPicPr>
        <p:blipFill>
          <a:blip r:embed="rId7"/>
          <a:stretch>
            <a:fillRect/>
          </a:stretch>
        </p:blipFill>
        <p:spPr>
          <a:xfrm>
            <a:off x="32601441" y="4563548"/>
            <a:ext cx="9826249" cy="2629467"/>
          </a:xfrm>
          <a:prstGeom prst="rect">
            <a:avLst/>
          </a:prstGeom>
        </p:spPr>
      </p:pic>
      <p:sp>
        <p:nvSpPr>
          <p:cNvPr id="17" name="Subtitle 16"/>
          <p:cNvSpPr>
            <a:spLocks noGrp="1"/>
          </p:cNvSpPr>
          <p:nvPr>
            <p:ph type="subTitle" idx="1"/>
          </p:nvPr>
        </p:nvSpPr>
        <p:spPr>
          <a:xfrm>
            <a:off x="-571466" y="2728392"/>
            <a:ext cx="45145233" cy="1636001"/>
          </a:xfrm>
        </p:spPr>
        <p:txBody>
          <a:bodyPr>
            <a:normAutofit/>
          </a:bodyPr>
          <a:lstStyle/>
          <a:p>
            <a:r>
              <a:rPr lang="en-US" sz="7000" dirty="0" smtClean="0">
                <a:solidFill>
                  <a:schemeClr val="bg1"/>
                </a:solidFill>
              </a:rPr>
              <a:t>Dave </a:t>
            </a:r>
            <a:r>
              <a:rPr lang="en-US" sz="7000" dirty="0" smtClean="0">
                <a:solidFill>
                  <a:schemeClr val="bg1"/>
                </a:solidFill>
              </a:rPr>
              <a:t>Kaminsky</a:t>
            </a:r>
            <a:r>
              <a:rPr lang="en-US" sz="7000" baseline="30000" dirty="0" smtClean="0">
                <a:solidFill>
                  <a:schemeClr val="bg1"/>
                </a:solidFill>
              </a:rPr>
              <a:t>1</a:t>
            </a:r>
            <a:r>
              <a:rPr lang="en-US" sz="7000" dirty="0" smtClean="0">
                <a:solidFill>
                  <a:schemeClr val="bg1"/>
                </a:solidFill>
              </a:rPr>
              <a:t>, </a:t>
            </a:r>
            <a:r>
              <a:rPr lang="en-US" sz="7000" dirty="0" smtClean="0">
                <a:solidFill>
                  <a:schemeClr val="bg1"/>
                </a:solidFill>
              </a:rPr>
              <a:t>Shannon </a:t>
            </a:r>
            <a:r>
              <a:rPr lang="en-US" sz="7000" dirty="0" smtClean="0">
                <a:solidFill>
                  <a:schemeClr val="bg1"/>
                </a:solidFill>
              </a:rPr>
              <a:t>Harrison</a:t>
            </a:r>
            <a:r>
              <a:rPr lang="en-US" sz="7000" baseline="30000" dirty="0" smtClean="0">
                <a:solidFill>
                  <a:schemeClr val="bg1"/>
                </a:solidFill>
              </a:rPr>
              <a:t>1</a:t>
            </a:r>
            <a:r>
              <a:rPr lang="en-US" sz="7000" dirty="0" smtClean="0">
                <a:solidFill>
                  <a:schemeClr val="bg1"/>
                </a:solidFill>
              </a:rPr>
              <a:t>, </a:t>
            </a:r>
            <a:r>
              <a:rPr lang="en-US" sz="7000" dirty="0" smtClean="0">
                <a:solidFill>
                  <a:schemeClr val="bg1"/>
                </a:solidFill>
              </a:rPr>
              <a:t>Ben </a:t>
            </a:r>
            <a:r>
              <a:rPr lang="en-US" sz="7000" dirty="0" smtClean="0">
                <a:solidFill>
                  <a:schemeClr val="bg1"/>
                </a:solidFill>
              </a:rPr>
              <a:t>Allsup</a:t>
            </a:r>
            <a:r>
              <a:rPr lang="en-US" sz="7000" baseline="30000" dirty="0" smtClean="0">
                <a:solidFill>
                  <a:schemeClr val="bg1"/>
                </a:solidFill>
              </a:rPr>
              <a:t>2</a:t>
            </a:r>
            <a:r>
              <a:rPr lang="en-US" sz="7000" dirty="0" smtClean="0">
                <a:solidFill>
                  <a:schemeClr val="bg1"/>
                </a:solidFill>
              </a:rPr>
              <a:t>, </a:t>
            </a:r>
            <a:r>
              <a:rPr lang="en-US" sz="7000" dirty="0" smtClean="0">
                <a:solidFill>
                  <a:schemeClr val="bg1"/>
                </a:solidFill>
              </a:rPr>
              <a:t>Christopher </a:t>
            </a:r>
            <a:r>
              <a:rPr lang="en-US" sz="7000" dirty="0" smtClean="0">
                <a:solidFill>
                  <a:schemeClr val="bg1"/>
                </a:solidFill>
              </a:rPr>
              <a:t>DeCollibus</a:t>
            </a:r>
            <a:r>
              <a:rPr lang="en-US" sz="7000" baseline="30000" dirty="0" smtClean="0">
                <a:solidFill>
                  <a:schemeClr val="bg1"/>
                </a:solidFill>
              </a:rPr>
              <a:t>2</a:t>
            </a:r>
            <a:r>
              <a:rPr lang="en-US" sz="7000" dirty="0" smtClean="0">
                <a:solidFill>
                  <a:schemeClr val="bg1"/>
                </a:solidFill>
              </a:rPr>
              <a:t>, </a:t>
            </a:r>
            <a:r>
              <a:rPr lang="en-US" sz="7000" dirty="0" smtClean="0">
                <a:solidFill>
                  <a:schemeClr val="bg1"/>
                </a:solidFill>
              </a:rPr>
              <a:t>Scott </a:t>
            </a:r>
            <a:r>
              <a:rPr lang="en-US" sz="7000" dirty="0" smtClean="0">
                <a:solidFill>
                  <a:schemeClr val="bg1"/>
                </a:solidFill>
              </a:rPr>
              <a:t>Glenn</a:t>
            </a:r>
            <a:r>
              <a:rPr lang="en-US" sz="7000" baseline="30000" dirty="0" smtClean="0">
                <a:solidFill>
                  <a:schemeClr val="bg1"/>
                </a:solidFill>
              </a:rPr>
              <a:t>1</a:t>
            </a:r>
            <a:r>
              <a:rPr lang="en-US" sz="7000" dirty="0" smtClean="0">
                <a:solidFill>
                  <a:schemeClr val="bg1"/>
                </a:solidFill>
              </a:rPr>
              <a:t>, </a:t>
            </a:r>
            <a:r>
              <a:rPr lang="en-US" sz="7000" dirty="0" smtClean="0">
                <a:solidFill>
                  <a:schemeClr val="bg1"/>
                </a:solidFill>
              </a:rPr>
              <a:t>Oscar </a:t>
            </a:r>
            <a:r>
              <a:rPr lang="en-US" sz="7000" dirty="0" smtClean="0">
                <a:solidFill>
                  <a:schemeClr val="bg1"/>
                </a:solidFill>
              </a:rPr>
              <a:t>Schofield</a:t>
            </a:r>
            <a:r>
              <a:rPr lang="en-US" sz="7000" baseline="30000" dirty="0" smtClean="0">
                <a:solidFill>
                  <a:schemeClr val="bg1"/>
                </a:solidFill>
              </a:rPr>
              <a:t>1</a:t>
            </a:r>
            <a:endParaRPr lang="en-US" sz="7000" dirty="0">
              <a:solidFill>
                <a:schemeClr val="bg1"/>
              </a:solidFill>
            </a:endParaRPr>
          </a:p>
        </p:txBody>
      </p:sp>
      <p:sp>
        <p:nvSpPr>
          <p:cNvPr id="18" name="Subtitle 16"/>
          <p:cNvSpPr txBox="1">
            <a:spLocks/>
          </p:cNvSpPr>
          <p:nvPr/>
        </p:nvSpPr>
        <p:spPr>
          <a:xfrm>
            <a:off x="354385" y="8661400"/>
            <a:ext cx="13978670" cy="6845300"/>
          </a:xfrm>
          <a:prstGeom prst="rect">
            <a:avLst/>
          </a:prstGeom>
        </p:spPr>
        <p:txBody>
          <a:bodyPr vert="horz" lIns="438912" tIns="219456" rIns="438912" bIns="219456">
            <a:noAutofit/>
          </a:bodyPr>
          <a:lstStyle/>
          <a:p>
            <a:pPr marL="0" marR="0" lvl="0" indent="0" algn="just"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lang="en-US" sz="2800" dirty="0" smtClean="0">
              <a:solidFill>
                <a:schemeClr val="bg1"/>
              </a:solidFill>
            </a:endParaRPr>
          </a:p>
        </p:txBody>
      </p:sp>
      <p:sp>
        <p:nvSpPr>
          <p:cNvPr id="20" name="TextBox 19"/>
          <p:cNvSpPr txBox="1"/>
          <p:nvPr/>
        </p:nvSpPr>
        <p:spPr>
          <a:xfrm>
            <a:off x="723903" y="7896435"/>
            <a:ext cx="13296898" cy="707886"/>
          </a:xfrm>
          <a:prstGeom prst="rect">
            <a:avLst/>
          </a:prstGeom>
          <a:solidFill>
            <a:schemeClr val="accent3">
              <a:lumMod val="75000"/>
            </a:schemeClr>
          </a:solidFill>
        </p:spPr>
        <p:txBody>
          <a:bodyPr wrap="square" rtlCol="0">
            <a:spAutoFit/>
          </a:bodyPr>
          <a:lstStyle/>
          <a:p>
            <a:pPr algn="ctr"/>
            <a:r>
              <a:rPr lang="en-US" sz="4000" b="1" dirty="0" smtClean="0"/>
              <a:t>INTRODUCTION:</a:t>
            </a:r>
            <a:endParaRPr lang="en-US" sz="4000" b="1" dirty="0"/>
          </a:p>
        </p:txBody>
      </p:sp>
      <p:sp>
        <p:nvSpPr>
          <p:cNvPr id="22" name="Subtitle 16"/>
          <p:cNvSpPr txBox="1">
            <a:spLocks/>
          </p:cNvSpPr>
          <p:nvPr/>
        </p:nvSpPr>
        <p:spPr>
          <a:xfrm>
            <a:off x="354385" y="16662399"/>
            <a:ext cx="13978670" cy="9431867"/>
          </a:xfrm>
          <a:prstGeom prst="rect">
            <a:avLst/>
          </a:prstGeom>
        </p:spPr>
        <p:txBody>
          <a:bodyPr vert="horz" lIns="438912" tIns="219456" rIns="438912" bIns="219456">
            <a:noAutofit/>
          </a:bodyPr>
          <a:lstStyle/>
          <a:p>
            <a:pPr lvl="0" algn="just" defTabSz="914400">
              <a:spcBef>
                <a:spcPct val="20000"/>
              </a:spcBef>
              <a:buClr>
                <a:schemeClr val="tx1">
                  <a:shade val="95000"/>
                </a:schemeClr>
              </a:buClr>
              <a:buSzPct val="65000"/>
            </a:pPr>
            <a:endParaRPr lang="en-US" sz="2800" dirty="0" smtClean="0">
              <a:solidFill>
                <a:schemeClr val="bg1"/>
              </a:solidFill>
            </a:endParaRPr>
          </a:p>
        </p:txBody>
      </p:sp>
      <p:cxnSp>
        <p:nvCxnSpPr>
          <p:cNvPr id="25" name="Straight Connector 24"/>
          <p:cNvCxnSpPr/>
          <p:nvPr/>
        </p:nvCxnSpPr>
        <p:spPr>
          <a:xfrm rot="5400000">
            <a:off x="2699059" y="20041778"/>
            <a:ext cx="24114673"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7269033" y="20083735"/>
            <a:ext cx="24114673"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9868578" y="21857148"/>
            <a:ext cx="13296898" cy="707886"/>
          </a:xfrm>
          <a:prstGeom prst="rect">
            <a:avLst/>
          </a:prstGeom>
          <a:solidFill>
            <a:schemeClr val="accent3">
              <a:lumMod val="75000"/>
            </a:schemeClr>
          </a:solidFill>
        </p:spPr>
        <p:txBody>
          <a:bodyPr wrap="square" rtlCol="0">
            <a:spAutoFit/>
          </a:bodyPr>
          <a:lstStyle/>
          <a:p>
            <a:pPr algn="ctr"/>
            <a:r>
              <a:rPr lang="en-US" sz="4000" b="1" dirty="0" smtClean="0"/>
              <a:t>FUTURE QUESTIONS:</a:t>
            </a:r>
            <a:endParaRPr lang="en-US" sz="4000" b="1" dirty="0"/>
          </a:p>
        </p:txBody>
      </p:sp>
      <p:sp>
        <p:nvSpPr>
          <p:cNvPr id="32" name="TextBox 31"/>
          <p:cNvSpPr txBox="1"/>
          <p:nvPr/>
        </p:nvSpPr>
        <p:spPr>
          <a:xfrm>
            <a:off x="29843178" y="30319616"/>
            <a:ext cx="13296898" cy="707886"/>
          </a:xfrm>
          <a:prstGeom prst="rect">
            <a:avLst/>
          </a:prstGeom>
          <a:solidFill>
            <a:schemeClr val="accent3">
              <a:lumMod val="75000"/>
            </a:schemeClr>
          </a:solidFill>
        </p:spPr>
        <p:txBody>
          <a:bodyPr wrap="square" rtlCol="0">
            <a:spAutoFit/>
          </a:bodyPr>
          <a:lstStyle/>
          <a:p>
            <a:pPr algn="ctr"/>
            <a:r>
              <a:rPr lang="en-US" sz="4000" b="1" dirty="0" smtClean="0"/>
              <a:t>REFERENCES:</a:t>
            </a:r>
            <a:endParaRPr lang="en-US" sz="4000" b="1" dirty="0"/>
          </a:p>
        </p:txBody>
      </p:sp>
      <p:sp>
        <p:nvSpPr>
          <p:cNvPr id="24" name="TextBox 23"/>
          <p:cNvSpPr txBox="1"/>
          <p:nvPr/>
        </p:nvSpPr>
        <p:spPr>
          <a:xfrm>
            <a:off x="723902" y="8715465"/>
            <a:ext cx="13296898" cy="8817800"/>
          </a:xfrm>
          <a:prstGeom prst="rect">
            <a:avLst/>
          </a:prstGeom>
          <a:noFill/>
        </p:spPr>
        <p:txBody>
          <a:bodyPr wrap="square" rtlCol="0">
            <a:spAutoFit/>
          </a:bodyPr>
          <a:lstStyle/>
          <a:p>
            <a:pPr algn="just"/>
            <a:r>
              <a:rPr lang="en-US" sz="2700" dirty="0" smtClean="0">
                <a:solidFill>
                  <a:schemeClr val="bg1"/>
                </a:solidFill>
              </a:rPr>
              <a:t>	Teledyne Webb Research (TWR) and Rutgers University have been collaborative partners for over a decade, pushing the boundaries of TWR Slocum Gliders’ operational possibilities via research and development testing. This summer, the first official Teledyne Webb Research-Rutgers University Institute of Marine and Coastal Sciences joint internship program was developed for two students: Dave Kaminsky &amp; Shannon </a:t>
            </a:r>
            <a:r>
              <a:rPr lang="en-US" sz="2700" dirty="0" smtClean="0">
                <a:solidFill>
                  <a:schemeClr val="bg1"/>
                </a:solidFill>
              </a:rPr>
              <a:t>Harrison.</a:t>
            </a:r>
          </a:p>
          <a:p>
            <a:pPr algn="just"/>
            <a:r>
              <a:rPr lang="en-US" sz="2700" dirty="0" smtClean="0">
                <a:solidFill>
                  <a:schemeClr val="bg1"/>
                </a:solidFill>
              </a:rPr>
              <a:t>	</a:t>
            </a:r>
            <a:r>
              <a:rPr lang="en-US" sz="2700" dirty="0" smtClean="0">
                <a:solidFill>
                  <a:schemeClr val="bg1"/>
                </a:solidFill>
              </a:rPr>
              <a:t>The </a:t>
            </a:r>
            <a:r>
              <a:rPr lang="en-US" sz="2700" dirty="0" smtClean="0">
                <a:solidFill>
                  <a:schemeClr val="bg1"/>
                </a:solidFill>
              </a:rPr>
              <a:t>incorporation of new sensors and technologies into Slocum Gliders have been top priority for glider technology evolution. For sensor evolution, WET labs manufactures compact, integrated 3-channel fluorometers for gliders, called ECO Pucks™ which have been the predominant fluorometer thus far. Turner Designs manufactures their own standalone 3-channel fluorometer, called the C3™ puck, which are currently being integrated into Slocum Gliders as 4-channel fluorometers. For technology evolution, integrated active energetic propulsion systems, called thrusters, are being tested on Slocum Gliders. The addition of thrusters onto gliders deems them as hybrid vehicles, as they possess the ability to operate under passive, low-power buoyancy drive, or active, high-power thruster propulsion. These new technologies were installed and tested in Darwin, a TWR 100-meter Slocum Glider, with a science payload bay owned by Rutgers University which has had the WET labs ECO Puck™ and Turner Designs prototype C3™ puck installed side-by-side, and a thruster also installed.</a:t>
            </a:r>
          </a:p>
          <a:p>
            <a:pPr algn="just"/>
            <a:endParaRPr lang="en-US" sz="2700" dirty="0">
              <a:solidFill>
                <a:schemeClr val="bg1"/>
              </a:solidFill>
            </a:endParaRPr>
          </a:p>
        </p:txBody>
      </p:sp>
      <p:sp>
        <p:nvSpPr>
          <p:cNvPr id="27" name="TextBox 26"/>
          <p:cNvSpPr txBox="1"/>
          <p:nvPr/>
        </p:nvSpPr>
        <p:spPr>
          <a:xfrm>
            <a:off x="723903" y="17281992"/>
            <a:ext cx="13296898" cy="707886"/>
          </a:xfrm>
          <a:prstGeom prst="rect">
            <a:avLst/>
          </a:prstGeom>
          <a:solidFill>
            <a:schemeClr val="accent3">
              <a:lumMod val="75000"/>
            </a:schemeClr>
          </a:solidFill>
        </p:spPr>
        <p:txBody>
          <a:bodyPr wrap="square" rtlCol="0">
            <a:spAutoFit/>
          </a:bodyPr>
          <a:lstStyle/>
          <a:p>
            <a:pPr algn="ctr"/>
            <a:r>
              <a:rPr lang="en-US" sz="4000" b="1" dirty="0" smtClean="0"/>
              <a:t>APPROACH:</a:t>
            </a:r>
            <a:endParaRPr lang="en-US" sz="4000" b="1" dirty="0"/>
          </a:p>
        </p:txBody>
      </p:sp>
      <p:sp>
        <p:nvSpPr>
          <p:cNvPr id="28" name="TextBox 27"/>
          <p:cNvSpPr txBox="1"/>
          <p:nvPr/>
        </p:nvSpPr>
        <p:spPr>
          <a:xfrm>
            <a:off x="723904" y="18030603"/>
            <a:ext cx="13296897" cy="4247316"/>
          </a:xfrm>
          <a:prstGeom prst="rect">
            <a:avLst/>
          </a:prstGeom>
          <a:noFill/>
        </p:spPr>
        <p:txBody>
          <a:bodyPr wrap="square" rtlCol="0">
            <a:spAutoFit/>
          </a:bodyPr>
          <a:lstStyle/>
          <a:p>
            <a:pPr algn="just"/>
            <a:r>
              <a:rPr lang="en-US" sz="2700" dirty="0" smtClean="0">
                <a:solidFill>
                  <a:schemeClr val="bg1"/>
                </a:solidFill>
              </a:rPr>
              <a:t>	As glider technologies evolve, their integration into the fixed volume an layout of the glider must evolve as well. Darwin’s original science payload bay had a  non-pumped CTD along with four sensor pucks. Darwin, a hybrid G1/G2 glider, was very heavy to begin with, and with its original four puck bay, the glider was too heavy to properly ballast. Therefore, a new, lighter two puck science payload bay was installed. The new science bay was upgraded and rebuilt as an XC science payload bay, which mounts the science computer electronics vertically on the sides of the bay allowing for more room for the C3™ and ECO Puck™ sensors. The sensors were installed side-by-side in the downward facing position to allow for an analytical data comparison.</a:t>
            </a:r>
            <a:endParaRPr lang="en-US" sz="2700" dirty="0">
              <a:solidFill>
                <a:schemeClr val="bg1"/>
              </a:solidFill>
            </a:endParaRPr>
          </a:p>
        </p:txBody>
      </p:sp>
      <p:sp>
        <p:nvSpPr>
          <p:cNvPr id="36" name="TextBox 35"/>
          <p:cNvSpPr txBox="1"/>
          <p:nvPr/>
        </p:nvSpPr>
        <p:spPr>
          <a:xfrm>
            <a:off x="5823616" y="22393555"/>
            <a:ext cx="3210706" cy="3785652"/>
          </a:xfrm>
          <a:prstGeom prst="rect">
            <a:avLst/>
          </a:prstGeom>
          <a:noFill/>
          <a:ln>
            <a:solidFill>
              <a:schemeClr val="bg1"/>
            </a:solidFill>
          </a:ln>
        </p:spPr>
        <p:txBody>
          <a:bodyPr wrap="square" rtlCol="0">
            <a:spAutoFit/>
          </a:bodyPr>
          <a:lstStyle/>
          <a:p>
            <a:pPr algn="just"/>
            <a:r>
              <a:rPr lang="en-US" sz="2000" dirty="0" smtClean="0">
                <a:solidFill>
                  <a:schemeClr val="bg1"/>
                </a:solidFill>
              </a:rPr>
              <a:t>The image to the left shows the original payload chassis, which takes up more room within the payload. The image to the right shows the XC payload chassis, which puts the sensors boards to the side of the payload, leaving more room for the sensors in the payload.</a:t>
            </a:r>
            <a:endParaRPr lang="en-US" sz="2000" dirty="0">
              <a:solidFill>
                <a:schemeClr val="bg1"/>
              </a:solidFill>
            </a:endParaRPr>
          </a:p>
        </p:txBody>
      </p:sp>
      <p:sp>
        <p:nvSpPr>
          <p:cNvPr id="38" name="TextBox 37"/>
          <p:cNvSpPr txBox="1"/>
          <p:nvPr/>
        </p:nvSpPr>
        <p:spPr>
          <a:xfrm>
            <a:off x="810279" y="30398730"/>
            <a:ext cx="5816133" cy="1938992"/>
          </a:xfrm>
          <a:prstGeom prst="rect">
            <a:avLst/>
          </a:prstGeom>
          <a:noFill/>
          <a:ln>
            <a:solidFill>
              <a:schemeClr val="bg1"/>
            </a:solidFill>
          </a:ln>
        </p:spPr>
        <p:txBody>
          <a:bodyPr wrap="square" rtlCol="0">
            <a:spAutoFit/>
          </a:bodyPr>
          <a:lstStyle/>
          <a:p>
            <a:pPr algn="just"/>
            <a:r>
              <a:rPr lang="en-US" sz="2000" dirty="0" smtClean="0">
                <a:solidFill>
                  <a:schemeClr val="bg1"/>
                </a:solidFill>
              </a:rPr>
              <a:t>The hybrid G1/G2 glider, using G1 hulls, was fitted with lithium batteries. Since the G1 hulls are shorter than G2 hulls, which are designed for lithium batteries, the leak detect had to be moved higher up the aft section to enable the glider to close and seal.</a:t>
            </a:r>
            <a:endParaRPr lang="en-US" sz="2000" dirty="0">
              <a:solidFill>
                <a:schemeClr val="bg1"/>
              </a:solidFill>
            </a:endParaRPr>
          </a:p>
        </p:txBody>
      </p:sp>
      <p:sp>
        <p:nvSpPr>
          <p:cNvPr id="44" name="TextBox 43"/>
          <p:cNvSpPr txBox="1"/>
          <p:nvPr/>
        </p:nvSpPr>
        <p:spPr>
          <a:xfrm>
            <a:off x="11187644" y="27028472"/>
            <a:ext cx="2913978" cy="5313949"/>
          </a:xfrm>
          <a:prstGeom prst="rect">
            <a:avLst/>
          </a:prstGeom>
          <a:noFill/>
          <a:ln>
            <a:solidFill>
              <a:schemeClr val="bg1"/>
            </a:solidFill>
          </a:ln>
        </p:spPr>
        <p:txBody>
          <a:bodyPr wrap="square" rtlCol="0">
            <a:spAutoFit/>
          </a:bodyPr>
          <a:lstStyle/>
          <a:p>
            <a:pPr algn="just"/>
            <a:r>
              <a:rPr lang="en-US" sz="2400" dirty="0" smtClean="0">
                <a:solidFill>
                  <a:schemeClr val="bg1"/>
                </a:solidFill>
              </a:rPr>
              <a:t>Darwin was fitted with lithium batteries so no nose batteries were installed in the nose section like a standard glider. The battery sections in the nose section were used to put lead weights in to make the glider heavier for proper ballasting.</a:t>
            </a:r>
            <a:endParaRPr lang="en-US" sz="2400" dirty="0">
              <a:solidFill>
                <a:schemeClr val="bg1"/>
              </a:solidFill>
            </a:endParaRPr>
          </a:p>
        </p:txBody>
      </p:sp>
      <p:pic>
        <p:nvPicPr>
          <p:cNvPr id="49" name="Picture 48"/>
          <p:cNvPicPr>
            <a:picLocks noChangeAspect="1"/>
          </p:cNvPicPr>
          <p:nvPr/>
        </p:nvPicPr>
        <p:blipFill>
          <a:blip r:embed="rId8"/>
          <a:stretch>
            <a:fillRect/>
          </a:stretch>
        </p:blipFill>
        <p:spPr>
          <a:xfrm>
            <a:off x="795732" y="22393556"/>
            <a:ext cx="5038190" cy="3781880"/>
          </a:xfrm>
          <a:prstGeom prst="rect">
            <a:avLst/>
          </a:prstGeom>
          <a:ln>
            <a:solidFill>
              <a:schemeClr val="bg1"/>
            </a:solidFill>
          </a:ln>
        </p:spPr>
      </p:pic>
      <p:pic>
        <p:nvPicPr>
          <p:cNvPr id="50" name="Picture 49"/>
          <p:cNvPicPr>
            <a:picLocks noChangeAspect="1"/>
          </p:cNvPicPr>
          <p:nvPr/>
        </p:nvPicPr>
        <p:blipFill>
          <a:blip r:embed="rId9"/>
          <a:stretch>
            <a:fillRect/>
          </a:stretch>
        </p:blipFill>
        <p:spPr>
          <a:xfrm>
            <a:off x="816784" y="26622381"/>
            <a:ext cx="5804537" cy="3772175"/>
          </a:xfrm>
          <a:prstGeom prst="rect">
            <a:avLst/>
          </a:prstGeom>
          <a:ln>
            <a:solidFill>
              <a:schemeClr val="bg1"/>
            </a:solidFill>
          </a:ln>
        </p:spPr>
      </p:pic>
      <p:pic>
        <p:nvPicPr>
          <p:cNvPr id="51" name="Picture 50"/>
          <p:cNvPicPr>
            <a:picLocks noChangeAspect="1"/>
          </p:cNvPicPr>
          <p:nvPr/>
        </p:nvPicPr>
        <p:blipFill>
          <a:blip r:embed="rId10"/>
          <a:stretch>
            <a:fillRect/>
          </a:stretch>
        </p:blipFill>
        <p:spPr>
          <a:xfrm>
            <a:off x="9047021" y="22393288"/>
            <a:ext cx="5041901" cy="3788025"/>
          </a:xfrm>
          <a:prstGeom prst="rect">
            <a:avLst/>
          </a:prstGeom>
          <a:ln>
            <a:solidFill>
              <a:schemeClr val="bg1"/>
            </a:solidFill>
          </a:ln>
        </p:spPr>
      </p:pic>
      <p:pic>
        <p:nvPicPr>
          <p:cNvPr id="54" name="Picture 53"/>
          <p:cNvPicPr>
            <a:picLocks noChangeAspect="1"/>
          </p:cNvPicPr>
          <p:nvPr/>
        </p:nvPicPr>
        <p:blipFill>
          <a:blip r:embed="rId11"/>
          <a:stretch>
            <a:fillRect/>
          </a:stretch>
        </p:blipFill>
        <p:spPr>
          <a:xfrm>
            <a:off x="7276722" y="27028472"/>
            <a:ext cx="3917682" cy="5313949"/>
          </a:xfrm>
          <a:prstGeom prst="rect">
            <a:avLst/>
          </a:prstGeom>
          <a:ln>
            <a:solidFill>
              <a:schemeClr val="bg1"/>
            </a:solidFill>
          </a:ln>
        </p:spPr>
      </p:pic>
      <p:sp>
        <p:nvSpPr>
          <p:cNvPr id="58" name="TextBox 57"/>
          <p:cNvSpPr txBox="1"/>
          <p:nvPr/>
        </p:nvSpPr>
        <p:spPr>
          <a:xfrm>
            <a:off x="29951083" y="16800626"/>
            <a:ext cx="13296898" cy="553998"/>
          </a:xfrm>
          <a:prstGeom prst="rect">
            <a:avLst/>
          </a:prstGeom>
          <a:solidFill>
            <a:schemeClr val="accent2">
              <a:lumMod val="75000"/>
            </a:schemeClr>
          </a:solidFill>
        </p:spPr>
        <p:txBody>
          <a:bodyPr wrap="square" rtlCol="0">
            <a:spAutoFit/>
          </a:bodyPr>
          <a:lstStyle/>
          <a:p>
            <a:pPr algn="ctr"/>
            <a:r>
              <a:rPr lang="en-US" sz="3000" b="1" dirty="0" smtClean="0"/>
              <a:t>THRUSTER:</a:t>
            </a:r>
            <a:endParaRPr lang="en-US" sz="3000" b="1" dirty="0"/>
          </a:p>
        </p:txBody>
      </p:sp>
      <p:sp>
        <p:nvSpPr>
          <p:cNvPr id="61" name="TextBox 60"/>
          <p:cNvSpPr txBox="1"/>
          <p:nvPr/>
        </p:nvSpPr>
        <p:spPr>
          <a:xfrm>
            <a:off x="34924955" y="17714336"/>
            <a:ext cx="3103180" cy="3600986"/>
          </a:xfrm>
          <a:prstGeom prst="rect">
            <a:avLst/>
          </a:prstGeom>
          <a:noFill/>
          <a:ln>
            <a:solidFill>
              <a:schemeClr val="bg1"/>
            </a:solidFill>
          </a:ln>
        </p:spPr>
        <p:txBody>
          <a:bodyPr wrap="square" rtlCol="0">
            <a:spAutoFit/>
          </a:bodyPr>
          <a:lstStyle/>
          <a:p>
            <a:pPr algn="just"/>
            <a:r>
              <a:rPr lang="en-US" sz="1900" dirty="0" smtClean="0">
                <a:solidFill>
                  <a:schemeClr val="bg1"/>
                </a:solidFill>
              </a:rPr>
              <a:t>The image to the left shows the glider’s standard ejection weight with power plug on top. The image to the left is Darwin’s ejection weight assembly with the thruster; the thruster takes the original place of the ejection weight assembly, which is moved above the thruster.</a:t>
            </a:r>
            <a:endParaRPr lang="en-US" sz="1900" dirty="0">
              <a:solidFill>
                <a:schemeClr val="bg1"/>
              </a:solidFill>
            </a:endParaRPr>
          </a:p>
        </p:txBody>
      </p:sp>
      <p:pic>
        <p:nvPicPr>
          <p:cNvPr id="62" name="Picture 61"/>
          <p:cNvPicPr>
            <a:picLocks noChangeAspect="1"/>
          </p:cNvPicPr>
          <p:nvPr/>
        </p:nvPicPr>
        <p:blipFill>
          <a:blip r:embed="rId12"/>
          <a:stretch>
            <a:fillRect/>
          </a:stretch>
        </p:blipFill>
        <p:spPr>
          <a:xfrm>
            <a:off x="29944778" y="17735114"/>
            <a:ext cx="4965700" cy="3568700"/>
          </a:xfrm>
          <a:prstGeom prst="rect">
            <a:avLst/>
          </a:prstGeom>
          <a:ln>
            <a:solidFill>
              <a:schemeClr val="bg1"/>
            </a:solidFill>
          </a:ln>
        </p:spPr>
      </p:pic>
      <p:pic>
        <p:nvPicPr>
          <p:cNvPr id="64" name="Picture 63"/>
          <p:cNvPicPr>
            <a:picLocks noChangeAspect="1"/>
          </p:cNvPicPr>
          <p:nvPr/>
        </p:nvPicPr>
        <p:blipFill>
          <a:blip r:embed="rId13"/>
          <a:stretch>
            <a:fillRect/>
          </a:stretch>
        </p:blipFill>
        <p:spPr>
          <a:xfrm>
            <a:off x="15645099" y="7874793"/>
            <a:ext cx="7272723" cy="5053759"/>
          </a:xfrm>
          <a:prstGeom prst="rect">
            <a:avLst/>
          </a:prstGeom>
          <a:ln>
            <a:solidFill>
              <a:schemeClr val="bg1"/>
            </a:solidFill>
          </a:ln>
        </p:spPr>
      </p:pic>
      <p:sp>
        <p:nvSpPr>
          <p:cNvPr id="33" name="TextBox 32"/>
          <p:cNvSpPr txBox="1"/>
          <p:nvPr/>
        </p:nvSpPr>
        <p:spPr>
          <a:xfrm>
            <a:off x="15457341" y="13162673"/>
            <a:ext cx="13296898" cy="553998"/>
          </a:xfrm>
          <a:prstGeom prst="rect">
            <a:avLst/>
          </a:prstGeom>
          <a:solidFill>
            <a:schemeClr val="accent2">
              <a:lumMod val="75000"/>
            </a:schemeClr>
          </a:solidFill>
        </p:spPr>
        <p:txBody>
          <a:bodyPr wrap="square" rtlCol="0">
            <a:spAutoFit/>
          </a:bodyPr>
          <a:lstStyle/>
          <a:p>
            <a:pPr algn="ctr"/>
            <a:r>
              <a:rPr lang="en-US" sz="3000" b="1" dirty="0" smtClean="0"/>
              <a:t>FLUOROMETRY:   </a:t>
            </a:r>
            <a:endParaRPr lang="en-US" sz="3000" b="1" dirty="0"/>
          </a:p>
        </p:txBody>
      </p:sp>
      <p:sp>
        <p:nvSpPr>
          <p:cNvPr id="35" name="Rectangle 34"/>
          <p:cNvSpPr/>
          <p:nvPr/>
        </p:nvSpPr>
        <p:spPr>
          <a:xfrm>
            <a:off x="15457342" y="13818271"/>
            <a:ext cx="13454878" cy="7072706"/>
          </a:xfrm>
          <a:prstGeom prst="rect">
            <a:avLst/>
          </a:prstGeom>
        </p:spPr>
        <p:txBody>
          <a:bodyPr wrap="square">
            <a:spAutoFit/>
          </a:bodyPr>
          <a:lstStyle/>
          <a:p>
            <a:pPr lvl="0" algn="just" defTabSz="914400">
              <a:spcBef>
                <a:spcPct val="20000"/>
              </a:spcBef>
              <a:buClr>
                <a:schemeClr val="tx1">
                  <a:shade val="95000"/>
                </a:schemeClr>
              </a:buClr>
              <a:buSzPct val="65000"/>
              <a:defRPr/>
            </a:pPr>
            <a:r>
              <a:rPr lang="en-US" sz="2800" dirty="0" smtClean="0">
                <a:solidFill>
                  <a:schemeClr val="bg1"/>
                </a:solidFill>
              </a:rPr>
              <a:t>	Fluorescence is a significant and sensitive property of water, from which we can better understand essential characteristics of marine and freshwater environments by measuring specific fluorescent compounds. Fluorometers use specific amounts and wavelengths of light to excite the fluorescent compound of interest. This excitation then causes the compound to emit light, usually at a different, longer wavelength. Every compound has its own unique fluorescent signature unlike any other compound, rendering fluorometry a reliable and significant method of research.</a:t>
            </a:r>
          </a:p>
          <a:p>
            <a:pPr lvl="0" algn="just" defTabSz="914400">
              <a:spcBef>
                <a:spcPct val="20000"/>
              </a:spcBef>
              <a:buClr>
                <a:schemeClr val="tx1">
                  <a:shade val="95000"/>
                </a:schemeClr>
              </a:buClr>
              <a:buSzPct val="65000"/>
            </a:pPr>
            <a:r>
              <a:rPr lang="en-US" sz="2800" dirty="0" smtClean="0">
                <a:solidFill>
                  <a:schemeClr val="bg1"/>
                </a:solidFill>
              </a:rPr>
              <a:t>	Integration of reliable fluorometers into gliders, an autonomous underwater vehicle, is paramount to the evolution of fluorometric research potential. This project was developed to prepare an analytical comparison between an ECO Puck™, an already glider-integrated fluorometry system developed by WET Labs, and a prototype glider-integrated fluorometry system developed from the C3™, a standalone fluorometer developed by Turner Designs. Although both fluorometry systems have the same basic sensor capabilities, their currently available options vary. The reliability of their data also must be well understood, verified and trusted.</a:t>
            </a:r>
          </a:p>
        </p:txBody>
      </p:sp>
      <p:sp>
        <p:nvSpPr>
          <p:cNvPr id="37" name="TextBox 36"/>
          <p:cNvSpPr txBox="1"/>
          <p:nvPr/>
        </p:nvSpPr>
        <p:spPr>
          <a:xfrm>
            <a:off x="15457341" y="21329214"/>
            <a:ext cx="13296898" cy="553998"/>
          </a:xfrm>
          <a:prstGeom prst="rect">
            <a:avLst/>
          </a:prstGeom>
          <a:solidFill>
            <a:schemeClr val="accent2">
              <a:lumMod val="75000"/>
            </a:schemeClr>
          </a:solidFill>
        </p:spPr>
        <p:txBody>
          <a:bodyPr wrap="square" rtlCol="0">
            <a:spAutoFit/>
          </a:bodyPr>
          <a:lstStyle/>
          <a:p>
            <a:pPr algn="ctr"/>
            <a:r>
              <a:rPr lang="en-US" sz="3000" b="1" dirty="0" smtClean="0"/>
              <a:t> FLUOROMETRY SENSORS:</a:t>
            </a:r>
            <a:endParaRPr lang="en-US" sz="3000" b="1" dirty="0"/>
          </a:p>
        </p:txBody>
      </p:sp>
      <p:sp>
        <p:nvSpPr>
          <p:cNvPr id="39" name="Subtitle 16"/>
          <p:cNvSpPr txBox="1">
            <a:spLocks/>
          </p:cNvSpPr>
          <p:nvPr/>
        </p:nvSpPr>
        <p:spPr>
          <a:xfrm>
            <a:off x="15085949" y="21797721"/>
            <a:ext cx="14008447" cy="12093079"/>
          </a:xfrm>
          <a:prstGeom prst="rect">
            <a:avLst/>
          </a:prstGeom>
        </p:spPr>
        <p:txBody>
          <a:bodyPr vert="horz" lIns="438912" tIns="219456" rIns="438912" bIns="219456">
            <a:noAutofit/>
          </a:bodyPr>
          <a:lstStyle/>
          <a:p>
            <a:pPr lvl="0" algn="just" defTabSz="914400">
              <a:spcBef>
                <a:spcPct val="20000"/>
              </a:spcBef>
              <a:buClr>
                <a:schemeClr val="tx1">
                  <a:shade val="95000"/>
                </a:schemeClr>
              </a:buClr>
              <a:buSzPct val="65000"/>
            </a:pPr>
            <a:r>
              <a:rPr lang="en-US" sz="2800" noProof="0" dirty="0" smtClean="0">
                <a:solidFill>
                  <a:schemeClr val="bg1"/>
                </a:solidFill>
              </a:rPr>
              <a:t>	An ECO Puck</a:t>
            </a:r>
            <a:r>
              <a:rPr lang="en-US" sz="2800" dirty="0" smtClean="0">
                <a:solidFill>
                  <a:schemeClr val="bg1"/>
                </a:solidFill>
              </a:rPr>
              <a:t>™ and prototype C3™ puck were installed side-by-side into Darwin, a Teledyne Webb Research 100-meter Slocum Glider science payload bay in the standard downward facing position. Darwin</a:t>
            </a:r>
            <a:r>
              <a:rPr lang="en-US" sz="2800" dirty="0" smtClean="0">
                <a:solidFill>
                  <a:schemeClr val="bg1"/>
                </a:solidFill>
              </a:rPr>
              <a:t> will be piloted </a:t>
            </a:r>
            <a:r>
              <a:rPr lang="en-US" sz="2800" dirty="0" smtClean="0">
                <a:solidFill>
                  <a:schemeClr val="bg1"/>
                </a:solidFill>
              </a:rPr>
              <a:t>from Cape Cod, Massachusetts to Tuckerton, New Jersey simultaneously collecting data from both sensors in order to perform an analytical comparison.</a:t>
            </a:r>
          </a:p>
          <a:p>
            <a:pPr lvl="0" algn="just" defTabSz="914400">
              <a:spcBef>
                <a:spcPct val="20000"/>
              </a:spcBef>
              <a:buClr>
                <a:schemeClr val="tx1">
                  <a:shade val="95000"/>
                </a:schemeClr>
              </a:buClr>
              <a:buSzPct val="65000"/>
            </a:pPr>
            <a:r>
              <a:rPr lang="en-US" sz="2800" dirty="0" smtClean="0">
                <a:solidFill>
                  <a:schemeClr val="bg1"/>
                </a:solidFill>
              </a:rPr>
              <a:t>	The ECO Puck™ has three channels for sensors, while the prototype C3™ puck has four channels. The channels used in the ECO Puck™ in Darwin were chlorophyll, CDOM (colored dissolved organic matter), and backscatter, while the channels used in the prototype C3™ puck were chlorophyll, phycoerythrin, CDOM, and turbidity. The backscatter and turbidity channels, which are comparable, are not specifically fluorometry, but rather methods of measurement of the total suspended solids in the water column. The sensor still uses the emission of light to achieve this measurement of particulate concentrations, but rather than light penetrating the compound and then re-emitting light, the compound scatters and absorbs the light.</a:t>
            </a:r>
          </a:p>
          <a:p>
            <a:pPr lvl="0" algn="just" defTabSz="914400">
              <a:spcBef>
                <a:spcPct val="20000"/>
              </a:spcBef>
              <a:buClr>
                <a:schemeClr val="tx1">
                  <a:shade val="95000"/>
                </a:schemeClr>
              </a:buClr>
              <a:buSzPct val="65000"/>
            </a:pPr>
            <a:r>
              <a:rPr lang="en-US" sz="2800" dirty="0" smtClean="0">
                <a:solidFill>
                  <a:schemeClr val="bg1"/>
                </a:solidFill>
              </a:rPr>
              <a:t>	The C3™ puck also has the ability to sense temperature and depth, while the ECO Puck™ does not. The ability to sense temperature and depth within the fluorometry system itself can lend additional data and confidence in sensor calibration, accuracy, and vertical data point location either in addition to the glider’s native temperature and depth sensors or in place of them in the event of a failure or discrepancy of the native systems. This gives the C3™ puck a clear advantage over the ECO Puck™. However, this could potentially require additional power, which is or considerable importance.</a:t>
            </a:r>
          </a:p>
        </p:txBody>
      </p:sp>
      <p:sp>
        <p:nvSpPr>
          <p:cNvPr id="42" name="TextBox 41"/>
          <p:cNvSpPr txBox="1"/>
          <p:nvPr/>
        </p:nvSpPr>
        <p:spPr>
          <a:xfrm flipH="1">
            <a:off x="29919378" y="22745137"/>
            <a:ext cx="13379402" cy="7417415"/>
          </a:xfrm>
          <a:prstGeom prst="rect">
            <a:avLst/>
          </a:prstGeom>
          <a:noFill/>
        </p:spPr>
        <p:txBody>
          <a:bodyPr wrap="square" rtlCol="0">
            <a:spAutoFit/>
          </a:bodyPr>
          <a:lstStyle/>
          <a:p>
            <a:pPr>
              <a:buFont typeface="Arial"/>
              <a:buChar char="•"/>
            </a:pPr>
            <a:r>
              <a:rPr lang="en-US" sz="2800" dirty="0" smtClean="0">
                <a:solidFill>
                  <a:schemeClr val="bg1"/>
                </a:solidFill>
              </a:rPr>
              <a:t>How does the fluorometry sensor data compare? Is there a correlation between the data of both sensors?</a:t>
            </a:r>
          </a:p>
          <a:p>
            <a:pPr>
              <a:buFont typeface="Arial"/>
              <a:buChar char="•"/>
            </a:pPr>
            <a:r>
              <a:rPr lang="en-US" sz="2800" dirty="0" smtClean="0">
                <a:solidFill>
                  <a:schemeClr val="bg1"/>
                </a:solidFill>
              </a:rPr>
              <a:t>Is there a difference in power consumption between the sensors? With and without the temperature and depth sensors running on the C3?</a:t>
            </a:r>
          </a:p>
          <a:p>
            <a:pPr>
              <a:buFont typeface="Arial"/>
              <a:buChar char="•"/>
            </a:pPr>
            <a:r>
              <a:rPr lang="en-US" sz="2800" dirty="0" smtClean="0">
                <a:solidFill>
                  <a:schemeClr val="bg1"/>
                </a:solidFill>
              </a:rPr>
              <a:t>Does one sensor integrate into gliders more easily?</a:t>
            </a:r>
          </a:p>
          <a:p>
            <a:pPr>
              <a:buFont typeface="Arial"/>
              <a:buChar char="•"/>
            </a:pPr>
            <a:r>
              <a:rPr lang="en-US" sz="2800" dirty="0" smtClean="0">
                <a:solidFill>
                  <a:schemeClr val="bg1"/>
                </a:solidFill>
              </a:rPr>
              <a:t>How much weight and volume does the thruster add to a standard glider? Does this pose ballasting problems?</a:t>
            </a:r>
          </a:p>
          <a:p>
            <a:pPr>
              <a:buFont typeface="Arial"/>
              <a:buChar char="•"/>
            </a:pPr>
            <a:r>
              <a:rPr lang="en-US" sz="2800" dirty="0" smtClean="0">
                <a:solidFill>
                  <a:schemeClr val="bg1"/>
                </a:solidFill>
              </a:rPr>
              <a:t>Are there more efficient or more powerful blade angles?</a:t>
            </a:r>
          </a:p>
          <a:p>
            <a:pPr>
              <a:buFont typeface="Arial"/>
              <a:buChar char="•"/>
            </a:pPr>
            <a:r>
              <a:rPr lang="en-US" sz="2800" dirty="0" smtClean="0">
                <a:solidFill>
                  <a:schemeClr val="bg1"/>
                </a:solidFill>
              </a:rPr>
              <a:t>How much energy does the thruster use?</a:t>
            </a:r>
          </a:p>
          <a:p>
            <a:pPr>
              <a:buFont typeface="Arial"/>
              <a:buChar char="•"/>
            </a:pPr>
            <a:r>
              <a:rPr lang="en-US" sz="2800" dirty="0" smtClean="0">
                <a:solidFill>
                  <a:schemeClr val="bg1"/>
                </a:solidFill>
              </a:rPr>
              <a:t>How long can the thruster run for?</a:t>
            </a:r>
          </a:p>
          <a:p>
            <a:pPr>
              <a:buFont typeface="Arial"/>
              <a:buChar char="•"/>
            </a:pPr>
            <a:r>
              <a:rPr lang="en-US" sz="2800" dirty="0" smtClean="0">
                <a:solidFill>
                  <a:schemeClr val="bg1"/>
                </a:solidFill>
              </a:rPr>
              <a:t>How fast can the thruster go?</a:t>
            </a:r>
          </a:p>
          <a:p>
            <a:pPr>
              <a:buFont typeface="Arial"/>
              <a:buChar char="•"/>
            </a:pPr>
            <a:r>
              <a:rPr lang="en-US" sz="2800" dirty="0" smtClean="0">
                <a:solidFill>
                  <a:schemeClr val="bg1"/>
                </a:solidFill>
              </a:rPr>
              <a:t>What is the most efficient speed to run the thruster at?</a:t>
            </a:r>
          </a:p>
          <a:p>
            <a:pPr>
              <a:buFont typeface="Arial"/>
              <a:buChar char="•"/>
            </a:pPr>
            <a:r>
              <a:rPr lang="en-US" sz="2800" dirty="0" smtClean="0">
                <a:solidFill>
                  <a:schemeClr val="bg1"/>
                </a:solidFill>
              </a:rPr>
              <a:t>Can a glider with a thruster move in a straight line at depth? What added stabilizing technologies may be needed to optimize the thruster potential?</a:t>
            </a:r>
          </a:p>
          <a:p>
            <a:pPr>
              <a:buFont typeface="Arial"/>
              <a:buChar char="•"/>
            </a:pPr>
            <a:r>
              <a:rPr lang="en-US" sz="2800" dirty="0" smtClean="0">
                <a:solidFill>
                  <a:schemeClr val="bg1"/>
                </a:solidFill>
              </a:rPr>
              <a:t>Can a glider successfully operate with sensors and the thruster? How much power does this use?</a:t>
            </a:r>
          </a:p>
          <a:p>
            <a:pPr>
              <a:buFont typeface="Arial"/>
              <a:buChar char="•"/>
            </a:pPr>
            <a:r>
              <a:rPr lang="en-US" sz="2800" dirty="0" smtClean="0">
                <a:solidFill>
                  <a:schemeClr val="bg1"/>
                </a:solidFill>
              </a:rPr>
              <a:t>How is the use of the fin affected when using the thruster?</a:t>
            </a:r>
          </a:p>
        </p:txBody>
      </p:sp>
      <p:sp>
        <p:nvSpPr>
          <p:cNvPr id="43" name="Rectangle 42"/>
          <p:cNvSpPr/>
          <p:nvPr/>
        </p:nvSpPr>
        <p:spPr>
          <a:xfrm>
            <a:off x="29868578" y="7877193"/>
            <a:ext cx="13471838" cy="2246769"/>
          </a:xfrm>
          <a:prstGeom prst="rect">
            <a:avLst/>
          </a:prstGeom>
        </p:spPr>
        <p:txBody>
          <a:bodyPr wrap="square">
            <a:spAutoFit/>
          </a:bodyPr>
          <a:lstStyle/>
          <a:p>
            <a:pPr lvl="0" algn="just" defTabSz="914400">
              <a:spcBef>
                <a:spcPct val="20000"/>
              </a:spcBef>
              <a:buClr>
                <a:schemeClr val="tx1">
                  <a:shade val="95000"/>
                </a:schemeClr>
              </a:buClr>
              <a:buSzPct val="65000"/>
            </a:pPr>
            <a:r>
              <a:rPr lang="en-US" sz="2800" dirty="0" smtClean="0">
                <a:solidFill>
                  <a:schemeClr val="bg1"/>
                </a:solidFill>
              </a:rPr>
              <a:t>	The glider’s onboard coulomb counter was used during lab and field tests to measure the energy usage by both the ECO Puck™ and the C3™ puck. The C3™ puck was ran both with and without the onboard temperature and depth sensors. During the tests, both pucks were operating at the same sample rate and for the same sample time under the same conditions.</a:t>
            </a:r>
          </a:p>
        </p:txBody>
      </p:sp>
      <p:pic>
        <p:nvPicPr>
          <p:cNvPr id="40" name="Picture 39"/>
          <p:cNvPicPr>
            <a:picLocks noChangeAspect="1"/>
          </p:cNvPicPr>
          <p:nvPr/>
        </p:nvPicPr>
        <p:blipFill>
          <a:blip r:embed="rId14"/>
          <a:stretch>
            <a:fillRect/>
          </a:stretch>
        </p:blipFill>
        <p:spPr>
          <a:xfrm>
            <a:off x="38034676" y="17612736"/>
            <a:ext cx="5118100" cy="2273300"/>
          </a:xfrm>
          <a:prstGeom prst="rect">
            <a:avLst/>
          </a:prstGeom>
          <a:ln>
            <a:solidFill>
              <a:schemeClr val="bg1"/>
            </a:solidFill>
          </a:ln>
        </p:spPr>
      </p:pic>
      <p:pic>
        <p:nvPicPr>
          <p:cNvPr id="46" name="Picture 45"/>
          <p:cNvPicPr>
            <a:picLocks noChangeAspect="1"/>
          </p:cNvPicPr>
          <p:nvPr/>
        </p:nvPicPr>
        <p:blipFill>
          <a:blip r:embed="rId15"/>
          <a:stretch>
            <a:fillRect/>
          </a:stretch>
        </p:blipFill>
        <p:spPr>
          <a:xfrm>
            <a:off x="38028135" y="19829951"/>
            <a:ext cx="5130800" cy="1600200"/>
          </a:xfrm>
          <a:prstGeom prst="rect">
            <a:avLst/>
          </a:prstGeom>
          <a:ln>
            <a:solidFill>
              <a:schemeClr val="bg1"/>
            </a:solidFill>
          </a:ln>
        </p:spPr>
      </p:pic>
      <p:sp>
        <p:nvSpPr>
          <p:cNvPr id="53" name="TextBox 52"/>
          <p:cNvSpPr txBox="1"/>
          <p:nvPr/>
        </p:nvSpPr>
        <p:spPr>
          <a:xfrm>
            <a:off x="29963783" y="31147470"/>
            <a:ext cx="7838458" cy="1477328"/>
          </a:xfrm>
          <a:prstGeom prst="rect">
            <a:avLst/>
          </a:prstGeom>
          <a:noFill/>
        </p:spPr>
        <p:txBody>
          <a:bodyPr wrap="square" rtlCol="0">
            <a:spAutoFit/>
          </a:bodyPr>
          <a:lstStyle/>
          <a:p>
            <a:r>
              <a:rPr lang="en-US" sz="1800" u="sng" dirty="0" smtClean="0">
                <a:solidFill>
                  <a:schemeClr val="bg1"/>
                </a:solidFill>
              </a:rPr>
              <a:t>http://www.turnerdesigns.com/products/submersible/c3-submersible</a:t>
            </a:r>
          </a:p>
          <a:p>
            <a:r>
              <a:rPr lang="en-US" sz="1800" u="sng" dirty="0" smtClean="0">
                <a:solidFill>
                  <a:schemeClr val="bg1"/>
                </a:solidFill>
              </a:rPr>
              <a:t>http://www.turnerdesigns.com/t2/doc/brochures/S-0096.pdf</a:t>
            </a:r>
          </a:p>
          <a:p>
            <a:r>
              <a:rPr lang="en-US" sz="1800" u="sng" dirty="0" smtClean="0">
                <a:solidFill>
                  <a:schemeClr val="bg1"/>
                </a:solidFill>
              </a:rPr>
              <a:t>http://www.turnerdesigns.com/t2/doc/manuals/998-2300.pdf</a:t>
            </a:r>
          </a:p>
          <a:p>
            <a:r>
              <a:rPr lang="en-US" sz="1800" u="sng" dirty="0" smtClean="0">
                <a:solidFill>
                  <a:schemeClr val="bg1"/>
                </a:solidFill>
              </a:rPr>
              <a:t>http://www.turnerdesigns.com/t2/doc/appnotes/998-0050.pdf</a:t>
            </a:r>
          </a:p>
          <a:p>
            <a:r>
              <a:rPr lang="en-US" sz="1800" u="sng" dirty="0" smtClean="0">
                <a:solidFill>
                  <a:schemeClr val="bg1"/>
                </a:solidFill>
              </a:rPr>
              <a:t>http://www.wetlabs.com/products/pub/eco/tripletpuckh.pdf</a:t>
            </a:r>
            <a:endParaRPr lang="en-US" sz="1800" dirty="0">
              <a:solidFill>
                <a:schemeClr val="bg1"/>
              </a:solidFill>
            </a:endParaRPr>
          </a:p>
        </p:txBody>
      </p:sp>
      <p:pic>
        <p:nvPicPr>
          <p:cNvPr id="52" name="Picture 51"/>
          <p:cNvPicPr>
            <a:picLocks noChangeAspect="1"/>
          </p:cNvPicPr>
          <p:nvPr/>
        </p:nvPicPr>
        <p:blipFill>
          <a:blip r:embed="rId16"/>
          <a:stretch>
            <a:fillRect/>
          </a:stretch>
        </p:blipFill>
        <p:spPr>
          <a:xfrm>
            <a:off x="30947760" y="10258022"/>
            <a:ext cx="11395265" cy="6110359"/>
          </a:xfrm>
          <a:prstGeom prst="rect">
            <a:avLst/>
          </a:prstGeom>
          <a:ln>
            <a:solidFill>
              <a:schemeClr val="bg1"/>
            </a:solidFill>
          </a:ln>
        </p:spPr>
      </p:pic>
      <p:sp>
        <p:nvSpPr>
          <p:cNvPr id="41" name="Subtitle 16"/>
          <p:cNvSpPr txBox="1">
            <a:spLocks/>
          </p:cNvSpPr>
          <p:nvPr/>
        </p:nvSpPr>
        <p:spPr>
          <a:xfrm>
            <a:off x="-419066" y="3777296"/>
            <a:ext cx="45145233" cy="1636001"/>
          </a:xfrm>
          <a:prstGeom prst="rect">
            <a:avLst/>
          </a:prstGeom>
        </p:spPr>
        <p:txBody>
          <a:bodyPr vert="horz" lIns="438912" tIns="219456" rIns="438912" bIns="219456">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lang="en-US" sz="4000" baseline="30000" dirty="0" smtClean="0">
                <a:solidFill>
                  <a:schemeClr val="bg1"/>
                </a:solidFill>
              </a:rPr>
              <a:t>1</a:t>
            </a:r>
            <a:r>
              <a:rPr lang="en-US" sz="4000" dirty="0" smtClean="0">
                <a:solidFill>
                  <a:schemeClr val="bg1"/>
                </a:solidFill>
              </a:rPr>
              <a:t>Rutgers University Institute of Marine and Coastal Sciences, </a:t>
            </a:r>
            <a:r>
              <a:rPr lang="en-US" sz="4000" baseline="30000" dirty="0" smtClean="0">
                <a:solidFill>
                  <a:schemeClr val="bg1"/>
                </a:solidFill>
              </a:rPr>
              <a:t>2</a:t>
            </a:r>
            <a:r>
              <a:rPr lang="en-US" sz="4000" dirty="0" smtClean="0">
                <a:solidFill>
                  <a:schemeClr val="bg1"/>
                </a:solidFill>
              </a:rPr>
              <a:t>Teledyne Webb Research</a:t>
            </a:r>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2017</TotalTime>
  <Words>1535</Words>
  <Application>Microsoft Macintosh PowerPoint</Application>
  <PresentationFormat>Custom</PresentationFormat>
  <Paragraphs>42</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Apex</vt:lpstr>
      <vt:lpstr>INTEGRATION OF NEW FLUOROMETRY SENSORS AND PROPULSION TECHNOLOGIES INTO SLOCUM GLIDERS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Fluorometry Glider Data Comparisons between WET Labs ECO Puck™ &amp; Turner Designs C3™ Prototype Puck</dc:title>
  <dc:creator>Dave Kaminsky</dc:creator>
  <cp:lastModifiedBy>Dave Kaminsky</cp:lastModifiedBy>
  <cp:revision>35</cp:revision>
  <dcterms:created xsi:type="dcterms:W3CDTF">2012-08-15T20:02:55Z</dcterms:created>
  <dcterms:modified xsi:type="dcterms:W3CDTF">2012-08-15T20:13:03Z</dcterms:modified>
</cp:coreProperties>
</file>