
<file path=[Content_Types].xml><?xml version="1.0" encoding="utf-8"?>
<Types xmlns="http://schemas.openxmlformats.org/package/2006/content-types">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slideLayouts/slideLayout6.xml" ContentType="application/vnd.openxmlformats-officedocument.presentationml.slideLayout+xml"/>
  <Override PartName="/docProps/app.xml" ContentType="application/vnd.openxmlformats-officedocument.extended-properties+xml"/>
  <Override PartName="/ppt/presentation.xml" ContentType="application/vnd.openxmlformats-officedocument.presentationml.presentation.main+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viewProps.xml" ContentType="application/vnd.openxmlformats-officedocument.presentationml.viewProps+xml"/>
  <Override PartName="/ppt/slideMasters/slideMaster1.xml" ContentType="application/vnd.openxmlformats-officedocument.presentationml.slideMaster+xml"/>
  <Default Extension="bin" ContentType="application/vnd.openxmlformats-officedocument.presentationml.printerSettings"/>
  <Default Extension="rels" ContentType="application/vnd.openxmlformats-package.relationships+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Lst>
  <p:sldSz cx="43891200" cy="32918400"/>
  <p:notesSz cx="6858000" cy="9144000"/>
  <p:defaultTextStyle>
    <a:defPPr>
      <a:defRPr lang="en-US"/>
    </a:defPPr>
    <a:lvl1pPr marL="0" algn="l" defTabSz="2507660" rtl="0" eaLnBrk="1" latinLnBrk="0" hangingPunct="1">
      <a:defRPr sz="9900" kern="1200">
        <a:solidFill>
          <a:schemeClr val="tx1"/>
        </a:solidFill>
        <a:latin typeface="+mn-lt"/>
        <a:ea typeface="+mn-ea"/>
        <a:cs typeface="+mn-cs"/>
      </a:defRPr>
    </a:lvl1pPr>
    <a:lvl2pPr marL="2507660" algn="l" defTabSz="2507660" rtl="0" eaLnBrk="1" latinLnBrk="0" hangingPunct="1">
      <a:defRPr sz="9900" kern="1200">
        <a:solidFill>
          <a:schemeClr val="tx1"/>
        </a:solidFill>
        <a:latin typeface="+mn-lt"/>
        <a:ea typeface="+mn-ea"/>
        <a:cs typeface="+mn-cs"/>
      </a:defRPr>
    </a:lvl2pPr>
    <a:lvl3pPr marL="5015317" algn="l" defTabSz="2507660" rtl="0" eaLnBrk="1" latinLnBrk="0" hangingPunct="1">
      <a:defRPr sz="9900" kern="1200">
        <a:solidFill>
          <a:schemeClr val="tx1"/>
        </a:solidFill>
        <a:latin typeface="+mn-lt"/>
        <a:ea typeface="+mn-ea"/>
        <a:cs typeface="+mn-cs"/>
      </a:defRPr>
    </a:lvl3pPr>
    <a:lvl4pPr marL="7522977" algn="l" defTabSz="2507660" rtl="0" eaLnBrk="1" latinLnBrk="0" hangingPunct="1">
      <a:defRPr sz="9900" kern="1200">
        <a:solidFill>
          <a:schemeClr val="tx1"/>
        </a:solidFill>
        <a:latin typeface="+mn-lt"/>
        <a:ea typeface="+mn-ea"/>
        <a:cs typeface="+mn-cs"/>
      </a:defRPr>
    </a:lvl4pPr>
    <a:lvl5pPr marL="10030634" algn="l" defTabSz="2507660" rtl="0" eaLnBrk="1" latinLnBrk="0" hangingPunct="1">
      <a:defRPr sz="9900" kern="1200">
        <a:solidFill>
          <a:schemeClr val="tx1"/>
        </a:solidFill>
        <a:latin typeface="+mn-lt"/>
        <a:ea typeface="+mn-ea"/>
        <a:cs typeface="+mn-cs"/>
      </a:defRPr>
    </a:lvl5pPr>
    <a:lvl6pPr marL="12538294" algn="l" defTabSz="2507660" rtl="0" eaLnBrk="1" latinLnBrk="0" hangingPunct="1">
      <a:defRPr sz="9900" kern="1200">
        <a:solidFill>
          <a:schemeClr val="tx1"/>
        </a:solidFill>
        <a:latin typeface="+mn-lt"/>
        <a:ea typeface="+mn-ea"/>
        <a:cs typeface="+mn-cs"/>
      </a:defRPr>
    </a:lvl6pPr>
    <a:lvl7pPr marL="15045951" algn="l" defTabSz="2507660" rtl="0" eaLnBrk="1" latinLnBrk="0" hangingPunct="1">
      <a:defRPr sz="9900" kern="1200">
        <a:solidFill>
          <a:schemeClr val="tx1"/>
        </a:solidFill>
        <a:latin typeface="+mn-lt"/>
        <a:ea typeface="+mn-ea"/>
        <a:cs typeface="+mn-cs"/>
      </a:defRPr>
    </a:lvl7pPr>
    <a:lvl8pPr marL="17553611" algn="l" defTabSz="2507660" rtl="0" eaLnBrk="1" latinLnBrk="0" hangingPunct="1">
      <a:defRPr sz="9900" kern="1200">
        <a:solidFill>
          <a:schemeClr val="tx1"/>
        </a:solidFill>
        <a:latin typeface="+mn-lt"/>
        <a:ea typeface="+mn-ea"/>
        <a:cs typeface="+mn-cs"/>
      </a:defRPr>
    </a:lvl8pPr>
    <a:lvl9pPr marL="20061268" algn="l" defTabSz="2507660" rtl="0" eaLnBrk="1" latinLnBrk="0" hangingPunct="1">
      <a:defRPr sz="9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scaleToFitPaper="1"/>
  <p:clrMru>
    <a:srgbClr val="FF00FF"/>
    <a:srgbClr val="EA63FF"/>
    <a:srgbClr val="00FFFF"/>
    <a:srgbClr val="C0020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vertBarState="minimized">
    <p:restoredLeft sz="15620"/>
    <p:restoredTop sz="97747" autoAdjust="0"/>
  </p:normalViewPr>
  <p:slideViewPr>
    <p:cSldViewPr snapToGrid="0" snapToObjects="1">
      <p:cViewPr>
        <p:scale>
          <a:sx n="25" d="100"/>
          <a:sy n="25" d="100"/>
        </p:scale>
        <p:origin x="-560" y="768"/>
      </p:cViewPr>
      <p:guideLst>
        <p:guide orient="horz" pos="10368"/>
        <p:guide pos="13824"/>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4" Type="http://schemas.openxmlformats.org/officeDocument/2006/relationships/presProps" Target="presProps.xml"/><Relationship Id="rId5" Type="http://schemas.openxmlformats.org/officeDocument/2006/relationships/viewProps" Target="viewProps.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printerSettings" Target="printerSettings/printerSettings1.bin"/><Relationship Id="rId6"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507660" indent="0" algn="ctr">
              <a:buNone/>
              <a:defRPr>
                <a:solidFill>
                  <a:schemeClr val="tx1">
                    <a:tint val="75000"/>
                  </a:schemeClr>
                </a:solidFill>
              </a:defRPr>
            </a:lvl2pPr>
            <a:lvl3pPr marL="5015317" indent="0" algn="ctr">
              <a:buNone/>
              <a:defRPr>
                <a:solidFill>
                  <a:schemeClr val="tx1">
                    <a:tint val="75000"/>
                  </a:schemeClr>
                </a:solidFill>
              </a:defRPr>
            </a:lvl3pPr>
            <a:lvl4pPr marL="7522977" indent="0" algn="ctr">
              <a:buNone/>
              <a:defRPr>
                <a:solidFill>
                  <a:schemeClr val="tx1">
                    <a:tint val="75000"/>
                  </a:schemeClr>
                </a:solidFill>
              </a:defRPr>
            </a:lvl4pPr>
            <a:lvl5pPr marL="10030634" indent="0" algn="ctr">
              <a:buNone/>
              <a:defRPr>
                <a:solidFill>
                  <a:schemeClr val="tx1">
                    <a:tint val="75000"/>
                  </a:schemeClr>
                </a:solidFill>
              </a:defRPr>
            </a:lvl5pPr>
            <a:lvl6pPr marL="12538294" indent="0" algn="ctr">
              <a:buNone/>
              <a:defRPr>
                <a:solidFill>
                  <a:schemeClr val="tx1">
                    <a:tint val="75000"/>
                  </a:schemeClr>
                </a:solidFill>
              </a:defRPr>
            </a:lvl6pPr>
            <a:lvl7pPr marL="15045951" indent="0" algn="ctr">
              <a:buNone/>
              <a:defRPr>
                <a:solidFill>
                  <a:schemeClr val="tx1">
                    <a:tint val="75000"/>
                  </a:schemeClr>
                </a:solidFill>
              </a:defRPr>
            </a:lvl7pPr>
            <a:lvl8pPr marL="17553611" indent="0" algn="ctr">
              <a:buNone/>
              <a:defRPr>
                <a:solidFill>
                  <a:schemeClr val="tx1">
                    <a:tint val="75000"/>
                  </a:schemeClr>
                </a:solidFill>
              </a:defRPr>
            </a:lvl8pPr>
            <a:lvl9pPr marL="2006126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8FF4B5-2BC3-DE41-BEBF-FDEA49B12527}" type="datetimeFigureOut">
              <a:rPr lang="en-US" smtClean="0"/>
              <a:pPr/>
              <a:t>8/15/12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4FB475-39E5-4149-8C18-3260F16E9F8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8FF4B5-2BC3-DE41-BEBF-FDEA49B12527}" type="datetimeFigureOut">
              <a:rPr lang="en-US" smtClean="0"/>
              <a:pPr/>
              <a:t>8/15/12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4FB475-39E5-4149-8C18-3260F16E9F8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6" y="8435343"/>
            <a:ext cx="47404019" cy="17976341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7" y="8435343"/>
            <a:ext cx="141480543" cy="17976341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8FF4B5-2BC3-DE41-BEBF-FDEA49B12527}" type="datetimeFigureOut">
              <a:rPr lang="en-US" smtClean="0"/>
              <a:pPr/>
              <a:t>8/15/12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4FB475-39E5-4149-8C18-3260F16E9F8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8FF4B5-2BC3-DE41-BEBF-FDEA49B12527}" type="datetimeFigureOut">
              <a:rPr lang="en-US" smtClean="0"/>
              <a:pPr/>
              <a:t>8/15/12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4FB475-39E5-4149-8C18-3260F16E9F8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1" y="21153122"/>
            <a:ext cx="37307520" cy="6537960"/>
          </a:xfrm>
        </p:spPr>
        <p:txBody>
          <a:bodyPr anchor="t"/>
          <a:lstStyle>
            <a:lvl1pPr algn="l">
              <a:defRPr sz="219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1" y="13952229"/>
            <a:ext cx="37307520" cy="7200898"/>
          </a:xfrm>
        </p:spPr>
        <p:txBody>
          <a:bodyPr anchor="b"/>
          <a:lstStyle>
            <a:lvl1pPr marL="0" indent="0">
              <a:buNone/>
              <a:defRPr sz="11100">
                <a:solidFill>
                  <a:schemeClr val="tx1">
                    <a:tint val="75000"/>
                  </a:schemeClr>
                </a:solidFill>
              </a:defRPr>
            </a:lvl1pPr>
            <a:lvl2pPr marL="2507660" indent="0">
              <a:buNone/>
              <a:defRPr sz="9900">
                <a:solidFill>
                  <a:schemeClr val="tx1">
                    <a:tint val="75000"/>
                  </a:schemeClr>
                </a:solidFill>
              </a:defRPr>
            </a:lvl2pPr>
            <a:lvl3pPr marL="5015317" indent="0">
              <a:buNone/>
              <a:defRPr sz="8800">
                <a:solidFill>
                  <a:schemeClr val="tx1">
                    <a:tint val="75000"/>
                  </a:schemeClr>
                </a:solidFill>
              </a:defRPr>
            </a:lvl3pPr>
            <a:lvl4pPr marL="7522977" indent="0">
              <a:buNone/>
              <a:defRPr sz="7700">
                <a:solidFill>
                  <a:schemeClr val="tx1">
                    <a:tint val="75000"/>
                  </a:schemeClr>
                </a:solidFill>
              </a:defRPr>
            </a:lvl4pPr>
            <a:lvl5pPr marL="10030634" indent="0">
              <a:buNone/>
              <a:defRPr sz="7700">
                <a:solidFill>
                  <a:schemeClr val="tx1">
                    <a:tint val="75000"/>
                  </a:schemeClr>
                </a:solidFill>
              </a:defRPr>
            </a:lvl5pPr>
            <a:lvl6pPr marL="12538294" indent="0">
              <a:buNone/>
              <a:defRPr sz="7700">
                <a:solidFill>
                  <a:schemeClr val="tx1">
                    <a:tint val="75000"/>
                  </a:schemeClr>
                </a:solidFill>
              </a:defRPr>
            </a:lvl6pPr>
            <a:lvl7pPr marL="15045951" indent="0">
              <a:buNone/>
              <a:defRPr sz="7700">
                <a:solidFill>
                  <a:schemeClr val="tx1">
                    <a:tint val="75000"/>
                  </a:schemeClr>
                </a:solidFill>
              </a:defRPr>
            </a:lvl7pPr>
            <a:lvl8pPr marL="17553611" indent="0">
              <a:buNone/>
              <a:defRPr sz="7700">
                <a:solidFill>
                  <a:schemeClr val="tx1">
                    <a:tint val="75000"/>
                  </a:schemeClr>
                </a:solidFill>
              </a:defRPr>
            </a:lvl8pPr>
            <a:lvl9pPr marL="20061268" indent="0">
              <a:buNone/>
              <a:defRPr sz="7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8FF4B5-2BC3-DE41-BEBF-FDEA49B12527}" type="datetimeFigureOut">
              <a:rPr lang="en-US" smtClean="0"/>
              <a:pPr/>
              <a:t>8/15/12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4FB475-39E5-4149-8C18-3260F16E9F8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4" y="49156626"/>
            <a:ext cx="94442280" cy="139042138"/>
          </a:xfrm>
        </p:spPr>
        <p:txBody>
          <a:bodyPr/>
          <a:lstStyle>
            <a:lvl1pPr>
              <a:defRPr sz="15400"/>
            </a:lvl1pPr>
            <a:lvl2pPr>
              <a:defRPr sz="13100"/>
            </a:lvl2pPr>
            <a:lvl3pPr>
              <a:defRPr sz="11100"/>
            </a:lvl3pPr>
            <a:lvl4pPr>
              <a:defRPr sz="9900"/>
            </a:lvl4pPr>
            <a:lvl5pPr>
              <a:defRPr sz="9900"/>
            </a:lvl5pPr>
            <a:lvl6pPr>
              <a:defRPr sz="9900"/>
            </a:lvl6pPr>
            <a:lvl7pPr>
              <a:defRPr sz="9900"/>
            </a:lvl7pPr>
            <a:lvl8pPr>
              <a:defRPr sz="9900"/>
            </a:lvl8pPr>
            <a:lvl9pPr>
              <a:defRPr sz="9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4" y="49156626"/>
            <a:ext cx="94442280" cy="139042138"/>
          </a:xfrm>
        </p:spPr>
        <p:txBody>
          <a:bodyPr/>
          <a:lstStyle>
            <a:lvl1pPr>
              <a:defRPr sz="15400"/>
            </a:lvl1pPr>
            <a:lvl2pPr>
              <a:defRPr sz="13100"/>
            </a:lvl2pPr>
            <a:lvl3pPr>
              <a:defRPr sz="11100"/>
            </a:lvl3pPr>
            <a:lvl4pPr>
              <a:defRPr sz="9900"/>
            </a:lvl4pPr>
            <a:lvl5pPr>
              <a:defRPr sz="9900"/>
            </a:lvl5pPr>
            <a:lvl6pPr>
              <a:defRPr sz="9900"/>
            </a:lvl6pPr>
            <a:lvl7pPr>
              <a:defRPr sz="9900"/>
            </a:lvl7pPr>
            <a:lvl8pPr>
              <a:defRPr sz="9900"/>
            </a:lvl8pPr>
            <a:lvl9pPr>
              <a:defRPr sz="9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8FF4B5-2BC3-DE41-BEBF-FDEA49B12527}" type="datetimeFigureOut">
              <a:rPr lang="en-US" smtClean="0"/>
              <a:pPr/>
              <a:t>8/15/12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4FB475-39E5-4149-8C18-3260F16E9F8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4" y="7368546"/>
            <a:ext cx="19392903" cy="3070858"/>
          </a:xfrm>
        </p:spPr>
        <p:txBody>
          <a:bodyPr anchor="b"/>
          <a:lstStyle>
            <a:lvl1pPr marL="0" indent="0">
              <a:buNone/>
              <a:defRPr sz="13100" b="1"/>
            </a:lvl1pPr>
            <a:lvl2pPr marL="2507660" indent="0">
              <a:buNone/>
              <a:defRPr sz="11100" b="1"/>
            </a:lvl2pPr>
            <a:lvl3pPr marL="5015317" indent="0">
              <a:buNone/>
              <a:defRPr sz="9900" b="1"/>
            </a:lvl3pPr>
            <a:lvl4pPr marL="7522977" indent="0">
              <a:buNone/>
              <a:defRPr sz="8800" b="1"/>
            </a:lvl4pPr>
            <a:lvl5pPr marL="10030634" indent="0">
              <a:buNone/>
              <a:defRPr sz="8800" b="1"/>
            </a:lvl5pPr>
            <a:lvl6pPr marL="12538294" indent="0">
              <a:buNone/>
              <a:defRPr sz="8800" b="1"/>
            </a:lvl6pPr>
            <a:lvl7pPr marL="15045951" indent="0">
              <a:buNone/>
              <a:defRPr sz="8800" b="1"/>
            </a:lvl7pPr>
            <a:lvl8pPr marL="17553611" indent="0">
              <a:buNone/>
              <a:defRPr sz="8800" b="1"/>
            </a:lvl8pPr>
            <a:lvl9pPr marL="20061268" indent="0">
              <a:buNone/>
              <a:defRPr sz="8800" b="1"/>
            </a:lvl9pPr>
          </a:lstStyle>
          <a:p>
            <a:pPr lvl="0"/>
            <a:r>
              <a:rPr lang="en-US" smtClean="0"/>
              <a:t>Click to edit Master text styles</a:t>
            </a:r>
          </a:p>
        </p:txBody>
      </p:sp>
      <p:sp>
        <p:nvSpPr>
          <p:cNvPr id="4" name="Content Placeholder 3"/>
          <p:cNvSpPr>
            <a:spLocks noGrp="1"/>
          </p:cNvSpPr>
          <p:nvPr>
            <p:ph sz="half" idx="2"/>
          </p:nvPr>
        </p:nvSpPr>
        <p:spPr>
          <a:xfrm>
            <a:off x="2194564" y="10439404"/>
            <a:ext cx="19392903" cy="18966182"/>
          </a:xfrm>
        </p:spPr>
        <p:txBody>
          <a:bodyPr/>
          <a:lstStyle>
            <a:lvl1pPr>
              <a:defRPr sz="13100"/>
            </a:lvl1pPr>
            <a:lvl2pPr>
              <a:defRPr sz="11100"/>
            </a:lvl2pPr>
            <a:lvl3pPr>
              <a:defRPr sz="9900"/>
            </a:lvl3pPr>
            <a:lvl4pPr>
              <a:defRPr sz="8800"/>
            </a:lvl4pPr>
            <a:lvl5pPr>
              <a:defRPr sz="8800"/>
            </a:lvl5pPr>
            <a:lvl6pPr>
              <a:defRPr sz="8800"/>
            </a:lvl6pPr>
            <a:lvl7pPr>
              <a:defRPr sz="8800"/>
            </a:lvl7pPr>
            <a:lvl8pPr>
              <a:defRPr sz="8800"/>
            </a:lvl8pPr>
            <a:lvl9pPr>
              <a:defRPr sz="8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4" y="7368546"/>
            <a:ext cx="19400520" cy="3070858"/>
          </a:xfrm>
        </p:spPr>
        <p:txBody>
          <a:bodyPr anchor="b"/>
          <a:lstStyle>
            <a:lvl1pPr marL="0" indent="0">
              <a:buNone/>
              <a:defRPr sz="13100" b="1"/>
            </a:lvl1pPr>
            <a:lvl2pPr marL="2507660" indent="0">
              <a:buNone/>
              <a:defRPr sz="11100" b="1"/>
            </a:lvl2pPr>
            <a:lvl3pPr marL="5015317" indent="0">
              <a:buNone/>
              <a:defRPr sz="9900" b="1"/>
            </a:lvl3pPr>
            <a:lvl4pPr marL="7522977" indent="0">
              <a:buNone/>
              <a:defRPr sz="8800" b="1"/>
            </a:lvl4pPr>
            <a:lvl5pPr marL="10030634" indent="0">
              <a:buNone/>
              <a:defRPr sz="8800" b="1"/>
            </a:lvl5pPr>
            <a:lvl6pPr marL="12538294" indent="0">
              <a:buNone/>
              <a:defRPr sz="8800" b="1"/>
            </a:lvl6pPr>
            <a:lvl7pPr marL="15045951" indent="0">
              <a:buNone/>
              <a:defRPr sz="8800" b="1"/>
            </a:lvl7pPr>
            <a:lvl8pPr marL="17553611" indent="0">
              <a:buNone/>
              <a:defRPr sz="8800" b="1"/>
            </a:lvl8pPr>
            <a:lvl9pPr marL="20061268" indent="0">
              <a:buNone/>
              <a:defRPr sz="8800" b="1"/>
            </a:lvl9pPr>
          </a:lstStyle>
          <a:p>
            <a:pPr lvl="0"/>
            <a:r>
              <a:rPr lang="en-US" smtClean="0"/>
              <a:t>Click to edit Master text styles</a:t>
            </a:r>
          </a:p>
        </p:txBody>
      </p:sp>
      <p:sp>
        <p:nvSpPr>
          <p:cNvPr id="6" name="Content Placeholder 5"/>
          <p:cNvSpPr>
            <a:spLocks noGrp="1"/>
          </p:cNvSpPr>
          <p:nvPr>
            <p:ph sz="quarter" idx="4"/>
          </p:nvPr>
        </p:nvSpPr>
        <p:spPr>
          <a:xfrm>
            <a:off x="22296124" y="10439404"/>
            <a:ext cx="19400520" cy="18966182"/>
          </a:xfrm>
        </p:spPr>
        <p:txBody>
          <a:bodyPr/>
          <a:lstStyle>
            <a:lvl1pPr>
              <a:defRPr sz="13100"/>
            </a:lvl1pPr>
            <a:lvl2pPr>
              <a:defRPr sz="11100"/>
            </a:lvl2pPr>
            <a:lvl3pPr>
              <a:defRPr sz="9900"/>
            </a:lvl3pPr>
            <a:lvl4pPr>
              <a:defRPr sz="8800"/>
            </a:lvl4pPr>
            <a:lvl5pPr>
              <a:defRPr sz="8800"/>
            </a:lvl5pPr>
            <a:lvl6pPr>
              <a:defRPr sz="8800"/>
            </a:lvl6pPr>
            <a:lvl7pPr>
              <a:defRPr sz="8800"/>
            </a:lvl7pPr>
            <a:lvl8pPr>
              <a:defRPr sz="8800"/>
            </a:lvl8pPr>
            <a:lvl9pPr>
              <a:defRPr sz="8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8FF4B5-2BC3-DE41-BEBF-FDEA49B12527}" type="datetimeFigureOut">
              <a:rPr lang="en-US" smtClean="0"/>
              <a:pPr/>
              <a:t>8/15/12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4FB475-39E5-4149-8C18-3260F16E9F8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8FF4B5-2BC3-DE41-BEBF-FDEA49B12527}" type="datetimeFigureOut">
              <a:rPr lang="en-US" smtClean="0"/>
              <a:pPr/>
              <a:t>8/15/12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4FB475-39E5-4149-8C18-3260F16E9F8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8FF4B5-2BC3-DE41-BEBF-FDEA49B12527}" type="datetimeFigureOut">
              <a:rPr lang="en-US" smtClean="0"/>
              <a:pPr/>
              <a:t>8/15/12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4FB475-39E5-4149-8C18-3260F16E9F8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7" y="1310640"/>
            <a:ext cx="14439903" cy="5577840"/>
          </a:xfrm>
        </p:spPr>
        <p:txBody>
          <a:bodyPr anchor="b"/>
          <a:lstStyle>
            <a:lvl1pPr algn="l">
              <a:defRPr sz="11100" b="1"/>
            </a:lvl1pPr>
          </a:lstStyle>
          <a:p>
            <a:r>
              <a:rPr lang="en-US" smtClean="0"/>
              <a:t>Click to edit Master title style</a:t>
            </a:r>
            <a:endParaRPr lang="en-US"/>
          </a:p>
        </p:txBody>
      </p:sp>
      <p:sp>
        <p:nvSpPr>
          <p:cNvPr id="3" name="Content Placeholder 2"/>
          <p:cNvSpPr>
            <a:spLocks noGrp="1"/>
          </p:cNvSpPr>
          <p:nvPr>
            <p:ph idx="1"/>
          </p:nvPr>
        </p:nvSpPr>
        <p:spPr>
          <a:xfrm>
            <a:off x="17160240" y="1310647"/>
            <a:ext cx="24536400" cy="28094942"/>
          </a:xfrm>
        </p:spPr>
        <p:txBody>
          <a:bodyPr/>
          <a:lstStyle>
            <a:lvl1pPr>
              <a:defRPr sz="17600"/>
            </a:lvl1pPr>
            <a:lvl2pPr>
              <a:defRPr sz="15400"/>
            </a:lvl2pPr>
            <a:lvl3pPr>
              <a:defRPr sz="13100"/>
            </a:lvl3pPr>
            <a:lvl4pPr>
              <a:defRPr sz="11100"/>
            </a:lvl4pPr>
            <a:lvl5pPr>
              <a:defRPr sz="11100"/>
            </a:lvl5pPr>
            <a:lvl6pPr>
              <a:defRPr sz="11100"/>
            </a:lvl6pPr>
            <a:lvl7pPr>
              <a:defRPr sz="11100"/>
            </a:lvl7pPr>
            <a:lvl8pPr>
              <a:defRPr sz="11100"/>
            </a:lvl8pPr>
            <a:lvl9pPr>
              <a:defRPr sz="1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7" y="6888487"/>
            <a:ext cx="14439903" cy="22517102"/>
          </a:xfrm>
        </p:spPr>
        <p:txBody>
          <a:bodyPr/>
          <a:lstStyle>
            <a:lvl1pPr marL="0" indent="0">
              <a:buNone/>
              <a:defRPr sz="7700"/>
            </a:lvl1pPr>
            <a:lvl2pPr marL="2507660" indent="0">
              <a:buNone/>
              <a:defRPr sz="6700"/>
            </a:lvl2pPr>
            <a:lvl3pPr marL="5015317" indent="0">
              <a:buNone/>
              <a:defRPr sz="5400"/>
            </a:lvl3pPr>
            <a:lvl4pPr marL="7522977" indent="0">
              <a:buNone/>
              <a:defRPr sz="4900"/>
            </a:lvl4pPr>
            <a:lvl5pPr marL="10030634" indent="0">
              <a:buNone/>
              <a:defRPr sz="4900"/>
            </a:lvl5pPr>
            <a:lvl6pPr marL="12538294" indent="0">
              <a:buNone/>
              <a:defRPr sz="4900"/>
            </a:lvl6pPr>
            <a:lvl7pPr marL="15045951" indent="0">
              <a:buNone/>
              <a:defRPr sz="4900"/>
            </a:lvl7pPr>
            <a:lvl8pPr marL="17553611" indent="0">
              <a:buNone/>
              <a:defRPr sz="4900"/>
            </a:lvl8pPr>
            <a:lvl9pPr marL="20061268" indent="0">
              <a:buNone/>
              <a:defRPr sz="4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8FF4B5-2BC3-DE41-BEBF-FDEA49B12527}" type="datetimeFigureOut">
              <a:rPr lang="en-US" smtClean="0"/>
              <a:pPr/>
              <a:t>8/15/12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4FB475-39E5-4149-8C18-3260F16E9F8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3"/>
            <a:ext cx="26334720" cy="2720342"/>
          </a:xfrm>
        </p:spPr>
        <p:txBody>
          <a:bodyPr anchor="b"/>
          <a:lstStyle>
            <a:lvl1pPr algn="l">
              <a:defRPr sz="11100" b="1"/>
            </a:lvl1pPr>
          </a:lstStyle>
          <a:p>
            <a:r>
              <a:rPr lang="en-US" smtClean="0"/>
              <a:t>Click to edit Master title style</a:t>
            </a:r>
            <a:endParaRPr lang="en-US"/>
          </a:p>
        </p:txBody>
      </p:sp>
      <p:sp>
        <p:nvSpPr>
          <p:cNvPr id="3" name="Picture Placeholder 2"/>
          <p:cNvSpPr>
            <a:spLocks noGrp="1"/>
          </p:cNvSpPr>
          <p:nvPr>
            <p:ph type="pic" idx="1"/>
          </p:nvPr>
        </p:nvSpPr>
        <p:spPr>
          <a:xfrm>
            <a:off x="8602983" y="2941320"/>
            <a:ext cx="26334720" cy="19751040"/>
          </a:xfrm>
        </p:spPr>
        <p:txBody>
          <a:bodyPr/>
          <a:lstStyle>
            <a:lvl1pPr marL="0" indent="0">
              <a:buNone/>
              <a:defRPr sz="17600"/>
            </a:lvl1pPr>
            <a:lvl2pPr marL="2507660" indent="0">
              <a:buNone/>
              <a:defRPr sz="15400"/>
            </a:lvl2pPr>
            <a:lvl3pPr marL="5015317" indent="0">
              <a:buNone/>
              <a:defRPr sz="13100"/>
            </a:lvl3pPr>
            <a:lvl4pPr marL="7522977" indent="0">
              <a:buNone/>
              <a:defRPr sz="11100"/>
            </a:lvl4pPr>
            <a:lvl5pPr marL="10030634" indent="0">
              <a:buNone/>
              <a:defRPr sz="11100"/>
            </a:lvl5pPr>
            <a:lvl6pPr marL="12538294" indent="0">
              <a:buNone/>
              <a:defRPr sz="11100"/>
            </a:lvl6pPr>
            <a:lvl7pPr marL="15045951" indent="0">
              <a:buNone/>
              <a:defRPr sz="11100"/>
            </a:lvl7pPr>
            <a:lvl8pPr marL="17553611" indent="0">
              <a:buNone/>
              <a:defRPr sz="11100"/>
            </a:lvl8pPr>
            <a:lvl9pPr marL="20061268" indent="0">
              <a:buNone/>
              <a:defRPr sz="11100"/>
            </a:lvl9pPr>
          </a:lstStyle>
          <a:p>
            <a:endParaRPr lang="en-US"/>
          </a:p>
        </p:txBody>
      </p:sp>
      <p:sp>
        <p:nvSpPr>
          <p:cNvPr id="4" name="Text Placeholder 3"/>
          <p:cNvSpPr>
            <a:spLocks noGrp="1"/>
          </p:cNvSpPr>
          <p:nvPr>
            <p:ph type="body" sz="half" idx="2"/>
          </p:nvPr>
        </p:nvSpPr>
        <p:spPr>
          <a:xfrm>
            <a:off x="8602983" y="25763226"/>
            <a:ext cx="26334720" cy="3863338"/>
          </a:xfrm>
        </p:spPr>
        <p:txBody>
          <a:bodyPr/>
          <a:lstStyle>
            <a:lvl1pPr marL="0" indent="0">
              <a:buNone/>
              <a:defRPr sz="7700"/>
            </a:lvl1pPr>
            <a:lvl2pPr marL="2507660" indent="0">
              <a:buNone/>
              <a:defRPr sz="6700"/>
            </a:lvl2pPr>
            <a:lvl3pPr marL="5015317" indent="0">
              <a:buNone/>
              <a:defRPr sz="5400"/>
            </a:lvl3pPr>
            <a:lvl4pPr marL="7522977" indent="0">
              <a:buNone/>
              <a:defRPr sz="4900"/>
            </a:lvl4pPr>
            <a:lvl5pPr marL="10030634" indent="0">
              <a:buNone/>
              <a:defRPr sz="4900"/>
            </a:lvl5pPr>
            <a:lvl6pPr marL="12538294" indent="0">
              <a:buNone/>
              <a:defRPr sz="4900"/>
            </a:lvl6pPr>
            <a:lvl7pPr marL="15045951" indent="0">
              <a:buNone/>
              <a:defRPr sz="4900"/>
            </a:lvl7pPr>
            <a:lvl8pPr marL="17553611" indent="0">
              <a:buNone/>
              <a:defRPr sz="4900"/>
            </a:lvl8pPr>
            <a:lvl9pPr marL="20061268" indent="0">
              <a:buNone/>
              <a:defRPr sz="4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8FF4B5-2BC3-DE41-BEBF-FDEA49B12527}" type="datetimeFigureOut">
              <a:rPr lang="en-US" smtClean="0"/>
              <a:pPr/>
              <a:t>8/15/12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4FB475-39E5-4149-8C18-3260F16E9F8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501530" tIns="250766" rIns="501530" bIns="25076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4"/>
            <a:ext cx="39502080" cy="21724622"/>
          </a:xfrm>
          <a:prstGeom prst="rect">
            <a:avLst/>
          </a:prstGeom>
        </p:spPr>
        <p:txBody>
          <a:bodyPr vert="horz" lIns="501530" tIns="250766" rIns="501530" bIns="25076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501530" tIns="250766" rIns="501530" bIns="250766" rtlCol="0" anchor="ctr"/>
          <a:lstStyle>
            <a:lvl1pPr algn="l">
              <a:defRPr sz="6700">
                <a:solidFill>
                  <a:schemeClr val="tx1">
                    <a:tint val="75000"/>
                  </a:schemeClr>
                </a:solidFill>
              </a:defRPr>
            </a:lvl1pPr>
          </a:lstStyle>
          <a:p>
            <a:fld id="{348FF4B5-2BC3-DE41-BEBF-FDEA49B12527}" type="datetimeFigureOut">
              <a:rPr lang="en-US" smtClean="0"/>
              <a:pPr/>
              <a:t>8/15/12</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501530" tIns="250766" rIns="501530" bIns="250766" rtlCol="0" anchor="ctr"/>
          <a:lstStyle>
            <a:lvl1pPr algn="ctr">
              <a:defRPr sz="6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501530" tIns="250766" rIns="501530" bIns="250766" rtlCol="0" anchor="ctr"/>
          <a:lstStyle>
            <a:lvl1pPr algn="r">
              <a:defRPr sz="6700">
                <a:solidFill>
                  <a:schemeClr val="tx1">
                    <a:tint val="75000"/>
                  </a:schemeClr>
                </a:solidFill>
              </a:defRPr>
            </a:lvl1pPr>
          </a:lstStyle>
          <a:p>
            <a:fld id="{6D4FB475-39E5-4149-8C18-3260F16E9F8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507660" rtl="0" eaLnBrk="1" latinLnBrk="0" hangingPunct="1">
        <a:spcBef>
          <a:spcPct val="0"/>
        </a:spcBef>
        <a:buNone/>
        <a:defRPr sz="24100" kern="1200">
          <a:solidFill>
            <a:schemeClr val="tx1"/>
          </a:solidFill>
          <a:latin typeface="+mj-lt"/>
          <a:ea typeface="+mj-ea"/>
          <a:cs typeface="+mj-cs"/>
        </a:defRPr>
      </a:lvl1pPr>
    </p:titleStyle>
    <p:bodyStyle>
      <a:lvl1pPr marL="1880744" indent="-1880744" algn="l" defTabSz="2507660" rtl="0" eaLnBrk="1" latinLnBrk="0" hangingPunct="1">
        <a:spcBef>
          <a:spcPct val="20000"/>
        </a:spcBef>
        <a:buFont typeface="Arial"/>
        <a:buChar char="•"/>
        <a:defRPr sz="17600" kern="1200">
          <a:solidFill>
            <a:schemeClr val="tx1"/>
          </a:solidFill>
          <a:latin typeface="+mn-lt"/>
          <a:ea typeface="+mn-ea"/>
          <a:cs typeface="+mn-cs"/>
        </a:defRPr>
      </a:lvl1pPr>
      <a:lvl2pPr marL="4074944" indent="-1567286" algn="l" defTabSz="2507660" rtl="0" eaLnBrk="1" latinLnBrk="0" hangingPunct="1">
        <a:spcBef>
          <a:spcPct val="20000"/>
        </a:spcBef>
        <a:buFont typeface="Arial"/>
        <a:buChar char="–"/>
        <a:defRPr sz="15400" kern="1200">
          <a:solidFill>
            <a:schemeClr val="tx1"/>
          </a:solidFill>
          <a:latin typeface="+mn-lt"/>
          <a:ea typeface="+mn-ea"/>
          <a:cs typeface="+mn-cs"/>
        </a:defRPr>
      </a:lvl2pPr>
      <a:lvl3pPr marL="6269147" indent="-1253829" algn="l" defTabSz="2507660" rtl="0" eaLnBrk="1" latinLnBrk="0" hangingPunct="1">
        <a:spcBef>
          <a:spcPct val="20000"/>
        </a:spcBef>
        <a:buFont typeface="Arial"/>
        <a:buChar char="•"/>
        <a:defRPr sz="13100" kern="1200">
          <a:solidFill>
            <a:schemeClr val="tx1"/>
          </a:solidFill>
          <a:latin typeface="+mn-lt"/>
          <a:ea typeface="+mn-ea"/>
          <a:cs typeface="+mn-cs"/>
        </a:defRPr>
      </a:lvl3pPr>
      <a:lvl4pPr marL="8776806" indent="-1253829" algn="l" defTabSz="2507660" rtl="0" eaLnBrk="1" latinLnBrk="0" hangingPunct="1">
        <a:spcBef>
          <a:spcPct val="20000"/>
        </a:spcBef>
        <a:buFont typeface="Arial"/>
        <a:buChar char="–"/>
        <a:defRPr sz="11100" kern="1200">
          <a:solidFill>
            <a:schemeClr val="tx1"/>
          </a:solidFill>
          <a:latin typeface="+mn-lt"/>
          <a:ea typeface="+mn-ea"/>
          <a:cs typeface="+mn-cs"/>
        </a:defRPr>
      </a:lvl4pPr>
      <a:lvl5pPr marL="11284464" indent="-1253829" algn="l" defTabSz="2507660" rtl="0" eaLnBrk="1" latinLnBrk="0" hangingPunct="1">
        <a:spcBef>
          <a:spcPct val="20000"/>
        </a:spcBef>
        <a:buFont typeface="Arial"/>
        <a:buChar char="»"/>
        <a:defRPr sz="11100" kern="1200">
          <a:solidFill>
            <a:schemeClr val="tx1"/>
          </a:solidFill>
          <a:latin typeface="+mn-lt"/>
          <a:ea typeface="+mn-ea"/>
          <a:cs typeface="+mn-cs"/>
        </a:defRPr>
      </a:lvl5pPr>
      <a:lvl6pPr marL="13792122" indent="-1253829" algn="l" defTabSz="2507660" rtl="0" eaLnBrk="1" latinLnBrk="0" hangingPunct="1">
        <a:spcBef>
          <a:spcPct val="20000"/>
        </a:spcBef>
        <a:buFont typeface="Arial"/>
        <a:buChar char="•"/>
        <a:defRPr sz="11100" kern="1200">
          <a:solidFill>
            <a:schemeClr val="tx1"/>
          </a:solidFill>
          <a:latin typeface="+mn-lt"/>
          <a:ea typeface="+mn-ea"/>
          <a:cs typeface="+mn-cs"/>
        </a:defRPr>
      </a:lvl6pPr>
      <a:lvl7pPr marL="16299780" indent="-1253829" algn="l" defTabSz="2507660" rtl="0" eaLnBrk="1" latinLnBrk="0" hangingPunct="1">
        <a:spcBef>
          <a:spcPct val="20000"/>
        </a:spcBef>
        <a:buFont typeface="Arial"/>
        <a:buChar char="•"/>
        <a:defRPr sz="11100" kern="1200">
          <a:solidFill>
            <a:schemeClr val="tx1"/>
          </a:solidFill>
          <a:latin typeface="+mn-lt"/>
          <a:ea typeface="+mn-ea"/>
          <a:cs typeface="+mn-cs"/>
        </a:defRPr>
      </a:lvl7pPr>
      <a:lvl8pPr marL="18807439" indent="-1253829" algn="l" defTabSz="2507660" rtl="0" eaLnBrk="1" latinLnBrk="0" hangingPunct="1">
        <a:spcBef>
          <a:spcPct val="20000"/>
        </a:spcBef>
        <a:buFont typeface="Arial"/>
        <a:buChar char="•"/>
        <a:defRPr sz="11100" kern="1200">
          <a:solidFill>
            <a:schemeClr val="tx1"/>
          </a:solidFill>
          <a:latin typeface="+mn-lt"/>
          <a:ea typeface="+mn-ea"/>
          <a:cs typeface="+mn-cs"/>
        </a:defRPr>
      </a:lvl8pPr>
      <a:lvl9pPr marL="21315098" indent="-1253829" algn="l" defTabSz="2507660" rtl="0" eaLnBrk="1" latinLnBrk="0" hangingPunct="1">
        <a:spcBef>
          <a:spcPct val="20000"/>
        </a:spcBef>
        <a:buFont typeface="Arial"/>
        <a:buChar char="•"/>
        <a:defRPr sz="11100" kern="1200">
          <a:solidFill>
            <a:schemeClr val="tx1"/>
          </a:solidFill>
          <a:latin typeface="+mn-lt"/>
          <a:ea typeface="+mn-ea"/>
          <a:cs typeface="+mn-cs"/>
        </a:defRPr>
      </a:lvl9pPr>
    </p:bodyStyle>
    <p:otherStyle>
      <a:defPPr>
        <a:defRPr lang="en-US"/>
      </a:defPPr>
      <a:lvl1pPr marL="0" algn="l" defTabSz="2507660" rtl="0" eaLnBrk="1" latinLnBrk="0" hangingPunct="1">
        <a:defRPr sz="9900" kern="1200">
          <a:solidFill>
            <a:schemeClr val="tx1"/>
          </a:solidFill>
          <a:latin typeface="+mn-lt"/>
          <a:ea typeface="+mn-ea"/>
          <a:cs typeface="+mn-cs"/>
        </a:defRPr>
      </a:lvl1pPr>
      <a:lvl2pPr marL="2507660" algn="l" defTabSz="2507660" rtl="0" eaLnBrk="1" latinLnBrk="0" hangingPunct="1">
        <a:defRPr sz="9900" kern="1200">
          <a:solidFill>
            <a:schemeClr val="tx1"/>
          </a:solidFill>
          <a:latin typeface="+mn-lt"/>
          <a:ea typeface="+mn-ea"/>
          <a:cs typeface="+mn-cs"/>
        </a:defRPr>
      </a:lvl2pPr>
      <a:lvl3pPr marL="5015317" algn="l" defTabSz="2507660" rtl="0" eaLnBrk="1" latinLnBrk="0" hangingPunct="1">
        <a:defRPr sz="9900" kern="1200">
          <a:solidFill>
            <a:schemeClr val="tx1"/>
          </a:solidFill>
          <a:latin typeface="+mn-lt"/>
          <a:ea typeface="+mn-ea"/>
          <a:cs typeface="+mn-cs"/>
        </a:defRPr>
      </a:lvl3pPr>
      <a:lvl4pPr marL="7522977" algn="l" defTabSz="2507660" rtl="0" eaLnBrk="1" latinLnBrk="0" hangingPunct="1">
        <a:defRPr sz="9900" kern="1200">
          <a:solidFill>
            <a:schemeClr val="tx1"/>
          </a:solidFill>
          <a:latin typeface="+mn-lt"/>
          <a:ea typeface="+mn-ea"/>
          <a:cs typeface="+mn-cs"/>
        </a:defRPr>
      </a:lvl4pPr>
      <a:lvl5pPr marL="10030634" algn="l" defTabSz="2507660" rtl="0" eaLnBrk="1" latinLnBrk="0" hangingPunct="1">
        <a:defRPr sz="9900" kern="1200">
          <a:solidFill>
            <a:schemeClr val="tx1"/>
          </a:solidFill>
          <a:latin typeface="+mn-lt"/>
          <a:ea typeface="+mn-ea"/>
          <a:cs typeface="+mn-cs"/>
        </a:defRPr>
      </a:lvl5pPr>
      <a:lvl6pPr marL="12538294" algn="l" defTabSz="2507660" rtl="0" eaLnBrk="1" latinLnBrk="0" hangingPunct="1">
        <a:defRPr sz="9900" kern="1200">
          <a:solidFill>
            <a:schemeClr val="tx1"/>
          </a:solidFill>
          <a:latin typeface="+mn-lt"/>
          <a:ea typeface="+mn-ea"/>
          <a:cs typeface="+mn-cs"/>
        </a:defRPr>
      </a:lvl6pPr>
      <a:lvl7pPr marL="15045951" algn="l" defTabSz="2507660" rtl="0" eaLnBrk="1" latinLnBrk="0" hangingPunct="1">
        <a:defRPr sz="9900" kern="1200">
          <a:solidFill>
            <a:schemeClr val="tx1"/>
          </a:solidFill>
          <a:latin typeface="+mn-lt"/>
          <a:ea typeface="+mn-ea"/>
          <a:cs typeface="+mn-cs"/>
        </a:defRPr>
      </a:lvl7pPr>
      <a:lvl8pPr marL="17553611" algn="l" defTabSz="2507660" rtl="0" eaLnBrk="1" latinLnBrk="0" hangingPunct="1">
        <a:defRPr sz="9900" kern="1200">
          <a:solidFill>
            <a:schemeClr val="tx1"/>
          </a:solidFill>
          <a:latin typeface="+mn-lt"/>
          <a:ea typeface="+mn-ea"/>
          <a:cs typeface="+mn-cs"/>
        </a:defRPr>
      </a:lvl8pPr>
      <a:lvl9pPr marL="20061268" algn="l" defTabSz="2507660" rtl="0" eaLnBrk="1" latinLnBrk="0" hangingPunct="1">
        <a:defRPr sz="9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4" Type="http://schemas.openxmlformats.org/officeDocument/2006/relationships/image" Target="../media/image13.png"/><Relationship Id="rId4" Type="http://schemas.openxmlformats.org/officeDocument/2006/relationships/image" Target="../media/image3.png"/><Relationship Id="rId7" Type="http://schemas.openxmlformats.org/officeDocument/2006/relationships/image" Target="../media/image6.png"/><Relationship Id="rId11"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5.png"/><Relationship Id="rId8" Type="http://schemas.openxmlformats.org/officeDocument/2006/relationships/image" Target="../media/image7.png"/><Relationship Id="rId13" Type="http://schemas.openxmlformats.org/officeDocument/2006/relationships/image" Target="../media/image12.png"/><Relationship Id="rId10" Type="http://schemas.openxmlformats.org/officeDocument/2006/relationships/image" Target="../media/image9.png"/><Relationship Id="rId5" Type="http://schemas.openxmlformats.org/officeDocument/2006/relationships/image" Target="../media/image4.png"/><Relationship Id="rId15" Type="http://schemas.openxmlformats.org/officeDocument/2006/relationships/image" Target="../media/image14.png"/><Relationship Id="rId12" Type="http://schemas.openxmlformats.org/officeDocument/2006/relationships/image" Target="../media/image11.png"/><Relationship Id="rId2" Type="http://schemas.openxmlformats.org/officeDocument/2006/relationships/image" Target="../media/image1.png"/><Relationship Id="rId9" Type="http://schemas.openxmlformats.org/officeDocument/2006/relationships/image" Target="../media/image8.png"/><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lumMod val="75000"/>
          </a:schemeClr>
        </a:solidFill>
        <a:effectLst/>
      </p:bgPr>
    </p:bg>
    <p:spTree>
      <p:nvGrpSpPr>
        <p:cNvPr id="1" name=""/>
        <p:cNvGrpSpPr/>
        <p:nvPr/>
      </p:nvGrpSpPr>
      <p:grpSpPr>
        <a:xfrm>
          <a:off x="0" y="0"/>
          <a:ext cx="0" cy="0"/>
          <a:chOff x="0" y="0"/>
          <a:chExt cx="0" cy="0"/>
        </a:xfrm>
      </p:grpSpPr>
      <p:sp>
        <p:nvSpPr>
          <p:cNvPr id="19" name="Rectangle 18"/>
          <p:cNvSpPr/>
          <p:nvPr/>
        </p:nvSpPr>
        <p:spPr>
          <a:xfrm>
            <a:off x="794887" y="6271023"/>
            <a:ext cx="12417023" cy="697617"/>
          </a:xfrm>
          <a:prstGeom prst="rect">
            <a:avLst/>
          </a:prstGeom>
          <a:solidFill>
            <a:srgbClr val="C30000">
              <a:alpha val="88000"/>
            </a:srgbClr>
          </a:solidFill>
        </p:spPr>
        <p:style>
          <a:lnRef idx="1">
            <a:schemeClr val="accent1"/>
          </a:lnRef>
          <a:fillRef idx="3">
            <a:schemeClr val="accent1"/>
          </a:fillRef>
          <a:effectRef idx="2">
            <a:schemeClr val="accent1"/>
          </a:effectRef>
          <a:fontRef idx="minor">
            <a:schemeClr val="lt1"/>
          </a:fontRef>
        </p:style>
        <p:txBody>
          <a:bodyPr lIns="91426" tIns="45712" rIns="91426" bIns="45712" anchor="ctr"/>
          <a:lstStyle/>
          <a:p>
            <a:pPr algn="ctr" defTabSz="1880710">
              <a:defRPr/>
            </a:pPr>
            <a:endParaRPr lang="en-US" dirty="0"/>
          </a:p>
        </p:txBody>
      </p:sp>
      <p:sp>
        <p:nvSpPr>
          <p:cNvPr id="80" name="Rectangle 79"/>
          <p:cNvSpPr/>
          <p:nvPr/>
        </p:nvSpPr>
        <p:spPr>
          <a:xfrm>
            <a:off x="794887" y="19271884"/>
            <a:ext cx="12417023" cy="697617"/>
          </a:xfrm>
          <a:prstGeom prst="rect">
            <a:avLst/>
          </a:prstGeom>
          <a:solidFill>
            <a:srgbClr val="C30000">
              <a:alpha val="88000"/>
            </a:srgbClr>
          </a:solidFill>
        </p:spPr>
        <p:style>
          <a:lnRef idx="1">
            <a:schemeClr val="accent1"/>
          </a:lnRef>
          <a:fillRef idx="3">
            <a:schemeClr val="accent1"/>
          </a:fillRef>
          <a:effectRef idx="2">
            <a:schemeClr val="accent1"/>
          </a:effectRef>
          <a:fontRef idx="minor">
            <a:schemeClr val="lt1"/>
          </a:fontRef>
        </p:style>
        <p:txBody>
          <a:bodyPr lIns="91426" tIns="45712" rIns="91426" bIns="45712" anchor="ctr"/>
          <a:lstStyle/>
          <a:p>
            <a:pPr algn="ctr" defTabSz="1880710">
              <a:defRPr/>
            </a:pPr>
            <a:endParaRPr lang="en-US" dirty="0"/>
          </a:p>
        </p:txBody>
      </p:sp>
      <p:sp>
        <p:nvSpPr>
          <p:cNvPr id="79" name="Rectangle 78"/>
          <p:cNvSpPr/>
          <p:nvPr/>
        </p:nvSpPr>
        <p:spPr>
          <a:xfrm>
            <a:off x="13735860" y="6304656"/>
            <a:ext cx="16389677" cy="697619"/>
          </a:xfrm>
          <a:prstGeom prst="rect">
            <a:avLst/>
          </a:prstGeom>
          <a:solidFill>
            <a:srgbClr val="C30000">
              <a:alpha val="88000"/>
            </a:srgbClr>
          </a:solidFill>
        </p:spPr>
        <p:style>
          <a:lnRef idx="1">
            <a:schemeClr val="accent1"/>
          </a:lnRef>
          <a:fillRef idx="3">
            <a:schemeClr val="accent1"/>
          </a:fillRef>
          <a:effectRef idx="2">
            <a:schemeClr val="accent1"/>
          </a:effectRef>
          <a:fontRef idx="minor">
            <a:schemeClr val="lt1"/>
          </a:fontRef>
        </p:style>
        <p:txBody>
          <a:bodyPr lIns="91426" tIns="45712" rIns="91426" bIns="45712" anchor="ctr"/>
          <a:lstStyle/>
          <a:p>
            <a:pPr algn="ctr" defTabSz="1880710">
              <a:defRPr/>
            </a:pPr>
            <a:endParaRPr lang="en-US" dirty="0"/>
          </a:p>
        </p:txBody>
      </p:sp>
      <p:sp>
        <p:nvSpPr>
          <p:cNvPr id="78" name="Rectangle 77"/>
          <p:cNvSpPr/>
          <p:nvPr/>
        </p:nvSpPr>
        <p:spPr>
          <a:xfrm>
            <a:off x="30848271" y="30211948"/>
            <a:ext cx="12417022" cy="697619"/>
          </a:xfrm>
          <a:prstGeom prst="rect">
            <a:avLst/>
          </a:prstGeom>
          <a:solidFill>
            <a:srgbClr val="C30000">
              <a:alpha val="88000"/>
            </a:srgbClr>
          </a:solidFill>
        </p:spPr>
        <p:style>
          <a:lnRef idx="1">
            <a:schemeClr val="accent1"/>
          </a:lnRef>
          <a:fillRef idx="3">
            <a:schemeClr val="accent1"/>
          </a:fillRef>
          <a:effectRef idx="2">
            <a:schemeClr val="accent1"/>
          </a:effectRef>
          <a:fontRef idx="minor">
            <a:schemeClr val="lt1"/>
          </a:fontRef>
        </p:style>
        <p:txBody>
          <a:bodyPr lIns="91426" tIns="45712" rIns="91426" bIns="45712" anchor="ctr"/>
          <a:lstStyle/>
          <a:p>
            <a:pPr algn="ctr" defTabSz="1880710">
              <a:defRPr/>
            </a:pPr>
            <a:endParaRPr lang="en-US" dirty="0"/>
          </a:p>
        </p:txBody>
      </p:sp>
      <p:sp>
        <p:nvSpPr>
          <p:cNvPr id="77" name="Rectangle 76"/>
          <p:cNvSpPr/>
          <p:nvPr/>
        </p:nvSpPr>
        <p:spPr>
          <a:xfrm>
            <a:off x="30765383" y="21136964"/>
            <a:ext cx="12417022" cy="697619"/>
          </a:xfrm>
          <a:prstGeom prst="rect">
            <a:avLst/>
          </a:prstGeom>
          <a:solidFill>
            <a:srgbClr val="C30000">
              <a:alpha val="88000"/>
            </a:srgbClr>
          </a:solidFill>
        </p:spPr>
        <p:style>
          <a:lnRef idx="1">
            <a:schemeClr val="accent1"/>
          </a:lnRef>
          <a:fillRef idx="3">
            <a:schemeClr val="accent1"/>
          </a:fillRef>
          <a:effectRef idx="2">
            <a:schemeClr val="accent1"/>
          </a:effectRef>
          <a:fontRef idx="minor">
            <a:schemeClr val="lt1"/>
          </a:fontRef>
        </p:style>
        <p:txBody>
          <a:bodyPr lIns="91426" tIns="45712" rIns="91426" bIns="45712" anchor="ctr"/>
          <a:lstStyle/>
          <a:p>
            <a:pPr algn="ctr" defTabSz="1880710">
              <a:defRPr/>
            </a:pPr>
            <a:endParaRPr lang="en-US" dirty="0"/>
          </a:p>
        </p:txBody>
      </p:sp>
      <p:sp>
        <p:nvSpPr>
          <p:cNvPr id="76" name="Rectangle 75"/>
          <p:cNvSpPr/>
          <p:nvPr/>
        </p:nvSpPr>
        <p:spPr>
          <a:xfrm>
            <a:off x="30714584" y="6271020"/>
            <a:ext cx="12417022" cy="697619"/>
          </a:xfrm>
          <a:prstGeom prst="rect">
            <a:avLst/>
          </a:prstGeom>
          <a:solidFill>
            <a:srgbClr val="C30000">
              <a:alpha val="88000"/>
            </a:srgbClr>
          </a:solidFill>
        </p:spPr>
        <p:style>
          <a:lnRef idx="1">
            <a:schemeClr val="accent1"/>
          </a:lnRef>
          <a:fillRef idx="3">
            <a:schemeClr val="accent1"/>
          </a:fillRef>
          <a:effectRef idx="2">
            <a:schemeClr val="accent1"/>
          </a:effectRef>
          <a:fontRef idx="minor">
            <a:schemeClr val="lt1"/>
          </a:fontRef>
        </p:style>
        <p:txBody>
          <a:bodyPr lIns="91426" tIns="45712" rIns="91426" bIns="45712" anchor="ctr"/>
          <a:lstStyle/>
          <a:p>
            <a:pPr algn="ctr" defTabSz="1880710">
              <a:defRPr/>
            </a:pPr>
            <a:endParaRPr lang="en-US" dirty="0"/>
          </a:p>
        </p:txBody>
      </p:sp>
      <p:sp>
        <p:nvSpPr>
          <p:cNvPr id="4" name="Rectangle 3"/>
          <p:cNvSpPr/>
          <p:nvPr/>
        </p:nvSpPr>
        <p:spPr>
          <a:xfrm>
            <a:off x="0" y="-1"/>
            <a:ext cx="43891200" cy="5979488"/>
          </a:xfrm>
          <a:prstGeom prst="rect">
            <a:avLst/>
          </a:prstGeom>
          <a:solidFill>
            <a:schemeClr val="tx1">
              <a:alpha val="88000"/>
            </a:schemeClr>
          </a:solidFill>
        </p:spPr>
        <p:style>
          <a:lnRef idx="1">
            <a:schemeClr val="accent1"/>
          </a:lnRef>
          <a:fillRef idx="3">
            <a:schemeClr val="accent1"/>
          </a:fillRef>
          <a:effectRef idx="2">
            <a:schemeClr val="accent1"/>
          </a:effectRef>
          <a:fontRef idx="minor">
            <a:schemeClr val="lt1"/>
          </a:fontRef>
        </p:style>
        <p:txBody>
          <a:bodyPr lIns="91426" tIns="45712" rIns="91426" bIns="45712" anchor="ctr"/>
          <a:lstStyle/>
          <a:p>
            <a:pPr algn="ctr" defTabSz="1880710">
              <a:defRPr/>
            </a:pPr>
            <a:endParaRPr lang="en-US" dirty="0"/>
          </a:p>
        </p:txBody>
      </p:sp>
      <p:sp>
        <p:nvSpPr>
          <p:cNvPr id="14" name="Title 1"/>
          <p:cNvSpPr>
            <a:spLocks noGrp="1"/>
          </p:cNvSpPr>
          <p:nvPr>
            <p:ph type="ctrTitle"/>
          </p:nvPr>
        </p:nvSpPr>
        <p:spPr>
          <a:xfrm>
            <a:off x="8969806" y="439214"/>
            <a:ext cx="25544139" cy="2407344"/>
          </a:xfrm>
        </p:spPr>
        <p:txBody>
          <a:bodyPr>
            <a:noAutofit/>
          </a:bodyPr>
          <a:lstStyle/>
          <a:p>
            <a:r>
              <a:rPr lang="en-US" sz="8600" dirty="0" smtClean="0">
                <a:solidFill>
                  <a:srgbClr val="C00202"/>
                </a:solidFill>
                <a:latin typeface="Times New Roman"/>
                <a:cs typeface="Times New Roman"/>
              </a:rPr>
              <a:t>Sea Surface Temperature as a Trigger of Butterfish Migration: A Study of Fall </a:t>
            </a:r>
            <a:r>
              <a:rPr lang="en-US" sz="8600" dirty="0" err="1" smtClean="0">
                <a:solidFill>
                  <a:srgbClr val="C00202"/>
                </a:solidFill>
                <a:latin typeface="Times New Roman"/>
                <a:cs typeface="Times New Roman"/>
              </a:rPr>
              <a:t>Phenology</a:t>
            </a:r>
            <a:endParaRPr lang="en-US" sz="8600" dirty="0">
              <a:solidFill>
                <a:srgbClr val="C00202"/>
              </a:solidFill>
              <a:latin typeface="Times New Roman"/>
              <a:cs typeface="Times New Roman"/>
            </a:endParaRPr>
          </a:p>
        </p:txBody>
      </p:sp>
      <p:sp>
        <p:nvSpPr>
          <p:cNvPr id="15" name="Subtitle 2"/>
          <p:cNvSpPr>
            <a:spLocks noGrp="1"/>
          </p:cNvSpPr>
          <p:nvPr>
            <p:ph type="subTitle" idx="1"/>
          </p:nvPr>
        </p:nvSpPr>
        <p:spPr>
          <a:xfrm>
            <a:off x="9170339" y="3133504"/>
            <a:ext cx="24549912" cy="1526159"/>
          </a:xfrm>
          <a:ln>
            <a:noFill/>
          </a:ln>
        </p:spPr>
        <p:txBody>
          <a:bodyPr>
            <a:normAutofit fontScale="25000" lnSpcReduction="20000"/>
          </a:bodyPr>
          <a:lstStyle/>
          <a:p>
            <a:r>
              <a:rPr lang="en-US" dirty="0" smtClean="0">
                <a:latin typeface="Times New Roman"/>
                <a:cs typeface="Times New Roman"/>
              </a:rPr>
              <a:t>Amelia Snow</a:t>
            </a:r>
            <a:r>
              <a:rPr lang="en-US" baseline="30000" dirty="0" smtClean="0">
                <a:latin typeface="Times New Roman"/>
                <a:cs typeface="Times New Roman"/>
              </a:rPr>
              <a:t>1</a:t>
            </a:r>
            <a:r>
              <a:rPr lang="en-US" dirty="0" smtClean="0">
                <a:latin typeface="Times New Roman"/>
                <a:cs typeface="Times New Roman"/>
              </a:rPr>
              <a:t>, John Manderson</a:t>
            </a:r>
            <a:r>
              <a:rPr lang="en-US" baseline="30000" dirty="0" smtClean="0">
                <a:latin typeface="Times New Roman"/>
                <a:cs typeface="Times New Roman"/>
              </a:rPr>
              <a:t>2</a:t>
            </a:r>
            <a:r>
              <a:rPr lang="en-US" dirty="0" smtClean="0">
                <a:latin typeface="Times New Roman"/>
                <a:cs typeface="Times New Roman"/>
              </a:rPr>
              <a:t>, Josh Kohut</a:t>
            </a:r>
            <a:r>
              <a:rPr lang="en-US" baseline="30000" dirty="0" smtClean="0">
                <a:latin typeface="Times New Roman"/>
                <a:cs typeface="Times New Roman"/>
              </a:rPr>
              <a:t>1</a:t>
            </a:r>
            <a:r>
              <a:rPr lang="en-US" dirty="0" smtClean="0">
                <a:latin typeface="Times New Roman"/>
                <a:cs typeface="Times New Roman"/>
              </a:rPr>
              <a:t>, Laura Palamara</a:t>
            </a:r>
            <a:r>
              <a:rPr lang="en-US" baseline="30000" dirty="0" smtClean="0">
                <a:latin typeface="Times New Roman"/>
                <a:cs typeface="Times New Roman"/>
              </a:rPr>
              <a:t>1</a:t>
            </a:r>
            <a:r>
              <a:rPr lang="en-US" dirty="0" smtClean="0">
                <a:latin typeface="Times New Roman"/>
                <a:cs typeface="Times New Roman"/>
              </a:rPr>
              <a:t>, Oscar Schofield</a:t>
            </a:r>
            <a:r>
              <a:rPr lang="en-US" baseline="30000" dirty="0" smtClean="0">
                <a:latin typeface="Times New Roman"/>
                <a:cs typeface="Times New Roman"/>
              </a:rPr>
              <a:t>1</a:t>
            </a:r>
            <a:r>
              <a:rPr lang="en-US" dirty="0" smtClean="0">
                <a:latin typeface="Times New Roman"/>
                <a:cs typeface="Times New Roman"/>
              </a:rPr>
              <a:t>, Collin Dobson</a:t>
            </a:r>
            <a:r>
              <a:rPr lang="en-US" baseline="30000" dirty="0" smtClean="0">
                <a:latin typeface="Times New Roman"/>
                <a:cs typeface="Times New Roman"/>
              </a:rPr>
              <a:t>1</a:t>
            </a:r>
          </a:p>
        </p:txBody>
      </p:sp>
      <p:sp>
        <p:nvSpPr>
          <p:cNvPr id="17" name="Subtitle 2"/>
          <p:cNvSpPr txBox="1">
            <a:spLocks/>
          </p:cNvSpPr>
          <p:nvPr/>
        </p:nvSpPr>
        <p:spPr>
          <a:xfrm>
            <a:off x="11180662" y="3960883"/>
            <a:ext cx="20819939" cy="876192"/>
          </a:xfrm>
          <a:prstGeom prst="rect">
            <a:avLst/>
          </a:prstGeom>
          <a:ln>
            <a:noFill/>
          </a:ln>
        </p:spPr>
        <p:txBody>
          <a:bodyPr vert="horz" lIns="501530" tIns="250766" rIns="501530" bIns="250766" rtlCol="0">
            <a:normAutofit fontScale="25000" lnSpcReduction="20000"/>
          </a:bodyPr>
          <a:lstStyle/>
          <a:p>
            <a:pPr algn="ctr">
              <a:spcBef>
                <a:spcPct val="20000"/>
              </a:spcBef>
              <a:defRPr/>
            </a:pPr>
            <a:r>
              <a:rPr lang="en-US" sz="17600" baseline="30000" dirty="0" smtClean="0">
                <a:solidFill>
                  <a:schemeClr val="tx1">
                    <a:tint val="75000"/>
                  </a:schemeClr>
                </a:solidFill>
                <a:latin typeface="Times New Roman"/>
                <a:cs typeface="Times New Roman"/>
              </a:rPr>
              <a:t>1</a:t>
            </a:r>
            <a:r>
              <a:rPr lang="en-US" sz="17600" dirty="0" smtClean="0">
                <a:solidFill>
                  <a:schemeClr val="tx1">
                    <a:tint val="75000"/>
                  </a:schemeClr>
                </a:solidFill>
                <a:latin typeface="Times New Roman"/>
                <a:cs typeface="Times New Roman"/>
              </a:rPr>
              <a:t>Rutgers, the State University of New Jersey </a:t>
            </a:r>
          </a:p>
          <a:p>
            <a:pPr algn="ctr">
              <a:spcBef>
                <a:spcPct val="20000"/>
              </a:spcBef>
              <a:defRPr/>
            </a:pPr>
            <a:r>
              <a:rPr lang="en-US" sz="17600" baseline="30000" dirty="0" smtClean="0">
                <a:solidFill>
                  <a:schemeClr val="tx1">
                    <a:tint val="75000"/>
                  </a:schemeClr>
                </a:solidFill>
                <a:latin typeface="Times New Roman"/>
                <a:cs typeface="Times New Roman"/>
              </a:rPr>
              <a:t>2</a:t>
            </a:r>
            <a:r>
              <a:rPr lang="en-US" sz="17600" dirty="0" smtClean="0">
                <a:solidFill>
                  <a:schemeClr val="tx1">
                    <a:tint val="75000"/>
                  </a:schemeClr>
                </a:solidFill>
                <a:latin typeface="Times New Roman"/>
                <a:cs typeface="Times New Roman"/>
              </a:rPr>
              <a:t>James J. Howard Marine Laboratory, National Oceanic Atmospheric Administration</a:t>
            </a:r>
            <a:endParaRPr lang="en-US" sz="17600" baseline="30000" dirty="0" smtClean="0">
              <a:solidFill>
                <a:schemeClr val="tx1">
                  <a:tint val="75000"/>
                </a:schemeClr>
              </a:solidFill>
              <a:latin typeface="Times New Roman"/>
              <a:cs typeface="Times New Roman"/>
            </a:endParaRPr>
          </a:p>
        </p:txBody>
      </p:sp>
      <p:sp>
        <p:nvSpPr>
          <p:cNvPr id="25" name="TextBox 24"/>
          <p:cNvSpPr txBox="1"/>
          <p:nvPr/>
        </p:nvSpPr>
        <p:spPr>
          <a:xfrm>
            <a:off x="30848271" y="30055838"/>
            <a:ext cx="12417023" cy="784814"/>
          </a:xfrm>
          <a:prstGeom prst="rect">
            <a:avLst/>
          </a:prstGeom>
          <a:noFill/>
        </p:spPr>
        <p:txBody>
          <a:bodyPr wrap="square" lIns="91426" tIns="45712" rIns="91426" bIns="45712" rtlCol="0">
            <a:spAutoFit/>
          </a:bodyPr>
          <a:lstStyle/>
          <a:p>
            <a:pPr algn="ctr"/>
            <a:r>
              <a:rPr lang="en-US" sz="4500" dirty="0" smtClean="0">
                <a:solidFill>
                  <a:schemeClr val="bg1"/>
                </a:solidFill>
                <a:latin typeface="Times New Roman"/>
                <a:cs typeface="Times New Roman"/>
              </a:rPr>
              <a:t>Acknowledgements</a:t>
            </a:r>
            <a:endParaRPr lang="en-US" sz="4500" dirty="0">
              <a:solidFill>
                <a:schemeClr val="bg1"/>
              </a:solidFill>
              <a:latin typeface="Times New Roman"/>
              <a:cs typeface="Times New Roman"/>
            </a:endParaRPr>
          </a:p>
        </p:txBody>
      </p:sp>
      <p:sp>
        <p:nvSpPr>
          <p:cNvPr id="30" name="TextBox 29"/>
          <p:cNvSpPr txBox="1"/>
          <p:nvPr/>
        </p:nvSpPr>
        <p:spPr>
          <a:xfrm>
            <a:off x="674321" y="6197630"/>
            <a:ext cx="12719153" cy="784814"/>
          </a:xfrm>
          <a:prstGeom prst="rect">
            <a:avLst/>
          </a:prstGeom>
          <a:noFill/>
        </p:spPr>
        <p:txBody>
          <a:bodyPr wrap="square" lIns="91426" tIns="45712" rIns="91426" bIns="45712" rtlCol="0">
            <a:spAutoFit/>
          </a:bodyPr>
          <a:lstStyle/>
          <a:p>
            <a:pPr algn="ctr"/>
            <a:r>
              <a:rPr lang="en-US" sz="4500" dirty="0" smtClean="0">
                <a:solidFill>
                  <a:schemeClr val="bg1"/>
                </a:solidFill>
                <a:latin typeface="Times New Roman"/>
                <a:cs typeface="Times New Roman"/>
              </a:rPr>
              <a:t>Background and Significance</a:t>
            </a:r>
            <a:endParaRPr lang="en-US" sz="4500" dirty="0">
              <a:solidFill>
                <a:schemeClr val="bg1"/>
              </a:solidFill>
              <a:latin typeface="Times New Roman"/>
              <a:cs typeface="Times New Roman"/>
            </a:endParaRPr>
          </a:p>
        </p:txBody>
      </p:sp>
      <p:sp>
        <p:nvSpPr>
          <p:cNvPr id="37" name="TextBox 36"/>
          <p:cNvSpPr txBox="1"/>
          <p:nvPr/>
        </p:nvSpPr>
        <p:spPr>
          <a:xfrm>
            <a:off x="14583575" y="6197630"/>
            <a:ext cx="14724063" cy="784814"/>
          </a:xfrm>
          <a:prstGeom prst="rect">
            <a:avLst/>
          </a:prstGeom>
          <a:noFill/>
        </p:spPr>
        <p:txBody>
          <a:bodyPr wrap="square" lIns="91426" tIns="45712" rIns="91426" bIns="45712" rtlCol="0">
            <a:spAutoFit/>
          </a:bodyPr>
          <a:lstStyle/>
          <a:p>
            <a:pPr algn="ctr"/>
            <a:r>
              <a:rPr lang="en-US" sz="4500" dirty="0" smtClean="0">
                <a:solidFill>
                  <a:schemeClr val="bg1"/>
                </a:solidFill>
                <a:latin typeface="Times New Roman"/>
                <a:cs typeface="Times New Roman"/>
              </a:rPr>
              <a:t>General Additive Model (GAM)</a:t>
            </a:r>
            <a:endParaRPr lang="en-US" sz="4500" dirty="0">
              <a:solidFill>
                <a:schemeClr val="bg1"/>
              </a:solidFill>
              <a:latin typeface="Times New Roman"/>
              <a:cs typeface="Times New Roman"/>
            </a:endParaRPr>
          </a:p>
        </p:txBody>
      </p:sp>
      <p:sp>
        <p:nvSpPr>
          <p:cNvPr id="27" name="TextBox 26"/>
          <p:cNvSpPr txBox="1"/>
          <p:nvPr/>
        </p:nvSpPr>
        <p:spPr>
          <a:xfrm>
            <a:off x="30848271" y="6185312"/>
            <a:ext cx="12417023" cy="784814"/>
          </a:xfrm>
          <a:prstGeom prst="rect">
            <a:avLst/>
          </a:prstGeom>
          <a:noFill/>
        </p:spPr>
        <p:txBody>
          <a:bodyPr wrap="square" lIns="91426" tIns="45712" rIns="91426" bIns="45712" rtlCol="0">
            <a:spAutoFit/>
          </a:bodyPr>
          <a:lstStyle/>
          <a:p>
            <a:pPr algn="ctr"/>
            <a:r>
              <a:rPr lang="en-US" sz="4500" dirty="0" smtClean="0">
                <a:solidFill>
                  <a:schemeClr val="bg1"/>
                </a:solidFill>
                <a:latin typeface="Times New Roman"/>
                <a:cs typeface="Times New Roman"/>
              </a:rPr>
              <a:t>Conclusions</a:t>
            </a:r>
            <a:endParaRPr lang="en-US" sz="4500" dirty="0">
              <a:solidFill>
                <a:schemeClr val="bg1"/>
              </a:solidFill>
              <a:latin typeface="Times New Roman"/>
              <a:cs typeface="Times New Roman"/>
            </a:endParaRPr>
          </a:p>
        </p:txBody>
      </p:sp>
      <p:sp>
        <p:nvSpPr>
          <p:cNvPr id="43" name="TextBox 42"/>
          <p:cNvSpPr txBox="1"/>
          <p:nvPr/>
        </p:nvSpPr>
        <p:spPr>
          <a:xfrm>
            <a:off x="744087" y="19159180"/>
            <a:ext cx="12417023" cy="784814"/>
          </a:xfrm>
          <a:prstGeom prst="rect">
            <a:avLst/>
          </a:prstGeom>
          <a:noFill/>
        </p:spPr>
        <p:txBody>
          <a:bodyPr wrap="square" lIns="91426" tIns="45712" rIns="91426" bIns="45712" rtlCol="0">
            <a:spAutoFit/>
          </a:bodyPr>
          <a:lstStyle/>
          <a:p>
            <a:pPr algn="ctr"/>
            <a:r>
              <a:rPr lang="en-US" sz="4500" dirty="0" smtClean="0">
                <a:solidFill>
                  <a:schemeClr val="bg1"/>
                </a:solidFill>
                <a:latin typeface="Times New Roman"/>
                <a:cs typeface="Times New Roman"/>
              </a:rPr>
              <a:t>Objectives  </a:t>
            </a:r>
            <a:endParaRPr lang="en-US" sz="4500" dirty="0">
              <a:solidFill>
                <a:schemeClr val="bg1"/>
              </a:solidFill>
              <a:latin typeface="Times New Roman"/>
              <a:cs typeface="Times New Roman"/>
            </a:endParaRPr>
          </a:p>
        </p:txBody>
      </p:sp>
      <p:cxnSp>
        <p:nvCxnSpPr>
          <p:cNvPr id="113" name="Straight Connector 112"/>
          <p:cNvCxnSpPr/>
          <p:nvPr/>
        </p:nvCxnSpPr>
        <p:spPr>
          <a:xfrm rot="16200000" flipH="1">
            <a:off x="-25183" y="19448946"/>
            <a:ext cx="26938916" cy="1"/>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rot="16200000" flipH="1">
            <a:off x="16978285" y="19448946"/>
            <a:ext cx="26938916" cy="1"/>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pic>
        <p:nvPicPr>
          <p:cNvPr id="98" name="Picture 49" descr="8"/>
          <p:cNvPicPr>
            <a:picLocks noChangeAspect="1" noChangeArrowheads="1"/>
          </p:cNvPicPr>
          <p:nvPr/>
        </p:nvPicPr>
        <p:blipFill>
          <a:blip r:embed="rId2"/>
          <a:srcRect/>
          <a:stretch>
            <a:fillRect/>
          </a:stretch>
        </p:blipFill>
        <p:spPr bwMode="auto">
          <a:xfrm>
            <a:off x="33244738" y="390536"/>
            <a:ext cx="4962073" cy="4573927"/>
          </a:xfrm>
          <a:prstGeom prst="rect">
            <a:avLst/>
          </a:prstGeom>
          <a:noFill/>
          <a:ln w="9525">
            <a:noFill/>
            <a:miter lim="800000"/>
            <a:headEnd/>
            <a:tailEnd/>
          </a:ln>
          <a:effectLst>
            <a:outerShdw blurRad="63500" dist="38100" dir="2700000" algn="tl" rotWithShape="0">
              <a:srgbClr val="000000">
                <a:alpha val="39999"/>
              </a:srgbClr>
            </a:outerShdw>
          </a:effectLst>
        </p:spPr>
      </p:pic>
      <p:pic>
        <p:nvPicPr>
          <p:cNvPr id="99" name="Picture 98"/>
          <p:cNvPicPr>
            <a:picLocks noChangeAspect="1"/>
          </p:cNvPicPr>
          <p:nvPr/>
        </p:nvPicPr>
        <p:blipFill>
          <a:blip r:embed="rId3"/>
          <a:stretch>
            <a:fillRect/>
          </a:stretch>
        </p:blipFill>
        <p:spPr>
          <a:xfrm>
            <a:off x="38450969" y="1355736"/>
            <a:ext cx="5311546" cy="2900176"/>
          </a:xfrm>
          <a:prstGeom prst="rect">
            <a:avLst/>
          </a:prstGeom>
        </p:spPr>
      </p:pic>
      <p:pic>
        <p:nvPicPr>
          <p:cNvPr id="28" name="Picture 27" descr="1998.png"/>
          <p:cNvPicPr>
            <a:picLocks noChangeAspect="1"/>
          </p:cNvPicPr>
          <p:nvPr/>
        </p:nvPicPr>
        <p:blipFill>
          <a:blip r:embed="rId4"/>
          <a:srcRect l="18624" r="18486"/>
          <a:stretch>
            <a:fillRect/>
          </a:stretch>
        </p:blipFill>
        <p:spPr>
          <a:xfrm>
            <a:off x="13521244" y="22926595"/>
            <a:ext cx="8604845" cy="8095409"/>
          </a:xfrm>
          <a:prstGeom prst="rect">
            <a:avLst/>
          </a:prstGeom>
        </p:spPr>
      </p:pic>
      <p:pic>
        <p:nvPicPr>
          <p:cNvPr id="29" name="Picture 28" descr="2001.png"/>
          <p:cNvPicPr>
            <a:picLocks noChangeAspect="1"/>
          </p:cNvPicPr>
          <p:nvPr/>
        </p:nvPicPr>
        <p:blipFill>
          <a:blip r:embed="rId5"/>
          <a:srcRect l="19045" r="19624"/>
          <a:stretch>
            <a:fillRect/>
          </a:stretch>
        </p:blipFill>
        <p:spPr>
          <a:xfrm>
            <a:off x="21864688" y="22926594"/>
            <a:ext cx="8446250" cy="8095410"/>
          </a:xfrm>
          <a:prstGeom prst="rect">
            <a:avLst/>
          </a:prstGeom>
        </p:spPr>
      </p:pic>
      <p:sp>
        <p:nvSpPr>
          <p:cNvPr id="40" name="TextBox 39"/>
          <p:cNvSpPr txBox="1"/>
          <p:nvPr/>
        </p:nvSpPr>
        <p:spPr>
          <a:xfrm>
            <a:off x="30848270" y="21084482"/>
            <a:ext cx="12417023" cy="784814"/>
          </a:xfrm>
          <a:prstGeom prst="rect">
            <a:avLst/>
          </a:prstGeom>
          <a:noFill/>
        </p:spPr>
        <p:txBody>
          <a:bodyPr wrap="square" lIns="91426" tIns="45712" rIns="91426" bIns="45712" rtlCol="0">
            <a:spAutoFit/>
          </a:bodyPr>
          <a:lstStyle/>
          <a:p>
            <a:pPr algn="ctr"/>
            <a:r>
              <a:rPr lang="en-US" sz="4500" dirty="0" smtClean="0">
                <a:solidFill>
                  <a:schemeClr val="bg1"/>
                </a:solidFill>
                <a:latin typeface="Times New Roman"/>
                <a:cs typeface="Times New Roman"/>
              </a:rPr>
              <a:t>Future Work</a:t>
            </a:r>
            <a:endParaRPr lang="en-US" sz="4500" dirty="0">
              <a:solidFill>
                <a:schemeClr val="bg1"/>
              </a:solidFill>
              <a:latin typeface="Times New Roman"/>
              <a:cs typeface="Times New Roman"/>
            </a:endParaRPr>
          </a:p>
        </p:txBody>
      </p:sp>
      <p:pic>
        <p:nvPicPr>
          <p:cNvPr id="42" name="Picture 41"/>
          <p:cNvPicPr>
            <a:picLocks noChangeAspect="1"/>
          </p:cNvPicPr>
          <p:nvPr/>
        </p:nvPicPr>
        <p:blipFill>
          <a:blip r:embed="rId6"/>
          <a:stretch>
            <a:fillRect/>
          </a:stretch>
        </p:blipFill>
        <p:spPr>
          <a:xfrm>
            <a:off x="6722925" y="14519783"/>
            <a:ext cx="6438185" cy="3574995"/>
          </a:xfrm>
          <a:prstGeom prst="rect">
            <a:avLst/>
          </a:prstGeom>
        </p:spPr>
      </p:pic>
      <p:sp>
        <p:nvSpPr>
          <p:cNvPr id="45" name="TextBox 44"/>
          <p:cNvSpPr txBox="1"/>
          <p:nvPr/>
        </p:nvSpPr>
        <p:spPr>
          <a:xfrm>
            <a:off x="794887" y="22573505"/>
            <a:ext cx="12598587" cy="2677656"/>
          </a:xfrm>
          <a:prstGeom prst="rect">
            <a:avLst/>
          </a:prstGeom>
          <a:noFill/>
        </p:spPr>
        <p:txBody>
          <a:bodyPr wrap="square" rtlCol="0">
            <a:spAutoFit/>
          </a:bodyPr>
          <a:lstStyle/>
          <a:p>
            <a:pPr>
              <a:buFont typeface="Arial"/>
              <a:buChar char="•"/>
            </a:pPr>
            <a:r>
              <a:rPr lang="en-US" sz="2800" dirty="0" smtClean="0">
                <a:latin typeface="Times New Roman"/>
                <a:cs typeface="Times New Roman"/>
              </a:rPr>
              <a:t>Daily Optimum Interpolation Sea Surface Temperature from 1981-2011 provided by National Oceanic and Atmospheric Administration (NOAA)</a:t>
            </a:r>
          </a:p>
          <a:p>
            <a:pPr marL="731838">
              <a:buFont typeface="Arial"/>
              <a:buChar char="•"/>
            </a:pPr>
            <a:r>
              <a:rPr lang="en-US" sz="2800" dirty="0" smtClean="0">
                <a:latin typeface="Times New Roman"/>
                <a:cs typeface="Times New Roman"/>
              </a:rPr>
              <a:t> Resolution is 1/4</a:t>
            </a:r>
            <a:r>
              <a:rPr lang="en-US" sz="2800" baseline="30000" dirty="0" smtClean="0">
                <a:latin typeface="Times New Roman"/>
                <a:cs typeface="Times New Roman"/>
              </a:rPr>
              <a:t>o</a:t>
            </a:r>
          </a:p>
          <a:p>
            <a:pPr>
              <a:buFont typeface="Arial"/>
              <a:buChar char="•"/>
            </a:pPr>
            <a:r>
              <a:rPr lang="en-US" sz="2800" dirty="0" smtClean="0">
                <a:latin typeface="Times New Roman"/>
                <a:cs typeface="Times New Roman"/>
              </a:rPr>
              <a:t>Northeast Area Monitoring and Assessment Program (NEAMAP) </a:t>
            </a:r>
          </a:p>
          <a:p>
            <a:pPr marL="923925" indent="-231775">
              <a:buFont typeface="Arial"/>
              <a:buChar char="•"/>
            </a:pPr>
            <a:r>
              <a:rPr lang="en-US" sz="2800" dirty="0" smtClean="0">
                <a:latin typeface="Times New Roman"/>
                <a:cs typeface="Times New Roman"/>
              </a:rPr>
              <a:t>Inshore bottom trawl survey conducted by the Virginia Institute of Marine Science (VIMS), which provides data for completion of stock assessments </a:t>
            </a:r>
          </a:p>
        </p:txBody>
      </p:sp>
      <p:sp>
        <p:nvSpPr>
          <p:cNvPr id="54" name="TextBox 53"/>
          <p:cNvSpPr txBox="1"/>
          <p:nvPr/>
        </p:nvSpPr>
        <p:spPr>
          <a:xfrm>
            <a:off x="746756" y="7324240"/>
            <a:ext cx="5976170" cy="13003557"/>
          </a:xfrm>
          <a:prstGeom prst="rect">
            <a:avLst/>
          </a:prstGeom>
          <a:noFill/>
        </p:spPr>
        <p:txBody>
          <a:bodyPr wrap="square" rtlCol="0">
            <a:spAutoFit/>
          </a:bodyPr>
          <a:lstStyle/>
          <a:p>
            <a:r>
              <a:rPr lang="en-US" sz="2800" dirty="0" smtClean="0">
                <a:latin typeface="Times New Roman"/>
                <a:cs typeface="Times New Roman"/>
              </a:rPr>
              <a:t>The Mid-Atlantic Bight (MAB) is a temperate region along the U.S Northeast where sea surface temperature shows large seasonal variability. This variability is among the highest in the world. Habitat in this region also varies in both space and time (daily, monthly, seasonal, annual, and decadal time scales). Many species in the MAB undertake long distance migrations at different stages in their life with timing of these migrations being determined by change in the environment, such as photoperiod, temperature, and dynamic water column processes. </a:t>
            </a:r>
          </a:p>
          <a:p>
            <a:endParaRPr lang="en-US" sz="2800" dirty="0" smtClean="0">
              <a:latin typeface="Times New Roman"/>
              <a:cs typeface="Times New Roman"/>
            </a:endParaRPr>
          </a:p>
          <a:p>
            <a:r>
              <a:rPr lang="en-US" sz="2800" dirty="0" smtClean="0">
                <a:latin typeface="Times New Roman"/>
                <a:cs typeface="Times New Roman"/>
              </a:rPr>
              <a:t>Many butterfish use inshore habitats (depths &lt;20m) as summer feeding and/or nursery ground. During the fall, butterfish migrate offshore to over-winter near the continental shelf break. </a:t>
            </a:r>
          </a:p>
          <a:p>
            <a:endParaRPr lang="en-US" sz="2800" dirty="0" smtClean="0">
              <a:latin typeface="Times New Roman"/>
              <a:cs typeface="Times New Roman"/>
            </a:endParaRPr>
          </a:p>
          <a:p>
            <a:r>
              <a:rPr lang="en-US" sz="2800" dirty="0" smtClean="0">
                <a:latin typeface="Times New Roman"/>
                <a:cs typeface="Times New Roman"/>
              </a:rPr>
              <a:t>Effective spatial and temporal analysis is necessary to understand changes in habitat. Knowledge of shifts in habitat  can help to improve conservation strategies. </a:t>
            </a:r>
            <a:endParaRPr lang="en-US" sz="5500" dirty="0" smtClean="0">
              <a:latin typeface="Times New Roman"/>
              <a:cs typeface="Times New Roman"/>
            </a:endParaRPr>
          </a:p>
          <a:p>
            <a:pPr>
              <a:buFont typeface="Arial"/>
              <a:buChar char="•"/>
            </a:pPr>
            <a:endParaRPr lang="en-US" sz="5500" dirty="0"/>
          </a:p>
        </p:txBody>
      </p:sp>
      <p:sp>
        <p:nvSpPr>
          <p:cNvPr id="55" name="TextBox 54"/>
          <p:cNvSpPr txBox="1"/>
          <p:nvPr/>
        </p:nvSpPr>
        <p:spPr>
          <a:xfrm>
            <a:off x="30765383" y="21861454"/>
            <a:ext cx="12550712" cy="2662267"/>
          </a:xfrm>
          <a:prstGeom prst="rect">
            <a:avLst/>
          </a:prstGeom>
          <a:noFill/>
        </p:spPr>
        <p:txBody>
          <a:bodyPr wrap="square" rtlCol="0">
            <a:spAutoFit/>
          </a:bodyPr>
          <a:lstStyle/>
          <a:p>
            <a:pPr>
              <a:buFont typeface="Arial"/>
              <a:buChar char="•"/>
            </a:pPr>
            <a:r>
              <a:rPr lang="en-US" sz="2800" dirty="0" smtClean="0">
                <a:latin typeface="Times New Roman"/>
                <a:cs typeface="Times New Roman"/>
              </a:rPr>
              <a:t>Use OISST data to look at </a:t>
            </a:r>
            <a:r>
              <a:rPr lang="en-US" sz="2800" dirty="0" err="1" smtClean="0">
                <a:latin typeface="Times New Roman"/>
                <a:cs typeface="Times New Roman"/>
              </a:rPr>
              <a:t>phenology</a:t>
            </a:r>
            <a:r>
              <a:rPr lang="en-US" sz="2800" dirty="0" smtClean="0">
                <a:latin typeface="Times New Roman"/>
                <a:cs typeface="Times New Roman"/>
              </a:rPr>
              <a:t> of spring and winter and summer duration</a:t>
            </a:r>
          </a:p>
          <a:p>
            <a:pPr>
              <a:buFont typeface="Arial"/>
              <a:buChar char="•"/>
            </a:pPr>
            <a:r>
              <a:rPr lang="en-US" sz="2800" dirty="0" smtClean="0">
                <a:latin typeface="Times New Roman"/>
                <a:cs typeface="Times New Roman"/>
              </a:rPr>
              <a:t>Determine how well the timing of butterfish fall, based on SST, corresponds with butterfish migrating offshore </a:t>
            </a:r>
          </a:p>
          <a:p>
            <a:pPr>
              <a:buFont typeface="Arial"/>
              <a:buChar char="•"/>
            </a:pPr>
            <a:r>
              <a:rPr lang="en-US" sz="2800" dirty="0" smtClean="0">
                <a:latin typeface="Times New Roman"/>
                <a:cs typeface="Times New Roman"/>
              </a:rPr>
              <a:t>Compare butterfish fall to trawl survey indices </a:t>
            </a:r>
          </a:p>
          <a:p>
            <a:pPr>
              <a:buFont typeface="Arial"/>
              <a:buChar char="•"/>
            </a:pPr>
            <a:endParaRPr lang="en-US" sz="5500" dirty="0" smtClean="0"/>
          </a:p>
        </p:txBody>
      </p:sp>
      <p:sp>
        <p:nvSpPr>
          <p:cNvPr id="58" name="TextBox 57"/>
          <p:cNvSpPr txBox="1"/>
          <p:nvPr/>
        </p:nvSpPr>
        <p:spPr>
          <a:xfrm>
            <a:off x="30816183" y="30925177"/>
            <a:ext cx="12846960" cy="2662267"/>
          </a:xfrm>
          <a:prstGeom prst="rect">
            <a:avLst/>
          </a:prstGeom>
          <a:noFill/>
        </p:spPr>
        <p:txBody>
          <a:bodyPr wrap="square" rtlCol="0">
            <a:spAutoFit/>
          </a:bodyPr>
          <a:lstStyle/>
          <a:p>
            <a:pPr>
              <a:tabLst>
                <a:tab pos="2108200" algn="l"/>
              </a:tabLst>
            </a:pPr>
            <a:r>
              <a:rPr lang="en-US" sz="2800" dirty="0" smtClean="0">
                <a:latin typeface="Times New Roman"/>
                <a:cs typeface="Times New Roman"/>
              </a:rPr>
              <a:t>I would like to acknowledge the Cooperative Institute for the North Atlantic Region (CINAR) for providing funding and NEAMAP and NOAA for supplying data for this project . I would also like to acknowledge the Rutgers University Coastal Ocean Observation Laboratory for making this project possible. </a:t>
            </a:r>
          </a:p>
          <a:p>
            <a:pPr>
              <a:buFont typeface="Arial"/>
              <a:buChar char="•"/>
            </a:pPr>
            <a:endParaRPr lang="en-US" sz="5500" dirty="0" smtClean="0"/>
          </a:p>
        </p:txBody>
      </p:sp>
      <p:sp>
        <p:nvSpPr>
          <p:cNvPr id="59" name="TextBox 58"/>
          <p:cNvSpPr txBox="1"/>
          <p:nvPr/>
        </p:nvSpPr>
        <p:spPr>
          <a:xfrm>
            <a:off x="7377155" y="18094777"/>
            <a:ext cx="5523206" cy="523220"/>
          </a:xfrm>
          <a:prstGeom prst="rect">
            <a:avLst/>
          </a:prstGeom>
          <a:noFill/>
        </p:spPr>
        <p:txBody>
          <a:bodyPr wrap="square" rtlCol="0">
            <a:spAutoFit/>
          </a:bodyPr>
          <a:lstStyle/>
          <a:p>
            <a:r>
              <a:rPr lang="en-US" sz="2800" dirty="0" smtClean="0">
                <a:latin typeface="Times New Roman"/>
                <a:cs typeface="Times New Roman"/>
              </a:rPr>
              <a:t>Butterfish (</a:t>
            </a:r>
            <a:r>
              <a:rPr lang="en-US" sz="2800" i="1" dirty="0" err="1" smtClean="0">
                <a:latin typeface="Times New Roman"/>
                <a:cs typeface="Times New Roman"/>
              </a:rPr>
              <a:t>Peprilus</a:t>
            </a:r>
            <a:r>
              <a:rPr lang="en-US" sz="2800" i="1" dirty="0" smtClean="0">
                <a:latin typeface="Times New Roman"/>
                <a:cs typeface="Times New Roman"/>
              </a:rPr>
              <a:t> </a:t>
            </a:r>
            <a:r>
              <a:rPr lang="en-US" sz="2800" i="1" dirty="0" err="1" smtClean="0">
                <a:latin typeface="Times New Roman"/>
                <a:cs typeface="Times New Roman"/>
              </a:rPr>
              <a:t>triacanthus</a:t>
            </a:r>
            <a:r>
              <a:rPr lang="en-US" sz="2800" dirty="0" smtClean="0">
                <a:latin typeface="Times New Roman"/>
                <a:cs typeface="Times New Roman"/>
              </a:rPr>
              <a:t>)</a:t>
            </a:r>
            <a:endParaRPr lang="en-US" sz="2800" dirty="0">
              <a:latin typeface="Times New Roman"/>
              <a:cs typeface="Times New Roman"/>
            </a:endParaRPr>
          </a:p>
        </p:txBody>
      </p:sp>
      <p:sp>
        <p:nvSpPr>
          <p:cNvPr id="61" name="TextBox 60"/>
          <p:cNvSpPr txBox="1"/>
          <p:nvPr/>
        </p:nvSpPr>
        <p:spPr>
          <a:xfrm>
            <a:off x="577261" y="31171088"/>
            <a:ext cx="6618253" cy="1846659"/>
          </a:xfrm>
          <a:prstGeom prst="rect">
            <a:avLst/>
          </a:prstGeom>
          <a:noFill/>
        </p:spPr>
        <p:txBody>
          <a:bodyPr wrap="square" rtlCol="0">
            <a:spAutoFit/>
          </a:bodyPr>
          <a:lstStyle/>
          <a:p>
            <a:r>
              <a:rPr lang="en-US" sz="2800" dirty="0" smtClean="0">
                <a:latin typeface="Times New Roman"/>
                <a:cs typeface="Times New Roman"/>
              </a:rPr>
              <a:t>One day of 1/4</a:t>
            </a:r>
            <a:r>
              <a:rPr lang="en-US" sz="2800" baseline="30000" dirty="0" smtClean="0">
                <a:latin typeface="Times New Roman"/>
                <a:cs typeface="Times New Roman"/>
              </a:rPr>
              <a:t>o </a:t>
            </a:r>
            <a:r>
              <a:rPr lang="en-US" sz="2800" dirty="0" smtClean="0">
                <a:latin typeface="Times New Roman"/>
                <a:cs typeface="Times New Roman"/>
              </a:rPr>
              <a:t>resolution NOAA Optimum Interpolation Sea Surface Temperature Data (OISST) in Mid-Atlantic Bight </a:t>
            </a:r>
            <a:endParaRPr lang="en-US" sz="2800" b="1" dirty="0" smtClean="0">
              <a:latin typeface="Times New Roman"/>
              <a:cs typeface="Times New Roman"/>
            </a:endParaRPr>
          </a:p>
          <a:p>
            <a:r>
              <a:rPr lang="en-US" sz="3000" dirty="0" smtClean="0"/>
              <a:t> </a:t>
            </a:r>
            <a:endParaRPr lang="en-US" sz="3000" dirty="0"/>
          </a:p>
        </p:txBody>
      </p:sp>
      <p:sp>
        <p:nvSpPr>
          <p:cNvPr id="62" name="TextBox 61"/>
          <p:cNvSpPr txBox="1"/>
          <p:nvPr/>
        </p:nvSpPr>
        <p:spPr>
          <a:xfrm>
            <a:off x="14733505" y="31153932"/>
            <a:ext cx="14510194" cy="954107"/>
          </a:xfrm>
          <a:prstGeom prst="rect">
            <a:avLst/>
          </a:prstGeom>
          <a:noFill/>
        </p:spPr>
        <p:txBody>
          <a:bodyPr wrap="square" rtlCol="0">
            <a:spAutoFit/>
          </a:bodyPr>
          <a:lstStyle/>
          <a:p>
            <a:r>
              <a:rPr lang="en-US" sz="2800" dirty="0" smtClean="0">
                <a:latin typeface="Times New Roman"/>
                <a:cs typeface="Times New Roman"/>
              </a:rPr>
              <a:t>Year date of start of fall transition in the Mid-Atlantic Bight for 1998 and 2001. 1998 transitioned early and 2001 transitioned late</a:t>
            </a:r>
            <a:endParaRPr lang="en-US" sz="2800" dirty="0">
              <a:latin typeface="Times New Roman"/>
              <a:cs typeface="Times New Roman"/>
            </a:endParaRPr>
          </a:p>
        </p:txBody>
      </p:sp>
      <p:sp>
        <p:nvSpPr>
          <p:cNvPr id="63" name="TextBox 62"/>
          <p:cNvSpPr txBox="1"/>
          <p:nvPr/>
        </p:nvSpPr>
        <p:spPr>
          <a:xfrm>
            <a:off x="34281083" y="11412888"/>
            <a:ext cx="6894904" cy="954107"/>
          </a:xfrm>
          <a:prstGeom prst="rect">
            <a:avLst/>
          </a:prstGeom>
          <a:noFill/>
        </p:spPr>
        <p:txBody>
          <a:bodyPr wrap="square" rtlCol="0">
            <a:spAutoFit/>
          </a:bodyPr>
          <a:lstStyle/>
          <a:p>
            <a:r>
              <a:rPr lang="en-US" sz="2800" dirty="0" smtClean="0">
                <a:latin typeface="Times New Roman"/>
                <a:cs typeface="Times New Roman"/>
              </a:rPr>
              <a:t>Slope of arrival of fall over 30 year time interval, depicting trend by pixel</a:t>
            </a:r>
            <a:endParaRPr lang="en-US" sz="2800" dirty="0">
              <a:latin typeface="Times New Roman"/>
              <a:cs typeface="Times New Roman"/>
            </a:endParaRPr>
          </a:p>
        </p:txBody>
      </p:sp>
      <p:sp>
        <p:nvSpPr>
          <p:cNvPr id="65" name="TextBox 64"/>
          <p:cNvSpPr txBox="1"/>
          <p:nvPr/>
        </p:nvSpPr>
        <p:spPr>
          <a:xfrm>
            <a:off x="32788516" y="17005870"/>
            <a:ext cx="9359872" cy="1384995"/>
          </a:xfrm>
          <a:prstGeom prst="rect">
            <a:avLst/>
          </a:prstGeom>
          <a:noFill/>
        </p:spPr>
        <p:txBody>
          <a:bodyPr wrap="square" rtlCol="0">
            <a:spAutoFit/>
          </a:bodyPr>
          <a:lstStyle/>
          <a:p>
            <a:r>
              <a:rPr lang="en-US" sz="2800" dirty="0" smtClean="0">
                <a:latin typeface="Times New Roman"/>
                <a:cs typeface="Times New Roman"/>
              </a:rPr>
              <a:t>Change in year day for four locations (Chesapeake Bay, Cape May, Block Island, and Nantucket) with trend lines showing slope over time. </a:t>
            </a:r>
            <a:endParaRPr lang="en-US" sz="2800" dirty="0">
              <a:latin typeface="Times New Roman"/>
              <a:cs typeface="Times New Roman"/>
            </a:endParaRPr>
          </a:p>
        </p:txBody>
      </p:sp>
      <p:sp>
        <p:nvSpPr>
          <p:cNvPr id="66" name="TextBox 65"/>
          <p:cNvSpPr txBox="1"/>
          <p:nvPr/>
        </p:nvSpPr>
        <p:spPr>
          <a:xfrm>
            <a:off x="31040161" y="28618832"/>
            <a:ext cx="7258408" cy="1384995"/>
          </a:xfrm>
          <a:prstGeom prst="rect">
            <a:avLst/>
          </a:prstGeom>
          <a:noFill/>
        </p:spPr>
        <p:txBody>
          <a:bodyPr wrap="square" rtlCol="0">
            <a:spAutoFit/>
          </a:bodyPr>
          <a:lstStyle/>
          <a:p>
            <a:r>
              <a:rPr lang="en-US" sz="2800" dirty="0" smtClean="0">
                <a:latin typeface="Times New Roman"/>
                <a:cs typeface="Times New Roman"/>
              </a:rPr>
              <a:t>Butterfish fall for four locations (lines) related to days of trawl surveys (dots). Colors show latitude. </a:t>
            </a:r>
            <a:endParaRPr lang="en-US" sz="2800" dirty="0">
              <a:latin typeface="Times New Roman"/>
              <a:cs typeface="Times New Roman"/>
            </a:endParaRPr>
          </a:p>
        </p:txBody>
      </p:sp>
      <p:sp>
        <p:nvSpPr>
          <p:cNvPr id="67" name="TextBox 66"/>
          <p:cNvSpPr txBox="1"/>
          <p:nvPr/>
        </p:nvSpPr>
        <p:spPr>
          <a:xfrm>
            <a:off x="39023329" y="28618832"/>
            <a:ext cx="4978943" cy="1384995"/>
          </a:xfrm>
          <a:prstGeom prst="rect">
            <a:avLst/>
          </a:prstGeom>
          <a:noFill/>
        </p:spPr>
        <p:txBody>
          <a:bodyPr wrap="square" rtlCol="0">
            <a:spAutoFit/>
          </a:bodyPr>
          <a:lstStyle/>
          <a:p>
            <a:r>
              <a:rPr lang="en-US" sz="2800" dirty="0" smtClean="0">
                <a:latin typeface="Times New Roman"/>
                <a:cs typeface="Times New Roman"/>
              </a:rPr>
              <a:t>Year day of start of spring transition in Mid-Atlantic Bight for 2011</a:t>
            </a:r>
            <a:endParaRPr lang="en-US" sz="2800" dirty="0">
              <a:latin typeface="Times New Roman"/>
              <a:cs typeface="Times New Roman"/>
            </a:endParaRPr>
          </a:p>
        </p:txBody>
      </p:sp>
      <p:sp>
        <p:nvSpPr>
          <p:cNvPr id="82" name="TextBox 81"/>
          <p:cNvSpPr txBox="1"/>
          <p:nvPr/>
        </p:nvSpPr>
        <p:spPr>
          <a:xfrm>
            <a:off x="30893151" y="18394995"/>
            <a:ext cx="12417022" cy="3524042"/>
          </a:xfrm>
          <a:prstGeom prst="rect">
            <a:avLst/>
          </a:prstGeom>
          <a:noFill/>
        </p:spPr>
        <p:txBody>
          <a:bodyPr wrap="square" rtlCol="0">
            <a:spAutoFit/>
          </a:bodyPr>
          <a:lstStyle/>
          <a:p>
            <a:pPr>
              <a:buFont typeface="Arial"/>
              <a:buChar char="•"/>
            </a:pPr>
            <a:r>
              <a:rPr lang="en-US" sz="2800" dirty="0" smtClean="0">
                <a:latin typeface="Times New Roman"/>
                <a:cs typeface="Times New Roman"/>
              </a:rPr>
              <a:t>Sea surface temperature in Mid-Atlantic Bight is changing over space and time</a:t>
            </a:r>
          </a:p>
          <a:p>
            <a:pPr>
              <a:buFont typeface="Arial"/>
              <a:buChar char="•"/>
            </a:pPr>
            <a:r>
              <a:rPr lang="en-US" sz="2800" dirty="0" smtClean="0">
                <a:latin typeface="Times New Roman"/>
                <a:cs typeface="Times New Roman"/>
              </a:rPr>
              <a:t>Lots of inter-annual variation in day on which butterfish fall (SST&lt;15</a:t>
            </a:r>
            <a:r>
              <a:rPr lang="en-US" sz="2800" baseline="30000" dirty="0" smtClean="0">
                <a:latin typeface="Times New Roman"/>
                <a:cs typeface="Times New Roman"/>
              </a:rPr>
              <a:t>o</a:t>
            </a:r>
            <a:r>
              <a:rPr lang="en-US" sz="2800" dirty="0" smtClean="0">
                <a:latin typeface="Times New Roman"/>
                <a:cs typeface="Times New Roman"/>
              </a:rPr>
              <a:t>C) occurs</a:t>
            </a:r>
          </a:p>
          <a:p>
            <a:pPr>
              <a:buFont typeface="Arial"/>
              <a:buChar char="•"/>
            </a:pPr>
            <a:r>
              <a:rPr lang="en-US" sz="2800" dirty="0" err="1" smtClean="0">
                <a:latin typeface="Times New Roman"/>
                <a:cs typeface="Times New Roman"/>
              </a:rPr>
              <a:t>Nearshore</a:t>
            </a:r>
            <a:r>
              <a:rPr lang="en-US" sz="2800" dirty="0" smtClean="0">
                <a:latin typeface="Times New Roman"/>
                <a:cs typeface="Times New Roman"/>
              </a:rPr>
              <a:t> areas in Southern New England warmer later which could affect migration patterns</a:t>
            </a:r>
          </a:p>
          <a:p>
            <a:pPr>
              <a:buFont typeface="Arial"/>
              <a:buChar char="•"/>
            </a:pPr>
            <a:r>
              <a:rPr lang="en-US" sz="2800" dirty="0" smtClean="0">
                <a:latin typeface="Times New Roman"/>
                <a:cs typeface="Times New Roman"/>
              </a:rPr>
              <a:t>The trend is negligible compared to inter-annual variability in regions outside of Southern New England</a:t>
            </a:r>
          </a:p>
          <a:p>
            <a:pPr>
              <a:buFont typeface="Arial"/>
              <a:buChar char="•"/>
            </a:pPr>
            <a:endParaRPr lang="en-US" sz="5500" dirty="0">
              <a:latin typeface="Times New Roman"/>
              <a:cs typeface="Times New Roman"/>
            </a:endParaRPr>
          </a:p>
        </p:txBody>
      </p:sp>
      <p:grpSp>
        <p:nvGrpSpPr>
          <p:cNvPr id="68" name="Group 67"/>
          <p:cNvGrpSpPr/>
          <p:nvPr/>
        </p:nvGrpSpPr>
        <p:grpSpPr>
          <a:xfrm>
            <a:off x="33771672" y="12425007"/>
            <a:ext cx="6759207" cy="4661989"/>
            <a:chOff x="21765780" y="25985611"/>
            <a:chExt cx="7541858" cy="5201803"/>
          </a:xfrm>
        </p:grpSpPr>
        <p:grpSp>
          <p:nvGrpSpPr>
            <p:cNvPr id="88" name="Group 87"/>
            <p:cNvGrpSpPr/>
            <p:nvPr/>
          </p:nvGrpSpPr>
          <p:grpSpPr>
            <a:xfrm>
              <a:off x="21765780" y="25985611"/>
              <a:ext cx="7541858" cy="5201803"/>
              <a:chOff x="21765780" y="25985611"/>
              <a:chExt cx="7541858" cy="5201803"/>
            </a:xfrm>
          </p:grpSpPr>
          <p:pic>
            <p:nvPicPr>
              <p:cNvPr id="83" name="Picture 82" descr="yeardaycahnge.png"/>
              <p:cNvPicPr>
                <a:picLocks noChangeAspect="1"/>
              </p:cNvPicPr>
              <p:nvPr/>
            </p:nvPicPr>
            <p:blipFill>
              <a:blip r:embed="rId7"/>
              <a:srcRect l="5992" t="320" r="5500" b="2339"/>
              <a:stretch>
                <a:fillRect/>
              </a:stretch>
            </p:blipFill>
            <p:spPr>
              <a:xfrm>
                <a:off x="21765780" y="25985611"/>
                <a:ext cx="7541858" cy="5201803"/>
              </a:xfrm>
              <a:prstGeom prst="rect">
                <a:avLst/>
              </a:prstGeom>
            </p:spPr>
          </p:pic>
          <p:sp>
            <p:nvSpPr>
              <p:cNvPr id="84" name="TextBox 83"/>
              <p:cNvSpPr txBox="1"/>
              <p:nvPr/>
            </p:nvSpPr>
            <p:spPr>
              <a:xfrm>
                <a:off x="28168608" y="27564436"/>
                <a:ext cx="990600" cy="309073"/>
              </a:xfrm>
              <a:prstGeom prst="rect">
                <a:avLst/>
              </a:prstGeom>
              <a:noFill/>
            </p:spPr>
            <p:txBody>
              <a:bodyPr wrap="square" rtlCol="0">
                <a:spAutoFit/>
              </a:bodyPr>
              <a:lstStyle/>
              <a:p>
                <a:r>
                  <a:rPr lang="en-US" sz="1200" dirty="0" err="1" smtClean="0">
                    <a:solidFill>
                      <a:srgbClr val="0000FF"/>
                    </a:solidFill>
                    <a:latin typeface="Times New Roman"/>
                    <a:cs typeface="Times New Roman"/>
                  </a:rPr>
                  <a:t>m</a:t>
                </a:r>
                <a:r>
                  <a:rPr lang="en-US" sz="1200" dirty="0" smtClean="0">
                    <a:solidFill>
                      <a:srgbClr val="0000FF"/>
                    </a:solidFill>
                    <a:latin typeface="Times New Roman"/>
                    <a:cs typeface="Times New Roman"/>
                  </a:rPr>
                  <a:t>=-0.0516</a:t>
                </a:r>
                <a:endParaRPr lang="en-US" sz="1200" dirty="0">
                  <a:solidFill>
                    <a:srgbClr val="0000FF"/>
                  </a:solidFill>
                  <a:latin typeface="Times New Roman"/>
                  <a:cs typeface="Times New Roman"/>
                </a:endParaRPr>
              </a:p>
            </p:txBody>
          </p:sp>
          <p:sp>
            <p:nvSpPr>
              <p:cNvPr id="85" name="TextBox 84"/>
              <p:cNvSpPr txBox="1"/>
              <p:nvPr/>
            </p:nvSpPr>
            <p:spPr>
              <a:xfrm>
                <a:off x="28168608" y="28399601"/>
                <a:ext cx="990600" cy="309073"/>
              </a:xfrm>
              <a:prstGeom prst="rect">
                <a:avLst/>
              </a:prstGeom>
              <a:noFill/>
            </p:spPr>
            <p:txBody>
              <a:bodyPr wrap="square" rtlCol="0">
                <a:spAutoFit/>
              </a:bodyPr>
              <a:lstStyle/>
              <a:p>
                <a:r>
                  <a:rPr lang="en-US" sz="1200" dirty="0" err="1" smtClean="0">
                    <a:solidFill>
                      <a:srgbClr val="008000"/>
                    </a:solidFill>
                    <a:latin typeface="Times New Roman"/>
                    <a:cs typeface="Times New Roman"/>
                  </a:rPr>
                  <a:t>m</a:t>
                </a:r>
                <a:r>
                  <a:rPr lang="en-US" sz="1200" dirty="0" smtClean="0">
                    <a:solidFill>
                      <a:srgbClr val="008000"/>
                    </a:solidFill>
                    <a:latin typeface="Times New Roman"/>
                    <a:cs typeface="Times New Roman"/>
                  </a:rPr>
                  <a:t>=0.0226</a:t>
                </a:r>
                <a:endParaRPr lang="en-US" sz="1200" dirty="0">
                  <a:solidFill>
                    <a:srgbClr val="008000"/>
                  </a:solidFill>
                  <a:latin typeface="Times New Roman"/>
                  <a:cs typeface="Times New Roman"/>
                </a:endParaRPr>
              </a:p>
            </p:txBody>
          </p:sp>
          <p:sp>
            <p:nvSpPr>
              <p:cNvPr id="86" name="TextBox 85"/>
              <p:cNvSpPr txBox="1"/>
              <p:nvPr/>
            </p:nvSpPr>
            <p:spPr>
              <a:xfrm>
                <a:off x="28168608" y="28908735"/>
                <a:ext cx="990600" cy="309073"/>
              </a:xfrm>
              <a:prstGeom prst="rect">
                <a:avLst/>
              </a:prstGeom>
              <a:noFill/>
            </p:spPr>
            <p:txBody>
              <a:bodyPr wrap="square" rtlCol="0">
                <a:spAutoFit/>
              </a:bodyPr>
              <a:lstStyle/>
              <a:p>
                <a:r>
                  <a:rPr lang="en-US" sz="1200" dirty="0" err="1" smtClean="0">
                    <a:solidFill>
                      <a:srgbClr val="00FFFF"/>
                    </a:solidFill>
                    <a:latin typeface="Times New Roman"/>
                    <a:cs typeface="Times New Roman"/>
                  </a:rPr>
                  <a:t>m</a:t>
                </a:r>
                <a:r>
                  <a:rPr lang="en-US" sz="1200" dirty="0" smtClean="0">
                    <a:solidFill>
                      <a:srgbClr val="00FFFF"/>
                    </a:solidFill>
                    <a:latin typeface="Times New Roman"/>
                    <a:cs typeface="Times New Roman"/>
                  </a:rPr>
                  <a:t>=0.1665</a:t>
                </a:r>
                <a:endParaRPr lang="en-US" sz="1200" dirty="0">
                  <a:solidFill>
                    <a:srgbClr val="00FFFF"/>
                  </a:solidFill>
                  <a:latin typeface="Times New Roman"/>
                  <a:cs typeface="Times New Roman"/>
                </a:endParaRPr>
              </a:p>
            </p:txBody>
          </p:sp>
          <p:sp>
            <p:nvSpPr>
              <p:cNvPr id="87" name="TextBox 86"/>
              <p:cNvSpPr txBox="1"/>
              <p:nvPr/>
            </p:nvSpPr>
            <p:spPr>
              <a:xfrm>
                <a:off x="28168608" y="29330935"/>
                <a:ext cx="990600" cy="309073"/>
              </a:xfrm>
              <a:prstGeom prst="rect">
                <a:avLst/>
              </a:prstGeom>
              <a:noFill/>
            </p:spPr>
            <p:txBody>
              <a:bodyPr wrap="square" rtlCol="0">
                <a:spAutoFit/>
              </a:bodyPr>
              <a:lstStyle/>
              <a:p>
                <a:r>
                  <a:rPr lang="en-US" sz="1200" dirty="0" err="1" smtClean="0">
                    <a:solidFill>
                      <a:srgbClr val="FF00FF"/>
                    </a:solidFill>
                    <a:latin typeface="Times New Roman"/>
                    <a:cs typeface="Times New Roman"/>
                  </a:rPr>
                  <a:t>m</a:t>
                </a:r>
                <a:r>
                  <a:rPr lang="en-US" sz="1200" dirty="0" smtClean="0">
                    <a:solidFill>
                      <a:srgbClr val="FF00FF"/>
                    </a:solidFill>
                    <a:latin typeface="Times New Roman"/>
                    <a:cs typeface="Times New Roman"/>
                  </a:rPr>
                  <a:t>=0.3371</a:t>
                </a:r>
                <a:endParaRPr lang="en-US" sz="1200" dirty="0">
                  <a:solidFill>
                    <a:srgbClr val="FF00FF"/>
                  </a:solidFill>
                  <a:latin typeface="Times New Roman"/>
                  <a:cs typeface="Times New Roman"/>
                </a:endParaRPr>
              </a:p>
            </p:txBody>
          </p:sp>
        </p:grpSp>
        <p:sp>
          <p:nvSpPr>
            <p:cNvPr id="64" name="Rectangle 63"/>
            <p:cNvSpPr/>
            <p:nvPr/>
          </p:nvSpPr>
          <p:spPr>
            <a:xfrm>
              <a:off x="24434800" y="26061811"/>
              <a:ext cx="2425700" cy="27432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0" name="Group 69"/>
          <p:cNvGrpSpPr/>
          <p:nvPr/>
        </p:nvGrpSpPr>
        <p:grpSpPr>
          <a:xfrm>
            <a:off x="34802632" y="7133356"/>
            <a:ext cx="4697286" cy="4295161"/>
            <a:chOff x="13925306" y="26185807"/>
            <a:chExt cx="5584114" cy="5171920"/>
          </a:xfrm>
        </p:grpSpPr>
        <p:pic>
          <p:nvPicPr>
            <p:cNvPr id="32" name="Picture 31" descr="regression.png"/>
            <p:cNvPicPr>
              <a:picLocks noChangeAspect="1"/>
            </p:cNvPicPr>
            <p:nvPr/>
          </p:nvPicPr>
          <p:blipFill>
            <a:blip r:embed="rId8"/>
            <a:srcRect l="18803" r="19231" b="3960"/>
            <a:stretch>
              <a:fillRect/>
            </a:stretch>
          </p:blipFill>
          <p:spPr>
            <a:xfrm>
              <a:off x="13925306" y="26185807"/>
              <a:ext cx="5584114" cy="5171920"/>
            </a:xfrm>
            <a:prstGeom prst="rect">
              <a:avLst/>
            </a:prstGeom>
          </p:spPr>
        </p:pic>
        <p:sp>
          <p:nvSpPr>
            <p:cNvPr id="69" name="Rectangle 68"/>
            <p:cNvSpPr/>
            <p:nvPr/>
          </p:nvSpPr>
          <p:spPr>
            <a:xfrm>
              <a:off x="15380257" y="26222256"/>
              <a:ext cx="2476499" cy="27431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5" name="Group 74"/>
          <p:cNvGrpSpPr/>
          <p:nvPr/>
        </p:nvGrpSpPr>
        <p:grpSpPr>
          <a:xfrm>
            <a:off x="30619204" y="23731926"/>
            <a:ext cx="8217396" cy="4770165"/>
            <a:chOff x="31268392" y="22277187"/>
            <a:chExt cx="6388372" cy="3708424"/>
          </a:xfrm>
        </p:grpSpPr>
        <p:pic>
          <p:nvPicPr>
            <p:cNvPr id="41" name="Picture 40" descr="surveyfall3.png"/>
            <p:cNvPicPr>
              <a:picLocks noChangeAspect="1"/>
            </p:cNvPicPr>
            <p:nvPr/>
          </p:nvPicPr>
          <p:blipFill>
            <a:blip r:embed="rId9"/>
            <a:srcRect l="7386" r="7782"/>
            <a:stretch>
              <a:fillRect/>
            </a:stretch>
          </p:blipFill>
          <p:spPr>
            <a:xfrm>
              <a:off x="31268392" y="22277187"/>
              <a:ext cx="6388372" cy="3708424"/>
            </a:xfrm>
            <a:prstGeom prst="rect">
              <a:avLst/>
            </a:prstGeom>
          </p:spPr>
        </p:pic>
        <p:sp>
          <p:nvSpPr>
            <p:cNvPr id="71" name="Rectangle 70"/>
            <p:cNvSpPr/>
            <p:nvPr/>
          </p:nvSpPr>
          <p:spPr>
            <a:xfrm>
              <a:off x="33720251" y="22411225"/>
              <a:ext cx="1458749" cy="13280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1" name="Group 80"/>
          <p:cNvGrpSpPr/>
          <p:nvPr/>
        </p:nvGrpSpPr>
        <p:grpSpPr>
          <a:xfrm>
            <a:off x="39061813" y="23750513"/>
            <a:ext cx="4548302" cy="4752867"/>
            <a:chOff x="39426329" y="22411225"/>
            <a:chExt cx="3420542" cy="3574385"/>
          </a:xfrm>
        </p:grpSpPr>
        <p:pic>
          <p:nvPicPr>
            <p:cNvPr id="56" name="Picture 55" descr="spring2011.png"/>
            <p:cNvPicPr>
              <a:picLocks noChangeAspect="1"/>
            </p:cNvPicPr>
            <p:nvPr/>
          </p:nvPicPr>
          <p:blipFill>
            <a:blip r:embed="rId10"/>
            <a:srcRect l="25379" t="3013" r="23504" b="3013"/>
            <a:stretch>
              <a:fillRect/>
            </a:stretch>
          </p:blipFill>
          <p:spPr>
            <a:xfrm>
              <a:off x="39426329" y="22411225"/>
              <a:ext cx="3420542" cy="3574385"/>
            </a:xfrm>
            <a:prstGeom prst="rect">
              <a:avLst/>
            </a:prstGeom>
          </p:spPr>
        </p:pic>
        <p:sp>
          <p:nvSpPr>
            <p:cNvPr id="72" name="Rectangle 71"/>
            <p:cNvSpPr/>
            <p:nvPr/>
          </p:nvSpPr>
          <p:spPr>
            <a:xfrm>
              <a:off x="40578251" y="22430822"/>
              <a:ext cx="1458749" cy="13280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91" name="Picture 90" descr="singleday.png"/>
          <p:cNvPicPr>
            <a:picLocks noChangeAspect="1"/>
          </p:cNvPicPr>
          <p:nvPr/>
        </p:nvPicPr>
        <p:blipFill>
          <a:blip r:embed="rId11"/>
          <a:srcRect l="22963" t="3480" r="22779" b="3100"/>
          <a:stretch>
            <a:fillRect/>
          </a:stretch>
        </p:blipFill>
        <p:spPr>
          <a:xfrm>
            <a:off x="1159552" y="25328129"/>
            <a:ext cx="5321570" cy="5746150"/>
          </a:xfrm>
          <a:prstGeom prst="rect">
            <a:avLst/>
          </a:prstGeom>
        </p:spPr>
      </p:pic>
      <p:pic>
        <p:nvPicPr>
          <p:cNvPr id="89" name="Picture 88"/>
          <p:cNvPicPr>
            <a:picLocks noChangeAspect="1"/>
          </p:cNvPicPr>
          <p:nvPr/>
        </p:nvPicPr>
        <p:blipFill>
          <a:blip r:embed="rId12"/>
          <a:stretch>
            <a:fillRect/>
          </a:stretch>
        </p:blipFill>
        <p:spPr>
          <a:xfrm>
            <a:off x="6722926" y="7633126"/>
            <a:ext cx="6438184" cy="4768247"/>
          </a:xfrm>
          <a:prstGeom prst="rect">
            <a:avLst/>
          </a:prstGeom>
        </p:spPr>
      </p:pic>
      <p:sp>
        <p:nvSpPr>
          <p:cNvPr id="92" name="Rectangle 91"/>
          <p:cNvSpPr/>
          <p:nvPr/>
        </p:nvSpPr>
        <p:spPr>
          <a:xfrm>
            <a:off x="794887" y="21875888"/>
            <a:ext cx="12417023" cy="697617"/>
          </a:xfrm>
          <a:prstGeom prst="rect">
            <a:avLst/>
          </a:prstGeom>
          <a:solidFill>
            <a:srgbClr val="C30000">
              <a:alpha val="88000"/>
            </a:srgbClr>
          </a:solidFill>
        </p:spPr>
        <p:style>
          <a:lnRef idx="1">
            <a:schemeClr val="accent1"/>
          </a:lnRef>
          <a:fillRef idx="3">
            <a:schemeClr val="accent1"/>
          </a:fillRef>
          <a:effectRef idx="2">
            <a:schemeClr val="accent1"/>
          </a:effectRef>
          <a:fontRef idx="minor">
            <a:schemeClr val="lt1"/>
          </a:fontRef>
        </p:style>
        <p:txBody>
          <a:bodyPr lIns="91426" tIns="45712" rIns="91426" bIns="45712" anchor="ctr"/>
          <a:lstStyle/>
          <a:p>
            <a:pPr algn="ctr" defTabSz="1880710">
              <a:defRPr/>
            </a:pPr>
            <a:endParaRPr lang="en-US" dirty="0"/>
          </a:p>
        </p:txBody>
      </p:sp>
      <p:sp>
        <p:nvSpPr>
          <p:cNvPr id="31" name="TextBox 30"/>
          <p:cNvSpPr txBox="1"/>
          <p:nvPr/>
        </p:nvSpPr>
        <p:spPr>
          <a:xfrm>
            <a:off x="794887" y="21788691"/>
            <a:ext cx="12366223" cy="784814"/>
          </a:xfrm>
          <a:prstGeom prst="rect">
            <a:avLst/>
          </a:prstGeom>
          <a:noFill/>
        </p:spPr>
        <p:txBody>
          <a:bodyPr wrap="square" lIns="91426" tIns="45712" rIns="91426" bIns="45712" rtlCol="0">
            <a:spAutoFit/>
          </a:bodyPr>
          <a:lstStyle/>
          <a:p>
            <a:pPr algn="ctr"/>
            <a:r>
              <a:rPr lang="en-US" sz="4500" dirty="0" smtClean="0">
                <a:solidFill>
                  <a:schemeClr val="bg1"/>
                </a:solidFill>
                <a:latin typeface="Times New Roman"/>
                <a:cs typeface="Times New Roman"/>
              </a:rPr>
              <a:t>Materials and Methods</a:t>
            </a:r>
            <a:endParaRPr lang="en-US" sz="4500" dirty="0">
              <a:solidFill>
                <a:schemeClr val="bg1"/>
              </a:solidFill>
              <a:latin typeface="Times New Roman"/>
              <a:cs typeface="Times New Roman"/>
            </a:endParaRPr>
          </a:p>
        </p:txBody>
      </p:sp>
      <p:sp>
        <p:nvSpPr>
          <p:cNvPr id="95" name="Rectangle 94"/>
          <p:cNvSpPr/>
          <p:nvPr/>
        </p:nvSpPr>
        <p:spPr>
          <a:xfrm>
            <a:off x="13921261" y="13878928"/>
            <a:ext cx="16389677" cy="697619"/>
          </a:xfrm>
          <a:prstGeom prst="rect">
            <a:avLst/>
          </a:prstGeom>
          <a:solidFill>
            <a:srgbClr val="C30000">
              <a:alpha val="88000"/>
            </a:srgbClr>
          </a:solidFill>
        </p:spPr>
        <p:style>
          <a:lnRef idx="1">
            <a:schemeClr val="accent1"/>
          </a:lnRef>
          <a:fillRef idx="3">
            <a:schemeClr val="accent1"/>
          </a:fillRef>
          <a:effectRef idx="2">
            <a:schemeClr val="accent1"/>
          </a:effectRef>
          <a:fontRef idx="minor">
            <a:schemeClr val="lt1"/>
          </a:fontRef>
        </p:style>
        <p:txBody>
          <a:bodyPr lIns="91426" tIns="45712" rIns="91426" bIns="45712" anchor="ctr"/>
          <a:lstStyle/>
          <a:p>
            <a:pPr algn="ctr" defTabSz="1880710">
              <a:defRPr/>
            </a:pPr>
            <a:endParaRPr lang="en-US" dirty="0"/>
          </a:p>
        </p:txBody>
      </p:sp>
      <p:sp>
        <p:nvSpPr>
          <p:cNvPr id="96" name="TextBox 95"/>
          <p:cNvSpPr txBox="1"/>
          <p:nvPr/>
        </p:nvSpPr>
        <p:spPr>
          <a:xfrm>
            <a:off x="14733504" y="13793914"/>
            <a:ext cx="14724063" cy="784814"/>
          </a:xfrm>
          <a:prstGeom prst="rect">
            <a:avLst/>
          </a:prstGeom>
          <a:noFill/>
        </p:spPr>
        <p:txBody>
          <a:bodyPr wrap="square" lIns="91426" tIns="45712" rIns="91426" bIns="45712" rtlCol="0">
            <a:spAutoFit/>
          </a:bodyPr>
          <a:lstStyle/>
          <a:p>
            <a:pPr algn="ctr"/>
            <a:r>
              <a:rPr lang="en-US" sz="4500" dirty="0" smtClean="0">
                <a:solidFill>
                  <a:schemeClr val="bg1"/>
                </a:solidFill>
                <a:latin typeface="Times New Roman"/>
                <a:cs typeface="Times New Roman"/>
              </a:rPr>
              <a:t>Thermal Threshold</a:t>
            </a:r>
            <a:endParaRPr lang="en-US" sz="4500" dirty="0">
              <a:solidFill>
                <a:schemeClr val="bg1"/>
              </a:solidFill>
              <a:latin typeface="Times New Roman"/>
              <a:cs typeface="Times New Roman"/>
            </a:endParaRPr>
          </a:p>
        </p:txBody>
      </p:sp>
      <p:sp>
        <p:nvSpPr>
          <p:cNvPr id="97" name="Rectangle 96"/>
          <p:cNvSpPr/>
          <p:nvPr/>
        </p:nvSpPr>
        <p:spPr>
          <a:xfrm>
            <a:off x="13885789" y="18466999"/>
            <a:ext cx="16389677" cy="697619"/>
          </a:xfrm>
          <a:prstGeom prst="rect">
            <a:avLst/>
          </a:prstGeom>
          <a:solidFill>
            <a:srgbClr val="C30000">
              <a:alpha val="88000"/>
            </a:srgbClr>
          </a:solidFill>
        </p:spPr>
        <p:style>
          <a:lnRef idx="1">
            <a:schemeClr val="accent1"/>
          </a:lnRef>
          <a:fillRef idx="3">
            <a:schemeClr val="accent1"/>
          </a:fillRef>
          <a:effectRef idx="2">
            <a:schemeClr val="accent1"/>
          </a:effectRef>
          <a:fontRef idx="minor">
            <a:schemeClr val="lt1"/>
          </a:fontRef>
        </p:style>
        <p:txBody>
          <a:bodyPr lIns="91426" tIns="45712" rIns="91426" bIns="45712" anchor="ctr"/>
          <a:lstStyle/>
          <a:p>
            <a:pPr algn="ctr" defTabSz="1880710">
              <a:defRPr/>
            </a:pPr>
            <a:endParaRPr lang="en-US" dirty="0"/>
          </a:p>
        </p:txBody>
      </p:sp>
      <p:sp>
        <p:nvSpPr>
          <p:cNvPr id="100" name="TextBox 99"/>
          <p:cNvSpPr txBox="1"/>
          <p:nvPr/>
        </p:nvSpPr>
        <p:spPr>
          <a:xfrm>
            <a:off x="14733504" y="18359973"/>
            <a:ext cx="14724063" cy="784814"/>
          </a:xfrm>
          <a:prstGeom prst="rect">
            <a:avLst/>
          </a:prstGeom>
          <a:noFill/>
        </p:spPr>
        <p:txBody>
          <a:bodyPr wrap="square" lIns="91426" tIns="45712" rIns="91426" bIns="45712" rtlCol="0">
            <a:spAutoFit/>
          </a:bodyPr>
          <a:lstStyle/>
          <a:p>
            <a:pPr algn="ctr"/>
            <a:r>
              <a:rPr lang="en-US" sz="4500" dirty="0" smtClean="0">
                <a:solidFill>
                  <a:schemeClr val="bg1"/>
                </a:solidFill>
                <a:latin typeface="Times New Roman"/>
                <a:cs typeface="Times New Roman"/>
              </a:rPr>
              <a:t>Fall Transition</a:t>
            </a:r>
            <a:endParaRPr lang="en-US" sz="4500" dirty="0">
              <a:solidFill>
                <a:schemeClr val="bg1"/>
              </a:solidFill>
              <a:latin typeface="Times New Roman"/>
              <a:cs typeface="Times New Roman"/>
            </a:endParaRPr>
          </a:p>
        </p:txBody>
      </p:sp>
      <p:sp>
        <p:nvSpPr>
          <p:cNvPr id="101" name="TextBox 100"/>
          <p:cNvSpPr txBox="1"/>
          <p:nvPr/>
        </p:nvSpPr>
        <p:spPr>
          <a:xfrm>
            <a:off x="13885789" y="15066557"/>
            <a:ext cx="15357910" cy="1815882"/>
          </a:xfrm>
          <a:prstGeom prst="rect">
            <a:avLst/>
          </a:prstGeom>
          <a:noFill/>
        </p:spPr>
        <p:txBody>
          <a:bodyPr wrap="square" rtlCol="0">
            <a:spAutoFit/>
          </a:bodyPr>
          <a:lstStyle/>
          <a:p>
            <a:pPr>
              <a:buFont typeface="Arial"/>
              <a:buChar char="•"/>
            </a:pPr>
            <a:r>
              <a:rPr lang="en-US" sz="2800" dirty="0" smtClean="0">
                <a:latin typeface="Times New Roman"/>
                <a:cs typeface="Times New Roman"/>
              </a:rPr>
              <a:t>The thermal threshold for butterfish fall can be determined using the GAM</a:t>
            </a:r>
          </a:p>
          <a:p>
            <a:pPr>
              <a:buFont typeface="Arial"/>
              <a:buChar char="•"/>
            </a:pPr>
            <a:r>
              <a:rPr lang="en-US" sz="2800" dirty="0" smtClean="0">
                <a:latin typeface="Times New Roman"/>
                <a:cs typeface="Times New Roman"/>
              </a:rPr>
              <a:t>It was determined that butterfish fall is triggered at 15</a:t>
            </a:r>
            <a:r>
              <a:rPr lang="en-US" sz="2800" baseline="30000" dirty="0" smtClean="0">
                <a:latin typeface="Times New Roman"/>
                <a:cs typeface="Times New Roman"/>
              </a:rPr>
              <a:t>o</a:t>
            </a:r>
            <a:r>
              <a:rPr lang="en-US" sz="2800" dirty="0" smtClean="0">
                <a:latin typeface="Times New Roman"/>
                <a:cs typeface="Times New Roman"/>
              </a:rPr>
              <a:t>C, the lowest temperature to generate a positive response</a:t>
            </a:r>
          </a:p>
          <a:p>
            <a:pPr>
              <a:buFont typeface="Arial"/>
              <a:buChar char="•"/>
            </a:pPr>
            <a:r>
              <a:rPr lang="en-US" sz="2800" dirty="0" smtClean="0">
                <a:latin typeface="Times New Roman"/>
                <a:cs typeface="Times New Roman"/>
              </a:rPr>
              <a:t>Once the temperature drops below 15</a:t>
            </a:r>
            <a:r>
              <a:rPr lang="en-US" sz="2800" baseline="30000" dirty="0" smtClean="0">
                <a:latin typeface="Times New Roman"/>
                <a:cs typeface="Times New Roman"/>
              </a:rPr>
              <a:t>o</a:t>
            </a:r>
            <a:r>
              <a:rPr lang="en-US" sz="2800" dirty="0" smtClean="0">
                <a:latin typeface="Times New Roman"/>
                <a:cs typeface="Times New Roman"/>
              </a:rPr>
              <a:t>C, butterfish are expected to move offshore </a:t>
            </a:r>
          </a:p>
        </p:txBody>
      </p:sp>
      <p:sp>
        <p:nvSpPr>
          <p:cNvPr id="102" name="TextBox 101"/>
          <p:cNvSpPr txBox="1"/>
          <p:nvPr/>
        </p:nvSpPr>
        <p:spPr>
          <a:xfrm>
            <a:off x="13922290" y="19318554"/>
            <a:ext cx="15366106" cy="3539431"/>
          </a:xfrm>
          <a:prstGeom prst="rect">
            <a:avLst/>
          </a:prstGeom>
          <a:noFill/>
        </p:spPr>
        <p:txBody>
          <a:bodyPr wrap="square" rtlCol="0">
            <a:spAutoFit/>
          </a:bodyPr>
          <a:lstStyle/>
          <a:p>
            <a:pPr>
              <a:buFont typeface="Arial"/>
              <a:buChar char="•"/>
            </a:pPr>
            <a:r>
              <a:rPr lang="en-US" sz="2800" dirty="0" smtClean="0">
                <a:latin typeface="Times New Roman"/>
                <a:cs typeface="Times New Roman"/>
              </a:rPr>
              <a:t>Fall transition occurs on the year day when the five day sea surface temperature running average drops below 15</a:t>
            </a:r>
            <a:r>
              <a:rPr lang="en-US" sz="2800" baseline="30000" dirty="0" smtClean="0">
                <a:latin typeface="Times New Roman"/>
                <a:cs typeface="Times New Roman"/>
              </a:rPr>
              <a:t>o</a:t>
            </a:r>
            <a:r>
              <a:rPr lang="en-US" sz="2800" dirty="0" smtClean="0">
                <a:latin typeface="Times New Roman"/>
                <a:cs typeface="Times New Roman"/>
              </a:rPr>
              <a:t>C</a:t>
            </a:r>
          </a:p>
          <a:p>
            <a:pPr>
              <a:buFont typeface="Arial"/>
              <a:buChar char="•"/>
            </a:pPr>
            <a:r>
              <a:rPr lang="en-US" sz="2800" dirty="0" smtClean="0">
                <a:latin typeface="Times New Roman"/>
                <a:cs typeface="Times New Roman"/>
              </a:rPr>
              <a:t>Year day of fall transition plotted for each pixel in Mid-Atlantic Bight over 30 year time period </a:t>
            </a:r>
          </a:p>
          <a:p>
            <a:pPr>
              <a:buFont typeface="Arial"/>
              <a:buChar char="•"/>
            </a:pPr>
            <a:r>
              <a:rPr lang="en-US" sz="2800" dirty="0" smtClean="0">
                <a:latin typeface="Times New Roman"/>
                <a:cs typeface="Times New Roman"/>
              </a:rPr>
              <a:t>Blue pixels show transition earlier in year (mid-August)</a:t>
            </a:r>
          </a:p>
          <a:p>
            <a:pPr>
              <a:buFont typeface="Arial"/>
              <a:buChar char="•"/>
            </a:pPr>
            <a:r>
              <a:rPr lang="en-US" sz="2800" dirty="0" smtClean="0">
                <a:latin typeface="Times New Roman"/>
                <a:cs typeface="Times New Roman"/>
              </a:rPr>
              <a:t>Yellow and green pixels show transition in fall (early October) </a:t>
            </a:r>
          </a:p>
          <a:p>
            <a:pPr>
              <a:buFont typeface="Arial"/>
              <a:buChar char="•"/>
            </a:pPr>
            <a:r>
              <a:rPr lang="en-US" sz="2800" dirty="0" smtClean="0">
                <a:latin typeface="Times New Roman"/>
                <a:cs typeface="Times New Roman"/>
              </a:rPr>
              <a:t>Red pixels show transition later in year (early December)</a:t>
            </a:r>
          </a:p>
          <a:p>
            <a:pPr>
              <a:buFont typeface="Arial"/>
              <a:buChar char="•"/>
            </a:pPr>
            <a:r>
              <a:rPr lang="en-US" sz="2800" dirty="0" smtClean="0">
                <a:latin typeface="Times New Roman"/>
                <a:cs typeface="Times New Roman"/>
              </a:rPr>
              <a:t>This allows for visual representation of changes over time (1981-2001) and space (Chesapeake Bay to Gulf of </a:t>
            </a:r>
            <a:r>
              <a:rPr lang="en-US" sz="2800" smtClean="0">
                <a:latin typeface="Times New Roman"/>
                <a:cs typeface="Times New Roman"/>
              </a:rPr>
              <a:t>Maine</a:t>
            </a:r>
            <a:r>
              <a:rPr lang="en-US" sz="2800" smtClean="0">
                <a:latin typeface="Times New Roman"/>
                <a:cs typeface="Times New Roman"/>
              </a:rPr>
              <a:t> )</a:t>
            </a:r>
            <a:endParaRPr lang="en-US" sz="2800" dirty="0">
              <a:latin typeface="Times New Roman"/>
              <a:cs typeface="Times New Roman"/>
            </a:endParaRPr>
          </a:p>
        </p:txBody>
      </p:sp>
      <p:sp>
        <p:nvSpPr>
          <p:cNvPr id="103" name="TextBox 102"/>
          <p:cNvSpPr txBox="1"/>
          <p:nvPr/>
        </p:nvSpPr>
        <p:spPr>
          <a:xfrm>
            <a:off x="794887" y="20082316"/>
            <a:ext cx="12366223" cy="1384995"/>
          </a:xfrm>
          <a:prstGeom prst="rect">
            <a:avLst/>
          </a:prstGeom>
          <a:noFill/>
        </p:spPr>
        <p:txBody>
          <a:bodyPr wrap="square" rtlCol="0">
            <a:spAutoFit/>
          </a:bodyPr>
          <a:lstStyle/>
          <a:p>
            <a:pPr>
              <a:buFont typeface="Arial"/>
              <a:buChar char="•"/>
            </a:pPr>
            <a:r>
              <a:rPr lang="en-US" sz="2800" dirty="0" smtClean="0">
                <a:latin typeface="Times New Roman"/>
                <a:cs typeface="Times New Roman"/>
              </a:rPr>
              <a:t>Combine measure of thermal habitat with </a:t>
            </a:r>
            <a:r>
              <a:rPr lang="en-US" sz="2800" dirty="0" err="1" smtClean="0">
                <a:latin typeface="Times New Roman"/>
                <a:cs typeface="Times New Roman"/>
              </a:rPr>
              <a:t>nearshore</a:t>
            </a:r>
            <a:r>
              <a:rPr lang="en-US" sz="2800" dirty="0" smtClean="0">
                <a:latin typeface="Times New Roman"/>
                <a:cs typeface="Times New Roman"/>
              </a:rPr>
              <a:t> butterfish distribution </a:t>
            </a:r>
          </a:p>
          <a:p>
            <a:pPr>
              <a:buFont typeface="Arial"/>
              <a:buChar char="•"/>
            </a:pPr>
            <a:r>
              <a:rPr lang="en-US" sz="2800" dirty="0" smtClean="0">
                <a:latin typeface="Times New Roman"/>
                <a:cs typeface="Times New Roman"/>
              </a:rPr>
              <a:t>Define transition to butterfish fall using habitat relationships</a:t>
            </a:r>
          </a:p>
          <a:p>
            <a:pPr>
              <a:buFont typeface="Arial"/>
              <a:buChar char="•"/>
            </a:pPr>
            <a:r>
              <a:rPr lang="en-US" sz="2800" dirty="0" smtClean="0">
                <a:latin typeface="Times New Roman"/>
                <a:cs typeface="Times New Roman"/>
              </a:rPr>
              <a:t>Determine the inter-annual variability and spatial dependence of butterfish fall index</a:t>
            </a:r>
          </a:p>
        </p:txBody>
      </p:sp>
      <p:pic>
        <p:nvPicPr>
          <p:cNvPr id="104" name="Picture 103" descr="Picture 5.png"/>
          <p:cNvPicPr>
            <a:picLocks noChangeAspect="1"/>
          </p:cNvPicPr>
          <p:nvPr/>
        </p:nvPicPr>
        <p:blipFill>
          <a:blip r:embed="rId13"/>
          <a:stretch>
            <a:fillRect/>
          </a:stretch>
        </p:blipFill>
        <p:spPr>
          <a:xfrm>
            <a:off x="7867675" y="25328129"/>
            <a:ext cx="4378457" cy="5746150"/>
          </a:xfrm>
          <a:prstGeom prst="rect">
            <a:avLst/>
          </a:prstGeom>
        </p:spPr>
      </p:pic>
      <p:sp>
        <p:nvSpPr>
          <p:cNvPr id="105" name="TextBox 104"/>
          <p:cNvSpPr txBox="1"/>
          <p:nvPr/>
        </p:nvSpPr>
        <p:spPr>
          <a:xfrm>
            <a:off x="7627225" y="31074279"/>
            <a:ext cx="5533885" cy="1692771"/>
          </a:xfrm>
          <a:prstGeom prst="rect">
            <a:avLst/>
          </a:prstGeom>
          <a:noFill/>
        </p:spPr>
        <p:txBody>
          <a:bodyPr wrap="square" rtlCol="0">
            <a:spAutoFit/>
          </a:bodyPr>
          <a:lstStyle/>
          <a:p>
            <a:r>
              <a:rPr lang="en-US" sz="2800" dirty="0" smtClean="0">
                <a:latin typeface="Times New Roman"/>
                <a:cs typeface="Times New Roman"/>
              </a:rPr>
              <a:t>NEAMAP sampling area including strata depth and boundaries of regions </a:t>
            </a:r>
          </a:p>
          <a:p>
            <a:r>
              <a:rPr lang="en-US" sz="2000" dirty="0" smtClean="0">
                <a:latin typeface="Times New Roman"/>
                <a:cs typeface="Times New Roman"/>
              </a:rPr>
              <a:t>Source: NEAMAP data report 2011 </a:t>
            </a:r>
            <a:endParaRPr lang="en-US" sz="2000" dirty="0">
              <a:latin typeface="Times New Roman"/>
              <a:cs typeface="Times New Roman"/>
            </a:endParaRPr>
          </a:p>
        </p:txBody>
      </p:sp>
      <p:sp>
        <p:nvSpPr>
          <p:cNvPr id="107" name="Down Arrow 106"/>
          <p:cNvSpPr/>
          <p:nvPr/>
        </p:nvSpPr>
        <p:spPr>
          <a:xfrm>
            <a:off x="21600398" y="12631110"/>
            <a:ext cx="690405" cy="1109605"/>
          </a:xfrm>
          <a:prstGeom prst="downArrow">
            <a:avLst/>
          </a:prstGeom>
          <a:solidFill>
            <a:srgbClr val="C00202"/>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TextBox 107"/>
          <p:cNvSpPr txBox="1"/>
          <p:nvPr/>
        </p:nvSpPr>
        <p:spPr>
          <a:xfrm>
            <a:off x="6722926" y="12411856"/>
            <a:ext cx="6488984" cy="1815882"/>
          </a:xfrm>
          <a:prstGeom prst="rect">
            <a:avLst/>
          </a:prstGeom>
          <a:noFill/>
        </p:spPr>
        <p:txBody>
          <a:bodyPr wrap="square" rtlCol="0">
            <a:spAutoFit/>
          </a:bodyPr>
          <a:lstStyle/>
          <a:p>
            <a:r>
              <a:rPr lang="en-US" sz="2800" dirty="0" smtClean="0">
                <a:latin typeface="Times New Roman"/>
                <a:cs typeface="Times New Roman"/>
              </a:rPr>
              <a:t>Difference in summer and winter sea surface temperature. Along the Mid-Atlantic Bight, temperature differences can reach 20</a:t>
            </a:r>
            <a:r>
              <a:rPr lang="en-US" sz="2800" baseline="30000" dirty="0" smtClean="0">
                <a:latin typeface="Times New Roman"/>
                <a:cs typeface="Times New Roman"/>
              </a:rPr>
              <a:t>o</a:t>
            </a:r>
            <a:r>
              <a:rPr lang="en-US" sz="2800" dirty="0" smtClean="0">
                <a:latin typeface="Times New Roman"/>
                <a:cs typeface="Times New Roman"/>
              </a:rPr>
              <a:t>C or higher. </a:t>
            </a:r>
            <a:endParaRPr lang="en-US" sz="2800" dirty="0">
              <a:latin typeface="Times New Roman"/>
              <a:cs typeface="Times New Roman"/>
            </a:endParaRPr>
          </a:p>
        </p:txBody>
      </p:sp>
      <p:sp>
        <p:nvSpPr>
          <p:cNvPr id="60" name="TextBox 59"/>
          <p:cNvSpPr txBox="1"/>
          <p:nvPr/>
        </p:nvSpPr>
        <p:spPr>
          <a:xfrm>
            <a:off x="14879242" y="12361056"/>
            <a:ext cx="6644956" cy="1384995"/>
          </a:xfrm>
          <a:prstGeom prst="rect">
            <a:avLst/>
          </a:prstGeom>
          <a:noFill/>
        </p:spPr>
        <p:txBody>
          <a:bodyPr wrap="square" rtlCol="0">
            <a:spAutoFit/>
          </a:bodyPr>
          <a:lstStyle/>
          <a:p>
            <a:r>
              <a:rPr lang="en-US" sz="2800" dirty="0" smtClean="0">
                <a:latin typeface="Times New Roman"/>
                <a:cs typeface="Times New Roman"/>
              </a:rPr>
              <a:t>NEAMAP GAM showing butterfish response to SST, with a positive response starting at 15</a:t>
            </a:r>
            <a:r>
              <a:rPr lang="en-US" sz="2800" baseline="30000" dirty="0" smtClean="0">
                <a:latin typeface="Times New Roman"/>
                <a:cs typeface="Times New Roman"/>
              </a:rPr>
              <a:t>o</a:t>
            </a:r>
            <a:r>
              <a:rPr lang="en-US" sz="2800" dirty="0" smtClean="0">
                <a:latin typeface="Times New Roman"/>
                <a:cs typeface="Times New Roman"/>
              </a:rPr>
              <a:t>C</a:t>
            </a:r>
            <a:endParaRPr lang="en-US" sz="2800" dirty="0">
              <a:latin typeface="Times New Roman"/>
              <a:cs typeface="Times New Roman"/>
            </a:endParaRPr>
          </a:p>
        </p:txBody>
      </p:sp>
      <p:sp>
        <p:nvSpPr>
          <p:cNvPr id="109" name="Rectangle 108"/>
          <p:cNvSpPr/>
          <p:nvPr/>
        </p:nvSpPr>
        <p:spPr>
          <a:xfrm>
            <a:off x="22021809" y="7633126"/>
            <a:ext cx="7872824" cy="3539431"/>
          </a:xfrm>
          <a:prstGeom prst="rect">
            <a:avLst/>
          </a:prstGeom>
        </p:spPr>
        <p:txBody>
          <a:bodyPr wrap="square">
            <a:spAutoFit/>
          </a:bodyPr>
          <a:lstStyle/>
          <a:p>
            <a:pPr>
              <a:buFont typeface="Arial"/>
              <a:buChar char="•"/>
            </a:pPr>
            <a:r>
              <a:rPr lang="en-US" sz="2800" dirty="0" smtClean="0">
                <a:latin typeface="Times New Roman"/>
                <a:cs typeface="Times New Roman"/>
              </a:rPr>
              <a:t>A General Additive Model (GAM)  is a nonparametric technique used to model habitat  relationships between multiple environmental features and a species response</a:t>
            </a:r>
          </a:p>
          <a:p>
            <a:pPr>
              <a:buFont typeface="Arial"/>
              <a:buChar char="•"/>
            </a:pPr>
            <a:r>
              <a:rPr lang="en-US" sz="2800" dirty="0" smtClean="0">
                <a:latin typeface="Times New Roman"/>
                <a:cs typeface="Times New Roman"/>
              </a:rPr>
              <a:t>NEAMAP GAM shows threshold at 15</a:t>
            </a:r>
            <a:r>
              <a:rPr lang="en-US" sz="2800" baseline="30000" dirty="0" smtClean="0">
                <a:latin typeface="Times New Roman"/>
                <a:cs typeface="Times New Roman"/>
              </a:rPr>
              <a:t>o</a:t>
            </a:r>
            <a:r>
              <a:rPr lang="en-US" sz="2800" dirty="0" smtClean="0">
                <a:latin typeface="Times New Roman"/>
                <a:cs typeface="Times New Roman"/>
              </a:rPr>
              <a:t>C</a:t>
            </a:r>
          </a:p>
          <a:p>
            <a:pPr>
              <a:buFont typeface="Arial"/>
              <a:buChar char="•"/>
            </a:pPr>
            <a:r>
              <a:rPr lang="en-US" sz="2800" dirty="0" smtClean="0">
                <a:latin typeface="Times New Roman"/>
                <a:cs typeface="Times New Roman"/>
              </a:rPr>
              <a:t>Use GAM to relate butterfish abundance measured from inshore NEAMAP surveys to the measured sea surface temperature </a:t>
            </a:r>
          </a:p>
        </p:txBody>
      </p:sp>
      <p:sp>
        <p:nvSpPr>
          <p:cNvPr id="112" name="Down Arrow 111"/>
          <p:cNvSpPr/>
          <p:nvPr/>
        </p:nvSpPr>
        <p:spPr>
          <a:xfrm>
            <a:off x="21600398" y="17134916"/>
            <a:ext cx="690405" cy="1109605"/>
          </a:xfrm>
          <a:prstGeom prst="downArrow">
            <a:avLst/>
          </a:prstGeom>
          <a:solidFill>
            <a:srgbClr val="C00202"/>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0" name="Picture 89" descr="neamap_butter_sst.png"/>
          <p:cNvPicPr>
            <a:picLocks noChangeAspect="1"/>
          </p:cNvPicPr>
          <p:nvPr/>
        </p:nvPicPr>
        <p:blipFill>
          <a:blip r:embed="rId14"/>
          <a:srcRect t="6680" r="-1555" b="2870"/>
          <a:stretch>
            <a:fillRect/>
          </a:stretch>
        </p:blipFill>
        <p:spPr>
          <a:xfrm>
            <a:off x="15012905" y="7310855"/>
            <a:ext cx="5688095" cy="5066126"/>
          </a:xfrm>
          <a:prstGeom prst="rect">
            <a:avLst/>
          </a:prstGeom>
        </p:spPr>
      </p:pic>
      <p:sp>
        <p:nvSpPr>
          <p:cNvPr id="93" name="TextBox 92"/>
          <p:cNvSpPr txBox="1"/>
          <p:nvPr/>
        </p:nvSpPr>
        <p:spPr>
          <a:xfrm>
            <a:off x="17373595" y="8009470"/>
            <a:ext cx="999067" cy="400110"/>
          </a:xfrm>
          <a:prstGeom prst="rect">
            <a:avLst/>
          </a:prstGeom>
          <a:noFill/>
        </p:spPr>
        <p:txBody>
          <a:bodyPr wrap="square" rtlCol="0">
            <a:spAutoFit/>
          </a:bodyPr>
          <a:lstStyle/>
          <a:p>
            <a:r>
              <a:rPr lang="en-US" sz="2000" dirty="0" smtClean="0">
                <a:latin typeface="Arial"/>
                <a:cs typeface="Arial"/>
              </a:rPr>
              <a:t>15C</a:t>
            </a:r>
            <a:endParaRPr lang="en-US" sz="2000" dirty="0">
              <a:latin typeface="Arial"/>
              <a:cs typeface="Arial"/>
            </a:endParaRPr>
          </a:p>
        </p:txBody>
      </p:sp>
      <p:pic>
        <p:nvPicPr>
          <p:cNvPr id="106" name="Picture 10" descr="M:\Logos\RU COOL\RU_SIG_COOL\RU_SIG_COOL_PMS186.png"/>
          <p:cNvPicPr>
            <a:picLocks noChangeAspect="1" noChangeArrowheads="1"/>
          </p:cNvPicPr>
          <p:nvPr/>
        </p:nvPicPr>
        <p:blipFill>
          <a:blip r:embed="rId15"/>
          <a:srcRect/>
          <a:stretch>
            <a:fillRect/>
          </a:stretch>
        </p:blipFill>
        <p:spPr bwMode="auto">
          <a:xfrm>
            <a:off x="520449" y="1252013"/>
            <a:ext cx="6675065" cy="29324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18237</TotalTime>
  <Words>864</Words>
  <Application>Microsoft Macintosh PowerPoint</Application>
  <PresentationFormat>Custom</PresentationFormat>
  <Paragraphs>62</Paragraphs>
  <Slides>1</Slides>
  <Notes>0</Notes>
  <HiddenSlides>0</HiddenSlides>
  <MMClips>0</MMClips>
  <ScaleCrop>false</ScaleCrop>
  <HeadingPairs>
    <vt:vector size="4" baseType="variant">
      <vt:variant>
        <vt:lpstr>Design Template</vt:lpstr>
      </vt:variant>
      <vt:variant>
        <vt:i4>1</vt:i4>
      </vt:variant>
      <vt:variant>
        <vt:lpstr>Slide Titles</vt:lpstr>
      </vt:variant>
      <vt:variant>
        <vt:i4>1</vt:i4>
      </vt:variant>
    </vt:vector>
  </HeadingPairs>
  <TitlesOfParts>
    <vt:vector size="2" baseType="lpstr">
      <vt:lpstr>Office Theme</vt:lpstr>
      <vt:lpstr>Sea Surface Temperature as a Trigger of Butterfish Migration: A Study of Fall Phenology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Remote Sensing to Determine the Effects of  El Niño and La Niña on Phytoplankton Biomass in the Santa Barbara Channel </dc:title>
  <dc:creator>Amelia Snow</dc:creator>
  <cp:lastModifiedBy>Amelia Snow</cp:lastModifiedBy>
  <cp:revision>84</cp:revision>
  <dcterms:created xsi:type="dcterms:W3CDTF">2012-08-15T17:27:14Z</dcterms:created>
  <dcterms:modified xsi:type="dcterms:W3CDTF">2012-08-15T17:27:26Z</dcterms:modified>
</cp:coreProperties>
</file>