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8"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576" y="1326"/>
      </p:cViewPr>
      <p:guideLst>
        <p:guide orient="horz" pos="10368"/>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22810205"/>
            <a:ext cx="43891200" cy="10142218"/>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438912" tIns="219456" rIns="438912" bIns="219456" anchor="t" compatLnSpc="1"/>
          <a:lstStyle/>
          <a:p>
            <a:endParaRPr kumimoji="0" lang="en-US"/>
          </a:p>
        </p:txBody>
      </p:sp>
      <p:sp>
        <p:nvSpPr>
          <p:cNvPr id="8" name="Freeform 7"/>
          <p:cNvSpPr>
            <a:spLocks/>
          </p:cNvSpPr>
          <p:nvPr/>
        </p:nvSpPr>
        <p:spPr bwMode="auto">
          <a:xfrm>
            <a:off x="29306522" y="0"/>
            <a:ext cx="14584680" cy="329184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438912" tIns="219456" rIns="438912" bIns="219456" anchor="t" compatLnSpc="1"/>
          <a:lstStyle/>
          <a:p>
            <a:endParaRPr kumimoji="0" lang="en-US"/>
          </a:p>
        </p:txBody>
      </p:sp>
      <p:sp>
        <p:nvSpPr>
          <p:cNvPr id="9" name="Title 8"/>
          <p:cNvSpPr>
            <a:spLocks noGrp="1"/>
          </p:cNvSpPr>
          <p:nvPr>
            <p:ph type="ctrTitle"/>
          </p:nvPr>
        </p:nvSpPr>
        <p:spPr>
          <a:xfrm>
            <a:off x="2059507" y="16020288"/>
            <a:ext cx="31104230" cy="11045952"/>
          </a:xfrm>
        </p:spPr>
        <p:txBody>
          <a:bodyPr rIns="219456"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2078640" y="7415098"/>
            <a:ext cx="31104230" cy="8412480"/>
          </a:xfrm>
        </p:spPr>
        <p:txBody>
          <a:bodyPr tIns="0" rIns="219456" bIns="0" anchor="b">
            <a:normAutofit/>
          </a:bodyPr>
          <a:lstStyle>
            <a:lvl1pPr marL="0" indent="0" algn="r">
              <a:buNone/>
              <a:defRPr sz="9600">
                <a:solidFill>
                  <a:schemeClr val="tx1"/>
                </a:solidFill>
                <a:effectLst/>
              </a:defRPr>
            </a:lvl1pPr>
            <a:lvl2pPr marL="2194560" indent="0" algn="ctr">
              <a:buNone/>
            </a:lvl2pPr>
            <a:lvl3pPr marL="4389120" indent="0" algn="ctr">
              <a:buNone/>
            </a:lvl3pPr>
            <a:lvl4pPr marL="6583680" indent="0" algn="ctr">
              <a:buNone/>
            </a:lvl4pPr>
            <a:lvl5pPr marL="8778240" indent="0" algn="ctr">
              <a:buNone/>
            </a:lvl5pPr>
            <a:lvl6pPr marL="10972800" indent="0" algn="ctr">
              <a:buNone/>
            </a:lvl6pPr>
            <a:lvl7pPr marL="13167360" indent="0" algn="ctr">
              <a:buNone/>
            </a:lvl7pPr>
            <a:lvl8pPr marL="15361920" indent="0" algn="ctr">
              <a:buNone/>
            </a:lvl8pPr>
            <a:lvl9pPr marL="1755648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E82395-7F7B-42BA-B8F5-EF1C03DE6A0B}" type="datetimeFigureOut">
              <a:rPr lang="en-US" smtClean="0"/>
              <a:pPr/>
              <a:t>8/15/2012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E82395-7F7B-42BA-B8F5-EF1C03DE6A0B}"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E82395-7F7B-42BA-B8F5-EF1C03DE6A0B}"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E82395-7F7B-42BA-B8F5-EF1C03DE6A0B}"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22810205"/>
            <a:ext cx="43891200" cy="10142218"/>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438912" tIns="219456" rIns="438912" bIns="219456" anchor="t" compatLnSpc="1"/>
          <a:lstStyle/>
          <a:p>
            <a:endParaRPr kumimoji="0" lang="en-US"/>
          </a:p>
        </p:txBody>
      </p:sp>
      <p:sp>
        <p:nvSpPr>
          <p:cNvPr id="9" name="Freeform 8"/>
          <p:cNvSpPr>
            <a:spLocks/>
          </p:cNvSpPr>
          <p:nvPr/>
        </p:nvSpPr>
        <p:spPr bwMode="auto">
          <a:xfrm>
            <a:off x="29306522" y="0"/>
            <a:ext cx="14584680" cy="329184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438912" tIns="219456" rIns="438912" bIns="219456" anchor="t" compatLnSpc="1"/>
          <a:lstStyle/>
          <a:p>
            <a:endParaRPr kumimoji="0" lang="en-US"/>
          </a:p>
        </p:txBody>
      </p:sp>
      <p:sp>
        <p:nvSpPr>
          <p:cNvPr id="2" name="Title 1"/>
          <p:cNvSpPr>
            <a:spLocks noGrp="1"/>
          </p:cNvSpPr>
          <p:nvPr>
            <p:ph type="title"/>
          </p:nvPr>
        </p:nvSpPr>
        <p:spPr>
          <a:xfrm>
            <a:off x="3291840" y="17202420"/>
            <a:ext cx="31821120" cy="8766542"/>
          </a:xfrm>
        </p:spPr>
        <p:txBody>
          <a:bodyPr tIns="0" bIns="0" anchor="t"/>
          <a:lstStyle>
            <a:lvl1pPr algn="l">
              <a:buNone/>
              <a:defRPr sz="20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291840" y="11931840"/>
            <a:ext cx="31821120" cy="5120102"/>
          </a:xfrm>
        </p:spPr>
        <p:txBody>
          <a:bodyPr lIns="219456" tIns="0" rIns="219456" bIns="0" anchor="b"/>
          <a:lstStyle>
            <a:lvl1pPr marL="0" indent="0" algn="l">
              <a:buNone/>
              <a:defRPr sz="9600">
                <a:solidFill>
                  <a:schemeClr val="tx1"/>
                </a:solidFill>
                <a:effectLst/>
              </a:defRPr>
            </a:lvl1pPr>
            <a:lvl2pPr>
              <a:buNone/>
              <a:defRPr sz="8600">
                <a:solidFill>
                  <a:schemeClr val="tx1">
                    <a:tint val="75000"/>
                  </a:schemeClr>
                </a:solidFill>
              </a:defRPr>
            </a:lvl2pPr>
            <a:lvl3pPr>
              <a:buNone/>
              <a:defRPr sz="7700">
                <a:solidFill>
                  <a:schemeClr val="tx1">
                    <a:tint val="75000"/>
                  </a:schemeClr>
                </a:solidFill>
              </a:defRPr>
            </a:lvl3pPr>
            <a:lvl4pPr>
              <a:buNone/>
              <a:defRPr sz="6700">
                <a:solidFill>
                  <a:schemeClr val="tx1">
                    <a:tint val="75000"/>
                  </a:schemeClr>
                </a:solidFill>
              </a:defRPr>
            </a:lvl4pPr>
            <a:lvl5pPr>
              <a:buNone/>
              <a:defRPr sz="67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E82395-7F7B-42BA-B8F5-EF1C03DE6A0B}" type="datetimeFigureOut">
              <a:rPr lang="en-US" smtClean="0"/>
              <a:pPr/>
              <a:t>8/15/2012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5844480" cy="5486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2194560" y="7680963"/>
            <a:ext cx="17556480" cy="21724622"/>
          </a:xfrm>
        </p:spPr>
        <p:txBody>
          <a:bodyPr/>
          <a:lstStyle>
            <a:lvl1pPr>
              <a:defRPr sz="12500"/>
            </a:lvl1pPr>
            <a:lvl2pPr>
              <a:defRPr sz="10600"/>
            </a:lvl2pPr>
            <a:lvl3pPr>
              <a:defRPr sz="9600"/>
            </a:lvl3pPr>
            <a:lvl4pPr>
              <a:defRPr sz="8600"/>
            </a:lvl4pPr>
            <a:lvl5pPr>
              <a:defRPr sz="8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20482560" y="7680963"/>
            <a:ext cx="17556480" cy="21724622"/>
          </a:xfrm>
        </p:spPr>
        <p:txBody>
          <a:bodyPr/>
          <a:lstStyle>
            <a:lvl1pPr>
              <a:defRPr sz="12500"/>
            </a:lvl1pPr>
            <a:lvl2pPr>
              <a:defRPr sz="10600"/>
            </a:lvl2pPr>
            <a:lvl3pPr>
              <a:defRPr sz="9600"/>
            </a:lvl3pPr>
            <a:lvl4pPr>
              <a:defRPr sz="8600"/>
            </a:lvl4pPr>
            <a:lvl5pPr>
              <a:defRPr sz="8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E82395-7F7B-42BA-B8F5-EF1C03DE6A0B}"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0640"/>
            <a:ext cx="39502080" cy="5486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94560" y="26334720"/>
            <a:ext cx="19392902" cy="4023360"/>
          </a:xfrm>
        </p:spPr>
        <p:txBody>
          <a:bodyPr anchor="t"/>
          <a:lstStyle>
            <a:lvl1pPr marL="0" indent="0">
              <a:buNone/>
              <a:defRPr sz="11500" b="1">
                <a:solidFill>
                  <a:schemeClr val="accent1"/>
                </a:solidFill>
              </a:defRPr>
            </a:lvl1pPr>
            <a:lvl2pPr>
              <a:buNone/>
              <a:defRPr sz="9600" b="1"/>
            </a:lvl2pPr>
            <a:lvl3pPr>
              <a:buNone/>
              <a:defRPr sz="8600" b="1"/>
            </a:lvl3pPr>
            <a:lvl4pPr>
              <a:buNone/>
              <a:defRPr sz="7700" b="1"/>
            </a:lvl4pPr>
            <a:lvl5pPr>
              <a:buNone/>
              <a:defRPr sz="77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22296122" y="26334720"/>
            <a:ext cx="19400520" cy="4023360"/>
          </a:xfrm>
        </p:spPr>
        <p:txBody>
          <a:bodyPr anchor="t"/>
          <a:lstStyle>
            <a:lvl1pPr marL="0" indent="0">
              <a:buNone/>
              <a:defRPr sz="11500" b="1">
                <a:solidFill>
                  <a:schemeClr val="accent1"/>
                </a:solidFill>
              </a:defRPr>
            </a:lvl1pPr>
            <a:lvl2pPr>
              <a:buNone/>
              <a:defRPr sz="9600" b="1"/>
            </a:lvl2pPr>
            <a:lvl3pPr>
              <a:buNone/>
              <a:defRPr sz="8600" b="1"/>
            </a:lvl3pPr>
            <a:lvl4pPr>
              <a:buNone/>
              <a:defRPr sz="7700" b="1"/>
            </a:lvl4pPr>
            <a:lvl5pPr>
              <a:buNone/>
              <a:defRPr sz="77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194560" y="7281180"/>
            <a:ext cx="19392902" cy="18920462"/>
          </a:xfrm>
        </p:spPr>
        <p:txBody>
          <a:bodyPr/>
          <a:lstStyle>
            <a:lvl1pPr>
              <a:defRPr sz="11500"/>
            </a:lvl1pPr>
            <a:lvl2pPr>
              <a:defRPr sz="9600"/>
            </a:lvl2pPr>
            <a:lvl3pPr>
              <a:defRPr sz="8600"/>
            </a:lvl3pPr>
            <a:lvl4pPr>
              <a:defRPr sz="7700"/>
            </a:lvl4pPr>
            <a:lvl5pPr>
              <a:defRPr sz="7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2296122" y="7281180"/>
            <a:ext cx="19400520" cy="18920462"/>
          </a:xfrm>
        </p:spPr>
        <p:txBody>
          <a:bodyPr/>
          <a:lstStyle>
            <a:lvl1pPr>
              <a:defRPr sz="11500"/>
            </a:lvl1pPr>
            <a:lvl2pPr>
              <a:defRPr sz="9600"/>
            </a:lvl2pPr>
            <a:lvl3pPr>
              <a:defRPr sz="8600"/>
            </a:lvl3pPr>
            <a:lvl4pPr>
              <a:defRPr sz="7700"/>
            </a:lvl4pPr>
            <a:lvl5pPr>
              <a:defRPr sz="7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E82395-7F7B-42BA-B8F5-EF1C03DE6A0B}" type="datetimeFigureOut">
              <a:rPr lang="en-US" smtClean="0"/>
              <a:pPr/>
              <a:t>8/15/2012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6736"/>
            <a:ext cx="35859110" cy="5486400"/>
          </a:xfrm>
        </p:spPr>
        <p:txBody>
          <a:bodyPr anchor="ctr"/>
          <a:lstStyle>
            <a:lvl1pPr algn="l">
              <a:defRPr sz="221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3E82395-7F7B-42BA-B8F5-EF1C03DE6A0B}" type="datetimeFigureOut">
              <a:rPr lang="en-US" smtClean="0"/>
              <a:pPr/>
              <a:t>8/15/2012</a:t>
            </a:fld>
            <a:endParaRPr lang="en-US"/>
          </a:p>
        </p:txBody>
      </p:sp>
      <p:sp>
        <p:nvSpPr>
          <p:cNvPr id="8" name="Slide Number Placeholder 7"/>
          <p:cNvSpPr>
            <a:spLocks noGrp="1"/>
          </p:cNvSpPr>
          <p:nvPr>
            <p:ph type="sldNum" sz="quarter" idx="11"/>
          </p:nvPr>
        </p:nvSpPr>
        <p:spPr/>
        <p:txBody>
          <a:bodyPr/>
          <a:lstStyle/>
          <a:p>
            <a:fld id="{7A282C64-59E4-499E-BC88-C71F4673D2E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E82395-7F7B-42BA-B8F5-EF1C03DE6A0B}" type="datetimeFigureOut">
              <a:rPr lang="en-US" smtClean="0"/>
              <a:pPr/>
              <a:t>8/15/2012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0" y="5690534"/>
            <a:ext cx="15361920" cy="3505200"/>
          </a:xfrm>
        </p:spPr>
        <p:txBody>
          <a:bodyPr tIns="0" bIns="0" anchor="t"/>
          <a:lstStyle>
            <a:lvl1pPr algn="l">
              <a:buNone/>
              <a:defRPr sz="86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2194560" y="1029235"/>
            <a:ext cx="13167360" cy="4389120"/>
          </a:xfrm>
        </p:spPr>
        <p:txBody>
          <a:bodyPr lIns="219456" tIns="0" rIns="219456" bIns="0" anchor="b"/>
          <a:lstStyle>
            <a:lvl1pPr marL="0" indent="0" algn="l">
              <a:buNone/>
              <a:defRPr sz="6700"/>
            </a:lvl1pPr>
            <a:lvl2pPr>
              <a:buNone/>
              <a:defRPr sz="5800"/>
            </a:lvl2pPr>
            <a:lvl3pPr>
              <a:buNone/>
              <a:defRPr sz="4800"/>
            </a:lvl3pPr>
            <a:lvl4pPr>
              <a:buNone/>
              <a:defRPr sz="4300"/>
            </a:lvl4pPr>
            <a:lvl5pPr>
              <a:buNone/>
              <a:defRPr sz="43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194560" y="9509760"/>
            <a:ext cx="34015680" cy="18288000"/>
          </a:xfrm>
        </p:spPr>
        <p:txBody>
          <a:bodyPr/>
          <a:lstStyle>
            <a:lvl1pPr>
              <a:defRPr sz="13400"/>
            </a:lvl1pPr>
            <a:lvl2pPr>
              <a:defRPr sz="11500"/>
            </a:lvl2pPr>
            <a:lvl3pPr>
              <a:defRPr sz="10600"/>
            </a:lvl3pPr>
            <a:lvl4pPr>
              <a:defRPr sz="9600"/>
            </a:lvl4pPr>
            <a:lvl5pPr>
              <a:defRPr sz="9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E82395-7F7B-42BA-B8F5-EF1C03DE6A0B}"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39150950" y="30825910"/>
            <a:ext cx="3657600" cy="1752600"/>
          </a:xfrm>
        </p:spPr>
        <p:txBody>
          <a:bodyPr/>
          <a:lstStyle/>
          <a:p>
            <a:fld id="{7A282C64-59E4-499E-BC88-C71F4673D2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672314" y="8187403"/>
            <a:ext cx="14658566" cy="6018278"/>
          </a:xfrm>
        </p:spPr>
        <p:txBody>
          <a:bodyPr anchor="b"/>
          <a:lstStyle>
            <a:lvl1pPr algn="l">
              <a:buNone/>
              <a:defRPr sz="106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5115014" y="4895554"/>
            <a:ext cx="19751040" cy="1975104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154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26672323" y="14394072"/>
            <a:ext cx="14658557" cy="12784714"/>
          </a:xfrm>
        </p:spPr>
        <p:txBody>
          <a:bodyPr lIns="219456" rIns="219456"/>
          <a:lstStyle>
            <a:lvl1pPr marL="0" indent="0">
              <a:buFontTx/>
              <a:buNone/>
              <a:defRPr sz="5800"/>
            </a:lvl1pPr>
            <a:lvl2pPr>
              <a:buFontTx/>
              <a:buNone/>
              <a:defRPr sz="5800"/>
            </a:lvl2pPr>
            <a:lvl3pPr>
              <a:buFontTx/>
              <a:buNone/>
              <a:defRPr sz="4800"/>
            </a:lvl3pPr>
            <a:lvl4pPr>
              <a:buFontTx/>
              <a:buNone/>
              <a:defRPr sz="4300"/>
            </a:lvl4pPr>
            <a:lvl5pPr>
              <a:buFontTx/>
              <a:buNone/>
              <a:defRPr sz="43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2194560" y="30825910"/>
            <a:ext cx="10241280" cy="1752600"/>
          </a:xfrm>
        </p:spPr>
        <p:txBody>
          <a:bodyPr/>
          <a:lstStyle/>
          <a:p>
            <a:fld id="{A3E82395-7F7B-42BA-B8F5-EF1C03DE6A0B}" type="datetimeFigureOut">
              <a:rPr lang="en-US" smtClean="0"/>
              <a:pPr/>
              <a:t>8/15/2012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282C64-59E4-499E-BC88-C71F4673D2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22810205"/>
            <a:ext cx="43891200" cy="10142218"/>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438912" tIns="219456" rIns="438912" bIns="219456" anchor="t" compatLnSpc="1"/>
          <a:lstStyle/>
          <a:p>
            <a:endParaRPr kumimoji="0" lang="en-US"/>
          </a:p>
        </p:txBody>
      </p:sp>
      <p:sp>
        <p:nvSpPr>
          <p:cNvPr id="16" name="Freeform 15"/>
          <p:cNvSpPr>
            <a:spLocks/>
          </p:cNvSpPr>
          <p:nvPr/>
        </p:nvSpPr>
        <p:spPr bwMode="auto">
          <a:xfrm>
            <a:off x="35112960" y="0"/>
            <a:ext cx="8778240" cy="329184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438912" tIns="219456" rIns="438912" bIns="219456" anchor="t" compatLnSpc="1"/>
          <a:lstStyle/>
          <a:p>
            <a:endParaRPr kumimoji="0" lang="en-US"/>
          </a:p>
        </p:txBody>
      </p:sp>
      <p:sp>
        <p:nvSpPr>
          <p:cNvPr id="9" name="Title Placeholder 8"/>
          <p:cNvSpPr>
            <a:spLocks noGrp="1"/>
          </p:cNvSpPr>
          <p:nvPr>
            <p:ph type="title"/>
          </p:nvPr>
        </p:nvSpPr>
        <p:spPr>
          <a:xfrm>
            <a:off x="2194560" y="1318262"/>
            <a:ext cx="35844480" cy="5486400"/>
          </a:xfrm>
          <a:prstGeom prst="rect">
            <a:avLst/>
          </a:prstGeom>
        </p:spPr>
        <p:txBody>
          <a:bodyPr vert="horz" lIns="219456" tIns="219456" rIns="219456" bIns="219456"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2194560" y="7680963"/>
            <a:ext cx="35844480" cy="21724622"/>
          </a:xfrm>
          <a:prstGeom prst="rect">
            <a:avLst/>
          </a:prstGeom>
        </p:spPr>
        <p:txBody>
          <a:bodyPr vert="horz" lIns="438912" tIns="219456" rIns="438912" bIns="21945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2194560" y="30825910"/>
            <a:ext cx="10241280" cy="1752600"/>
          </a:xfrm>
          <a:prstGeom prst="rect">
            <a:avLst/>
          </a:prstGeom>
        </p:spPr>
        <p:txBody>
          <a:bodyPr vert="horz" lIns="438912" tIns="219456" rIns="438912" bIns="0" anchor="b"/>
          <a:lstStyle>
            <a:lvl1pPr algn="l" eaLnBrk="1" latinLnBrk="0" hangingPunct="1">
              <a:defRPr kumimoji="0" sz="4800">
                <a:solidFill>
                  <a:schemeClr val="tx2">
                    <a:shade val="50000"/>
                  </a:schemeClr>
                </a:solidFill>
              </a:defRPr>
            </a:lvl1pPr>
          </a:lstStyle>
          <a:p>
            <a:fld id="{A3E82395-7F7B-42BA-B8F5-EF1C03DE6A0B}" type="datetimeFigureOut">
              <a:rPr lang="en-US" smtClean="0"/>
              <a:pPr/>
              <a:t>8/15/2012</a:t>
            </a:fld>
            <a:endParaRPr lang="en-US"/>
          </a:p>
        </p:txBody>
      </p:sp>
      <p:sp>
        <p:nvSpPr>
          <p:cNvPr id="22" name="Footer Placeholder 21"/>
          <p:cNvSpPr>
            <a:spLocks noGrp="1"/>
          </p:cNvSpPr>
          <p:nvPr>
            <p:ph type="ftr" sz="quarter" idx="3"/>
          </p:nvPr>
        </p:nvSpPr>
        <p:spPr>
          <a:xfrm>
            <a:off x="14996160" y="30825910"/>
            <a:ext cx="13898880" cy="1752600"/>
          </a:xfrm>
          <a:prstGeom prst="rect">
            <a:avLst/>
          </a:prstGeom>
        </p:spPr>
        <p:txBody>
          <a:bodyPr vert="horz" lIns="0" tIns="219456" rIns="0" bIns="0" anchor="b"/>
          <a:lstStyle>
            <a:lvl1pPr algn="ctr" eaLnBrk="1" latinLnBrk="0" hangingPunct="1">
              <a:defRPr kumimoji="0" sz="48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39136320" y="30825910"/>
            <a:ext cx="3657600" cy="1752600"/>
          </a:xfrm>
          <a:prstGeom prst="rect">
            <a:avLst/>
          </a:prstGeom>
        </p:spPr>
        <p:txBody>
          <a:bodyPr vert="horz" lIns="0" tIns="0" rIns="0" bIns="0" anchor="b"/>
          <a:lstStyle>
            <a:lvl1pPr algn="r" eaLnBrk="1" latinLnBrk="0" hangingPunct="1">
              <a:defRPr kumimoji="0" sz="4800">
                <a:solidFill>
                  <a:schemeClr val="tx2">
                    <a:shade val="50000"/>
                  </a:schemeClr>
                </a:solidFill>
              </a:defRPr>
            </a:lvl1pPr>
          </a:lstStyle>
          <a:p>
            <a:fld id="{7A282C64-59E4-499E-BC88-C71F4673D2E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22100" kern="1200">
          <a:solidFill>
            <a:schemeClr val="tx1"/>
          </a:solidFill>
          <a:latin typeface="+mj-lt"/>
          <a:ea typeface="+mj-ea"/>
          <a:cs typeface="+mj-cs"/>
        </a:defRPr>
      </a:lvl1pPr>
    </p:titleStyle>
    <p:bodyStyle>
      <a:lvl1pPr marL="2018995" indent="-1843430" algn="l" rtl="0" eaLnBrk="1" latinLnBrk="0" hangingPunct="1">
        <a:spcBef>
          <a:spcPct val="20000"/>
        </a:spcBef>
        <a:buClr>
          <a:schemeClr val="accent1"/>
        </a:buClr>
        <a:buSzPct val="80000"/>
        <a:buFont typeface="Wingdings 2"/>
        <a:buChar char=""/>
        <a:defRPr kumimoji="0" sz="14400" kern="1200">
          <a:solidFill>
            <a:schemeClr val="tx1"/>
          </a:solidFill>
          <a:latin typeface="+mn-lt"/>
          <a:ea typeface="+mn-ea"/>
          <a:cs typeface="+mn-cs"/>
        </a:defRPr>
      </a:lvl1pPr>
      <a:lvl2pPr marL="3467405" indent="-1316736" algn="l" rtl="0" eaLnBrk="1" latinLnBrk="0" hangingPunct="1">
        <a:spcBef>
          <a:spcPct val="20000"/>
        </a:spcBef>
        <a:buClr>
          <a:schemeClr val="accent1"/>
        </a:buClr>
        <a:buSzPct val="90000"/>
        <a:buFont typeface="Wingdings 2"/>
        <a:buChar char=""/>
        <a:defRPr kumimoji="0" sz="12500" kern="1200">
          <a:solidFill>
            <a:schemeClr val="tx1"/>
          </a:solidFill>
          <a:latin typeface="+mn-lt"/>
          <a:ea typeface="+mn-ea"/>
          <a:cs typeface="+mn-cs"/>
        </a:defRPr>
      </a:lvl2pPr>
      <a:lvl3pPr marL="4828032" indent="-1228954" algn="l" rtl="0" eaLnBrk="1" latinLnBrk="0" hangingPunct="1">
        <a:spcBef>
          <a:spcPct val="20000"/>
        </a:spcBef>
        <a:buClr>
          <a:schemeClr val="accent2"/>
        </a:buClr>
        <a:buSzPct val="85000"/>
        <a:buFont typeface="Arial"/>
        <a:buChar char="○"/>
        <a:defRPr kumimoji="0" sz="11500" kern="1200">
          <a:solidFill>
            <a:schemeClr val="tx1"/>
          </a:solidFill>
          <a:latin typeface="+mn-lt"/>
          <a:ea typeface="+mn-ea"/>
          <a:cs typeface="+mn-cs"/>
        </a:defRPr>
      </a:lvl3pPr>
      <a:lvl4pPr marL="6144768" indent="-1141171" algn="l" rtl="0" eaLnBrk="1" latinLnBrk="0" hangingPunct="1">
        <a:spcBef>
          <a:spcPct val="20000"/>
        </a:spcBef>
        <a:buClr>
          <a:schemeClr val="accent3"/>
        </a:buClr>
        <a:buSzPct val="90000"/>
        <a:buFont typeface="Wingdings 2"/>
        <a:buChar char=""/>
        <a:defRPr kumimoji="0" sz="9600" kern="1200">
          <a:solidFill>
            <a:schemeClr val="tx1"/>
          </a:solidFill>
          <a:latin typeface="+mn-lt"/>
          <a:ea typeface="+mn-ea"/>
          <a:cs typeface="+mn-cs"/>
        </a:defRPr>
      </a:lvl4pPr>
      <a:lvl5pPr marL="7154266" indent="-877824" algn="l" rtl="0" eaLnBrk="1" latinLnBrk="0" hangingPunct="1">
        <a:spcBef>
          <a:spcPct val="20000"/>
        </a:spcBef>
        <a:buClr>
          <a:schemeClr val="accent4"/>
        </a:buClr>
        <a:buSzPct val="100000"/>
        <a:buFont typeface="Arial"/>
        <a:buChar char="-"/>
        <a:defRPr kumimoji="0" sz="9600" kern="1200">
          <a:solidFill>
            <a:schemeClr val="tx1"/>
          </a:solidFill>
          <a:latin typeface="+mn-lt"/>
          <a:ea typeface="+mn-ea"/>
          <a:cs typeface="+mn-cs"/>
        </a:defRPr>
      </a:lvl5pPr>
      <a:lvl6pPr marL="8163763" indent="-877824" algn="l" rtl="0" eaLnBrk="1" latinLnBrk="0" hangingPunct="1">
        <a:spcBef>
          <a:spcPct val="20000"/>
        </a:spcBef>
        <a:buClr>
          <a:schemeClr val="accent5"/>
        </a:buClr>
        <a:buFont typeface="Arial"/>
        <a:buChar char="-"/>
        <a:defRPr kumimoji="0" sz="9600" kern="1200" baseline="0">
          <a:solidFill>
            <a:schemeClr val="tx1"/>
          </a:solidFill>
          <a:latin typeface="+mn-lt"/>
          <a:ea typeface="+mn-ea"/>
          <a:cs typeface="+mn-cs"/>
        </a:defRPr>
      </a:lvl6pPr>
      <a:lvl7pPr marL="9217152" indent="-877824" algn="l" rtl="0" eaLnBrk="1" latinLnBrk="0" hangingPunct="1">
        <a:spcBef>
          <a:spcPct val="20000"/>
        </a:spcBef>
        <a:buClr>
          <a:schemeClr val="accent6"/>
        </a:buClr>
        <a:buSzPct val="100000"/>
        <a:buFont typeface="Arial"/>
        <a:buChar char="•"/>
        <a:defRPr kumimoji="0" sz="8600" kern="1200" baseline="0">
          <a:solidFill>
            <a:schemeClr val="tx1"/>
          </a:solidFill>
          <a:latin typeface="+mn-lt"/>
          <a:ea typeface="+mn-ea"/>
          <a:cs typeface="+mn-cs"/>
        </a:defRPr>
      </a:lvl7pPr>
      <a:lvl8pPr marL="10270541" indent="-877824" algn="l" rtl="0" eaLnBrk="1" latinLnBrk="0" hangingPunct="1">
        <a:spcBef>
          <a:spcPct val="20000"/>
        </a:spcBef>
        <a:buClr>
          <a:schemeClr val="accent6"/>
        </a:buClr>
        <a:buFont typeface="Arial"/>
        <a:buChar char="▪"/>
        <a:defRPr kumimoji="0" sz="7700" kern="1200">
          <a:solidFill>
            <a:schemeClr val="tx1"/>
          </a:solidFill>
          <a:latin typeface="+mn-lt"/>
          <a:ea typeface="+mn-ea"/>
          <a:cs typeface="+mn-cs"/>
        </a:defRPr>
      </a:lvl8pPr>
      <a:lvl9pPr marL="11192256" indent="-877824" algn="l" rtl="0" eaLnBrk="1" latinLnBrk="0" hangingPunct="1">
        <a:spcBef>
          <a:spcPct val="20000"/>
        </a:spcBef>
        <a:buClr>
          <a:schemeClr val="accent6"/>
        </a:buClr>
        <a:buFont typeface="Arial"/>
        <a:buChar char="•"/>
        <a:defRPr kumimoji="0" sz="77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194560" algn="l" rtl="0" eaLnBrk="1" latinLnBrk="0" hangingPunct="1">
        <a:defRPr kumimoji="0" kern="1200">
          <a:solidFill>
            <a:schemeClr val="tx1"/>
          </a:solidFill>
          <a:latin typeface="+mn-lt"/>
          <a:ea typeface="+mn-ea"/>
          <a:cs typeface="+mn-cs"/>
        </a:defRPr>
      </a:lvl2pPr>
      <a:lvl3pPr marL="4389120" algn="l" rtl="0" eaLnBrk="1" latinLnBrk="0" hangingPunct="1">
        <a:defRPr kumimoji="0" kern="1200">
          <a:solidFill>
            <a:schemeClr val="tx1"/>
          </a:solidFill>
          <a:latin typeface="+mn-lt"/>
          <a:ea typeface="+mn-ea"/>
          <a:cs typeface="+mn-cs"/>
        </a:defRPr>
      </a:lvl3pPr>
      <a:lvl4pPr marL="6583680" algn="l" rtl="0" eaLnBrk="1" latinLnBrk="0" hangingPunct="1">
        <a:defRPr kumimoji="0" kern="1200">
          <a:solidFill>
            <a:schemeClr val="tx1"/>
          </a:solidFill>
          <a:latin typeface="+mn-lt"/>
          <a:ea typeface="+mn-ea"/>
          <a:cs typeface="+mn-cs"/>
        </a:defRPr>
      </a:lvl4pPr>
      <a:lvl5pPr marL="8778240" algn="l" rtl="0" eaLnBrk="1" latinLnBrk="0" hangingPunct="1">
        <a:defRPr kumimoji="0" kern="1200">
          <a:solidFill>
            <a:schemeClr val="tx1"/>
          </a:solidFill>
          <a:latin typeface="+mn-lt"/>
          <a:ea typeface="+mn-ea"/>
          <a:cs typeface="+mn-cs"/>
        </a:defRPr>
      </a:lvl5pPr>
      <a:lvl6pPr marL="10972800" algn="l" rtl="0" eaLnBrk="1" latinLnBrk="0" hangingPunct="1">
        <a:defRPr kumimoji="0" kern="1200">
          <a:solidFill>
            <a:schemeClr val="tx1"/>
          </a:solidFill>
          <a:latin typeface="+mn-lt"/>
          <a:ea typeface="+mn-ea"/>
          <a:cs typeface="+mn-cs"/>
        </a:defRPr>
      </a:lvl6pPr>
      <a:lvl7pPr marL="13167360" algn="l" rtl="0" eaLnBrk="1" latinLnBrk="0" hangingPunct="1">
        <a:defRPr kumimoji="0" kern="1200">
          <a:solidFill>
            <a:schemeClr val="tx1"/>
          </a:solidFill>
          <a:latin typeface="+mn-lt"/>
          <a:ea typeface="+mn-ea"/>
          <a:cs typeface="+mn-cs"/>
        </a:defRPr>
      </a:lvl7pPr>
      <a:lvl8pPr marL="15361920" algn="l" rtl="0" eaLnBrk="1" latinLnBrk="0" hangingPunct="1">
        <a:defRPr kumimoji="0" kern="1200">
          <a:solidFill>
            <a:schemeClr val="tx1"/>
          </a:solidFill>
          <a:latin typeface="+mn-lt"/>
          <a:ea typeface="+mn-ea"/>
          <a:cs typeface="+mn-cs"/>
        </a:defRPr>
      </a:lvl8pPr>
      <a:lvl9pPr marL="175564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gif"/><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39502080" cy="4023360"/>
          </a:xfrm>
        </p:spPr>
        <p:txBody>
          <a:bodyPr>
            <a:normAutofit/>
          </a:bodyPr>
          <a:lstStyle/>
          <a:p>
            <a:pPr algn="ctr">
              <a:tabLst>
                <a:tab pos="20666075" algn="l"/>
              </a:tabLst>
            </a:pPr>
            <a:r>
              <a:rPr lang="en-US" sz="9000" dirty="0" smtClean="0">
                <a:ln w="18415" cmpd="sng">
                  <a:solidFill>
                    <a:schemeClr val="tx2">
                      <a:lumMod val="75000"/>
                    </a:schemeClr>
                  </a:solidFill>
                  <a:prstDash val="solid"/>
                </a:ln>
                <a:solidFill>
                  <a:srgbClr val="FFFFFF"/>
                </a:solidFill>
                <a:effectLst>
                  <a:outerShdw blurRad="63500" dir="3600000" algn="tl" rotWithShape="0">
                    <a:srgbClr val="000000">
                      <a:alpha val="70000"/>
                    </a:srgbClr>
                  </a:outerShdw>
                </a:effectLst>
              </a:rPr>
              <a:t>Investigating Thermal Lag in Slocum Glider CTD Data Compared to YSI Castaway and SeaBird 19 Data</a:t>
            </a:r>
            <a:endParaRPr lang="en-US" sz="9000" dirty="0">
              <a:ln w="18415" cmpd="sng">
                <a:solidFill>
                  <a:schemeClr val="tx2">
                    <a:lumMod val="75000"/>
                  </a:schemeClr>
                </a:solidFill>
                <a:prstDash val="solid"/>
              </a:ln>
              <a:solidFill>
                <a:srgbClr val="FFFFFF"/>
              </a:solidFill>
              <a:effectLst>
                <a:outerShdw blurRad="63500" dir="3600000" algn="tl" rotWithShape="0">
                  <a:srgbClr val="000000">
                    <a:alpha val="70000"/>
                  </a:srgbClr>
                </a:outerShdw>
              </a:effectLst>
            </a:endParaRPr>
          </a:p>
        </p:txBody>
      </p:sp>
      <p:sp>
        <p:nvSpPr>
          <p:cNvPr id="3" name="Text Placeholder 2"/>
          <p:cNvSpPr>
            <a:spLocks noGrp="1"/>
          </p:cNvSpPr>
          <p:nvPr>
            <p:ph type="body" idx="1"/>
          </p:nvPr>
        </p:nvSpPr>
        <p:spPr>
          <a:xfrm>
            <a:off x="0" y="7010400"/>
            <a:ext cx="14097000" cy="15316200"/>
          </a:xfrm>
        </p:spPr>
        <p:txBody>
          <a:bodyPr>
            <a:normAutofit fontScale="25000" lnSpcReduction="20000"/>
          </a:bodyPr>
          <a:lstStyle/>
          <a:p>
            <a:r>
              <a:rPr lang="en-US" sz="16000" b="0" dirty="0" smtClean="0">
                <a:solidFill>
                  <a:schemeClr val="tx1"/>
                </a:solidFill>
                <a:latin typeface="+mj-lt"/>
              </a:rPr>
              <a:t>	All Slocum gliders come equipped with conductivity, temperature, and depth sensors, or CTDs. CTDs do not record salinity, but can be inferred using the data collected to present a full profile of the water column. The glider CTDs are composed of a temperature probe and a glass tube containing two electrodes that pass electrical currents. This is how conductivity is measured. Thermal lag is the discrepancy that occurs because the temperature and conductivity are not measured simultaneously by the same instruments. Temperature is  recorded                                                                          outside of the conductivity                                                                                          cell at one time, and at a                                                                 separate time the conductivity                                                                                          is recorded in the cell. Another                                                               problem with the CTD sensor                                                           is that the conductivity cell is                                                                         made of glass, which has a                                                              high specific heat so it gives                                                                        off heat to the water traveling                                                         through the cell. This                                                                               changes the temperature of                                                        the water, which affects the                                                     conductivity measurements, as conductivity is temperature dependent. Since salinity is calculated from temperature and conductivity, the lag in the data affects the salinity measurements. One way to reduce the affects of thermal lag is by using pumped CTDs that actively pump water through their sensors so the thermal lag is decreased. The YSI Castaway has an unpumped CTD, but the SeaBird 19 is equipped with a pump CTD, which is why they were used as comparisons for the Slocum glider.</a:t>
            </a:r>
          </a:p>
          <a:p>
            <a:endParaRPr lang="en-US" sz="14400" dirty="0" smtClean="0">
              <a:solidFill>
                <a:schemeClr val="tx1"/>
              </a:solidFill>
              <a:latin typeface="+mj-lt"/>
            </a:endParaRPr>
          </a:p>
          <a:p>
            <a:endParaRPr lang="en-US" dirty="0">
              <a:solidFill>
                <a:schemeClr val="tx1"/>
              </a:solidFill>
            </a:endParaRPr>
          </a:p>
        </p:txBody>
      </p:sp>
      <p:sp>
        <p:nvSpPr>
          <p:cNvPr id="4" name="Text Placeholder 3"/>
          <p:cNvSpPr>
            <a:spLocks noGrp="1"/>
          </p:cNvSpPr>
          <p:nvPr>
            <p:ph type="body" sz="half" idx="3"/>
          </p:nvPr>
        </p:nvSpPr>
        <p:spPr>
          <a:xfrm>
            <a:off x="0" y="24307800"/>
            <a:ext cx="14630400" cy="8610600"/>
          </a:xfrm>
        </p:spPr>
        <p:txBody>
          <a:bodyPr>
            <a:noAutofit/>
          </a:bodyPr>
          <a:lstStyle/>
          <a:p>
            <a:pPr marL="1250950" indent="-1250950">
              <a:buClr>
                <a:schemeClr val="tx1"/>
              </a:buClr>
              <a:buSzPct val="100000"/>
              <a:buFont typeface="Wingdings" pitchFamily="2" charset="2"/>
              <a:buChar char="v"/>
            </a:pPr>
            <a:r>
              <a:rPr lang="en-US" sz="4000" b="0" dirty="0" smtClean="0">
                <a:solidFill>
                  <a:schemeClr val="tx1"/>
                </a:solidFill>
                <a:latin typeface="+mj-lt"/>
              </a:rPr>
              <a:t>RU15 was deployed with a YSI Castaway anchored on top. With the YSI Castaway on the outside of the glider, the volume was going to be affected, so this had to be taken into consideration during ballasting. </a:t>
            </a:r>
          </a:p>
          <a:p>
            <a:pPr marL="1250950" indent="-1250950">
              <a:buClr>
                <a:schemeClr val="tx1"/>
              </a:buClr>
              <a:buSzPct val="100000"/>
              <a:buFont typeface="Wingdings" pitchFamily="2" charset="2"/>
              <a:buChar char="v"/>
            </a:pPr>
            <a:r>
              <a:rPr lang="en-US" sz="4000" b="0" dirty="0" smtClean="0">
                <a:solidFill>
                  <a:schemeClr val="tx1"/>
                </a:solidFill>
                <a:latin typeface="+mj-lt"/>
              </a:rPr>
              <a:t>July 27, 2012, RU15 was deployed. On site the temperature, conductivity, and pressure profiles were taken using the SeaBird 19. RU15 and the YSI Castaway were collecting data for an hour. </a:t>
            </a:r>
          </a:p>
          <a:p>
            <a:pPr marL="1250950" indent="-1250950">
              <a:buClr>
                <a:schemeClr val="tx1"/>
              </a:buClr>
              <a:buSzPct val="100000"/>
              <a:buFont typeface="Wingdings" pitchFamily="2" charset="2"/>
              <a:buChar char="v"/>
            </a:pPr>
            <a:r>
              <a:rPr lang="en-US" sz="4000" b="0" dirty="0" smtClean="0">
                <a:solidFill>
                  <a:schemeClr val="tx1"/>
                </a:solidFill>
                <a:latin typeface="+mj-lt"/>
              </a:rPr>
              <a:t>With all the temperature, pressure, and conductivity data collected by the glider, YSI Castaway, and SeaBird 19, MATLAB was utilized to plot and analyze the data. RU15’s </a:t>
            </a:r>
            <a:r>
              <a:rPr lang="en-US" sz="4000" b="0" smtClean="0">
                <a:solidFill>
                  <a:schemeClr val="tx1"/>
                </a:solidFill>
                <a:latin typeface="+mj-lt"/>
              </a:rPr>
              <a:t>data was decoded </a:t>
            </a:r>
            <a:r>
              <a:rPr lang="en-US" sz="4000" b="0" dirty="0" smtClean="0">
                <a:solidFill>
                  <a:schemeClr val="tx1"/>
                </a:solidFill>
                <a:latin typeface="+mj-lt"/>
              </a:rPr>
              <a:t>from its binary format to a lvl2 format</a:t>
            </a:r>
          </a:p>
          <a:p>
            <a:pPr>
              <a:buSzPct val="90000"/>
              <a:buFont typeface="Wingdings" pitchFamily="2" charset="2"/>
              <a:buChar char="v"/>
            </a:pPr>
            <a:endParaRPr lang="en-US" sz="3400" dirty="0">
              <a:latin typeface="+mj-lt"/>
            </a:endParaRPr>
          </a:p>
        </p:txBody>
      </p:sp>
      <p:sp>
        <p:nvSpPr>
          <p:cNvPr id="5" name="Content Placeholder 4"/>
          <p:cNvSpPr>
            <a:spLocks noGrp="1"/>
          </p:cNvSpPr>
          <p:nvPr>
            <p:ph sz="quarter" idx="2"/>
          </p:nvPr>
        </p:nvSpPr>
        <p:spPr>
          <a:xfrm>
            <a:off x="24536400" y="24688800"/>
            <a:ext cx="18745200" cy="8229600"/>
          </a:xfrm>
          <a:noFill/>
        </p:spPr>
        <p:txBody>
          <a:bodyPr>
            <a:normAutofit fontScale="25000" lnSpcReduction="20000"/>
          </a:bodyPr>
          <a:lstStyle/>
          <a:p>
            <a:pPr marL="1097280" indent="-1097280">
              <a:buClr>
                <a:schemeClr val="tx1"/>
              </a:buClr>
              <a:buSzPct val="100000"/>
              <a:buFont typeface="Wingdings" pitchFamily="2" charset="2"/>
              <a:buChar char="v"/>
            </a:pPr>
            <a:r>
              <a:rPr lang="en-US" sz="16000" dirty="0" smtClean="0">
                <a:latin typeface="+mj-lt"/>
              </a:rPr>
              <a:t> Since everything with mass has the capability of storing heat, thermal lag will always be present.</a:t>
            </a:r>
          </a:p>
          <a:p>
            <a:pPr marL="1097280" indent="-1097280">
              <a:buClr>
                <a:schemeClr val="tx1"/>
              </a:buClr>
              <a:buSzPct val="100000"/>
              <a:buFont typeface="Wingdings" pitchFamily="2" charset="2"/>
              <a:buChar char="v"/>
            </a:pPr>
            <a:r>
              <a:rPr lang="en-US" sz="16000" dirty="0" smtClean="0">
                <a:latin typeface="+mj-lt"/>
              </a:rPr>
              <a:t>Thermal lag does not produce drastic incongruities and can be corrected, but even with corrections, it does affect data. Pumped CTDs are available for gliders, but lag is still present, so to analyze future and past data, it is important to understand thermal lag.</a:t>
            </a:r>
          </a:p>
          <a:p>
            <a:pPr marL="1097280" indent="-1097280">
              <a:buClr>
                <a:schemeClr val="tx1"/>
              </a:buClr>
              <a:buSzPct val="100000"/>
              <a:buFont typeface="Wingdings" pitchFamily="2" charset="2"/>
              <a:buChar char="v"/>
            </a:pPr>
            <a:r>
              <a:rPr lang="en-US" sz="16000" dirty="0" smtClean="0">
                <a:latin typeface="+mj-lt"/>
              </a:rPr>
              <a:t>The temperature/conductivity discrepancies are problems, but especially crossing the thermocline. The temperature change is drastic over a short area and can alter the temperature and conductivity readings, which then alter the salinity measurements. This is made worse by the fact that the glider only samples once every two seconds, so not much data is taken through the thermocline and it is difficult to make corrections to have usable data.</a:t>
            </a:r>
          </a:p>
          <a:p>
            <a:pPr marL="1097280" indent="-1097280">
              <a:buClr>
                <a:schemeClr val="tx1"/>
              </a:buClr>
              <a:buSzPct val="100000"/>
              <a:buFont typeface="Wingdings" pitchFamily="2" charset="2"/>
              <a:buChar char="v"/>
            </a:pPr>
            <a:r>
              <a:rPr lang="en-US" sz="16000" dirty="0" smtClean="0">
                <a:latin typeface="+mj-lt"/>
              </a:rPr>
              <a:t>Flying 2 gliders, one with a pumped CTD and one with an unpumped CTD, would be the next step in getting data to further understand and correct thermal lag.</a:t>
            </a:r>
            <a:endParaRPr lang="en-US" sz="16000" dirty="0" smtClean="0"/>
          </a:p>
          <a:p>
            <a:pPr marL="1097280" indent="-1097280">
              <a:buClr>
                <a:schemeClr val="tx1"/>
              </a:buClr>
              <a:buSzPct val="86000"/>
              <a:buFont typeface="Wingdings" pitchFamily="2" charset="2"/>
              <a:buChar char="Ø"/>
            </a:pPr>
            <a:endParaRPr lang="en-US" sz="7700" dirty="0" smtClean="0">
              <a:latin typeface="+mj-lt"/>
            </a:endParaRPr>
          </a:p>
          <a:p>
            <a:pPr marL="1097280" indent="-1097280">
              <a:buClr>
                <a:schemeClr val="tx1"/>
              </a:buClr>
              <a:buSzPct val="86000"/>
              <a:buFont typeface="Wingdings" pitchFamily="2" charset="2"/>
              <a:buChar char="Ø"/>
            </a:pPr>
            <a:endParaRPr lang="en-US" sz="16000" dirty="0" smtClean="0"/>
          </a:p>
        </p:txBody>
      </p:sp>
      <p:sp>
        <p:nvSpPr>
          <p:cNvPr id="6" name="Content Placeholder 5"/>
          <p:cNvSpPr>
            <a:spLocks noGrp="1"/>
          </p:cNvSpPr>
          <p:nvPr>
            <p:ph sz="quarter" idx="4"/>
          </p:nvPr>
        </p:nvSpPr>
        <p:spPr>
          <a:xfrm>
            <a:off x="24612600" y="5943600"/>
            <a:ext cx="6949445" cy="1097285"/>
          </a:xfrm>
          <a:solidFill>
            <a:schemeClr val="accent2">
              <a:lumMod val="50000"/>
            </a:schemeClr>
          </a:solidFill>
        </p:spPr>
        <p:txBody>
          <a:bodyPr>
            <a:normAutofit lnSpcReduction="10000"/>
          </a:bodyPr>
          <a:lstStyle/>
          <a:p>
            <a:pPr algn="ctr">
              <a:buNone/>
            </a:pPr>
            <a:r>
              <a:rPr lang="en-US" sz="4400" dirty="0" smtClean="0">
                <a:latin typeface="+mj-lt"/>
              </a:rPr>
              <a:t>Results</a:t>
            </a:r>
            <a:endParaRPr lang="en-US" sz="4400" dirty="0">
              <a:latin typeface="+mj-lt"/>
            </a:endParaRPr>
          </a:p>
        </p:txBody>
      </p:sp>
      <p:sp>
        <p:nvSpPr>
          <p:cNvPr id="8" name="TextBox 7"/>
          <p:cNvSpPr txBox="1"/>
          <p:nvPr/>
        </p:nvSpPr>
        <p:spPr>
          <a:xfrm>
            <a:off x="2971800" y="5715000"/>
            <a:ext cx="6949440" cy="1120307"/>
          </a:xfrm>
          <a:prstGeom prst="rect">
            <a:avLst/>
          </a:prstGeom>
          <a:solidFill>
            <a:schemeClr val="accent2">
              <a:lumMod val="50000"/>
            </a:schemeClr>
          </a:solidFill>
        </p:spPr>
        <p:txBody>
          <a:bodyPr wrap="square" lIns="438912" tIns="219456" rIns="438912" bIns="219456" rtlCol="0">
            <a:spAutoFit/>
          </a:bodyPr>
          <a:lstStyle/>
          <a:p>
            <a:pPr algn="ctr"/>
            <a:r>
              <a:rPr lang="en-US" sz="4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Introduction</a:t>
            </a:r>
            <a:endParaRPr lang="en-US" sz="4400" b="1" dirty="0">
              <a:latin typeface="+mj-lt"/>
            </a:endParaRPr>
          </a:p>
        </p:txBody>
      </p:sp>
      <p:sp>
        <p:nvSpPr>
          <p:cNvPr id="9" name="TextBox 8"/>
          <p:cNvSpPr txBox="1"/>
          <p:nvPr/>
        </p:nvSpPr>
        <p:spPr>
          <a:xfrm>
            <a:off x="3505200" y="22783800"/>
            <a:ext cx="6949440" cy="1120307"/>
          </a:xfrm>
          <a:prstGeom prst="rect">
            <a:avLst/>
          </a:prstGeom>
          <a:solidFill>
            <a:schemeClr val="accent2">
              <a:lumMod val="50000"/>
            </a:schemeClr>
          </a:solidFill>
        </p:spPr>
        <p:txBody>
          <a:bodyPr wrap="square" lIns="438912" tIns="219456" rIns="438912" bIns="219456" rtlCol="0">
            <a:spAutoFit/>
          </a:bodyPr>
          <a:lstStyle/>
          <a:p>
            <a:pPr algn="ctr"/>
            <a:r>
              <a:rPr lang="en-US" sz="4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Methods</a:t>
            </a:r>
            <a:endParaRPr lang="en-US" sz="4400" b="1" dirty="0">
              <a:latin typeface="+mj-lt"/>
            </a:endParaRPr>
          </a:p>
        </p:txBody>
      </p:sp>
      <p:pic>
        <p:nvPicPr>
          <p:cNvPr id="10" name="Picture 9" descr="YSI-logo-blue.jpg"/>
          <p:cNvPicPr>
            <a:picLocks noChangeAspect="1"/>
          </p:cNvPicPr>
          <p:nvPr/>
        </p:nvPicPr>
        <p:blipFill>
          <a:blip r:embed="rId2" cstate="print"/>
          <a:stretch>
            <a:fillRect/>
          </a:stretch>
        </p:blipFill>
        <p:spPr>
          <a:xfrm>
            <a:off x="1219200" y="2438400"/>
            <a:ext cx="3167482" cy="2869747"/>
          </a:xfrm>
          <a:prstGeom prst="rect">
            <a:avLst/>
          </a:prstGeom>
        </p:spPr>
      </p:pic>
      <p:pic>
        <p:nvPicPr>
          <p:cNvPr id="12" name="Picture 11" descr="Logo_Seabird-180x82.JPG"/>
          <p:cNvPicPr>
            <a:picLocks noChangeAspect="1"/>
          </p:cNvPicPr>
          <p:nvPr/>
        </p:nvPicPr>
        <p:blipFill>
          <a:blip r:embed="rId3" cstate="print"/>
          <a:stretch>
            <a:fillRect/>
          </a:stretch>
        </p:blipFill>
        <p:spPr>
          <a:xfrm>
            <a:off x="29794200" y="2667000"/>
            <a:ext cx="5943600" cy="2707642"/>
          </a:xfrm>
          <a:prstGeom prst="rect">
            <a:avLst/>
          </a:prstGeom>
        </p:spPr>
      </p:pic>
      <p:pic>
        <p:nvPicPr>
          <p:cNvPr id="13" name="Picture 12" descr="rucool_redgray_on_light_lg.gif"/>
          <p:cNvPicPr>
            <a:picLocks noChangeAspect="1"/>
          </p:cNvPicPr>
          <p:nvPr/>
        </p:nvPicPr>
        <p:blipFill>
          <a:blip r:embed="rId4" cstate="print"/>
          <a:stretch>
            <a:fillRect/>
          </a:stretch>
        </p:blipFill>
        <p:spPr>
          <a:xfrm>
            <a:off x="36271200" y="4343400"/>
            <a:ext cx="5852160" cy="2567146"/>
          </a:xfrm>
          <a:prstGeom prst="rect">
            <a:avLst/>
          </a:prstGeom>
        </p:spPr>
      </p:pic>
      <p:pic>
        <p:nvPicPr>
          <p:cNvPr id="20" name="Picture 19" descr="RU15.jpg"/>
          <p:cNvPicPr>
            <a:picLocks noChangeAspect="1"/>
          </p:cNvPicPr>
          <p:nvPr/>
        </p:nvPicPr>
        <p:blipFill>
          <a:blip r:embed="rId5" cstate="print"/>
          <a:stretch>
            <a:fillRect/>
          </a:stretch>
        </p:blipFill>
        <p:spPr>
          <a:xfrm>
            <a:off x="15316200" y="24612600"/>
            <a:ext cx="8534400" cy="5334000"/>
          </a:xfrm>
          <a:prstGeom prst="rect">
            <a:avLst/>
          </a:prstGeom>
        </p:spPr>
      </p:pic>
      <p:pic>
        <p:nvPicPr>
          <p:cNvPr id="21" name="Picture 20" descr="twr.jpg"/>
          <p:cNvPicPr>
            <a:picLocks noChangeAspect="1"/>
          </p:cNvPicPr>
          <p:nvPr/>
        </p:nvPicPr>
        <p:blipFill>
          <a:blip r:embed="rId6" cstate="print"/>
          <a:stretch>
            <a:fillRect/>
          </a:stretch>
        </p:blipFill>
        <p:spPr>
          <a:xfrm>
            <a:off x="4724400" y="2667000"/>
            <a:ext cx="7991534" cy="2282602"/>
          </a:xfrm>
          <a:prstGeom prst="rect">
            <a:avLst/>
          </a:prstGeom>
        </p:spPr>
      </p:pic>
      <p:sp>
        <p:nvSpPr>
          <p:cNvPr id="24" name="TextBox 23"/>
          <p:cNvSpPr txBox="1"/>
          <p:nvPr/>
        </p:nvSpPr>
        <p:spPr>
          <a:xfrm>
            <a:off x="12801600" y="3291842"/>
            <a:ext cx="17556480" cy="2228302"/>
          </a:xfrm>
          <a:prstGeom prst="rect">
            <a:avLst/>
          </a:prstGeom>
          <a:noFill/>
        </p:spPr>
        <p:txBody>
          <a:bodyPr wrap="square" lIns="438912" tIns="219456" rIns="438912" bIns="219456" rtlCol="0">
            <a:spAutoFit/>
          </a:bodyPr>
          <a:lstStyle/>
          <a:p>
            <a:pPr algn="ctr"/>
            <a:r>
              <a:rPr lang="en-US" sz="5800" dirty="0" smtClean="0">
                <a:latin typeface="+mj-lt"/>
              </a:rPr>
              <a:t>Amanda Williams, Scott Glenn, Josh Kohut,</a:t>
            </a:r>
          </a:p>
          <a:p>
            <a:pPr algn="ctr"/>
            <a:r>
              <a:rPr lang="en-US" sz="5800" dirty="0" smtClean="0">
                <a:latin typeface="+mj-lt"/>
              </a:rPr>
              <a:t>John Kerfoot, David Aragon, Christina Haskins</a:t>
            </a:r>
            <a:endParaRPr lang="en-US" sz="5800" dirty="0">
              <a:latin typeface="+mj-lt"/>
            </a:endParaRPr>
          </a:p>
        </p:txBody>
      </p:sp>
      <p:sp>
        <p:nvSpPr>
          <p:cNvPr id="25" name="TextBox 24"/>
          <p:cNvSpPr txBox="1"/>
          <p:nvPr/>
        </p:nvSpPr>
        <p:spPr>
          <a:xfrm>
            <a:off x="30480000" y="23469600"/>
            <a:ext cx="6949440" cy="1120307"/>
          </a:xfrm>
          <a:prstGeom prst="rect">
            <a:avLst/>
          </a:prstGeom>
          <a:solidFill>
            <a:schemeClr val="accent2">
              <a:lumMod val="50000"/>
            </a:schemeClr>
          </a:solidFill>
        </p:spPr>
        <p:txBody>
          <a:bodyPr wrap="square" lIns="438912" tIns="219456" rIns="438912" bIns="219456" rtlCol="0">
            <a:spAutoFit/>
          </a:bodyPr>
          <a:lstStyle/>
          <a:p>
            <a:pPr algn="ct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Conclusions</a:t>
            </a:r>
            <a:endParaRPr lang="en-US" sz="4400" b="1" dirty="0">
              <a:latin typeface="+mj-lt"/>
            </a:endParaRPr>
          </a:p>
        </p:txBody>
      </p:sp>
      <p:sp>
        <p:nvSpPr>
          <p:cNvPr id="27" name="TextBox 26"/>
          <p:cNvSpPr txBox="1"/>
          <p:nvPr/>
        </p:nvSpPr>
        <p:spPr>
          <a:xfrm>
            <a:off x="14630400" y="13411200"/>
            <a:ext cx="13487400" cy="2012859"/>
          </a:xfrm>
          <a:prstGeom prst="rect">
            <a:avLst/>
          </a:prstGeom>
          <a:noFill/>
        </p:spPr>
        <p:txBody>
          <a:bodyPr wrap="square" lIns="438912" tIns="219456" rIns="438912" bIns="219456" rtlCol="0">
            <a:spAutoFit/>
          </a:bodyPr>
          <a:lstStyle/>
          <a:p>
            <a:r>
              <a:rPr lang="en-US" sz="3400" dirty="0" smtClean="0">
                <a:latin typeface="+mj-lt"/>
              </a:rPr>
              <a:t>Conductivity profiles showing differences between a Slocum glider (RU15) unpumped CTD ,a YSI Castaway unpumped CTD ,and a pumped SeaBird 19 CTD .</a:t>
            </a:r>
            <a:endParaRPr lang="en-US" sz="3400" dirty="0">
              <a:latin typeface="+mj-lt"/>
            </a:endParaRPr>
          </a:p>
        </p:txBody>
      </p:sp>
      <p:sp>
        <p:nvSpPr>
          <p:cNvPr id="28" name="TextBox 27"/>
          <p:cNvSpPr txBox="1"/>
          <p:nvPr/>
        </p:nvSpPr>
        <p:spPr>
          <a:xfrm>
            <a:off x="28879800" y="13563600"/>
            <a:ext cx="13167360" cy="2012859"/>
          </a:xfrm>
          <a:prstGeom prst="rect">
            <a:avLst/>
          </a:prstGeom>
          <a:noFill/>
        </p:spPr>
        <p:txBody>
          <a:bodyPr wrap="square" lIns="438912" tIns="219456" rIns="438912" bIns="219456" rtlCol="0">
            <a:spAutoFit/>
          </a:bodyPr>
          <a:lstStyle/>
          <a:p>
            <a:r>
              <a:rPr lang="en-US" sz="3400" dirty="0" smtClean="0">
                <a:latin typeface="+mj-lt"/>
              </a:rPr>
              <a:t>Temperature profiles showing differences between a Slocum glider unpumped CTD (RU15), a YSI Castaway unpumped CTD, and a pumped SeaBird 19 CTD.</a:t>
            </a:r>
            <a:endParaRPr lang="en-US" sz="3400" dirty="0">
              <a:latin typeface="+mj-lt"/>
            </a:endParaRPr>
          </a:p>
        </p:txBody>
      </p:sp>
      <p:sp>
        <p:nvSpPr>
          <p:cNvPr id="29" name="TextBox 28"/>
          <p:cNvSpPr txBox="1"/>
          <p:nvPr/>
        </p:nvSpPr>
        <p:spPr>
          <a:xfrm>
            <a:off x="14401800" y="21564600"/>
            <a:ext cx="13868400" cy="2012859"/>
          </a:xfrm>
          <a:prstGeom prst="rect">
            <a:avLst/>
          </a:prstGeom>
          <a:noFill/>
        </p:spPr>
        <p:txBody>
          <a:bodyPr wrap="square" lIns="438912" tIns="219456" rIns="438912" bIns="219456" rtlCol="0">
            <a:spAutoFit/>
          </a:bodyPr>
          <a:lstStyle/>
          <a:p>
            <a:r>
              <a:rPr lang="en-US" sz="3400" dirty="0" smtClean="0">
                <a:latin typeface="+mj-lt"/>
              </a:rPr>
              <a:t>Uncorrected salinity profiles showing the results of thermal lag in conductivity and temperature data in Slocum glider (RU15) and YSI Castaway unpumped CTDs compared to a pumped SeaBird 19 CTD.</a:t>
            </a:r>
            <a:endParaRPr lang="en-US" sz="3400" dirty="0">
              <a:latin typeface="+mj-lt"/>
            </a:endParaRPr>
          </a:p>
        </p:txBody>
      </p:sp>
      <p:sp>
        <p:nvSpPr>
          <p:cNvPr id="30" name="TextBox 29"/>
          <p:cNvSpPr txBox="1"/>
          <p:nvPr/>
        </p:nvSpPr>
        <p:spPr>
          <a:xfrm>
            <a:off x="29184600" y="21793200"/>
            <a:ext cx="13167360" cy="1477330"/>
          </a:xfrm>
          <a:prstGeom prst="rect">
            <a:avLst/>
          </a:prstGeom>
          <a:noFill/>
        </p:spPr>
        <p:txBody>
          <a:bodyPr wrap="square" lIns="438912" tIns="219456" rIns="438912" bIns="219456" rtlCol="0">
            <a:spAutoFit/>
          </a:bodyPr>
          <a:lstStyle/>
          <a:p>
            <a:r>
              <a:rPr lang="en-US" sz="3400" dirty="0" smtClean="0">
                <a:latin typeface="+mj-lt"/>
              </a:rPr>
              <a:t>Time discrepancies between the YSI Castaway attached to RU15 and 3 missions from RU15 .</a:t>
            </a:r>
            <a:endParaRPr lang="en-US" sz="3400" dirty="0">
              <a:latin typeface="+mj-lt"/>
            </a:endParaRPr>
          </a:p>
        </p:txBody>
      </p:sp>
      <p:sp>
        <p:nvSpPr>
          <p:cNvPr id="32" name="TextBox 31"/>
          <p:cNvSpPr txBox="1"/>
          <p:nvPr/>
        </p:nvSpPr>
        <p:spPr>
          <a:xfrm>
            <a:off x="15240000" y="30175200"/>
            <a:ext cx="8534400" cy="2105192"/>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lIns="438912" tIns="219456" rIns="438912" bIns="219456" rtlCol="0">
            <a:spAutoFit/>
          </a:bodyPr>
          <a:lstStyle/>
          <a:p>
            <a:r>
              <a:rPr lang="en-US" sz="3600" dirty="0" smtClean="0">
                <a:latin typeface="+mj-lt"/>
              </a:rPr>
              <a:t>RU15 with the YSI Castaway attached to the top to get comparison data between </a:t>
            </a:r>
            <a:r>
              <a:rPr lang="en-US" sz="3600" smtClean="0">
                <a:latin typeface="+mj-lt"/>
              </a:rPr>
              <a:t>two </a:t>
            </a:r>
            <a:r>
              <a:rPr lang="en-US" sz="3600" smtClean="0">
                <a:latin typeface="+mj-lt"/>
              </a:rPr>
              <a:t>unpumped </a:t>
            </a:r>
            <a:r>
              <a:rPr lang="en-US" sz="3600" dirty="0" smtClean="0">
                <a:latin typeface="+mj-lt"/>
              </a:rPr>
              <a:t>CTDs</a:t>
            </a:r>
            <a:endParaRPr lang="en-US" sz="3600" dirty="0">
              <a:latin typeface="+mj-lt"/>
            </a:endParaRPr>
          </a:p>
        </p:txBody>
      </p:sp>
      <p:sp>
        <p:nvSpPr>
          <p:cNvPr id="39" name="TextBox 38"/>
          <p:cNvSpPr txBox="1"/>
          <p:nvPr/>
        </p:nvSpPr>
        <p:spPr>
          <a:xfrm>
            <a:off x="6858000" y="16459200"/>
            <a:ext cx="7010400" cy="1200329"/>
          </a:xfrm>
          <a:prstGeom prst="rect">
            <a:avLst/>
          </a:prstGeom>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3600" dirty="0" smtClean="0">
                <a:latin typeface="+mj-lt"/>
              </a:rPr>
              <a:t>Temperature probe &amp; conductivity cell in unpumped CTD</a:t>
            </a:r>
            <a:endParaRPr lang="en-US" sz="3600" dirty="0">
              <a:latin typeface="+mj-lt"/>
            </a:endParaRPr>
          </a:p>
        </p:txBody>
      </p:sp>
      <p:pic>
        <p:nvPicPr>
          <p:cNvPr id="42" name="Picture 41" descr="Salinity SeaBird19, YSI, glider.jpg"/>
          <p:cNvPicPr>
            <a:picLocks/>
          </p:cNvPicPr>
          <p:nvPr/>
        </p:nvPicPr>
        <p:blipFill>
          <a:blip r:embed="rId7" cstate="print"/>
          <a:stretch>
            <a:fillRect/>
          </a:stretch>
        </p:blipFill>
        <p:spPr>
          <a:xfrm>
            <a:off x="14782800" y="15621000"/>
            <a:ext cx="13167360" cy="5660136"/>
          </a:xfrm>
          <a:prstGeom prst="rect">
            <a:avLst/>
          </a:prstGeom>
          <a:ln w="12700">
            <a:solidFill>
              <a:schemeClr val="bg1"/>
            </a:solidFill>
          </a:ln>
        </p:spPr>
      </p:pic>
      <p:pic>
        <p:nvPicPr>
          <p:cNvPr id="43" name="Picture 42" descr="Time Glider Castaway Plot.jpg"/>
          <p:cNvPicPr>
            <a:picLocks/>
          </p:cNvPicPr>
          <p:nvPr/>
        </p:nvPicPr>
        <p:blipFill>
          <a:blip r:embed="rId8" cstate="print"/>
          <a:stretch>
            <a:fillRect/>
          </a:stretch>
        </p:blipFill>
        <p:spPr>
          <a:xfrm>
            <a:off x="29108400" y="15621000"/>
            <a:ext cx="13167360" cy="5660136"/>
          </a:xfrm>
          <a:prstGeom prst="rect">
            <a:avLst/>
          </a:prstGeom>
          <a:ln w="12700">
            <a:solidFill>
              <a:schemeClr val="bg1"/>
            </a:solidFill>
          </a:ln>
        </p:spPr>
      </p:pic>
      <p:pic>
        <p:nvPicPr>
          <p:cNvPr id="36" name="Picture 35" descr="Close Up.jpg"/>
          <p:cNvPicPr>
            <a:picLocks noChangeAspect="1"/>
          </p:cNvPicPr>
          <p:nvPr/>
        </p:nvPicPr>
        <p:blipFill>
          <a:blip r:embed="rId9" cstate="print"/>
          <a:stretch>
            <a:fillRect/>
          </a:stretch>
        </p:blipFill>
        <p:spPr>
          <a:xfrm>
            <a:off x="30403800" y="19050000"/>
            <a:ext cx="4906506" cy="2777871"/>
          </a:xfrm>
          <a:prstGeom prst="rect">
            <a:avLst/>
          </a:prstGeom>
          <a:ln w="12700">
            <a:solidFill>
              <a:schemeClr val="bg1"/>
            </a:solidFill>
          </a:ln>
        </p:spPr>
      </p:pic>
      <p:pic>
        <p:nvPicPr>
          <p:cNvPr id="44" name="Picture 43" descr="Seabird Cast Glider Temp.jpg"/>
          <p:cNvPicPr>
            <a:picLocks/>
          </p:cNvPicPr>
          <p:nvPr/>
        </p:nvPicPr>
        <p:blipFill>
          <a:blip r:embed="rId10" cstate="print"/>
          <a:stretch>
            <a:fillRect/>
          </a:stretch>
        </p:blipFill>
        <p:spPr>
          <a:xfrm>
            <a:off x="29032200" y="7696200"/>
            <a:ext cx="13167360" cy="5660136"/>
          </a:xfrm>
          <a:prstGeom prst="rect">
            <a:avLst/>
          </a:prstGeom>
          <a:ln w="12700">
            <a:solidFill>
              <a:schemeClr val="bg1"/>
            </a:solidFill>
          </a:ln>
        </p:spPr>
      </p:pic>
      <p:pic>
        <p:nvPicPr>
          <p:cNvPr id="45" name="Picture 44" descr="Seabird Castaway Glider Cond.jpg"/>
          <p:cNvPicPr>
            <a:picLocks/>
          </p:cNvPicPr>
          <p:nvPr/>
        </p:nvPicPr>
        <p:blipFill>
          <a:blip r:embed="rId11" cstate="print"/>
          <a:stretch>
            <a:fillRect/>
          </a:stretch>
        </p:blipFill>
        <p:spPr>
          <a:xfrm>
            <a:off x="14859000" y="7696200"/>
            <a:ext cx="13167360" cy="5660136"/>
          </a:xfrm>
          <a:prstGeom prst="rect">
            <a:avLst/>
          </a:prstGeom>
          <a:ln w="12700">
            <a:solidFill>
              <a:schemeClr val="bg1"/>
            </a:solidFill>
          </a:ln>
        </p:spPr>
      </p:pic>
      <p:pic>
        <p:nvPicPr>
          <p:cNvPr id="46" name="Picture 45" descr="BPU Logo.JPG"/>
          <p:cNvPicPr>
            <a:picLocks noChangeAspect="1"/>
          </p:cNvPicPr>
          <p:nvPr/>
        </p:nvPicPr>
        <p:blipFill>
          <a:blip r:embed="rId12" cstate="print"/>
          <a:stretch>
            <a:fillRect/>
          </a:stretch>
        </p:blipFill>
        <p:spPr>
          <a:xfrm>
            <a:off x="36576000" y="2590800"/>
            <a:ext cx="6629400" cy="1358900"/>
          </a:xfrm>
          <a:prstGeom prst="rect">
            <a:avLst/>
          </a:prstGeom>
        </p:spPr>
      </p:pic>
      <p:sp>
        <p:nvSpPr>
          <p:cNvPr id="47" name="Oval 46"/>
          <p:cNvSpPr/>
          <p:nvPr/>
        </p:nvSpPr>
        <p:spPr>
          <a:xfrm>
            <a:off x="24460200" y="8991600"/>
            <a:ext cx="1371600" cy="1524000"/>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a:off x="21564600" y="9372600"/>
            <a:ext cx="2895600" cy="304800"/>
          </a:xfrm>
          <a:prstGeom prst="straightConnector1">
            <a:avLst/>
          </a:prstGeom>
          <a:ln w="381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19812000" y="9067800"/>
            <a:ext cx="2057400" cy="523220"/>
          </a:xfrm>
          <a:prstGeom prst="rect">
            <a:avLst/>
          </a:prstGeom>
          <a:noFill/>
        </p:spPr>
        <p:txBody>
          <a:bodyPr wrap="square" rtlCol="0">
            <a:spAutoFit/>
          </a:bodyPr>
          <a:lstStyle/>
          <a:p>
            <a:r>
              <a:rPr lang="en-US" sz="2800" dirty="0" smtClean="0">
                <a:solidFill>
                  <a:schemeClr val="tx2">
                    <a:lumMod val="10000"/>
                  </a:schemeClr>
                </a:solidFill>
                <a:latin typeface="+mj-lt"/>
              </a:rPr>
              <a:t>Thermal lag</a:t>
            </a:r>
            <a:endParaRPr lang="en-US" sz="2800" dirty="0">
              <a:solidFill>
                <a:schemeClr val="tx2">
                  <a:lumMod val="10000"/>
                </a:schemeClr>
              </a:solidFill>
              <a:latin typeface="+mj-lt"/>
            </a:endParaRPr>
          </a:p>
        </p:txBody>
      </p:sp>
      <p:cxnSp>
        <p:nvCxnSpPr>
          <p:cNvPr id="53" name="Straight Arrow Connector 52"/>
          <p:cNvCxnSpPr/>
          <p:nvPr/>
        </p:nvCxnSpPr>
        <p:spPr>
          <a:xfrm flipV="1">
            <a:off x="18592800" y="18669000"/>
            <a:ext cx="457200" cy="1143000"/>
          </a:xfrm>
          <a:prstGeom prst="straightConnector1">
            <a:avLst/>
          </a:prstGeom>
          <a:ln w="38100">
            <a:solidFill>
              <a:schemeClr val="accent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18135600" y="17602200"/>
            <a:ext cx="3124200" cy="990600"/>
          </a:xfrm>
          <a:prstGeom prst="ellipse">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16764000" y="19964400"/>
            <a:ext cx="2590800" cy="584775"/>
          </a:xfrm>
          <a:prstGeom prst="rect">
            <a:avLst/>
          </a:prstGeom>
          <a:noFill/>
        </p:spPr>
        <p:txBody>
          <a:bodyPr wrap="square" rtlCol="0">
            <a:spAutoFit/>
          </a:bodyPr>
          <a:lstStyle/>
          <a:p>
            <a:r>
              <a:rPr lang="en-US" sz="3200" dirty="0" smtClean="0">
                <a:solidFill>
                  <a:schemeClr val="tx2">
                    <a:lumMod val="10000"/>
                  </a:schemeClr>
                </a:solidFill>
                <a:latin typeface="+mj-lt"/>
              </a:rPr>
              <a:t>Thermal lag</a:t>
            </a:r>
            <a:endParaRPr lang="en-US" sz="3200" dirty="0">
              <a:solidFill>
                <a:schemeClr val="tx2">
                  <a:lumMod val="10000"/>
                </a:schemeClr>
              </a:solidFill>
              <a:latin typeface="+mj-lt"/>
            </a:endParaRPr>
          </a:p>
        </p:txBody>
      </p:sp>
      <p:pic>
        <p:nvPicPr>
          <p:cNvPr id="23" name="Picture 22" descr="DSCN0897.JPG"/>
          <p:cNvPicPr>
            <a:picLocks noChangeAspect="1"/>
          </p:cNvPicPr>
          <p:nvPr/>
        </p:nvPicPr>
        <p:blipFill>
          <a:blip r:embed="rId13" cstate="print"/>
          <a:stretch>
            <a:fillRect/>
          </a:stretch>
        </p:blipFill>
        <p:spPr>
          <a:xfrm>
            <a:off x="7239000" y="11658600"/>
            <a:ext cx="6477000" cy="4572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2651</TotalTime>
  <Words>290</Words>
  <Application>Microsoft Office PowerPoint</Application>
  <PresentationFormat>Custom</PresentationFormat>
  <Paragraphs>23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Technic</vt:lpstr>
      <vt:lpstr>Investigating Thermal Lag in Slocum Glider CTD Data Compared to YSI Castaway and SeaBird 19 Data</vt:lpstr>
    </vt:vector>
  </TitlesOfParts>
  <Company>Rutgers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RUCool</dc:creator>
  <cp:lastModifiedBy>RUCool</cp:lastModifiedBy>
  <cp:revision>123</cp:revision>
  <dcterms:created xsi:type="dcterms:W3CDTF">2012-08-10T01:24:32Z</dcterms:created>
  <dcterms:modified xsi:type="dcterms:W3CDTF">2012-08-15T20:16:18Z</dcterms:modified>
</cp:coreProperties>
</file>