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Default Extension="pdf" ContentType="application/pd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4"/>
  </p:notesMasterIdLst>
  <p:sldIdLst>
    <p:sldId id="263" r:id="rId2"/>
    <p:sldId id="267" r:id="rId3"/>
    <p:sldId id="279" r:id="rId4"/>
    <p:sldId id="264" r:id="rId5"/>
    <p:sldId id="265" r:id="rId6"/>
    <p:sldId id="266" r:id="rId7"/>
    <p:sldId id="285" r:id="rId8"/>
    <p:sldId id="268" r:id="rId9"/>
    <p:sldId id="283" r:id="rId10"/>
    <p:sldId id="269" r:id="rId11"/>
    <p:sldId id="284" r:id="rId12"/>
    <p:sldId id="270" r:id="rId13"/>
    <p:sldId id="260" r:id="rId14"/>
    <p:sldId id="261" r:id="rId15"/>
    <p:sldId id="257" r:id="rId16"/>
    <p:sldId id="262" r:id="rId17"/>
    <p:sldId id="281" r:id="rId18"/>
    <p:sldId id="275" r:id="rId19"/>
    <p:sldId id="272" r:id="rId20"/>
    <p:sldId id="278" r:id="rId21"/>
    <p:sldId id="273" r:id="rId22"/>
    <p:sldId id="28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397" autoAdjust="0"/>
    <p:restoredTop sz="83303" autoAdjust="0"/>
  </p:normalViewPr>
  <p:slideViewPr>
    <p:cSldViewPr snapToGrid="0" snapToObjects="1">
      <p:cViewPr>
        <p:scale>
          <a:sx n="66" d="100"/>
          <a:sy n="66" d="100"/>
        </p:scale>
        <p:origin x="-1560" y="-3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viewProps" Target="viewProps.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theme" Target="theme/theme1.xml"/><Relationship Id="rId26"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tableStyles" Target="tableStyle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1DC0C4-7B74-2943-87DD-85635057BBB5}" type="datetimeFigureOut">
              <a:rPr lang="en-US" smtClean="0"/>
              <a:pPr/>
              <a:t>4/17/12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B63572-0587-B647-B932-AEDDED7F7CF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538" indent="-236538">
              <a:buFont typeface="Arial"/>
              <a:buChar char="•"/>
            </a:pPr>
            <a:r>
              <a:rPr lang="en-US" dirty="0" smtClean="0">
                <a:solidFill>
                  <a:srgbClr val="FFFFFF"/>
                </a:solidFill>
                <a:latin typeface="Times New Roman"/>
                <a:cs typeface="Times New Roman"/>
              </a:rPr>
              <a:t>Anthropogenic emissions since 1800s driven 40% increase in atmospheric CO</a:t>
            </a:r>
            <a:r>
              <a:rPr lang="en-US" baseline="-25000" dirty="0" smtClean="0">
                <a:solidFill>
                  <a:srgbClr val="FFFFFF"/>
                </a:solidFill>
                <a:latin typeface="Times New Roman"/>
                <a:cs typeface="Times New Roman"/>
              </a:rPr>
              <a:t>2</a:t>
            </a:r>
          </a:p>
          <a:p>
            <a:pPr marL="236538" indent="-236538">
              <a:buFont typeface="Arial"/>
              <a:buChar char="•"/>
            </a:pPr>
            <a:r>
              <a:rPr lang="en-US" dirty="0" smtClean="0">
                <a:solidFill>
                  <a:srgbClr val="FFFFFF"/>
                </a:solidFill>
                <a:latin typeface="Times New Roman"/>
                <a:cs typeface="Times New Roman"/>
              </a:rPr>
              <a:t>Preindustrial- 280 </a:t>
            </a:r>
            <a:r>
              <a:rPr lang="en-US" dirty="0" err="1" smtClean="0">
                <a:solidFill>
                  <a:srgbClr val="FFFFFF"/>
                </a:solidFill>
                <a:latin typeface="Times New Roman"/>
                <a:cs typeface="Times New Roman"/>
              </a:rPr>
              <a:t>ppm</a:t>
            </a:r>
            <a:endParaRPr lang="en-US" dirty="0" smtClean="0">
              <a:solidFill>
                <a:srgbClr val="FFFFFF"/>
              </a:solidFill>
              <a:latin typeface="Times New Roman"/>
              <a:cs typeface="Times New Roman"/>
            </a:endParaRPr>
          </a:p>
          <a:p>
            <a:pPr marL="236538" indent="-236538">
              <a:buFont typeface="Arial"/>
              <a:buChar char="•"/>
            </a:pPr>
            <a:r>
              <a:rPr lang="en-US" dirty="0" smtClean="0">
                <a:solidFill>
                  <a:srgbClr val="FFFFFF"/>
                </a:solidFill>
                <a:latin typeface="Times New Roman"/>
                <a:cs typeface="Times New Roman"/>
              </a:rPr>
              <a:t>Current- 385ppm</a:t>
            </a:r>
          </a:p>
          <a:p>
            <a:pPr marL="236538" indent="-236538">
              <a:buFont typeface="Arial"/>
              <a:buChar char="•"/>
            </a:pPr>
            <a:r>
              <a:rPr lang="en-US" dirty="0" smtClean="0">
                <a:solidFill>
                  <a:srgbClr val="FFFFFF"/>
                </a:solidFill>
                <a:latin typeface="Times New Roman"/>
                <a:cs typeface="Times New Roman"/>
              </a:rPr>
              <a:t>0.5% increase per year</a:t>
            </a:r>
          </a:p>
          <a:p>
            <a:pPr marL="236538" indent="-236538">
              <a:buFont typeface="Arial"/>
              <a:buChar char="•"/>
            </a:pPr>
            <a:r>
              <a:rPr lang="en-US" dirty="0" smtClean="0">
                <a:solidFill>
                  <a:srgbClr val="FFFFFF"/>
                </a:solidFill>
                <a:latin typeface="Times New Roman"/>
                <a:cs typeface="Times New Roman"/>
              </a:rPr>
              <a:t>100 times faster than any other increase in past 650,000 years</a:t>
            </a:r>
          </a:p>
          <a:p>
            <a:pPr marL="236538" indent="-236538">
              <a:buFont typeface="Arial"/>
              <a:buChar char="•"/>
            </a:pPr>
            <a:r>
              <a:rPr lang="en-US" dirty="0" smtClean="0">
                <a:solidFill>
                  <a:srgbClr val="FFFFFF"/>
                </a:solidFill>
                <a:latin typeface="Times New Roman"/>
                <a:cs typeface="Times New Roman"/>
              </a:rPr>
              <a:t>Ocean responsible for one-third of atmospheric carbon uptake</a:t>
            </a:r>
          </a:p>
          <a:p>
            <a:pPr marL="236538" indent="-236538">
              <a:buFont typeface="Arial"/>
              <a:buChar char="•"/>
            </a:pPr>
            <a:r>
              <a:rPr lang="en-US" dirty="0" smtClean="0">
                <a:solidFill>
                  <a:srgbClr val="FFFFFF"/>
                </a:solidFill>
                <a:latin typeface="Times New Roman"/>
                <a:cs typeface="Times New Roman"/>
              </a:rPr>
              <a:t>Temperature in Southern Ocean increases CO</a:t>
            </a:r>
            <a:r>
              <a:rPr lang="en-US" baseline="-25000" dirty="0" smtClean="0">
                <a:solidFill>
                  <a:srgbClr val="FFFFFF"/>
                </a:solidFill>
                <a:latin typeface="Times New Roman"/>
                <a:cs typeface="Times New Roman"/>
              </a:rPr>
              <a:t>2</a:t>
            </a:r>
            <a:r>
              <a:rPr lang="en-US" dirty="0" smtClean="0">
                <a:solidFill>
                  <a:srgbClr val="FFFFFF"/>
                </a:solidFill>
                <a:latin typeface="Times New Roman"/>
                <a:cs typeface="Times New Roman"/>
              </a:rPr>
              <a:t> solubility</a:t>
            </a:r>
          </a:p>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Fv/Fm is a parameter widely used to indicate the maximum quantum efficiency of </a:t>
            </a:r>
            <a:r>
              <a:rPr lang="en-US" dirty="0" err="1" smtClean="0"/>
              <a:t>Photosystem</a:t>
            </a:r>
            <a:r>
              <a:rPr lang="en-US" dirty="0" smtClean="0"/>
              <a:t> II. This parameter is widely considered to be a sensitive indication of plant photosynthetic performance.</a:t>
            </a:r>
            <a:r>
              <a:rPr lang="en-US" baseline="0" dirty="0" smtClean="0"/>
              <a:t> </a:t>
            </a:r>
            <a:r>
              <a:rPr lang="en-US" dirty="0" smtClean="0"/>
              <a:t>Fv/Fm is presented as a ratio of variable fluorescence (Fv) over the maximum fluorescence value (Fm)</a:t>
            </a:r>
          </a:p>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Fv/Fm is a parameter widely used to indicate the maximum quantum efficiency of </a:t>
            </a:r>
            <a:r>
              <a:rPr lang="en-US" dirty="0" err="1" smtClean="0"/>
              <a:t>Photosystem</a:t>
            </a:r>
            <a:r>
              <a:rPr lang="en-US" dirty="0" smtClean="0"/>
              <a:t> II. This parameter is widely considered to be a sensitive indication of plant photosynthetic performance.</a:t>
            </a:r>
            <a:r>
              <a:rPr lang="en-US" baseline="0" dirty="0" smtClean="0"/>
              <a:t> </a:t>
            </a:r>
            <a:r>
              <a:rPr lang="en-US" dirty="0" smtClean="0"/>
              <a:t>Fv/Fm is presented as a ratio of variable fluorescence (Fv) over the maximum fluorescence value (Fm)</a:t>
            </a:r>
          </a:p>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 decreased</a:t>
            </a:r>
            <a:r>
              <a:rPr lang="en-US" baseline="0" dirty="0" smtClean="0"/>
              <a:t> as CO2 increased for GC and FC </a:t>
            </a:r>
          </a:p>
          <a:p>
            <a:r>
              <a:rPr lang="en-US" baseline="0" dirty="0" smtClean="0"/>
              <a:t>pH decreased between 180 </a:t>
            </a:r>
            <a:r>
              <a:rPr lang="en-US" baseline="0" dirty="0" err="1" smtClean="0"/>
              <a:t>ppm</a:t>
            </a:r>
            <a:r>
              <a:rPr lang="en-US" baseline="0" dirty="0" smtClean="0"/>
              <a:t> and 750 </a:t>
            </a:r>
            <a:r>
              <a:rPr lang="en-US" baseline="0" dirty="0" err="1" smtClean="0"/>
              <a:t>ppm</a:t>
            </a:r>
            <a:r>
              <a:rPr lang="en-US" baseline="0" dirty="0" smtClean="0"/>
              <a:t> for all three </a:t>
            </a:r>
          </a:p>
          <a:p>
            <a:r>
              <a:rPr lang="en-US" baseline="0" dirty="0" smtClean="0"/>
              <a:t>pH increased between 180 </a:t>
            </a:r>
            <a:r>
              <a:rPr lang="en-US" baseline="0" dirty="0" err="1" smtClean="0"/>
              <a:t>ppm</a:t>
            </a:r>
            <a:r>
              <a:rPr lang="en-US" baseline="0" dirty="0" smtClean="0"/>
              <a:t> and 385 </a:t>
            </a:r>
            <a:r>
              <a:rPr lang="en-US" baseline="0" dirty="0" err="1" smtClean="0"/>
              <a:t>ppm</a:t>
            </a:r>
            <a:r>
              <a:rPr lang="en-US" baseline="0" dirty="0" smtClean="0"/>
              <a:t> could be caused by uptake of CO2 by cells- trapping carbon CCM</a:t>
            </a:r>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750 </a:t>
            </a:r>
            <a:r>
              <a:rPr lang="en-US" dirty="0" err="1" smtClean="0"/>
              <a:t>ppm</a:t>
            </a:r>
            <a:r>
              <a:rPr lang="en-US" dirty="0" smtClean="0"/>
              <a:t> decreased overtime- pretty</a:t>
            </a:r>
            <a:r>
              <a:rPr lang="en-US" baseline="0" dirty="0" smtClean="0"/>
              <a:t> much completely dead by end of 10 days </a:t>
            </a:r>
          </a:p>
          <a:p>
            <a:r>
              <a:rPr lang="en-US" baseline="0" dirty="0" smtClean="0"/>
              <a:t>180 </a:t>
            </a:r>
            <a:r>
              <a:rPr lang="en-US" baseline="0" dirty="0" err="1" smtClean="0"/>
              <a:t>ppm</a:t>
            </a:r>
            <a:r>
              <a:rPr lang="en-US" baseline="0" dirty="0" smtClean="0"/>
              <a:t> and 385 </a:t>
            </a:r>
            <a:r>
              <a:rPr lang="en-US" baseline="0" dirty="0" err="1" smtClean="0"/>
              <a:t>ppm</a:t>
            </a:r>
            <a:r>
              <a:rPr lang="en-US" baseline="0" dirty="0" smtClean="0"/>
              <a:t> little growth</a:t>
            </a:r>
          </a:p>
          <a:p>
            <a:r>
              <a:rPr lang="en-US" baseline="0" dirty="0" smtClean="0"/>
              <a:t>Trend pretty similar in 180 </a:t>
            </a:r>
            <a:r>
              <a:rPr lang="en-US" baseline="0" dirty="0" err="1" smtClean="0"/>
              <a:t>ppm</a:t>
            </a:r>
            <a:r>
              <a:rPr lang="en-US" baseline="0" dirty="0" smtClean="0"/>
              <a:t> and 385 </a:t>
            </a:r>
            <a:r>
              <a:rPr lang="en-US" baseline="0" dirty="0" err="1" smtClean="0"/>
              <a:t>ppm</a:t>
            </a:r>
            <a:r>
              <a:rPr lang="en-US" baseline="0" dirty="0" smtClean="0"/>
              <a:t> </a:t>
            </a:r>
          </a:p>
          <a:p>
            <a:r>
              <a:rPr lang="en-US" baseline="0" dirty="0" smtClean="0"/>
              <a:t>Ambient is best </a:t>
            </a:r>
            <a:endParaRPr lang="en-US" dirty="0" smtClean="0"/>
          </a:p>
          <a:p>
            <a:endParaRPr lang="en-US" dirty="0" smtClean="0"/>
          </a:p>
          <a:p>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Trend similar between 180 </a:t>
            </a:r>
            <a:r>
              <a:rPr lang="en-US" dirty="0" err="1" smtClean="0"/>
              <a:t>ppm</a:t>
            </a:r>
            <a:r>
              <a:rPr lang="en-US" baseline="0" dirty="0" smtClean="0"/>
              <a:t> and 750 </a:t>
            </a:r>
            <a:r>
              <a:rPr lang="en-US" baseline="0" dirty="0" err="1" smtClean="0"/>
              <a:t>ppm</a:t>
            </a:r>
            <a:r>
              <a:rPr lang="en-US" baseline="0" dirty="0" smtClean="0"/>
              <a:t> during first 5 days </a:t>
            </a:r>
          </a:p>
          <a:p>
            <a:r>
              <a:rPr lang="en-US" baseline="0" dirty="0" smtClean="0"/>
              <a:t>After dilution all three show similar trend</a:t>
            </a:r>
          </a:p>
          <a:p>
            <a:r>
              <a:rPr lang="en-US" baseline="0" dirty="0" smtClean="0"/>
              <a:t>FC seems to not be affected by changes in pCO2 </a:t>
            </a:r>
          </a:p>
          <a:p>
            <a:r>
              <a:rPr lang="en-US" dirty="0" smtClean="0"/>
              <a:t>Short time scale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CB63572-0587-B647-B932-AEDDED7F7CF7}"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385</a:t>
            </a:r>
            <a:r>
              <a:rPr lang="en-US" baseline="0" dirty="0" smtClean="0"/>
              <a:t> </a:t>
            </a:r>
            <a:r>
              <a:rPr lang="en-US" baseline="0" dirty="0" err="1" smtClean="0"/>
              <a:t>ppm</a:t>
            </a:r>
            <a:r>
              <a:rPr lang="en-US" baseline="0" dirty="0" smtClean="0"/>
              <a:t> similar trend to FC 180/750 </a:t>
            </a:r>
            <a:r>
              <a:rPr lang="en-US" baseline="0" dirty="0" err="1" smtClean="0"/>
              <a:t>pppm</a:t>
            </a:r>
            <a:endParaRPr lang="en-US" baseline="0" dirty="0" smtClean="0"/>
          </a:p>
          <a:p>
            <a:r>
              <a:rPr lang="en-US" baseline="0" dirty="0" smtClean="0"/>
              <a:t>180 </a:t>
            </a:r>
            <a:r>
              <a:rPr lang="en-US" baseline="0" dirty="0" err="1" smtClean="0"/>
              <a:t>ppm</a:t>
            </a:r>
            <a:r>
              <a:rPr lang="en-US" baseline="0" dirty="0" smtClean="0"/>
              <a:t> and 750 </a:t>
            </a:r>
            <a:r>
              <a:rPr lang="en-US" baseline="0" dirty="0" err="1" smtClean="0"/>
              <a:t>ppm</a:t>
            </a:r>
            <a:r>
              <a:rPr lang="en-US" baseline="0" dirty="0" smtClean="0"/>
              <a:t> similar trend and similar to FC 385 </a:t>
            </a:r>
            <a:r>
              <a:rPr lang="en-US" baseline="0" dirty="0" err="1" smtClean="0"/>
              <a:t>ppm</a:t>
            </a:r>
            <a:r>
              <a:rPr lang="en-US" baseline="0" dirty="0" smtClean="0"/>
              <a:t> </a:t>
            </a:r>
          </a:p>
          <a:p>
            <a:r>
              <a:rPr lang="en-US" baseline="0" dirty="0" smtClean="0"/>
              <a:t>After dilution all three trend similar with 750 </a:t>
            </a:r>
            <a:r>
              <a:rPr lang="en-US" baseline="0" dirty="0" err="1" smtClean="0"/>
              <a:t>ppm</a:t>
            </a:r>
            <a:r>
              <a:rPr lang="en-US" baseline="0" dirty="0" smtClean="0"/>
              <a:t> showing highest growth </a:t>
            </a:r>
          </a:p>
          <a:p>
            <a:r>
              <a:rPr lang="en-US" baseline="0" dirty="0" smtClean="0"/>
              <a:t>No real correlation except all show increasing trend</a:t>
            </a:r>
          </a:p>
        </p:txBody>
      </p:sp>
      <p:sp>
        <p:nvSpPr>
          <p:cNvPr id="4" name="Slide Number Placeholder 3"/>
          <p:cNvSpPr>
            <a:spLocks noGrp="1"/>
          </p:cNvSpPr>
          <p:nvPr>
            <p:ph type="sldNum" sz="quarter" idx="10"/>
          </p:nvPr>
        </p:nvSpPr>
        <p:spPr/>
        <p:txBody>
          <a:bodyPr/>
          <a:lstStyle/>
          <a:p>
            <a:fld id="{8CB63572-0587-B647-B932-AEDDED7F7CF7}"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Calculated growth</a:t>
            </a:r>
            <a:r>
              <a:rPr lang="en-US" baseline="0" dirty="0" smtClean="0"/>
              <a:t> rates (</a:t>
            </a:r>
            <a:r>
              <a:rPr lang="en-US" baseline="0" dirty="0" err="1" smtClean="0"/>
              <a:t>k</a:t>
            </a:r>
            <a:r>
              <a:rPr lang="en-US" baseline="0" dirty="0" smtClean="0"/>
              <a:t>) using </a:t>
            </a:r>
            <a:r>
              <a:rPr lang="en-US" baseline="0" dirty="0" err="1" smtClean="0"/>
              <a:t>ln</a:t>
            </a:r>
            <a:r>
              <a:rPr lang="en-US" baseline="0" dirty="0" smtClean="0"/>
              <a:t> (n2/n1)/t2-t1 </a:t>
            </a:r>
          </a:p>
          <a:p>
            <a:r>
              <a:rPr lang="en-US" baseline="0" dirty="0" smtClean="0"/>
              <a:t>Before and after dilution both show </a:t>
            </a:r>
            <a:r>
              <a:rPr lang="en-US" baseline="0" dirty="0" err="1" smtClean="0"/>
              <a:t>chaetceros</a:t>
            </a:r>
            <a:r>
              <a:rPr lang="en-US" baseline="0" dirty="0" smtClean="0"/>
              <a:t> highest </a:t>
            </a:r>
            <a:r>
              <a:rPr lang="en-US" baseline="0" dirty="0" err="1" smtClean="0"/>
              <a:t>geminigera</a:t>
            </a:r>
            <a:r>
              <a:rPr lang="en-US" baseline="0" dirty="0" smtClean="0"/>
              <a:t> lowest overall </a:t>
            </a:r>
            <a:r>
              <a:rPr lang="en-US" baseline="0" dirty="0" err="1" smtClean="0"/>
              <a:t>k</a:t>
            </a:r>
            <a:endParaRPr lang="en-US" baseline="0" dirty="0" smtClean="0"/>
          </a:p>
          <a:p>
            <a:r>
              <a:rPr lang="en-US" baseline="0" dirty="0" smtClean="0"/>
              <a:t>Both before and after dilution </a:t>
            </a:r>
            <a:r>
              <a:rPr lang="en-US" baseline="0" dirty="0" err="1" smtClean="0"/>
              <a:t>chaetoceros</a:t>
            </a:r>
            <a:r>
              <a:rPr lang="en-US" baseline="0" dirty="0" smtClean="0"/>
              <a:t> highest </a:t>
            </a:r>
            <a:r>
              <a:rPr lang="en-US" baseline="0" dirty="0" err="1" smtClean="0"/>
              <a:t>k</a:t>
            </a:r>
            <a:r>
              <a:rPr lang="en-US" baseline="0" dirty="0" smtClean="0"/>
              <a:t> at 180 </a:t>
            </a:r>
            <a:r>
              <a:rPr lang="en-US" baseline="0" dirty="0" err="1" smtClean="0"/>
              <a:t>ppm</a:t>
            </a:r>
            <a:r>
              <a:rPr lang="en-US" baseline="0" dirty="0" smtClean="0"/>
              <a:t> but difference in lowest </a:t>
            </a:r>
            <a:r>
              <a:rPr lang="en-US" baseline="0" dirty="0" err="1" smtClean="0"/>
              <a:t>k</a:t>
            </a:r>
            <a:endParaRPr lang="en-US" baseline="0" dirty="0" smtClean="0"/>
          </a:p>
          <a:p>
            <a:r>
              <a:rPr lang="en-US" baseline="0" dirty="0" err="1" smtClean="0"/>
              <a:t>Fragilariopsis</a:t>
            </a:r>
            <a:r>
              <a:rPr lang="en-US" baseline="0" dirty="0" smtClean="0"/>
              <a:t>- before dilution-best at 750 after dilution best at 180</a:t>
            </a:r>
          </a:p>
          <a:p>
            <a:r>
              <a:rPr lang="en-US" baseline="0" dirty="0" err="1" smtClean="0"/>
              <a:t>Geminigera</a:t>
            </a:r>
            <a:r>
              <a:rPr lang="en-US" baseline="0" dirty="0" smtClean="0"/>
              <a:t>- best at ambient worst at 750ppm (correlates with cell count and fv/fm)</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CB63572-0587-B647-B932-AEDDED7F7CF7}"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Fv/fm 2</a:t>
            </a:r>
            <a:r>
              <a:rPr lang="en-US" baseline="0" dirty="0" smtClean="0"/>
              <a:t> distinct trends 1)chaetoceros is almost identical from 180-385-750 2) </a:t>
            </a:r>
            <a:r>
              <a:rPr lang="en-US" baseline="0" dirty="0" err="1" smtClean="0"/>
              <a:t>Geminigera</a:t>
            </a:r>
            <a:r>
              <a:rPr lang="en-US" baseline="0" dirty="0" smtClean="0"/>
              <a:t>-see crash at 750 </a:t>
            </a:r>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Frag</a:t>
            </a:r>
            <a:r>
              <a:rPr lang="en-US" dirty="0" smtClean="0"/>
              <a:t>-initially grew more at high co2 but end of</a:t>
            </a:r>
            <a:r>
              <a:rPr lang="en-US" baseline="0" dirty="0" smtClean="0"/>
              <a:t> experiment-weakly regulated by co2 </a:t>
            </a:r>
          </a:p>
          <a:p>
            <a:r>
              <a:rPr lang="en-US" baseline="0" dirty="0" smtClean="0"/>
              <a:t>Important-cryptophytes taking over </a:t>
            </a:r>
            <a:r>
              <a:rPr lang="en-US" baseline="0" dirty="0" err="1" smtClean="0"/>
              <a:t>norhtern</a:t>
            </a:r>
            <a:r>
              <a:rPr lang="en-US" baseline="0" dirty="0" smtClean="0"/>
              <a:t> region but negatively affected by high co2 not sure how northern </a:t>
            </a:r>
            <a:r>
              <a:rPr lang="en-US" baseline="0" dirty="0" err="1" smtClean="0"/>
              <a:t>wap</a:t>
            </a:r>
            <a:r>
              <a:rPr lang="en-US" baseline="0" dirty="0" smtClean="0"/>
              <a:t> will respond </a:t>
            </a:r>
          </a:p>
          <a:p>
            <a:r>
              <a:rPr lang="en-US" baseline="0" dirty="0" smtClean="0"/>
              <a:t>Community </a:t>
            </a:r>
            <a:r>
              <a:rPr lang="en-US" baseline="0" dirty="0" err="1" smtClean="0"/>
              <a:t>strucutre</a:t>
            </a:r>
            <a:r>
              <a:rPr lang="en-US" baseline="0" dirty="0" smtClean="0"/>
              <a:t>-not sure but recent warming diatoms decreasing </a:t>
            </a:r>
          </a:p>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smtClean="0">
                <a:solidFill>
                  <a:srgbClr val="FFFFFF"/>
                </a:solidFill>
                <a:latin typeface="Times New Roman"/>
                <a:cs typeface="Times New Roman"/>
              </a:rPr>
              <a:t>Alteration in oceanic carbonate chemistry controlling pH of seawater</a:t>
            </a:r>
          </a:p>
          <a:p>
            <a:pPr>
              <a:buFont typeface="Arial"/>
              <a:buChar char="•"/>
            </a:pPr>
            <a:r>
              <a:rPr lang="en-US" dirty="0" smtClean="0">
                <a:solidFill>
                  <a:srgbClr val="FFFFFF"/>
                </a:solidFill>
                <a:latin typeface="Times New Roman"/>
                <a:cs typeface="Times New Roman"/>
              </a:rPr>
              <a:t>Net result of increased CO</a:t>
            </a:r>
            <a:r>
              <a:rPr lang="en-US" baseline="-25000" dirty="0" smtClean="0">
                <a:solidFill>
                  <a:srgbClr val="FFFFFF"/>
                </a:solidFill>
                <a:latin typeface="Times New Roman"/>
                <a:cs typeface="Times New Roman"/>
              </a:rPr>
              <a:t>2</a:t>
            </a:r>
            <a:r>
              <a:rPr lang="en-US" dirty="0" smtClean="0">
                <a:solidFill>
                  <a:srgbClr val="FFFFFF"/>
                </a:solidFill>
                <a:latin typeface="Times New Roman"/>
                <a:cs typeface="Times New Roman"/>
              </a:rPr>
              <a:t> in atmosphere is decrease in concentration of carbonate ions and decrease in seawater pH </a:t>
            </a:r>
          </a:p>
          <a:p>
            <a:pPr>
              <a:buFont typeface="Arial"/>
              <a:buChar char="•"/>
            </a:pPr>
            <a:r>
              <a:rPr lang="en-US" dirty="0" smtClean="0">
                <a:solidFill>
                  <a:srgbClr val="FFFFFF"/>
                </a:solidFill>
                <a:latin typeface="Times New Roman"/>
                <a:cs typeface="Times New Roman"/>
              </a:rPr>
              <a:t>Increase in CO</a:t>
            </a:r>
            <a:r>
              <a:rPr lang="en-US" baseline="-25000" dirty="0" smtClean="0">
                <a:solidFill>
                  <a:srgbClr val="FFFFFF"/>
                </a:solidFill>
                <a:latin typeface="Times New Roman"/>
                <a:cs typeface="Times New Roman"/>
              </a:rPr>
              <a:t>2</a:t>
            </a:r>
            <a:r>
              <a:rPr lang="en-US" dirty="0" smtClean="0">
                <a:solidFill>
                  <a:srgbClr val="FFFFFF"/>
                </a:solidFill>
                <a:latin typeface="Times New Roman"/>
                <a:cs typeface="Times New Roman"/>
              </a:rPr>
              <a:t> from pre-industrial levels has caused decrease of pH by 0.12 pH units and 28% increase in acidity</a:t>
            </a:r>
          </a:p>
          <a:p>
            <a:pPr>
              <a:buFont typeface="Arial"/>
              <a:buChar char="•"/>
            </a:pPr>
            <a:r>
              <a:rPr lang="en-US" dirty="0" smtClean="0">
                <a:solidFill>
                  <a:srgbClr val="FFFFFF"/>
                </a:solidFill>
                <a:latin typeface="Times New Roman"/>
                <a:cs typeface="Times New Roman"/>
              </a:rPr>
              <a:t>CO</a:t>
            </a:r>
            <a:r>
              <a:rPr lang="en-US" baseline="-25000" dirty="0" smtClean="0">
                <a:solidFill>
                  <a:srgbClr val="FFFFFF"/>
                </a:solidFill>
                <a:latin typeface="Times New Roman"/>
                <a:cs typeface="Times New Roman"/>
              </a:rPr>
              <a:t>2</a:t>
            </a:r>
            <a:r>
              <a:rPr lang="en-US" dirty="0" smtClean="0">
                <a:solidFill>
                  <a:srgbClr val="FFFFFF"/>
                </a:solidFill>
                <a:latin typeface="Times New Roman"/>
                <a:cs typeface="Times New Roman"/>
              </a:rPr>
              <a:t> projected to double by 2100</a:t>
            </a:r>
          </a:p>
          <a:p>
            <a:pPr lvl="1">
              <a:buFont typeface="Arial"/>
              <a:buChar char="•"/>
            </a:pPr>
            <a:r>
              <a:rPr lang="en-US" dirty="0" smtClean="0">
                <a:solidFill>
                  <a:srgbClr val="FFFFFF"/>
                </a:solidFill>
                <a:latin typeface="Times New Roman"/>
                <a:cs typeface="Times New Roman"/>
              </a:rPr>
              <a:t>Addition drop of pH by 0.2-0.3 pH units</a:t>
            </a:r>
          </a:p>
          <a:p>
            <a:pPr lvl="1">
              <a:buFont typeface="Arial"/>
              <a:buChar char="•"/>
            </a:pPr>
            <a:r>
              <a:rPr lang="en-US" dirty="0" smtClean="0">
                <a:solidFill>
                  <a:srgbClr val="FFFFFF"/>
                </a:solidFill>
                <a:latin typeface="Times New Roman"/>
                <a:cs typeface="Times New Roman"/>
              </a:rPr>
              <a:t>100-150% increase in acidity</a:t>
            </a:r>
          </a:p>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smtClean="0">
                <a:solidFill>
                  <a:srgbClr val="FFFFFF"/>
                </a:solidFill>
                <a:latin typeface="Times New Roman"/>
                <a:cs typeface="Times New Roman"/>
              </a:rPr>
              <a:t>Change in climate associated with change in phytoplankton</a:t>
            </a:r>
          </a:p>
          <a:p>
            <a:pPr>
              <a:buFont typeface="Arial"/>
              <a:buChar char="•"/>
            </a:pPr>
            <a:r>
              <a:rPr lang="en-US" dirty="0" smtClean="0">
                <a:solidFill>
                  <a:srgbClr val="FFFFFF"/>
                </a:solidFill>
                <a:latin typeface="Times New Roman"/>
                <a:cs typeface="Times New Roman"/>
              </a:rPr>
              <a:t>Increased warming decrease of </a:t>
            </a:r>
            <a:r>
              <a:rPr lang="en-US" dirty="0" err="1" smtClean="0">
                <a:solidFill>
                  <a:srgbClr val="FFFFFF"/>
                </a:solidFill>
                <a:latin typeface="Times New Roman"/>
                <a:cs typeface="Times New Roman"/>
              </a:rPr>
              <a:t>chl</a:t>
            </a:r>
            <a:r>
              <a:rPr lang="en-US" dirty="0" smtClean="0">
                <a:solidFill>
                  <a:srgbClr val="FFFFFF"/>
                </a:solidFill>
                <a:latin typeface="Times New Roman"/>
                <a:cs typeface="Times New Roman"/>
              </a:rPr>
              <a:t> a by 12%</a:t>
            </a:r>
          </a:p>
          <a:p>
            <a:pPr>
              <a:buFont typeface="Arial"/>
              <a:buChar char="•"/>
            </a:pPr>
            <a:r>
              <a:rPr lang="en-US" dirty="0" smtClean="0">
                <a:solidFill>
                  <a:srgbClr val="FFFFFF"/>
                </a:solidFill>
                <a:latin typeface="Times New Roman"/>
                <a:cs typeface="Times New Roman"/>
              </a:rPr>
              <a:t>Algal communities shifted from large to small cells due to warming and lower salinity </a:t>
            </a:r>
          </a:p>
          <a:p>
            <a:pPr lvl="1">
              <a:buFont typeface="Arial"/>
              <a:buChar char="•"/>
            </a:pPr>
            <a:r>
              <a:rPr lang="en-US" dirty="0" smtClean="0">
                <a:solidFill>
                  <a:srgbClr val="FFFFFF"/>
                </a:solidFill>
                <a:latin typeface="Times New Roman"/>
                <a:cs typeface="Times New Roman"/>
              </a:rPr>
              <a:t>Increase in diatom-driven primary productivity</a:t>
            </a:r>
          </a:p>
          <a:p>
            <a:endParaRPr lang="en-US" dirty="0" smtClean="0"/>
          </a:p>
          <a:p>
            <a:endParaRPr lang="en-US" dirty="0" smtClean="0"/>
          </a:p>
          <a:p>
            <a:r>
              <a:rPr lang="en-US" dirty="0" smtClean="0"/>
              <a:t>Increasing shift to cryptophytes</a:t>
            </a:r>
            <a:r>
              <a:rPr lang="en-US" baseline="0" dirty="0" smtClean="0"/>
              <a:t> in northern region </a:t>
            </a:r>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t>Circles-pp</a:t>
            </a:r>
          </a:p>
          <a:p>
            <a:pPr>
              <a:defRPr/>
            </a:pPr>
            <a:r>
              <a:rPr lang="en-US" dirty="0" smtClean="0"/>
              <a:t>Triangles-growth</a:t>
            </a:r>
            <a:r>
              <a:rPr lang="en-US" baseline="0" dirty="0" smtClean="0"/>
              <a:t> rates </a:t>
            </a:r>
          </a:p>
          <a:p>
            <a:pPr>
              <a:defRPr/>
            </a:pPr>
            <a:endParaRPr lang="en-US" baseline="0" dirty="0" smtClean="0"/>
          </a:p>
          <a:p>
            <a:pPr>
              <a:defRPr/>
            </a:pPr>
            <a:r>
              <a:rPr lang="en-US" baseline="0" dirty="0" smtClean="0"/>
              <a:t>Small (slower growing) cells with higher surface </a:t>
            </a:r>
            <a:r>
              <a:rPr lang="en-US" baseline="0" dirty="0" err="1" smtClean="0"/>
              <a:t>area:volume</a:t>
            </a:r>
            <a:r>
              <a:rPr lang="en-US" baseline="0" dirty="0" smtClean="0"/>
              <a:t> ratios take up nutrients/CO2 more efficiently compared to large (faster growing cells) when those nutrient/CO2 concentrations are lower.  Large (faster growing cells) grow better at high concentrations of CO2 because high CO2 concentrations allow energy that would be used for concentrating enough CO2 for photosynthesis to instead be used for growth.</a:t>
            </a:r>
            <a:endParaRPr lang="en-US" dirty="0" smtClean="0"/>
          </a:p>
        </p:txBody>
      </p:sp>
      <p:sp>
        <p:nvSpPr>
          <p:cNvPr id="4" name="Slide Number Placeholder 3"/>
          <p:cNvSpPr>
            <a:spLocks noGrp="1"/>
          </p:cNvSpPr>
          <p:nvPr>
            <p:ph type="sldNum" sz="quarter" idx="10"/>
          </p:nvPr>
        </p:nvSpPr>
        <p:spPr/>
        <p:txBody>
          <a:bodyPr/>
          <a:lstStyle/>
          <a:p>
            <a:fld id="{8CB63572-0587-B647-B932-AEDDED7F7CF7}"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a:t>
            </a:r>
            <a:r>
              <a:rPr lang="en-US" baseline="0" dirty="0" smtClean="0"/>
              <a:t> all work done with calcifying </a:t>
            </a:r>
          </a:p>
          <a:p>
            <a:r>
              <a:rPr lang="en-US" baseline="0" dirty="0" smtClean="0"/>
              <a:t>Know nothing about </a:t>
            </a:r>
            <a:r>
              <a:rPr lang="en-US" baseline="0" dirty="0" err="1" smtClean="0"/>
              <a:t>crypotophyte</a:t>
            </a:r>
            <a:r>
              <a:rPr lang="en-US" baseline="0" dirty="0" smtClean="0"/>
              <a:t> and how will respond to ocean acidification </a:t>
            </a:r>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Photosynthetic</a:t>
            </a:r>
            <a:r>
              <a:rPr lang="en-US" baseline="0" dirty="0" smtClean="0"/>
              <a:t> efficiency </a:t>
            </a:r>
          </a:p>
          <a:p>
            <a:endParaRPr lang="en-US" baseline="0" dirty="0" smtClean="0"/>
          </a:p>
          <a:p>
            <a:pPr>
              <a:buFont typeface="Arial"/>
              <a:buChar char="•"/>
            </a:pPr>
            <a:r>
              <a:rPr lang="en-US" sz="1200" dirty="0" smtClean="0">
                <a:solidFill>
                  <a:srgbClr val="FFFFFF"/>
                </a:solidFill>
                <a:latin typeface="Times New Roman"/>
                <a:cs typeface="Times New Roman"/>
              </a:rPr>
              <a:t>Prior lab and field studies to determine physiological responses of phytoplankton to CO</a:t>
            </a:r>
            <a:r>
              <a:rPr lang="en-US" sz="1200" baseline="-25000" dirty="0" smtClean="0">
                <a:solidFill>
                  <a:srgbClr val="FFFFFF"/>
                </a:solidFill>
                <a:latin typeface="Times New Roman"/>
                <a:cs typeface="Times New Roman"/>
              </a:rPr>
              <a:t>2</a:t>
            </a:r>
            <a:r>
              <a:rPr lang="en-US" sz="1200" dirty="0" smtClean="0">
                <a:solidFill>
                  <a:srgbClr val="FFFFFF"/>
                </a:solidFill>
                <a:latin typeface="Times New Roman"/>
                <a:cs typeface="Times New Roman"/>
              </a:rPr>
              <a:t> </a:t>
            </a:r>
          </a:p>
          <a:p>
            <a:pPr>
              <a:buFont typeface="Arial"/>
              <a:buChar char="•"/>
            </a:pPr>
            <a:r>
              <a:rPr lang="en-US" sz="1200" dirty="0" smtClean="0">
                <a:solidFill>
                  <a:srgbClr val="FFFFFF"/>
                </a:solidFill>
                <a:latin typeface="Times New Roman"/>
                <a:cs typeface="Times New Roman"/>
              </a:rPr>
              <a:t>Most focused on </a:t>
            </a:r>
            <a:r>
              <a:rPr lang="en-US" sz="1200" dirty="0" err="1" smtClean="0">
                <a:solidFill>
                  <a:srgbClr val="FFFFFF"/>
                </a:solidFill>
                <a:latin typeface="Times New Roman"/>
                <a:cs typeface="Times New Roman"/>
              </a:rPr>
              <a:t>biocalcification</a:t>
            </a:r>
            <a:r>
              <a:rPr lang="en-US" sz="1200" dirty="0" smtClean="0">
                <a:solidFill>
                  <a:srgbClr val="FFFFFF"/>
                </a:solidFill>
                <a:latin typeface="Times New Roman"/>
                <a:cs typeface="Times New Roman"/>
              </a:rPr>
              <a:t> rates of phytoplankton such as </a:t>
            </a:r>
            <a:r>
              <a:rPr lang="en-US" sz="1200" dirty="0" err="1" smtClean="0">
                <a:solidFill>
                  <a:srgbClr val="FFFFFF"/>
                </a:solidFill>
                <a:latin typeface="Times New Roman"/>
                <a:cs typeface="Times New Roman"/>
              </a:rPr>
              <a:t>coccolithophores</a:t>
            </a:r>
            <a:endParaRPr lang="en-US" sz="1200" dirty="0" smtClean="0">
              <a:solidFill>
                <a:srgbClr val="FFFFFF"/>
              </a:solidFill>
              <a:latin typeface="Times New Roman"/>
              <a:cs typeface="Times New Roman"/>
            </a:endParaRPr>
          </a:p>
          <a:p>
            <a:pPr>
              <a:buFont typeface="Arial"/>
              <a:buChar char="•"/>
            </a:pPr>
            <a:r>
              <a:rPr lang="en-US" sz="1200" dirty="0" smtClean="0">
                <a:solidFill>
                  <a:srgbClr val="FFFFFF"/>
                </a:solidFill>
                <a:latin typeface="Times New Roman"/>
                <a:cs typeface="Times New Roman"/>
              </a:rPr>
              <a:t>Effects of CO</a:t>
            </a:r>
            <a:r>
              <a:rPr lang="en-US" sz="1200" baseline="-25000" dirty="0" smtClean="0">
                <a:solidFill>
                  <a:srgbClr val="FFFFFF"/>
                </a:solidFill>
                <a:latin typeface="Times New Roman"/>
                <a:cs typeface="Times New Roman"/>
              </a:rPr>
              <a:t>2</a:t>
            </a:r>
            <a:r>
              <a:rPr lang="en-US" sz="1200" dirty="0" smtClean="0">
                <a:solidFill>
                  <a:srgbClr val="FFFFFF"/>
                </a:solidFill>
                <a:latin typeface="Times New Roman"/>
                <a:cs typeface="Times New Roman"/>
              </a:rPr>
              <a:t> on non-calcifying phytoplankton still unanswered</a:t>
            </a:r>
          </a:p>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Photosynthetic</a:t>
            </a:r>
            <a:r>
              <a:rPr lang="en-US" baseline="0" dirty="0" smtClean="0"/>
              <a:t> efficiency </a:t>
            </a:r>
          </a:p>
          <a:p>
            <a:endParaRPr lang="en-US" baseline="0" dirty="0" smtClean="0"/>
          </a:p>
          <a:p>
            <a:pPr>
              <a:buFont typeface="Arial"/>
              <a:buChar char="•"/>
            </a:pPr>
            <a:r>
              <a:rPr lang="en-US" sz="1200" dirty="0" smtClean="0">
                <a:solidFill>
                  <a:srgbClr val="FFFFFF"/>
                </a:solidFill>
                <a:latin typeface="Times New Roman"/>
                <a:cs typeface="Times New Roman"/>
              </a:rPr>
              <a:t>Prior lab and field studies to determine physiological responses of phytoplankton to CO</a:t>
            </a:r>
            <a:r>
              <a:rPr lang="en-US" sz="1200" baseline="-25000" dirty="0" smtClean="0">
                <a:solidFill>
                  <a:srgbClr val="FFFFFF"/>
                </a:solidFill>
                <a:latin typeface="Times New Roman"/>
                <a:cs typeface="Times New Roman"/>
              </a:rPr>
              <a:t>2</a:t>
            </a:r>
            <a:r>
              <a:rPr lang="en-US" sz="1200" dirty="0" smtClean="0">
                <a:solidFill>
                  <a:srgbClr val="FFFFFF"/>
                </a:solidFill>
                <a:latin typeface="Times New Roman"/>
                <a:cs typeface="Times New Roman"/>
              </a:rPr>
              <a:t> </a:t>
            </a:r>
          </a:p>
          <a:p>
            <a:pPr>
              <a:buFont typeface="Arial"/>
              <a:buChar char="•"/>
            </a:pPr>
            <a:r>
              <a:rPr lang="en-US" sz="1200" dirty="0" smtClean="0">
                <a:solidFill>
                  <a:srgbClr val="FFFFFF"/>
                </a:solidFill>
                <a:latin typeface="Times New Roman"/>
                <a:cs typeface="Times New Roman"/>
              </a:rPr>
              <a:t>Most focused on </a:t>
            </a:r>
            <a:r>
              <a:rPr lang="en-US" sz="1200" dirty="0" err="1" smtClean="0">
                <a:solidFill>
                  <a:srgbClr val="FFFFFF"/>
                </a:solidFill>
                <a:latin typeface="Times New Roman"/>
                <a:cs typeface="Times New Roman"/>
              </a:rPr>
              <a:t>biocalcification</a:t>
            </a:r>
            <a:r>
              <a:rPr lang="en-US" sz="1200" dirty="0" smtClean="0">
                <a:solidFill>
                  <a:srgbClr val="FFFFFF"/>
                </a:solidFill>
                <a:latin typeface="Times New Roman"/>
                <a:cs typeface="Times New Roman"/>
              </a:rPr>
              <a:t> rates of phytoplankton such as </a:t>
            </a:r>
            <a:r>
              <a:rPr lang="en-US" sz="1200" dirty="0" err="1" smtClean="0">
                <a:solidFill>
                  <a:srgbClr val="FFFFFF"/>
                </a:solidFill>
                <a:latin typeface="Times New Roman"/>
                <a:cs typeface="Times New Roman"/>
              </a:rPr>
              <a:t>coccolithophores</a:t>
            </a:r>
            <a:endParaRPr lang="en-US" sz="1200" dirty="0" smtClean="0">
              <a:solidFill>
                <a:srgbClr val="FFFFFF"/>
              </a:solidFill>
              <a:latin typeface="Times New Roman"/>
              <a:cs typeface="Times New Roman"/>
            </a:endParaRPr>
          </a:p>
          <a:p>
            <a:pPr>
              <a:buFont typeface="Arial"/>
              <a:buChar char="•"/>
            </a:pPr>
            <a:r>
              <a:rPr lang="en-US" sz="1200" dirty="0" smtClean="0">
                <a:solidFill>
                  <a:srgbClr val="FFFFFF"/>
                </a:solidFill>
                <a:latin typeface="Times New Roman"/>
                <a:cs typeface="Times New Roman"/>
              </a:rPr>
              <a:t>Effects of CO</a:t>
            </a:r>
            <a:r>
              <a:rPr lang="en-US" sz="1200" baseline="-25000" dirty="0" smtClean="0">
                <a:solidFill>
                  <a:srgbClr val="FFFFFF"/>
                </a:solidFill>
                <a:latin typeface="Times New Roman"/>
                <a:cs typeface="Times New Roman"/>
              </a:rPr>
              <a:t>2</a:t>
            </a:r>
            <a:r>
              <a:rPr lang="en-US" sz="1200" dirty="0" smtClean="0">
                <a:solidFill>
                  <a:srgbClr val="FFFFFF"/>
                </a:solidFill>
                <a:latin typeface="Times New Roman"/>
                <a:cs typeface="Times New Roman"/>
              </a:rPr>
              <a:t> on non-calcifying phytoplankton still unanswered</a:t>
            </a:r>
          </a:p>
          <a:p>
            <a:endParaRPr lang="en-US" dirty="0"/>
          </a:p>
        </p:txBody>
      </p:sp>
      <p:sp>
        <p:nvSpPr>
          <p:cNvPr id="4" name="Slide Number Placeholder 3"/>
          <p:cNvSpPr>
            <a:spLocks noGrp="1"/>
          </p:cNvSpPr>
          <p:nvPr>
            <p:ph type="sldNum" sz="quarter" idx="10"/>
          </p:nvPr>
        </p:nvSpPr>
        <p:spPr/>
        <p:txBody>
          <a:bodyPr/>
          <a:lstStyle/>
          <a:p>
            <a:fld id="{8CB63572-0587-B647-B932-AEDDED7F7CF7}"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smtClean="0">
                <a:solidFill>
                  <a:srgbClr val="FFFFFF"/>
                </a:solidFill>
                <a:latin typeface="Times New Roman"/>
                <a:cs typeface="Times New Roman"/>
              </a:rPr>
              <a:t>Changes in carbonate chemistry affect:</a:t>
            </a:r>
          </a:p>
          <a:p>
            <a:pPr lvl="1">
              <a:buFont typeface="Arial"/>
              <a:buChar char="•"/>
            </a:pPr>
            <a:r>
              <a:rPr lang="en-US" dirty="0" smtClean="0">
                <a:solidFill>
                  <a:srgbClr val="FFFFFF"/>
                </a:solidFill>
                <a:latin typeface="Times New Roman"/>
                <a:cs typeface="Times New Roman"/>
              </a:rPr>
              <a:t>Biogenic calcification</a:t>
            </a:r>
          </a:p>
          <a:p>
            <a:pPr lvl="1">
              <a:buFont typeface="Arial"/>
              <a:buChar char="•"/>
            </a:pPr>
            <a:r>
              <a:rPr lang="en-US" dirty="0" smtClean="0">
                <a:solidFill>
                  <a:srgbClr val="FFFFFF"/>
                </a:solidFill>
                <a:latin typeface="Times New Roman"/>
                <a:cs typeface="Times New Roman"/>
              </a:rPr>
              <a:t>Photosynthesis</a:t>
            </a:r>
          </a:p>
          <a:p>
            <a:pPr lvl="1">
              <a:buFont typeface="Arial"/>
              <a:buChar char="•"/>
            </a:pPr>
            <a:r>
              <a:rPr lang="en-US" dirty="0" smtClean="0">
                <a:solidFill>
                  <a:srgbClr val="FFFFFF"/>
                </a:solidFill>
                <a:latin typeface="Times New Roman"/>
                <a:cs typeface="Times New Roman"/>
              </a:rPr>
              <a:t>Community composition</a:t>
            </a:r>
          </a:p>
          <a:p>
            <a:pPr lvl="1">
              <a:buFont typeface="Arial"/>
              <a:buChar char="•"/>
            </a:pPr>
            <a:r>
              <a:rPr lang="en-US" dirty="0" smtClean="0">
                <a:solidFill>
                  <a:srgbClr val="FFFFFF"/>
                </a:solidFill>
                <a:latin typeface="Times New Roman"/>
                <a:cs typeface="Times New Roman"/>
              </a:rPr>
              <a:t>Oceanic biogeochemistry</a:t>
            </a:r>
          </a:p>
          <a:p>
            <a:pPr marL="0" lvl="1" indent="119063">
              <a:buFont typeface="Arial"/>
              <a:buChar char="•"/>
            </a:pPr>
            <a:r>
              <a:rPr lang="en-US" dirty="0" smtClean="0">
                <a:solidFill>
                  <a:srgbClr val="FFFFFF"/>
                </a:solidFill>
                <a:latin typeface="Times New Roman"/>
                <a:cs typeface="Times New Roman"/>
              </a:rPr>
              <a:t>Changes in phytoplankton communities important link between lower and higher </a:t>
            </a:r>
            <a:r>
              <a:rPr lang="en-US" dirty="0" err="1" smtClean="0">
                <a:solidFill>
                  <a:srgbClr val="FFFFFF"/>
                </a:solidFill>
                <a:latin typeface="Times New Roman"/>
                <a:cs typeface="Times New Roman"/>
              </a:rPr>
              <a:t>trophic</a:t>
            </a:r>
            <a:r>
              <a:rPr lang="en-US" dirty="0" smtClean="0">
                <a:solidFill>
                  <a:srgbClr val="FFFFFF"/>
                </a:solidFill>
                <a:latin typeface="Times New Roman"/>
                <a:cs typeface="Times New Roman"/>
              </a:rPr>
              <a:t> levels in Antarctic food web</a:t>
            </a:r>
          </a:p>
          <a:p>
            <a:pPr marL="0" lvl="1" indent="119063">
              <a:buFont typeface="Arial"/>
              <a:buChar char="•"/>
            </a:pPr>
            <a:r>
              <a:rPr lang="en-US" dirty="0" smtClean="0">
                <a:solidFill>
                  <a:srgbClr val="FFFFFF"/>
                </a:solidFill>
                <a:latin typeface="Times New Roman"/>
                <a:cs typeface="Times New Roman"/>
              </a:rPr>
              <a:t>Drastic changes result in extreme changes in higher </a:t>
            </a:r>
            <a:r>
              <a:rPr lang="en-US" dirty="0" err="1" smtClean="0">
                <a:solidFill>
                  <a:srgbClr val="FFFFFF"/>
                </a:solidFill>
                <a:latin typeface="Times New Roman"/>
                <a:cs typeface="Times New Roman"/>
              </a:rPr>
              <a:t>trophic</a:t>
            </a:r>
            <a:r>
              <a:rPr lang="en-US" dirty="0" smtClean="0">
                <a:solidFill>
                  <a:srgbClr val="FFFFFF"/>
                </a:solidFill>
                <a:latin typeface="Times New Roman"/>
                <a:cs typeface="Times New Roman"/>
              </a:rPr>
              <a:t> levels such as zooplankton, penguins, seals and whales </a:t>
            </a:r>
          </a:p>
          <a:p>
            <a:pPr marL="0" lvl="1" indent="119063">
              <a:buFont typeface="Arial"/>
              <a:buChar char="•"/>
            </a:pPr>
            <a:r>
              <a:rPr lang="en-US" dirty="0" smtClean="0">
                <a:solidFill>
                  <a:srgbClr val="FFFFFF"/>
                </a:solidFill>
                <a:latin typeface="Times New Roman"/>
                <a:cs typeface="Times New Roman"/>
              </a:rPr>
              <a:t>Ultimately could affect carbon cycle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CB63572-0587-B647-B932-AEDDED7F7CF7}"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E66E0-758D-8C46-BAF5-55176B808AA8}"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E66E0-758D-8C46-BAF5-55176B808AA8}"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E66E0-758D-8C46-BAF5-55176B808AA8}"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E66E0-758D-8C46-BAF5-55176B808AA8}"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E66E0-758D-8C46-BAF5-55176B808AA8}" type="datetimeFigureOut">
              <a:rPr lang="en-US" smtClean="0"/>
              <a:pPr/>
              <a:t>4/17/12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E66E0-758D-8C46-BAF5-55176B808AA8}" type="datetimeFigureOut">
              <a:rPr lang="en-US" smtClean="0"/>
              <a:pPr/>
              <a:t>4/17/12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E66E0-758D-8C46-BAF5-55176B808AA8}" type="datetimeFigureOut">
              <a:rPr lang="en-US" smtClean="0"/>
              <a:pPr/>
              <a:t>4/17/12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E66E0-758D-8C46-BAF5-55176B808AA8}" type="datetimeFigureOut">
              <a:rPr lang="en-US" smtClean="0"/>
              <a:pPr/>
              <a:t>4/17/12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E66E0-758D-8C46-BAF5-55176B808AA8}" type="datetimeFigureOut">
              <a:rPr lang="en-US" smtClean="0"/>
              <a:pPr/>
              <a:t>4/17/12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E66E0-758D-8C46-BAF5-55176B808AA8}" type="datetimeFigureOut">
              <a:rPr lang="en-US" smtClean="0"/>
              <a:pPr/>
              <a:t>4/17/12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E66E0-758D-8C46-BAF5-55176B808AA8}" type="datetimeFigureOut">
              <a:rPr lang="en-US" smtClean="0"/>
              <a:pPr/>
              <a:t>4/17/12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56658-5A9F-A243-A160-AB0546F3407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E66E0-758D-8C46-BAF5-55176B808AA8}" type="datetimeFigureOut">
              <a:rPr lang="en-US" smtClean="0"/>
              <a:pPr/>
              <a:t>4/17/12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56658-5A9F-A243-A160-AB0546F3407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4.pdf"/><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df"/><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9.pdf"/><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1.pdf"/><Relationship Id="rId5"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3.pdf"/><Relationship Id="rId5" Type="http://schemas.openxmlformats.org/officeDocument/2006/relationships/image" Target="../media/image25.png"/></Relationships>
</file>

<file path=ppt/slides/_rels/slide18.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6.pdf"/><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jpeg"/><Relationship Id="rId5"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805911"/>
            <a:ext cx="7772400" cy="1470025"/>
          </a:xfrm>
        </p:spPr>
        <p:txBody>
          <a:bodyPr>
            <a:normAutofit fontScale="90000"/>
          </a:bodyPr>
          <a:lstStyle/>
          <a:p>
            <a:r>
              <a:rPr lang="en-US" dirty="0" smtClean="0">
                <a:solidFill>
                  <a:schemeClr val="bg1"/>
                </a:solidFill>
                <a:latin typeface="Times New Roman"/>
                <a:cs typeface="Times New Roman"/>
              </a:rPr>
              <a:t>The Effects of Ocean Acidification on the Physiology of Dominant Antarctic Algal Species</a:t>
            </a:r>
            <a:endParaRPr lang="en-US" dirty="0">
              <a:solidFill>
                <a:schemeClr val="bg1"/>
              </a:solidFill>
              <a:latin typeface="Times New Roman"/>
              <a:cs typeface="Times New Roman"/>
            </a:endParaRPr>
          </a:p>
        </p:txBody>
      </p:sp>
      <p:sp>
        <p:nvSpPr>
          <p:cNvPr id="5" name="Subtitle 4"/>
          <p:cNvSpPr>
            <a:spLocks noGrp="1"/>
          </p:cNvSpPr>
          <p:nvPr>
            <p:ph type="subTitle" idx="1"/>
          </p:nvPr>
        </p:nvSpPr>
        <p:spPr>
          <a:xfrm>
            <a:off x="1889345" y="4477377"/>
            <a:ext cx="7302886" cy="1116725"/>
          </a:xfrm>
        </p:spPr>
        <p:txBody>
          <a:bodyPr>
            <a:normAutofit/>
          </a:bodyPr>
          <a:lstStyle/>
          <a:p>
            <a:r>
              <a:rPr lang="en-US" sz="2400" dirty="0" smtClean="0">
                <a:solidFill>
                  <a:schemeClr val="bg1"/>
                </a:solidFill>
                <a:latin typeface="Times New Roman"/>
                <a:cs typeface="Times New Roman"/>
              </a:rPr>
              <a:t>Amelia Snow </a:t>
            </a:r>
          </a:p>
          <a:p>
            <a:r>
              <a:rPr lang="en-US" sz="2000" dirty="0" smtClean="0">
                <a:solidFill>
                  <a:schemeClr val="bg1"/>
                </a:solidFill>
                <a:latin typeface="Times New Roman"/>
                <a:cs typeface="Times New Roman"/>
              </a:rPr>
              <a:t>Dr. Oscar Schofield and Dr. Grace Saba</a:t>
            </a:r>
          </a:p>
          <a:p>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34"/>
            <a:ext cx="8229600" cy="1143000"/>
          </a:xfrm>
        </p:spPr>
        <p:txBody>
          <a:bodyPr/>
          <a:lstStyle/>
          <a:p>
            <a:r>
              <a:rPr lang="en-US" dirty="0" smtClean="0">
                <a:solidFill>
                  <a:srgbClr val="FFFFFF"/>
                </a:solidFill>
                <a:latin typeface="Times New Roman"/>
                <a:cs typeface="Times New Roman"/>
              </a:rPr>
              <a:t>Significance</a:t>
            </a:r>
            <a:endParaRPr lang="en-US" dirty="0">
              <a:solidFill>
                <a:srgbClr val="FFFFFF"/>
              </a:solidFill>
              <a:latin typeface="Times New Roman"/>
              <a:cs typeface="Times New Roman"/>
            </a:endParaRPr>
          </a:p>
        </p:txBody>
      </p:sp>
      <p:sp>
        <p:nvSpPr>
          <p:cNvPr id="4" name="TextBox 3"/>
          <p:cNvSpPr txBox="1"/>
          <p:nvPr/>
        </p:nvSpPr>
        <p:spPr>
          <a:xfrm>
            <a:off x="6648377" y="1144396"/>
            <a:ext cx="2495621" cy="4493537"/>
          </a:xfrm>
          <a:prstGeom prst="rect">
            <a:avLst/>
          </a:prstGeom>
          <a:noFill/>
        </p:spPr>
        <p:txBody>
          <a:bodyPr wrap="square" rtlCol="0">
            <a:spAutoFit/>
          </a:bodyPr>
          <a:lstStyle/>
          <a:p>
            <a:pPr marL="0" lvl="1" indent="119063">
              <a:buFont typeface="Arial"/>
              <a:buChar char="•"/>
            </a:pPr>
            <a:r>
              <a:rPr lang="en-US" sz="2200" dirty="0" smtClean="0">
                <a:solidFill>
                  <a:srgbClr val="FFFFFF"/>
                </a:solidFill>
                <a:latin typeface="Times New Roman"/>
                <a:cs typeface="Times New Roman"/>
              </a:rPr>
              <a:t>Phytoplankton are link </a:t>
            </a:r>
            <a:r>
              <a:rPr lang="en-US" sz="2200" dirty="0" smtClean="0">
                <a:solidFill>
                  <a:srgbClr val="FFFFFF"/>
                </a:solidFill>
                <a:latin typeface="Times New Roman"/>
                <a:cs typeface="Times New Roman"/>
              </a:rPr>
              <a:t>between lower and higher </a:t>
            </a:r>
            <a:r>
              <a:rPr lang="en-US" sz="2200" dirty="0" err="1" smtClean="0">
                <a:solidFill>
                  <a:srgbClr val="FFFFFF"/>
                </a:solidFill>
                <a:latin typeface="Times New Roman"/>
                <a:cs typeface="Times New Roman"/>
              </a:rPr>
              <a:t>trophic</a:t>
            </a:r>
            <a:r>
              <a:rPr lang="en-US" sz="2200" dirty="0" smtClean="0">
                <a:solidFill>
                  <a:srgbClr val="FFFFFF"/>
                </a:solidFill>
                <a:latin typeface="Times New Roman"/>
                <a:cs typeface="Times New Roman"/>
              </a:rPr>
              <a:t> levels in food web</a:t>
            </a:r>
          </a:p>
          <a:p>
            <a:pPr marL="0" lvl="1" indent="119063">
              <a:buFont typeface="Arial"/>
              <a:buChar char="•"/>
            </a:pPr>
            <a:endParaRPr lang="en-US" sz="2200" dirty="0" smtClean="0">
              <a:solidFill>
                <a:srgbClr val="FFFFFF"/>
              </a:solidFill>
              <a:latin typeface="Times New Roman"/>
              <a:cs typeface="Times New Roman"/>
            </a:endParaRPr>
          </a:p>
          <a:p>
            <a:pPr marL="0" lvl="1" indent="119063">
              <a:buFont typeface="Arial"/>
              <a:buChar char="•"/>
            </a:pPr>
            <a:r>
              <a:rPr lang="en-US" sz="2200" dirty="0" smtClean="0">
                <a:solidFill>
                  <a:srgbClr val="FFFFFF"/>
                </a:solidFill>
                <a:latin typeface="Times New Roman"/>
                <a:cs typeface="Times New Roman"/>
              </a:rPr>
              <a:t>Drastic </a:t>
            </a:r>
            <a:r>
              <a:rPr lang="en-US" sz="2200" dirty="0" smtClean="0">
                <a:solidFill>
                  <a:srgbClr val="FFFFFF"/>
                </a:solidFill>
                <a:latin typeface="Times New Roman"/>
                <a:cs typeface="Times New Roman"/>
              </a:rPr>
              <a:t>changes in phytoplankton </a:t>
            </a:r>
            <a:r>
              <a:rPr lang="en-US" sz="2200" dirty="0" smtClean="0">
                <a:solidFill>
                  <a:srgbClr val="FFFFFF"/>
                </a:solidFill>
                <a:latin typeface="Times New Roman"/>
                <a:cs typeface="Times New Roman"/>
              </a:rPr>
              <a:t>result in extreme changes in higher </a:t>
            </a:r>
            <a:r>
              <a:rPr lang="en-US" sz="2200" dirty="0" err="1" smtClean="0">
                <a:solidFill>
                  <a:srgbClr val="FFFFFF"/>
                </a:solidFill>
                <a:latin typeface="Times New Roman"/>
                <a:cs typeface="Times New Roman"/>
              </a:rPr>
              <a:t>trophic</a:t>
            </a:r>
            <a:r>
              <a:rPr lang="en-US" sz="2200" dirty="0" smtClean="0">
                <a:solidFill>
                  <a:srgbClr val="FFFFFF"/>
                </a:solidFill>
                <a:latin typeface="Times New Roman"/>
                <a:cs typeface="Times New Roman"/>
              </a:rPr>
              <a:t> levels</a:t>
            </a:r>
          </a:p>
          <a:p>
            <a:pPr marL="0" lvl="1" indent="119063">
              <a:buFont typeface="Arial"/>
              <a:buChar char="•"/>
            </a:pPr>
            <a:endParaRPr lang="en-US" sz="2200" dirty="0" smtClean="0">
              <a:solidFill>
                <a:srgbClr val="FFFFFF"/>
              </a:solidFill>
              <a:latin typeface="Times New Roman"/>
              <a:cs typeface="Times New Roman"/>
            </a:endParaRPr>
          </a:p>
          <a:p>
            <a:pPr marL="0" lvl="1" indent="119063">
              <a:buFont typeface="Arial"/>
              <a:buChar char="•"/>
            </a:pPr>
            <a:r>
              <a:rPr lang="en-US" sz="2200" dirty="0" smtClean="0">
                <a:solidFill>
                  <a:srgbClr val="FFFFFF"/>
                </a:solidFill>
                <a:latin typeface="Times New Roman"/>
                <a:cs typeface="Times New Roman"/>
              </a:rPr>
              <a:t>Ultimately could affect carbon cycle</a:t>
            </a:r>
            <a:endParaRPr lang="en-US" sz="2200" dirty="0">
              <a:solidFill>
                <a:srgbClr val="FFFFFF"/>
              </a:solidFill>
              <a:latin typeface="Times New Roman"/>
              <a:cs typeface="Times New Roman"/>
            </a:endParaRPr>
          </a:p>
        </p:txBody>
      </p:sp>
      <p:pic>
        <p:nvPicPr>
          <p:cNvPr id="5" name="Picture 4" descr="chains_p37.jpg"/>
          <p:cNvPicPr>
            <a:picLocks noChangeAspect="1"/>
          </p:cNvPicPr>
          <p:nvPr/>
        </p:nvPicPr>
        <p:blipFill>
          <a:blip r:embed="rId3"/>
          <a:srcRect l="1284" t="8088" r="6231" b="4445"/>
          <a:stretch>
            <a:fillRect/>
          </a:stretch>
        </p:blipFill>
        <p:spPr>
          <a:xfrm>
            <a:off x="0" y="1144396"/>
            <a:ext cx="6499376" cy="5713604"/>
          </a:xfrm>
          <a:prstGeom prst="rect">
            <a:avLst/>
          </a:prstGeom>
        </p:spPr>
      </p:pic>
      <p:sp>
        <p:nvSpPr>
          <p:cNvPr id="6" name="Rectangle 5"/>
          <p:cNvSpPr/>
          <p:nvPr/>
        </p:nvSpPr>
        <p:spPr>
          <a:xfrm>
            <a:off x="1627365" y="5976488"/>
            <a:ext cx="2123512" cy="881512"/>
          </a:xfrm>
          <a:prstGeom prst="rect">
            <a:avLst/>
          </a:prstGeom>
          <a:noFill/>
          <a:ln w="762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92"/>
            <a:ext cx="8229600" cy="1143000"/>
          </a:xfrm>
        </p:spPr>
        <p:txBody>
          <a:bodyPr>
            <a:normAutofit/>
          </a:bodyPr>
          <a:lstStyle/>
          <a:p>
            <a:r>
              <a:rPr lang="en-US" dirty="0" smtClean="0">
                <a:solidFill>
                  <a:srgbClr val="FFFFFF"/>
                </a:solidFill>
                <a:latin typeface="Times New Roman"/>
                <a:cs typeface="Times New Roman"/>
              </a:rPr>
              <a:t>Experimental Design</a:t>
            </a:r>
            <a:endParaRPr lang="en-US" dirty="0">
              <a:solidFill>
                <a:srgbClr val="FFFFFF"/>
              </a:solidFill>
              <a:latin typeface="Times New Roman"/>
              <a:cs typeface="Times New Roman"/>
            </a:endParaRPr>
          </a:p>
        </p:txBody>
      </p:sp>
      <p:sp>
        <p:nvSpPr>
          <p:cNvPr id="5" name="TextBox 4"/>
          <p:cNvSpPr txBox="1"/>
          <p:nvPr/>
        </p:nvSpPr>
        <p:spPr>
          <a:xfrm>
            <a:off x="0" y="901746"/>
            <a:ext cx="6993467" cy="3323987"/>
          </a:xfrm>
          <a:prstGeom prst="rect">
            <a:avLst/>
          </a:prstGeom>
          <a:noFill/>
        </p:spPr>
        <p:txBody>
          <a:bodyPr wrap="square" rtlCol="0">
            <a:spAutoFit/>
          </a:bodyPr>
          <a:lstStyle/>
          <a:p>
            <a:r>
              <a:rPr lang="en-US" sz="2400" dirty="0" smtClean="0">
                <a:solidFill>
                  <a:srgbClr val="FFFFFF"/>
                </a:solidFill>
                <a:latin typeface="Times New Roman"/>
                <a:cs typeface="Times New Roman"/>
              </a:rPr>
              <a:t>CO</a:t>
            </a:r>
            <a:r>
              <a:rPr lang="en-US" sz="2400" baseline="-25000" dirty="0" smtClean="0">
                <a:solidFill>
                  <a:srgbClr val="FFFFFF"/>
                </a:solidFill>
                <a:latin typeface="Times New Roman"/>
                <a:cs typeface="Times New Roman"/>
              </a:rPr>
              <a:t>2</a:t>
            </a:r>
            <a:r>
              <a:rPr lang="en-US" sz="2400" dirty="0" smtClean="0">
                <a:solidFill>
                  <a:srgbClr val="FFFFFF"/>
                </a:solidFill>
                <a:latin typeface="Times New Roman"/>
                <a:cs typeface="Times New Roman"/>
              </a:rPr>
              <a:t> bubbling setup</a:t>
            </a:r>
          </a:p>
          <a:p>
            <a:pPr lvl="1">
              <a:buFont typeface="Arial"/>
              <a:buChar char="•"/>
            </a:pPr>
            <a:r>
              <a:rPr lang="en-US" sz="2400" dirty="0" smtClean="0">
                <a:solidFill>
                  <a:srgbClr val="FFFFFF"/>
                </a:solidFill>
                <a:latin typeface="Times New Roman"/>
                <a:cs typeface="Times New Roman"/>
              </a:rPr>
              <a:t>27 1L bottles </a:t>
            </a:r>
          </a:p>
          <a:p>
            <a:pPr lvl="2">
              <a:buFont typeface="Arial"/>
              <a:buChar char="•"/>
            </a:pPr>
            <a:r>
              <a:rPr lang="en-US" sz="2400" dirty="0" smtClean="0">
                <a:solidFill>
                  <a:srgbClr val="FFFFFF"/>
                </a:solidFill>
                <a:latin typeface="Times New Roman"/>
                <a:cs typeface="Times New Roman"/>
              </a:rPr>
              <a:t>3 replicates of each species </a:t>
            </a:r>
          </a:p>
          <a:p>
            <a:pPr marL="457200" lvl="2" indent="119063">
              <a:buFont typeface="Arial"/>
              <a:buChar char="•"/>
            </a:pPr>
            <a:r>
              <a:rPr lang="en-US" sz="2400" dirty="0" smtClean="0">
                <a:solidFill>
                  <a:srgbClr val="FFFFFF"/>
                </a:solidFill>
                <a:latin typeface="Times New Roman"/>
                <a:cs typeface="Times New Roman"/>
              </a:rPr>
              <a:t>3 treatments</a:t>
            </a:r>
          </a:p>
          <a:p>
            <a:pPr marL="914400" lvl="3" indent="119063">
              <a:buFont typeface="Arial"/>
              <a:buChar char="•"/>
            </a:pPr>
            <a:r>
              <a:rPr lang="en-US" sz="2400" dirty="0" smtClean="0">
                <a:solidFill>
                  <a:srgbClr val="FFFFFF"/>
                </a:solidFill>
                <a:latin typeface="Times New Roman"/>
                <a:cs typeface="Times New Roman"/>
              </a:rPr>
              <a:t>180 </a:t>
            </a:r>
            <a:r>
              <a:rPr lang="en-US" sz="2400" dirty="0" err="1" smtClean="0">
                <a:solidFill>
                  <a:srgbClr val="FFFFFF"/>
                </a:solidFill>
                <a:latin typeface="Times New Roman"/>
                <a:cs typeface="Times New Roman"/>
              </a:rPr>
              <a:t>ppm</a:t>
            </a:r>
            <a:endParaRPr lang="en-US" sz="2400" dirty="0" smtClean="0">
              <a:solidFill>
                <a:srgbClr val="FFFFFF"/>
              </a:solidFill>
              <a:latin typeface="Times New Roman"/>
              <a:cs typeface="Times New Roman"/>
            </a:endParaRPr>
          </a:p>
          <a:p>
            <a:pPr marL="914400" lvl="3" indent="119063">
              <a:buFont typeface="Arial"/>
              <a:buChar char="•"/>
            </a:pPr>
            <a:r>
              <a:rPr lang="en-US" sz="2400" dirty="0" smtClean="0">
                <a:solidFill>
                  <a:srgbClr val="FFFFFF"/>
                </a:solidFill>
                <a:latin typeface="Times New Roman"/>
                <a:cs typeface="Times New Roman"/>
              </a:rPr>
              <a:t>385 </a:t>
            </a:r>
            <a:r>
              <a:rPr lang="en-US" sz="2400" dirty="0" err="1" smtClean="0">
                <a:solidFill>
                  <a:srgbClr val="FFFFFF"/>
                </a:solidFill>
                <a:latin typeface="Times New Roman"/>
                <a:cs typeface="Times New Roman"/>
              </a:rPr>
              <a:t>ppm</a:t>
            </a:r>
            <a:endParaRPr lang="en-US" sz="2400" dirty="0" smtClean="0">
              <a:solidFill>
                <a:srgbClr val="FFFFFF"/>
              </a:solidFill>
              <a:latin typeface="Times New Roman"/>
              <a:cs typeface="Times New Roman"/>
            </a:endParaRPr>
          </a:p>
          <a:p>
            <a:pPr marL="914400" lvl="3" indent="119063">
              <a:buFont typeface="Arial"/>
              <a:buChar char="•"/>
            </a:pPr>
            <a:r>
              <a:rPr lang="en-US" sz="2400" dirty="0" smtClean="0">
                <a:solidFill>
                  <a:srgbClr val="FFFFFF"/>
                </a:solidFill>
                <a:latin typeface="Times New Roman"/>
                <a:cs typeface="Times New Roman"/>
              </a:rPr>
              <a:t>750 </a:t>
            </a:r>
            <a:r>
              <a:rPr lang="en-US" sz="2400" dirty="0" err="1" smtClean="0">
                <a:solidFill>
                  <a:srgbClr val="FFFFFF"/>
                </a:solidFill>
                <a:latin typeface="Times New Roman"/>
                <a:cs typeface="Times New Roman"/>
              </a:rPr>
              <a:t>ppm</a:t>
            </a:r>
            <a:endParaRPr lang="en-US" sz="2400" dirty="0" smtClean="0">
              <a:solidFill>
                <a:srgbClr val="FFFFFF"/>
              </a:solidFill>
              <a:latin typeface="Times New Roman"/>
              <a:cs typeface="Times New Roman"/>
            </a:endParaRPr>
          </a:p>
          <a:p>
            <a:pPr marL="406400" lvl="3" indent="169863">
              <a:buFont typeface="Arial"/>
              <a:buChar char="•"/>
            </a:pPr>
            <a:r>
              <a:rPr lang="en-US" sz="2400" dirty="0" smtClean="0">
                <a:solidFill>
                  <a:srgbClr val="FFFFFF"/>
                </a:solidFill>
                <a:latin typeface="Times New Roman"/>
                <a:cs typeface="Times New Roman"/>
              </a:rPr>
              <a:t>Dilution </a:t>
            </a:r>
            <a:endParaRPr lang="en-US" dirty="0" smtClean="0"/>
          </a:p>
          <a:p>
            <a:pPr>
              <a:buFont typeface="Arial"/>
              <a:buChar char="•"/>
            </a:pPr>
            <a:endParaRPr lang="en-US" dirty="0"/>
          </a:p>
        </p:txBody>
      </p:sp>
      <p:grpSp>
        <p:nvGrpSpPr>
          <p:cNvPr id="6" name="Group 5"/>
          <p:cNvGrpSpPr/>
          <p:nvPr/>
        </p:nvGrpSpPr>
        <p:grpSpPr>
          <a:xfrm>
            <a:off x="1437372" y="3339754"/>
            <a:ext cx="7502872" cy="3236805"/>
            <a:chOff x="855187" y="2768600"/>
            <a:chExt cx="5317319" cy="2293938"/>
          </a:xfrm>
        </p:grpSpPr>
        <p:sp>
          <p:nvSpPr>
            <p:cNvPr id="7" name="TextBox 20"/>
            <p:cNvSpPr txBox="1">
              <a:spLocks noChangeArrowheads="1"/>
            </p:cNvSpPr>
            <p:nvPr/>
          </p:nvSpPr>
          <p:spPr bwMode="auto">
            <a:xfrm>
              <a:off x="2738439" y="2768600"/>
              <a:ext cx="1140230" cy="305372"/>
            </a:xfrm>
            <a:prstGeom prst="rect">
              <a:avLst/>
            </a:prstGeom>
            <a:noFill/>
            <a:ln w="9525">
              <a:noFill/>
              <a:miter lim="800000"/>
              <a:headEnd/>
              <a:tailEnd/>
            </a:ln>
          </p:spPr>
          <p:txBody>
            <a:bodyPr wrap="square">
              <a:prstTxWarp prst="textNoShape">
                <a:avLst/>
              </a:prstTxWarp>
              <a:spAutoFit/>
            </a:bodyPr>
            <a:lstStyle/>
            <a:p>
              <a:pPr algn="ctr"/>
              <a:r>
                <a:rPr lang="en-US" sz="2200" dirty="0"/>
                <a:t>180 </a:t>
              </a:r>
              <a:r>
                <a:rPr lang="en-US" sz="2200" dirty="0" err="1"/>
                <a:t>ppm</a:t>
              </a:r>
              <a:endParaRPr lang="en-US" sz="2200" dirty="0"/>
            </a:p>
          </p:txBody>
        </p:sp>
        <p:sp>
          <p:nvSpPr>
            <p:cNvPr id="8" name="TextBox 21"/>
            <p:cNvSpPr txBox="1">
              <a:spLocks noChangeArrowheads="1"/>
            </p:cNvSpPr>
            <p:nvPr/>
          </p:nvSpPr>
          <p:spPr bwMode="auto">
            <a:xfrm>
              <a:off x="3874980" y="2768600"/>
              <a:ext cx="1140230" cy="305372"/>
            </a:xfrm>
            <a:prstGeom prst="rect">
              <a:avLst/>
            </a:prstGeom>
            <a:noFill/>
            <a:ln w="9525">
              <a:noFill/>
              <a:miter lim="800000"/>
              <a:headEnd/>
              <a:tailEnd/>
            </a:ln>
          </p:spPr>
          <p:txBody>
            <a:bodyPr wrap="square">
              <a:prstTxWarp prst="textNoShape">
                <a:avLst/>
              </a:prstTxWarp>
              <a:spAutoFit/>
            </a:bodyPr>
            <a:lstStyle/>
            <a:p>
              <a:pPr algn="ctr"/>
              <a:r>
                <a:rPr lang="en-US" sz="2200" dirty="0"/>
                <a:t>385 </a:t>
              </a:r>
              <a:r>
                <a:rPr lang="en-US" sz="2200" dirty="0" err="1"/>
                <a:t>ppm</a:t>
              </a:r>
              <a:endParaRPr lang="en-US" sz="2200" dirty="0"/>
            </a:p>
          </p:txBody>
        </p:sp>
        <p:sp>
          <p:nvSpPr>
            <p:cNvPr id="9" name="TextBox 22"/>
            <p:cNvSpPr txBox="1">
              <a:spLocks noChangeArrowheads="1"/>
            </p:cNvSpPr>
            <p:nvPr/>
          </p:nvSpPr>
          <p:spPr bwMode="auto">
            <a:xfrm>
              <a:off x="5032276" y="2768600"/>
              <a:ext cx="1140230" cy="305372"/>
            </a:xfrm>
            <a:prstGeom prst="rect">
              <a:avLst/>
            </a:prstGeom>
            <a:noFill/>
            <a:ln w="9525">
              <a:noFill/>
              <a:miter lim="800000"/>
              <a:headEnd/>
              <a:tailEnd/>
            </a:ln>
          </p:spPr>
          <p:txBody>
            <a:bodyPr wrap="square">
              <a:prstTxWarp prst="textNoShape">
                <a:avLst/>
              </a:prstTxWarp>
              <a:spAutoFit/>
            </a:bodyPr>
            <a:lstStyle/>
            <a:p>
              <a:pPr algn="ctr"/>
              <a:r>
                <a:rPr lang="en-US" sz="2200" dirty="0"/>
                <a:t>750 </a:t>
              </a:r>
              <a:r>
                <a:rPr lang="en-US" sz="2200" dirty="0" err="1"/>
                <a:t>ppm</a:t>
              </a:r>
              <a:endParaRPr lang="en-US" sz="2200" dirty="0"/>
            </a:p>
          </p:txBody>
        </p:sp>
        <p:sp>
          <p:nvSpPr>
            <p:cNvPr id="10" name="TextBox 25"/>
            <p:cNvSpPr txBox="1">
              <a:spLocks noChangeArrowheads="1"/>
            </p:cNvSpPr>
            <p:nvPr/>
          </p:nvSpPr>
          <p:spPr bwMode="auto">
            <a:xfrm>
              <a:off x="949975" y="3253487"/>
              <a:ext cx="1990944" cy="305372"/>
            </a:xfrm>
            <a:prstGeom prst="rect">
              <a:avLst/>
            </a:prstGeom>
            <a:noFill/>
            <a:ln w="9525">
              <a:noFill/>
              <a:miter lim="800000"/>
              <a:headEnd/>
              <a:tailEnd/>
            </a:ln>
          </p:spPr>
          <p:txBody>
            <a:bodyPr wrap="square">
              <a:prstTxWarp prst="textNoShape">
                <a:avLst/>
              </a:prstTxWarp>
              <a:spAutoFit/>
            </a:bodyPr>
            <a:lstStyle/>
            <a:p>
              <a:r>
                <a:rPr lang="en-US" sz="2200" i="1" dirty="0" err="1" smtClean="0"/>
                <a:t>Geminigera</a:t>
              </a:r>
              <a:r>
                <a:rPr lang="en-US" sz="2200" i="1" dirty="0" smtClean="0"/>
                <a:t> </a:t>
              </a:r>
              <a:r>
                <a:rPr lang="en-US" sz="2200" i="1" dirty="0" err="1" smtClean="0"/>
                <a:t>cryophila</a:t>
              </a:r>
              <a:endParaRPr lang="en-US" sz="2200" i="1" dirty="0"/>
            </a:p>
          </p:txBody>
        </p:sp>
        <p:sp>
          <p:nvSpPr>
            <p:cNvPr id="11" name="TextBox 46"/>
            <p:cNvSpPr txBox="1">
              <a:spLocks noChangeArrowheads="1"/>
            </p:cNvSpPr>
            <p:nvPr/>
          </p:nvSpPr>
          <p:spPr bwMode="auto">
            <a:xfrm>
              <a:off x="855187" y="3941113"/>
              <a:ext cx="1990944" cy="305372"/>
            </a:xfrm>
            <a:prstGeom prst="rect">
              <a:avLst/>
            </a:prstGeom>
            <a:noFill/>
            <a:ln w="9525">
              <a:noFill/>
              <a:miter lim="800000"/>
              <a:headEnd/>
              <a:tailEnd/>
            </a:ln>
          </p:spPr>
          <p:txBody>
            <a:bodyPr wrap="square">
              <a:prstTxWarp prst="textNoShape">
                <a:avLst/>
              </a:prstTxWarp>
              <a:spAutoFit/>
            </a:bodyPr>
            <a:lstStyle/>
            <a:p>
              <a:r>
                <a:rPr lang="en-US" sz="2200" i="1" dirty="0" err="1" smtClean="0"/>
                <a:t>Fragilariopsis</a:t>
              </a:r>
              <a:r>
                <a:rPr lang="en-US" sz="2200" i="1" dirty="0" smtClean="0"/>
                <a:t> </a:t>
              </a:r>
              <a:r>
                <a:rPr lang="en-US" sz="2200" i="1" dirty="0" err="1" smtClean="0"/>
                <a:t>cylindrus</a:t>
              </a:r>
              <a:endParaRPr lang="en-US" sz="2200" i="1" dirty="0"/>
            </a:p>
          </p:txBody>
        </p:sp>
        <p:grpSp>
          <p:nvGrpSpPr>
            <p:cNvPr id="12" name="Group 62"/>
            <p:cNvGrpSpPr/>
            <p:nvPr/>
          </p:nvGrpSpPr>
          <p:grpSpPr>
            <a:xfrm>
              <a:off x="2825750" y="3124200"/>
              <a:ext cx="3257550" cy="1938338"/>
              <a:chOff x="2825750" y="3124200"/>
              <a:chExt cx="3257550" cy="1938338"/>
            </a:xfrm>
          </p:grpSpPr>
          <p:sp>
            <p:nvSpPr>
              <p:cNvPr id="14" name="Magnetic Disk 13"/>
              <p:cNvSpPr/>
              <p:nvPr/>
            </p:nvSpPr>
            <p:spPr bwMode="auto">
              <a:xfrm>
                <a:off x="2830513" y="3124200"/>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Magnetic Disk 14"/>
              <p:cNvSpPr/>
              <p:nvPr/>
            </p:nvSpPr>
            <p:spPr bwMode="auto">
              <a:xfrm>
                <a:off x="3157538" y="3124200"/>
                <a:ext cx="306387"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Magnetic Disk 7"/>
              <p:cNvSpPr/>
              <p:nvPr/>
            </p:nvSpPr>
            <p:spPr bwMode="auto">
              <a:xfrm>
                <a:off x="3489325" y="3124200"/>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Magnetic Disk 16"/>
              <p:cNvSpPr/>
              <p:nvPr/>
            </p:nvSpPr>
            <p:spPr bwMode="auto">
              <a:xfrm>
                <a:off x="3970338" y="3124200"/>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Magnetic Disk 17"/>
              <p:cNvSpPr/>
              <p:nvPr/>
            </p:nvSpPr>
            <p:spPr bwMode="auto">
              <a:xfrm>
                <a:off x="4298950" y="3124200"/>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Magnetic Disk 18"/>
              <p:cNvSpPr/>
              <p:nvPr/>
            </p:nvSpPr>
            <p:spPr bwMode="auto">
              <a:xfrm>
                <a:off x="4629150" y="3124200"/>
                <a:ext cx="306388"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Magnetic Disk 19"/>
              <p:cNvSpPr/>
              <p:nvPr/>
            </p:nvSpPr>
            <p:spPr bwMode="auto">
              <a:xfrm>
                <a:off x="5114925" y="3124200"/>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Magnetic Disk 20"/>
              <p:cNvSpPr/>
              <p:nvPr/>
            </p:nvSpPr>
            <p:spPr bwMode="auto">
              <a:xfrm>
                <a:off x="5441950" y="3124200"/>
                <a:ext cx="306388"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Magnetic Disk 21"/>
              <p:cNvSpPr/>
              <p:nvPr/>
            </p:nvSpPr>
            <p:spPr bwMode="auto">
              <a:xfrm>
                <a:off x="5773738" y="3124200"/>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Magnetic Disk 22"/>
              <p:cNvSpPr/>
              <p:nvPr/>
            </p:nvSpPr>
            <p:spPr bwMode="auto">
              <a:xfrm>
                <a:off x="2833688" y="3838575"/>
                <a:ext cx="304800"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Magnetic Disk 23"/>
              <p:cNvSpPr/>
              <p:nvPr/>
            </p:nvSpPr>
            <p:spPr bwMode="auto">
              <a:xfrm>
                <a:off x="3162300" y="3838575"/>
                <a:ext cx="304800"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Magnetic Disk 24"/>
              <p:cNvSpPr/>
              <p:nvPr/>
            </p:nvSpPr>
            <p:spPr bwMode="auto">
              <a:xfrm>
                <a:off x="3494088" y="3838575"/>
                <a:ext cx="304800"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Magnetic Disk 25"/>
              <p:cNvSpPr/>
              <p:nvPr/>
            </p:nvSpPr>
            <p:spPr bwMode="auto">
              <a:xfrm>
                <a:off x="3973513" y="3838575"/>
                <a:ext cx="304800"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Magnetic Disk 26"/>
              <p:cNvSpPr/>
              <p:nvPr/>
            </p:nvSpPr>
            <p:spPr bwMode="auto">
              <a:xfrm>
                <a:off x="4302125" y="3838575"/>
                <a:ext cx="304800"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Magnetic Disk 27"/>
              <p:cNvSpPr/>
              <p:nvPr/>
            </p:nvSpPr>
            <p:spPr bwMode="auto">
              <a:xfrm>
                <a:off x="4633913" y="3838575"/>
                <a:ext cx="304800"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Magnetic Disk 28"/>
              <p:cNvSpPr/>
              <p:nvPr/>
            </p:nvSpPr>
            <p:spPr bwMode="auto">
              <a:xfrm>
                <a:off x="5118100" y="3838575"/>
                <a:ext cx="304800"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Magnetic Disk 29"/>
              <p:cNvSpPr/>
              <p:nvPr/>
            </p:nvSpPr>
            <p:spPr bwMode="auto">
              <a:xfrm>
                <a:off x="5446713" y="3838575"/>
                <a:ext cx="304800"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Magnetic Disk 30"/>
              <p:cNvSpPr/>
              <p:nvPr/>
            </p:nvSpPr>
            <p:spPr bwMode="auto">
              <a:xfrm>
                <a:off x="5776913" y="3838575"/>
                <a:ext cx="306387" cy="544513"/>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Magnetic Disk 31"/>
              <p:cNvSpPr/>
              <p:nvPr/>
            </p:nvSpPr>
            <p:spPr bwMode="auto">
              <a:xfrm>
                <a:off x="2825750" y="4516438"/>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Magnetic Disk 32"/>
              <p:cNvSpPr/>
              <p:nvPr/>
            </p:nvSpPr>
            <p:spPr bwMode="auto">
              <a:xfrm>
                <a:off x="3154363" y="4516438"/>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Magnetic Disk 33"/>
              <p:cNvSpPr/>
              <p:nvPr/>
            </p:nvSpPr>
            <p:spPr bwMode="auto">
              <a:xfrm>
                <a:off x="3486150" y="4516438"/>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Magnetic Disk 34"/>
              <p:cNvSpPr/>
              <p:nvPr/>
            </p:nvSpPr>
            <p:spPr bwMode="auto">
              <a:xfrm>
                <a:off x="3965575" y="4516438"/>
                <a:ext cx="306388"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Magnetic Disk 35"/>
              <p:cNvSpPr/>
              <p:nvPr/>
            </p:nvSpPr>
            <p:spPr bwMode="auto">
              <a:xfrm>
                <a:off x="4294188" y="4516438"/>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Magnetic Disk 36"/>
              <p:cNvSpPr/>
              <p:nvPr/>
            </p:nvSpPr>
            <p:spPr bwMode="auto">
              <a:xfrm>
                <a:off x="4625975" y="4516438"/>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Magnetic Disk 37"/>
              <p:cNvSpPr/>
              <p:nvPr/>
            </p:nvSpPr>
            <p:spPr bwMode="auto">
              <a:xfrm>
                <a:off x="5110163" y="4516438"/>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Magnetic Disk 38"/>
              <p:cNvSpPr/>
              <p:nvPr/>
            </p:nvSpPr>
            <p:spPr bwMode="auto">
              <a:xfrm>
                <a:off x="5438775" y="4516438"/>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Magnetic Disk 39"/>
              <p:cNvSpPr/>
              <p:nvPr/>
            </p:nvSpPr>
            <p:spPr bwMode="auto">
              <a:xfrm>
                <a:off x="5770563" y="4516438"/>
                <a:ext cx="304800" cy="546100"/>
              </a:xfrm>
              <a:prstGeom prst="flowChartMagneticDisk">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3" name="TextBox 62"/>
            <p:cNvSpPr txBox="1">
              <a:spLocks noChangeArrowheads="1"/>
            </p:cNvSpPr>
            <p:nvPr/>
          </p:nvSpPr>
          <p:spPr bwMode="auto">
            <a:xfrm>
              <a:off x="861478" y="4597028"/>
              <a:ext cx="1990944" cy="305372"/>
            </a:xfrm>
            <a:prstGeom prst="rect">
              <a:avLst/>
            </a:prstGeom>
            <a:noFill/>
            <a:ln w="9525">
              <a:noFill/>
              <a:miter lim="800000"/>
              <a:headEnd/>
              <a:tailEnd/>
            </a:ln>
          </p:spPr>
          <p:txBody>
            <a:bodyPr wrap="square">
              <a:prstTxWarp prst="textNoShape">
                <a:avLst/>
              </a:prstTxWarp>
              <a:spAutoFit/>
            </a:bodyPr>
            <a:lstStyle/>
            <a:p>
              <a:r>
                <a:rPr lang="en-US" sz="2200" i="1" dirty="0" err="1" smtClean="0"/>
                <a:t>Chaetoceros</a:t>
              </a:r>
              <a:r>
                <a:rPr lang="en-US" sz="2200" i="1" dirty="0" smtClean="0"/>
                <a:t> </a:t>
              </a:r>
              <a:r>
                <a:rPr lang="en-US" sz="2200" i="1" dirty="0" err="1" smtClean="0"/>
                <a:t>atlanticus</a:t>
              </a:r>
              <a:endParaRPr lang="en-US" sz="2200" i="1"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92"/>
            <a:ext cx="8229600" cy="1143000"/>
          </a:xfrm>
        </p:spPr>
        <p:txBody>
          <a:bodyPr>
            <a:normAutofit/>
          </a:bodyPr>
          <a:lstStyle/>
          <a:p>
            <a:r>
              <a:rPr lang="en-US" dirty="0" smtClean="0">
                <a:solidFill>
                  <a:srgbClr val="FFFFFF"/>
                </a:solidFill>
                <a:latin typeface="Times New Roman"/>
                <a:cs typeface="Times New Roman"/>
              </a:rPr>
              <a:t>Experimental Design</a:t>
            </a:r>
            <a:endParaRPr lang="en-US" dirty="0">
              <a:solidFill>
                <a:srgbClr val="FFFFFF"/>
              </a:solidFill>
              <a:latin typeface="Times New Roman"/>
              <a:cs typeface="Times New Roman"/>
            </a:endParaRPr>
          </a:p>
        </p:txBody>
      </p:sp>
      <p:sp>
        <p:nvSpPr>
          <p:cNvPr id="5" name="TextBox 4"/>
          <p:cNvSpPr txBox="1"/>
          <p:nvPr/>
        </p:nvSpPr>
        <p:spPr>
          <a:xfrm>
            <a:off x="357970" y="1047544"/>
            <a:ext cx="6993467" cy="2123658"/>
          </a:xfrm>
          <a:prstGeom prst="rect">
            <a:avLst/>
          </a:prstGeom>
          <a:noFill/>
        </p:spPr>
        <p:txBody>
          <a:bodyPr wrap="square" rtlCol="0">
            <a:spAutoFit/>
          </a:bodyPr>
          <a:lstStyle/>
          <a:p>
            <a:pPr marL="0" lvl="3"/>
            <a:r>
              <a:rPr lang="en-US" sz="2400" dirty="0" smtClean="0">
                <a:solidFill>
                  <a:srgbClr val="FFFFFF"/>
                </a:solidFill>
                <a:latin typeface="Times New Roman"/>
                <a:cs typeface="Times New Roman"/>
              </a:rPr>
              <a:t>Measurements </a:t>
            </a:r>
          </a:p>
          <a:p>
            <a:pPr marL="457200" lvl="4" indent="119063">
              <a:buFont typeface="Arial"/>
              <a:buChar char="•"/>
            </a:pPr>
            <a:r>
              <a:rPr lang="en-US" sz="2400" dirty="0" smtClean="0">
                <a:solidFill>
                  <a:srgbClr val="FFFFFF"/>
                </a:solidFill>
                <a:latin typeface="Times New Roman"/>
                <a:cs typeface="Times New Roman"/>
              </a:rPr>
              <a:t>pH (pH probe)</a:t>
            </a:r>
          </a:p>
          <a:p>
            <a:pPr marL="457200" lvl="4" indent="119063">
              <a:buFont typeface="Arial"/>
              <a:buChar char="•"/>
            </a:pPr>
            <a:r>
              <a:rPr lang="en-US" sz="2400" dirty="0" smtClean="0">
                <a:solidFill>
                  <a:srgbClr val="FFFFFF"/>
                </a:solidFill>
                <a:latin typeface="Times New Roman"/>
                <a:cs typeface="Times New Roman"/>
              </a:rPr>
              <a:t>Cell count (coulter counter)</a:t>
            </a:r>
          </a:p>
          <a:p>
            <a:pPr marL="457200" lvl="4" indent="119063">
              <a:buFont typeface="Arial"/>
              <a:buChar char="•"/>
            </a:pPr>
            <a:r>
              <a:rPr lang="en-US" sz="2400" dirty="0" smtClean="0">
                <a:solidFill>
                  <a:srgbClr val="FFFFFF"/>
                </a:solidFill>
                <a:latin typeface="Times New Roman"/>
                <a:cs typeface="Times New Roman"/>
              </a:rPr>
              <a:t>fv/fm (</a:t>
            </a:r>
            <a:r>
              <a:rPr lang="en-US" sz="2400" dirty="0" err="1" smtClean="0">
                <a:solidFill>
                  <a:srgbClr val="FFFFFF"/>
                </a:solidFill>
                <a:latin typeface="Times New Roman"/>
                <a:cs typeface="Times New Roman"/>
              </a:rPr>
              <a:t>FIRe</a:t>
            </a:r>
            <a:r>
              <a:rPr lang="en-US" sz="2400" dirty="0" smtClean="0">
                <a:solidFill>
                  <a:srgbClr val="FFFFFF"/>
                </a:solidFill>
                <a:latin typeface="Times New Roman"/>
                <a:cs typeface="Times New Roman"/>
              </a:rPr>
              <a:t>) </a:t>
            </a:r>
          </a:p>
          <a:p>
            <a:pPr marL="1371600" lvl="4" indent="119063">
              <a:buFont typeface="Arial"/>
              <a:buChar char="•"/>
            </a:pPr>
            <a:endParaRPr lang="en-US" dirty="0" smtClean="0"/>
          </a:p>
          <a:p>
            <a:pPr>
              <a:buFont typeface="Arial"/>
              <a:buChar char="•"/>
            </a:pPr>
            <a:endParaRPr lang="en-US" dirty="0"/>
          </a:p>
        </p:txBody>
      </p:sp>
      <p:pic>
        <p:nvPicPr>
          <p:cNvPr id="4" name="Picture 3" descr="IMG_0022.JPG"/>
          <p:cNvPicPr>
            <a:picLocks noChangeAspect="1"/>
          </p:cNvPicPr>
          <p:nvPr/>
        </p:nvPicPr>
        <p:blipFill>
          <a:blip r:embed="rId3"/>
          <a:stretch>
            <a:fillRect/>
          </a:stretch>
        </p:blipFill>
        <p:spPr>
          <a:xfrm rot="5400000">
            <a:off x="3937003" y="1773851"/>
            <a:ext cx="5810455" cy="435784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1" y="1204118"/>
            <a:ext cx="9144001" cy="565388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16692"/>
            <a:ext cx="8229600" cy="1143000"/>
          </a:xfrm>
        </p:spPr>
        <p:txBody>
          <a:bodyPr>
            <a:normAutofit/>
          </a:bodyPr>
          <a:lstStyle/>
          <a:p>
            <a:r>
              <a:rPr lang="en-US" dirty="0" smtClean="0">
                <a:solidFill>
                  <a:srgbClr val="FFFFFF"/>
                </a:solidFill>
                <a:latin typeface="Times New Roman"/>
                <a:cs typeface="Times New Roman"/>
              </a:rPr>
              <a:t>Results-pH</a:t>
            </a:r>
            <a:endParaRPr lang="en-US" dirty="0">
              <a:solidFill>
                <a:srgbClr val="FFFFFF"/>
              </a:solidFill>
              <a:latin typeface="Times New Roman"/>
              <a:cs typeface="Times New Roman"/>
            </a:endParaRPr>
          </a:p>
        </p:txBody>
      </p:sp>
      <p:pic>
        <p:nvPicPr>
          <p:cNvPr id="7" name="Picture 6" descr="Untitled.pdf"/>
          <p:cNvPicPr>
            <a:picLocks noChangeAspect="1"/>
          </p:cNvPicPr>
          <p:nvPr/>
        </p:nvPicPr>
        <mc:AlternateContent>
          <mc:Choice xmlns:ma="http://schemas.microsoft.com/office/mac/drawingml/2008/main" Requires="ma">
            <p:blipFill>
              <a:blip r:embed="rId3"/>
              <a:srcRect l="1278" t="383" b="3338"/>
              <a:stretch>
                <a:fillRect/>
              </a:stretch>
            </p:blipFill>
          </mc:Choice>
          <mc:Fallback>
            <p:blipFill>
              <a:blip r:embed="rId4"/>
              <a:srcRect l="1278" t="383" b="3338"/>
              <a:stretch>
                <a:fillRect/>
              </a:stretch>
            </p:blipFill>
          </mc:Fallback>
        </mc:AlternateContent>
        <p:spPr>
          <a:xfrm>
            <a:off x="626533" y="1204118"/>
            <a:ext cx="8536571" cy="4992162"/>
          </a:xfrm>
          <a:prstGeom prst="rect">
            <a:avLst/>
          </a:prstGeom>
        </p:spPr>
      </p:pic>
      <p:sp>
        <p:nvSpPr>
          <p:cNvPr id="8" name="TextBox 7"/>
          <p:cNvSpPr txBox="1"/>
          <p:nvPr/>
        </p:nvSpPr>
        <p:spPr>
          <a:xfrm rot="16200000">
            <a:off x="-1002333" y="2435010"/>
            <a:ext cx="2456571" cy="523220"/>
          </a:xfrm>
          <a:prstGeom prst="rect">
            <a:avLst/>
          </a:prstGeom>
          <a:noFill/>
        </p:spPr>
        <p:txBody>
          <a:bodyPr wrap="square" rtlCol="0">
            <a:spAutoFit/>
          </a:bodyPr>
          <a:lstStyle/>
          <a:p>
            <a:r>
              <a:rPr lang="en-US" sz="2800" dirty="0" smtClean="0">
                <a:solidFill>
                  <a:schemeClr val="bg1"/>
                </a:solidFill>
                <a:latin typeface="Times New Roman"/>
                <a:cs typeface="Times New Roman"/>
              </a:rPr>
              <a:t>pH</a:t>
            </a:r>
            <a:endParaRPr lang="en-US" sz="2800" dirty="0">
              <a:solidFill>
                <a:schemeClr val="bg1"/>
              </a:solidFill>
              <a:latin typeface="Times New Roman"/>
              <a:cs typeface="Times New Roman"/>
            </a:endParaRPr>
          </a:p>
        </p:txBody>
      </p:sp>
      <p:sp>
        <p:nvSpPr>
          <p:cNvPr id="10" name="TextBox 9"/>
          <p:cNvSpPr txBox="1"/>
          <p:nvPr/>
        </p:nvSpPr>
        <p:spPr>
          <a:xfrm>
            <a:off x="1230444" y="5780782"/>
            <a:ext cx="2877657" cy="415498"/>
          </a:xfrm>
          <a:prstGeom prst="rect">
            <a:avLst/>
          </a:prstGeom>
          <a:noFill/>
        </p:spPr>
        <p:txBody>
          <a:bodyPr wrap="square" rtlCol="0">
            <a:spAutoFit/>
          </a:bodyPr>
          <a:lstStyle/>
          <a:p>
            <a:r>
              <a:rPr lang="en-US" sz="2100" dirty="0" err="1" smtClean="0">
                <a:solidFill>
                  <a:schemeClr val="bg1"/>
                </a:solidFill>
                <a:latin typeface="Times New Roman"/>
                <a:cs typeface="Times New Roman"/>
              </a:rPr>
              <a:t>Geminigera</a:t>
            </a:r>
            <a:r>
              <a:rPr lang="en-US" sz="2100" dirty="0" smtClean="0">
                <a:solidFill>
                  <a:schemeClr val="bg1"/>
                </a:solidFill>
                <a:latin typeface="Times New Roman"/>
                <a:cs typeface="Times New Roman"/>
              </a:rPr>
              <a:t> </a:t>
            </a:r>
            <a:r>
              <a:rPr lang="en-US" sz="2100" dirty="0" err="1" smtClean="0">
                <a:solidFill>
                  <a:schemeClr val="bg1"/>
                </a:solidFill>
                <a:latin typeface="Times New Roman"/>
                <a:cs typeface="Times New Roman"/>
              </a:rPr>
              <a:t>cryophila</a:t>
            </a:r>
            <a:endParaRPr lang="en-US" sz="2100" dirty="0">
              <a:solidFill>
                <a:schemeClr val="bg1"/>
              </a:solidFill>
              <a:latin typeface="Times New Roman"/>
              <a:cs typeface="Times New Roman"/>
            </a:endParaRPr>
          </a:p>
        </p:txBody>
      </p:sp>
      <p:sp>
        <p:nvSpPr>
          <p:cNvPr id="13" name="TextBox 12"/>
          <p:cNvSpPr txBox="1"/>
          <p:nvPr/>
        </p:nvSpPr>
        <p:spPr>
          <a:xfrm>
            <a:off x="3810411" y="5780782"/>
            <a:ext cx="2877657" cy="430887"/>
          </a:xfrm>
          <a:prstGeom prst="rect">
            <a:avLst/>
          </a:prstGeom>
          <a:noFill/>
        </p:spPr>
        <p:txBody>
          <a:bodyPr wrap="square" rtlCol="0">
            <a:spAutoFit/>
          </a:bodyPr>
          <a:lstStyle/>
          <a:p>
            <a:r>
              <a:rPr lang="en-US" sz="2100" dirty="0" err="1" smtClean="0">
                <a:solidFill>
                  <a:schemeClr val="bg1"/>
                </a:solidFill>
                <a:latin typeface="Times New Roman"/>
                <a:cs typeface="Times New Roman"/>
              </a:rPr>
              <a:t>Fragilariopsis</a:t>
            </a:r>
            <a:r>
              <a:rPr lang="en-US" sz="2100" dirty="0" smtClean="0">
                <a:solidFill>
                  <a:schemeClr val="bg1"/>
                </a:solidFill>
                <a:latin typeface="Times New Roman"/>
                <a:cs typeface="Times New Roman"/>
              </a:rPr>
              <a:t> </a:t>
            </a:r>
            <a:r>
              <a:rPr lang="en-US" sz="2100" dirty="0" err="1" smtClean="0">
                <a:solidFill>
                  <a:schemeClr val="bg1"/>
                </a:solidFill>
                <a:latin typeface="Times New Roman"/>
                <a:cs typeface="Times New Roman"/>
              </a:rPr>
              <a:t>cylindrus</a:t>
            </a:r>
            <a:endParaRPr lang="en-US" sz="2100" dirty="0">
              <a:solidFill>
                <a:schemeClr val="bg1"/>
              </a:solidFill>
              <a:latin typeface="Times New Roman"/>
              <a:cs typeface="Times New Roman"/>
            </a:endParaRPr>
          </a:p>
        </p:txBody>
      </p:sp>
      <p:sp>
        <p:nvSpPr>
          <p:cNvPr id="14" name="TextBox 13"/>
          <p:cNvSpPr txBox="1"/>
          <p:nvPr/>
        </p:nvSpPr>
        <p:spPr>
          <a:xfrm>
            <a:off x="6543445" y="5780782"/>
            <a:ext cx="2877657" cy="430887"/>
          </a:xfrm>
          <a:prstGeom prst="rect">
            <a:avLst/>
          </a:prstGeom>
          <a:noFill/>
        </p:spPr>
        <p:txBody>
          <a:bodyPr wrap="square" rtlCol="0">
            <a:spAutoFit/>
          </a:bodyPr>
          <a:lstStyle/>
          <a:p>
            <a:r>
              <a:rPr lang="en-US" sz="2100" dirty="0" err="1" smtClean="0">
                <a:solidFill>
                  <a:schemeClr val="bg1"/>
                </a:solidFill>
                <a:latin typeface="Times New Roman"/>
                <a:cs typeface="Times New Roman"/>
              </a:rPr>
              <a:t>Chaetoceros</a:t>
            </a:r>
            <a:r>
              <a:rPr lang="en-US" sz="2100" dirty="0" smtClean="0">
                <a:solidFill>
                  <a:schemeClr val="bg1"/>
                </a:solidFill>
                <a:latin typeface="Times New Roman"/>
                <a:cs typeface="Times New Roman"/>
              </a:rPr>
              <a:t> </a:t>
            </a:r>
            <a:r>
              <a:rPr lang="en-US" sz="2100" dirty="0" err="1" smtClean="0">
                <a:solidFill>
                  <a:schemeClr val="bg1"/>
                </a:solidFill>
                <a:latin typeface="Times New Roman"/>
                <a:cs typeface="Times New Roman"/>
              </a:rPr>
              <a:t>atlanticus</a:t>
            </a:r>
            <a:endParaRPr lang="en-US" sz="2100" dirty="0">
              <a:solidFill>
                <a:schemeClr val="bg1"/>
              </a:solidFill>
              <a:latin typeface="Times New Roman"/>
              <a:cs typeface="Times New Roman"/>
            </a:endParaRPr>
          </a:p>
        </p:txBody>
      </p:sp>
      <p:pic>
        <p:nvPicPr>
          <p:cNvPr id="16" name="Picture 15" descr="Picture 4.png"/>
          <p:cNvPicPr>
            <a:picLocks noChangeAspect="1"/>
          </p:cNvPicPr>
          <p:nvPr/>
        </p:nvPicPr>
        <p:blipFill>
          <a:blip r:embed="rId5"/>
          <a:stretch>
            <a:fillRect/>
          </a:stretch>
        </p:blipFill>
        <p:spPr>
          <a:xfrm>
            <a:off x="8022166" y="1358900"/>
            <a:ext cx="1051936" cy="160377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7938"/>
            <a:ext cx="8229600" cy="1143000"/>
          </a:xfrm>
        </p:spPr>
        <p:txBody>
          <a:bodyPr>
            <a:normAutofit fontScale="90000"/>
          </a:bodyPr>
          <a:lstStyle/>
          <a:p>
            <a:r>
              <a:rPr lang="en-US" dirty="0" smtClean="0">
                <a:solidFill>
                  <a:srgbClr val="FFFFFF"/>
                </a:solidFill>
                <a:latin typeface="Times New Roman"/>
                <a:cs typeface="Times New Roman"/>
              </a:rPr>
              <a:t>Growth Curve-</a:t>
            </a:r>
            <a:r>
              <a:rPr lang="en-US" i="1" dirty="0" err="1" smtClean="0">
                <a:solidFill>
                  <a:srgbClr val="FFFFFF"/>
                </a:solidFill>
                <a:latin typeface="Times New Roman"/>
                <a:cs typeface="Times New Roman"/>
              </a:rPr>
              <a:t>Geminigera</a:t>
            </a:r>
            <a:r>
              <a:rPr lang="en-US" i="1" dirty="0" smtClean="0">
                <a:solidFill>
                  <a:srgbClr val="FFFFFF"/>
                </a:solidFill>
                <a:latin typeface="Times New Roman"/>
                <a:cs typeface="Times New Roman"/>
              </a:rPr>
              <a:t> </a:t>
            </a:r>
            <a:r>
              <a:rPr lang="en-US" i="1" dirty="0" err="1" smtClean="0">
                <a:solidFill>
                  <a:srgbClr val="FFFFFF"/>
                </a:solidFill>
                <a:latin typeface="Times New Roman"/>
                <a:cs typeface="Times New Roman"/>
              </a:rPr>
              <a:t>cryophila</a:t>
            </a:r>
            <a:endParaRPr lang="en-US" i="1" dirty="0"/>
          </a:p>
        </p:txBody>
      </p:sp>
      <p:pic>
        <p:nvPicPr>
          <p:cNvPr id="18" name="Picture 17" descr="gc.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5488" y="1034022"/>
            <a:ext cx="9184712" cy="5700447"/>
          </a:xfrm>
          <a:prstGeom prst="rect">
            <a:avLst/>
          </a:prstGeom>
        </p:spPr>
      </p:pic>
      <p:pic>
        <p:nvPicPr>
          <p:cNvPr id="19" name="Picture 18" descr="Picture 4.png"/>
          <p:cNvPicPr>
            <a:picLocks noChangeAspect="1"/>
          </p:cNvPicPr>
          <p:nvPr/>
        </p:nvPicPr>
        <p:blipFill>
          <a:blip r:embed="rId5"/>
          <a:stretch>
            <a:fillRect/>
          </a:stretch>
        </p:blipFill>
        <p:spPr>
          <a:xfrm>
            <a:off x="2392096" y="1358900"/>
            <a:ext cx="1051936" cy="1603772"/>
          </a:xfrm>
          <a:prstGeom prst="rect">
            <a:avLst/>
          </a:prstGeom>
        </p:spPr>
      </p:pic>
      <p:sp>
        <p:nvSpPr>
          <p:cNvPr id="20" name="TextBox 19"/>
          <p:cNvSpPr txBox="1"/>
          <p:nvPr/>
        </p:nvSpPr>
        <p:spPr>
          <a:xfrm rot="16200000">
            <a:off x="-1105634" y="2901862"/>
            <a:ext cx="2743200" cy="430887"/>
          </a:xfrm>
          <a:prstGeom prst="rect">
            <a:avLst/>
          </a:prstGeom>
          <a:solidFill>
            <a:schemeClr val="tx1"/>
          </a:solidFill>
        </p:spPr>
        <p:txBody>
          <a:bodyPr wrap="square" rtlCol="0">
            <a:spAutoFit/>
          </a:bodyPr>
          <a:lstStyle/>
          <a:p>
            <a:r>
              <a:rPr lang="en-US" sz="2200" dirty="0" smtClean="0">
                <a:solidFill>
                  <a:srgbClr val="000000"/>
                </a:solidFill>
                <a:latin typeface="Times New Roman"/>
                <a:cs typeface="Times New Roman"/>
              </a:rPr>
              <a:t>Cells/</a:t>
            </a:r>
            <a:r>
              <a:rPr lang="en-US" sz="2200" dirty="0" err="1" smtClean="0">
                <a:solidFill>
                  <a:srgbClr val="000000"/>
                </a:solidFill>
                <a:latin typeface="Times New Roman"/>
                <a:cs typeface="Times New Roman"/>
              </a:rPr>
              <a:t>mL</a:t>
            </a:r>
            <a:endParaRPr lang="en-US" sz="2200" dirty="0">
              <a:solidFill>
                <a:srgbClr val="000000"/>
              </a:solidFill>
              <a:latin typeface="Times New Roman"/>
              <a:cs typeface="Times New Roman"/>
            </a:endParaRPr>
          </a:p>
        </p:txBody>
      </p:sp>
      <p:sp>
        <p:nvSpPr>
          <p:cNvPr id="21" name="TextBox 20"/>
          <p:cNvSpPr txBox="1"/>
          <p:nvPr/>
        </p:nvSpPr>
        <p:spPr>
          <a:xfrm>
            <a:off x="4004760" y="6293432"/>
            <a:ext cx="2120900" cy="461665"/>
          </a:xfrm>
          <a:prstGeom prst="rect">
            <a:avLst/>
          </a:prstGeom>
          <a:solidFill>
            <a:schemeClr val="tx1"/>
          </a:solidFill>
        </p:spPr>
        <p:txBody>
          <a:bodyPr wrap="square" rtlCol="0">
            <a:spAutoFit/>
          </a:bodyPr>
          <a:lstStyle/>
          <a:p>
            <a:r>
              <a:rPr lang="en-US" sz="2400" dirty="0" smtClean="0">
                <a:solidFill>
                  <a:srgbClr val="000000"/>
                </a:solidFill>
                <a:latin typeface="Times New Roman"/>
                <a:cs typeface="Times New Roman"/>
              </a:rPr>
              <a:t>Time (Days)</a:t>
            </a:r>
            <a:endParaRPr lang="en-US" sz="2400" dirty="0">
              <a:solidFill>
                <a:srgbClr val="000000"/>
              </a:solidFill>
              <a:latin typeface="Times New Roman"/>
              <a:cs typeface="Times New Roman"/>
            </a:endParaRPr>
          </a:p>
        </p:txBody>
      </p:sp>
      <p:sp>
        <p:nvSpPr>
          <p:cNvPr id="22" name="Freeform 21"/>
          <p:cNvSpPr/>
          <p:nvPr/>
        </p:nvSpPr>
        <p:spPr>
          <a:xfrm>
            <a:off x="1069079" y="3763017"/>
            <a:ext cx="3413933" cy="558800"/>
          </a:xfrm>
          <a:custGeom>
            <a:avLst/>
            <a:gdLst>
              <a:gd name="connsiteX0" fmla="*/ 0 w 3149600"/>
              <a:gd name="connsiteY0" fmla="*/ 558800 h 558800"/>
              <a:gd name="connsiteX1" fmla="*/ 1117600 w 3149600"/>
              <a:gd name="connsiteY1" fmla="*/ 177800 h 558800"/>
              <a:gd name="connsiteX2" fmla="*/ 2006600 w 3149600"/>
              <a:gd name="connsiteY2" fmla="*/ 76200 h 558800"/>
              <a:gd name="connsiteX3" fmla="*/ 2616200 w 3149600"/>
              <a:gd name="connsiteY3" fmla="*/ 63500 h 558800"/>
              <a:gd name="connsiteX4" fmla="*/ 3149600 w 3149600"/>
              <a:gd name="connsiteY4" fmla="*/ 0 h 5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558800">
                <a:moveTo>
                  <a:pt x="0" y="558800"/>
                </a:moveTo>
                <a:cubicBezTo>
                  <a:pt x="391583" y="408516"/>
                  <a:pt x="783167" y="258233"/>
                  <a:pt x="1117600" y="177800"/>
                </a:cubicBezTo>
                <a:cubicBezTo>
                  <a:pt x="1452033" y="97367"/>
                  <a:pt x="1756833" y="95250"/>
                  <a:pt x="2006600" y="76200"/>
                </a:cubicBezTo>
                <a:cubicBezTo>
                  <a:pt x="2256367" y="57150"/>
                  <a:pt x="2425700" y="76200"/>
                  <a:pt x="2616200" y="63500"/>
                </a:cubicBezTo>
                <a:cubicBezTo>
                  <a:pt x="2806700" y="50800"/>
                  <a:pt x="3149600" y="0"/>
                  <a:pt x="3149600" y="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1206500" y="4254489"/>
            <a:ext cx="3149600" cy="152400"/>
          </a:xfrm>
          <a:custGeom>
            <a:avLst/>
            <a:gdLst>
              <a:gd name="connsiteX0" fmla="*/ 0 w 3149600"/>
              <a:gd name="connsiteY0" fmla="*/ 152400 h 152400"/>
              <a:gd name="connsiteX1" fmla="*/ 1257300 w 3149600"/>
              <a:gd name="connsiteY1" fmla="*/ 139700 h 152400"/>
              <a:gd name="connsiteX2" fmla="*/ 2184400 w 3149600"/>
              <a:gd name="connsiteY2" fmla="*/ 38100 h 152400"/>
              <a:gd name="connsiteX3" fmla="*/ 3149600 w 3149600"/>
              <a:gd name="connsiteY3" fmla="*/ 0 h 152400"/>
            </a:gdLst>
            <a:ahLst/>
            <a:cxnLst>
              <a:cxn ang="0">
                <a:pos x="connsiteX0" y="connsiteY0"/>
              </a:cxn>
              <a:cxn ang="0">
                <a:pos x="connsiteX1" y="connsiteY1"/>
              </a:cxn>
              <a:cxn ang="0">
                <a:pos x="connsiteX2" y="connsiteY2"/>
              </a:cxn>
              <a:cxn ang="0">
                <a:pos x="connsiteX3" y="connsiteY3"/>
              </a:cxn>
            </a:cxnLst>
            <a:rect l="l" t="t" r="r" b="b"/>
            <a:pathLst>
              <a:path w="3149600" h="152400">
                <a:moveTo>
                  <a:pt x="0" y="152400"/>
                </a:moveTo>
                <a:lnTo>
                  <a:pt x="1257300" y="139700"/>
                </a:lnTo>
                <a:cubicBezTo>
                  <a:pt x="1621367" y="120650"/>
                  <a:pt x="1869017" y="61383"/>
                  <a:pt x="2184400" y="38100"/>
                </a:cubicBezTo>
                <a:cubicBezTo>
                  <a:pt x="2499783" y="14817"/>
                  <a:pt x="2824691" y="7408"/>
                  <a:pt x="314960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1130300" y="4660889"/>
            <a:ext cx="3340012" cy="527131"/>
          </a:xfrm>
          <a:custGeom>
            <a:avLst/>
            <a:gdLst>
              <a:gd name="connsiteX0" fmla="*/ 0 w 3111500"/>
              <a:gd name="connsiteY0" fmla="*/ 33867 h 491067"/>
              <a:gd name="connsiteX1" fmla="*/ 850900 w 3111500"/>
              <a:gd name="connsiteY1" fmla="*/ 8467 h 491067"/>
              <a:gd name="connsiteX2" fmla="*/ 1384300 w 3111500"/>
              <a:gd name="connsiteY2" fmla="*/ 84667 h 491067"/>
              <a:gd name="connsiteX3" fmla="*/ 2692400 w 3111500"/>
              <a:gd name="connsiteY3" fmla="*/ 389467 h 491067"/>
              <a:gd name="connsiteX4" fmla="*/ 3111500 w 3111500"/>
              <a:gd name="connsiteY4" fmla="*/ 491067 h 49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0" h="491067">
                <a:moveTo>
                  <a:pt x="0" y="33867"/>
                </a:moveTo>
                <a:cubicBezTo>
                  <a:pt x="310091" y="16933"/>
                  <a:pt x="620183" y="0"/>
                  <a:pt x="850900" y="8467"/>
                </a:cubicBezTo>
                <a:cubicBezTo>
                  <a:pt x="1081617" y="16934"/>
                  <a:pt x="1077383" y="21167"/>
                  <a:pt x="1384300" y="84667"/>
                </a:cubicBezTo>
                <a:cubicBezTo>
                  <a:pt x="1691217" y="148167"/>
                  <a:pt x="2692400" y="389467"/>
                  <a:pt x="2692400" y="389467"/>
                </a:cubicBezTo>
                <a:lnTo>
                  <a:pt x="3111500" y="491067"/>
                </a:lnTo>
              </a:path>
            </a:pathLst>
          </a:cu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740400" y="2231075"/>
            <a:ext cx="2692400" cy="693497"/>
          </a:xfrm>
          <a:custGeom>
            <a:avLst/>
            <a:gdLst>
              <a:gd name="connsiteX0" fmla="*/ 0 w 2514600"/>
              <a:gd name="connsiteY0" fmla="*/ 647700 h 647700"/>
              <a:gd name="connsiteX1" fmla="*/ 596900 w 2514600"/>
              <a:gd name="connsiteY1" fmla="*/ 533400 h 647700"/>
              <a:gd name="connsiteX2" fmla="*/ 1333500 w 2514600"/>
              <a:gd name="connsiteY2" fmla="*/ 419100 h 647700"/>
              <a:gd name="connsiteX3" fmla="*/ 2514600 w 2514600"/>
              <a:gd name="connsiteY3" fmla="*/ 0 h 647700"/>
            </a:gdLst>
            <a:ahLst/>
            <a:cxnLst>
              <a:cxn ang="0">
                <a:pos x="connsiteX0" y="connsiteY0"/>
              </a:cxn>
              <a:cxn ang="0">
                <a:pos x="connsiteX1" y="connsiteY1"/>
              </a:cxn>
              <a:cxn ang="0">
                <a:pos x="connsiteX2" y="connsiteY2"/>
              </a:cxn>
              <a:cxn ang="0">
                <a:pos x="connsiteX3" y="connsiteY3"/>
              </a:cxn>
            </a:cxnLst>
            <a:rect l="l" t="t" r="r" b="b"/>
            <a:pathLst>
              <a:path w="2514600" h="647700">
                <a:moveTo>
                  <a:pt x="0" y="647700"/>
                </a:moveTo>
                <a:cubicBezTo>
                  <a:pt x="187325" y="609600"/>
                  <a:pt x="374650" y="571500"/>
                  <a:pt x="596900" y="533400"/>
                </a:cubicBezTo>
                <a:cubicBezTo>
                  <a:pt x="819150" y="495300"/>
                  <a:pt x="1013883" y="508000"/>
                  <a:pt x="1333500" y="419100"/>
                </a:cubicBezTo>
                <a:cubicBezTo>
                  <a:pt x="1653117" y="330200"/>
                  <a:pt x="2514600" y="0"/>
                  <a:pt x="2514600" y="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740400" y="3704739"/>
            <a:ext cx="2692400" cy="464678"/>
          </a:xfrm>
          <a:custGeom>
            <a:avLst/>
            <a:gdLst>
              <a:gd name="connsiteX0" fmla="*/ 0 w 2501900"/>
              <a:gd name="connsiteY0" fmla="*/ 431800 h 431800"/>
              <a:gd name="connsiteX1" fmla="*/ 571500 w 2501900"/>
              <a:gd name="connsiteY1" fmla="*/ 317500 h 431800"/>
              <a:gd name="connsiteX2" fmla="*/ 1270000 w 2501900"/>
              <a:gd name="connsiteY2" fmla="*/ 152400 h 431800"/>
              <a:gd name="connsiteX3" fmla="*/ 2235200 w 2501900"/>
              <a:gd name="connsiteY3" fmla="*/ 38100 h 431800"/>
              <a:gd name="connsiteX4" fmla="*/ 2501900 w 25019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431800">
                <a:moveTo>
                  <a:pt x="0" y="431800"/>
                </a:moveTo>
                <a:cubicBezTo>
                  <a:pt x="179916" y="397933"/>
                  <a:pt x="359833" y="364067"/>
                  <a:pt x="571500" y="317500"/>
                </a:cubicBezTo>
                <a:cubicBezTo>
                  <a:pt x="783167" y="270933"/>
                  <a:pt x="992717" y="198967"/>
                  <a:pt x="1270000" y="152400"/>
                </a:cubicBezTo>
                <a:cubicBezTo>
                  <a:pt x="1547283" y="105833"/>
                  <a:pt x="2029883" y="63500"/>
                  <a:pt x="2235200" y="38100"/>
                </a:cubicBezTo>
                <a:cubicBezTo>
                  <a:pt x="2440517" y="12700"/>
                  <a:pt x="2501900" y="0"/>
                  <a:pt x="250190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5740400" y="5391138"/>
            <a:ext cx="2692400" cy="394341"/>
          </a:xfrm>
          <a:custGeom>
            <a:avLst/>
            <a:gdLst>
              <a:gd name="connsiteX0" fmla="*/ 0 w 2514600"/>
              <a:gd name="connsiteY0" fmla="*/ 0 h 368300"/>
              <a:gd name="connsiteX1" fmla="*/ 482600 w 2514600"/>
              <a:gd name="connsiteY1" fmla="*/ 101600 h 368300"/>
              <a:gd name="connsiteX2" fmla="*/ 876300 w 2514600"/>
              <a:gd name="connsiteY2" fmla="*/ 228600 h 368300"/>
              <a:gd name="connsiteX3" fmla="*/ 1384300 w 2514600"/>
              <a:gd name="connsiteY3" fmla="*/ 304800 h 368300"/>
              <a:gd name="connsiteX4" fmla="*/ 1879600 w 2514600"/>
              <a:gd name="connsiteY4" fmla="*/ 355600 h 368300"/>
              <a:gd name="connsiteX5" fmla="*/ 2514600 w 2514600"/>
              <a:gd name="connsiteY5" fmla="*/ 36830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0" h="368300">
                <a:moveTo>
                  <a:pt x="0" y="0"/>
                </a:moveTo>
                <a:cubicBezTo>
                  <a:pt x="168275" y="31750"/>
                  <a:pt x="336550" y="63500"/>
                  <a:pt x="482600" y="101600"/>
                </a:cubicBezTo>
                <a:cubicBezTo>
                  <a:pt x="628650" y="139700"/>
                  <a:pt x="726017" y="194733"/>
                  <a:pt x="876300" y="228600"/>
                </a:cubicBezTo>
                <a:cubicBezTo>
                  <a:pt x="1026583" y="262467"/>
                  <a:pt x="1217083" y="283633"/>
                  <a:pt x="1384300" y="304800"/>
                </a:cubicBezTo>
                <a:cubicBezTo>
                  <a:pt x="1551517" y="325967"/>
                  <a:pt x="1691217" y="345017"/>
                  <a:pt x="1879600" y="355600"/>
                </a:cubicBezTo>
                <a:cubicBezTo>
                  <a:pt x="2067983" y="366183"/>
                  <a:pt x="2514600" y="368300"/>
                  <a:pt x="2514600" y="368300"/>
                </a:cubicBezTo>
              </a:path>
            </a:pathLst>
          </a:cu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Down Arrow 12"/>
          <p:cNvSpPr/>
          <p:nvPr/>
        </p:nvSpPr>
        <p:spPr>
          <a:xfrm>
            <a:off x="4330700" y="3150532"/>
            <a:ext cx="139700" cy="330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16692"/>
            <a:ext cx="8229600" cy="875561"/>
          </a:xfrm>
        </p:spPr>
        <p:txBody>
          <a:bodyPr>
            <a:normAutofit/>
          </a:bodyPr>
          <a:lstStyle/>
          <a:p>
            <a:r>
              <a:rPr lang="en-US" sz="3900" dirty="0" smtClean="0">
                <a:solidFill>
                  <a:srgbClr val="FFFFFF"/>
                </a:solidFill>
                <a:latin typeface="Times New Roman"/>
                <a:cs typeface="Times New Roman"/>
              </a:rPr>
              <a:t>Growth Curves-</a:t>
            </a:r>
            <a:r>
              <a:rPr lang="en-US" sz="3900" i="1" dirty="0" err="1" smtClean="0">
                <a:solidFill>
                  <a:srgbClr val="FFFFFF"/>
                </a:solidFill>
                <a:latin typeface="Times New Roman"/>
                <a:cs typeface="Times New Roman"/>
              </a:rPr>
              <a:t>Fragilariopsis</a:t>
            </a:r>
            <a:r>
              <a:rPr lang="en-US" sz="3900" i="1" dirty="0" smtClean="0">
                <a:solidFill>
                  <a:srgbClr val="FFFFFF"/>
                </a:solidFill>
                <a:latin typeface="Times New Roman"/>
                <a:cs typeface="Times New Roman"/>
              </a:rPr>
              <a:t> </a:t>
            </a:r>
            <a:r>
              <a:rPr lang="en-US" sz="3900" i="1" dirty="0" err="1" smtClean="0">
                <a:solidFill>
                  <a:srgbClr val="FFFFFF"/>
                </a:solidFill>
                <a:latin typeface="Times New Roman"/>
                <a:cs typeface="Times New Roman"/>
              </a:rPr>
              <a:t>cylindrus</a:t>
            </a:r>
            <a:endParaRPr lang="en-US" sz="3900" i="1" dirty="0">
              <a:solidFill>
                <a:srgbClr val="FFFFFF"/>
              </a:solidFill>
              <a:latin typeface="Times New Roman"/>
              <a:cs typeface="Times New Roman"/>
            </a:endParaRPr>
          </a:p>
        </p:txBody>
      </p:sp>
      <p:pic>
        <p:nvPicPr>
          <p:cNvPr id="15" name="Picture 14" descr="fc.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1002298"/>
            <a:ext cx="9144000" cy="5666204"/>
          </a:xfrm>
          <a:prstGeom prst="rect">
            <a:avLst/>
          </a:prstGeom>
        </p:spPr>
      </p:pic>
      <p:pic>
        <p:nvPicPr>
          <p:cNvPr id="16" name="Picture 15" descr="Picture 4.png"/>
          <p:cNvPicPr>
            <a:picLocks noChangeAspect="1"/>
          </p:cNvPicPr>
          <p:nvPr/>
        </p:nvPicPr>
        <p:blipFill>
          <a:blip r:embed="rId5"/>
          <a:stretch>
            <a:fillRect/>
          </a:stretch>
        </p:blipFill>
        <p:spPr>
          <a:xfrm>
            <a:off x="7634864" y="1358900"/>
            <a:ext cx="1051936" cy="1603772"/>
          </a:xfrm>
          <a:prstGeom prst="rect">
            <a:avLst/>
          </a:prstGeom>
        </p:spPr>
      </p:pic>
      <p:sp>
        <p:nvSpPr>
          <p:cNvPr id="18" name="Freeform 17"/>
          <p:cNvSpPr/>
          <p:nvPr/>
        </p:nvSpPr>
        <p:spPr>
          <a:xfrm>
            <a:off x="1246443" y="2351758"/>
            <a:ext cx="3173157" cy="2533509"/>
          </a:xfrm>
          <a:custGeom>
            <a:avLst/>
            <a:gdLst>
              <a:gd name="connsiteX0" fmla="*/ 0 w 3213100"/>
              <a:gd name="connsiteY0" fmla="*/ 2565400 h 2565400"/>
              <a:gd name="connsiteX1" fmla="*/ 609600 w 3213100"/>
              <a:gd name="connsiteY1" fmla="*/ 2514600 h 2565400"/>
              <a:gd name="connsiteX2" fmla="*/ 1079500 w 3213100"/>
              <a:gd name="connsiteY2" fmla="*/ 2311400 h 2565400"/>
              <a:gd name="connsiteX3" fmla="*/ 1562100 w 3213100"/>
              <a:gd name="connsiteY3" fmla="*/ 1854200 h 2565400"/>
              <a:gd name="connsiteX4" fmla="*/ 2324100 w 3213100"/>
              <a:gd name="connsiteY4" fmla="*/ 723900 h 2565400"/>
              <a:gd name="connsiteX5" fmla="*/ 2844800 w 3213100"/>
              <a:gd name="connsiteY5" fmla="*/ 127000 h 2565400"/>
              <a:gd name="connsiteX6" fmla="*/ 3213100 w 3213100"/>
              <a:gd name="connsiteY6" fmla="*/ 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3100" h="2565400">
                <a:moveTo>
                  <a:pt x="0" y="2565400"/>
                </a:moveTo>
                <a:cubicBezTo>
                  <a:pt x="214841" y="2561166"/>
                  <a:pt x="429683" y="2556933"/>
                  <a:pt x="609600" y="2514600"/>
                </a:cubicBezTo>
                <a:cubicBezTo>
                  <a:pt x="789517" y="2472267"/>
                  <a:pt x="920750" y="2421467"/>
                  <a:pt x="1079500" y="2311400"/>
                </a:cubicBezTo>
                <a:cubicBezTo>
                  <a:pt x="1238250" y="2201333"/>
                  <a:pt x="1354667" y="2118783"/>
                  <a:pt x="1562100" y="1854200"/>
                </a:cubicBezTo>
                <a:cubicBezTo>
                  <a:pt x="1769533" y="1589617"/>
                  <a:pt x="2110317" y="1011767"/>
                  <a:pt x="2324100" y="723900"/>
                </a:cubicBezTo>
                <a:cubicBezTo>
                  <a:pt x="2537883" y="436033"/>
                  <a:pt x="2696633" y="247650"/>
                  <a:pt x="2844800" y="127000"/>
                </a:cubicBezTo>
                <a:cubicBezTo>
                  <a:pt x="2992967" y="6350"/>
                  <a:pt x="3103033" y="3175"/>
                  <a:pt x="3213100" y="0"/>
                </a:cubicBezTo>
              </a:path>
            </a:pathLst>
          </a:cu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5651500" y="4572000"/>
            <a:ext cx="2616200" cy="491067"/>
          </a:xfrm>
          <a:custGeom>
            <a:avLst/>
            <a:gdLst>
              <a:gd name="connsiteX0" fmla="*/ 0 w 2616200"/>
              <a:gd name="connsiteY0" fmla="*/ 304800 h 491067"/>
              <a:gd name="connsiteX1" fmla="*/ 241300 w 2616200"/>
              <a:gd name="connsiteY1" fmla="*/ 444500 h 491067"/>
              <a:gd name="connsiteX2" fmla="*/ 584200 w 2616200"/>
              <a:gd name="connsiteY2" fmla="*/ 457200 h 491067"/>
              <a:gd name="connsiteX3" fmla="*/ 1257300 w 2616200"/>
              <a:gd name="connsiteY3" fmla="*/ 241300 h 491067"/>
              <a:gd name="connsiteX4" fmla="*/ 2616200 w 2616200"/>
              <a:gd name="connsiteY4" fmla="*/ 0 h 49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200" h="491067">
                <a:moveTo>
                  <a:pt x="0" y="304800"/>
                </a:moveTo>
                <a:cubicBezTo>
                  <a:pt x="71966" y="361950"/>
                  <a:pt x="143933" y="419100"/>
                  <a:pt x="241300" y="444500"/>
                </a:cubicBezTo>
                <a:cubicBezTo>
                  <a:pt x="338667" y="469900"/>
                  <a:pt x="414867" y="491067"/>
                  <a:pt x="584200" y="457200"/>
                </a:cubicBezTo>
                <a:cubicBezTo>
                  <a:pt x="753533" y="423333"/>
                  <a:pt x="918633" y="317500"/>
                  <a:pt x="1257300" y="241300"/>
                </a:cubicBezTo>
                <a:cubicBezTo>
                  <a:pt x="1595967" y="165100"/>
                  <a:pt x="2616200" y="0"/>
                  <a:pt x="2616200" y="0"/>
                </a:cubicBezTo>
              </a:path>
            </a:pathLst>
          </a:cu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1206500" y="2962672"/>
            <a:ext cx="3213100" cy="2261261"/>
          </a:xfrm>
          <a:custGeom>
            <a:avLst/>
            <a:gdLst>
              <a:gd name="connsiteX0" fmla="*/ 0 w 3263900"/>
              <a:gd name="connsiteY0" fmla="*/ 2044700 h 2226733"/>
              <a:gd name="connsiteX1" fmla="*/ 482600 w 3263900"/>
              <a:gd name="connsiteY1" fmla="*/ 2171700 h 2226733"/>
              <a:gd name="connsiteX2" fmla="*/ 800100 w 3263900"/>
              <a:gd name="connsiteY2" fmla="*/ 2209800 h 2226733"/>
              <a:gd name="connsiteX3" fmla="*/ 1320800 w 3263900"/>
              <a:gd name="connsiteY3" fmla="*/ 2070100 h 2226733"/>
              <a:gd name="connsiteX4" fmla="*/ 1968500 w 3263900"/>
              <a:gd name="connsiteY4" fmla="*/ 1295400 h 2226733"/>
              <a:gd name="connsiteX5" fmla="*/ 2730500 w 3263900"/>
              <a:gd name="connsiteY5" fmla="*/ 266700 h 2226733"/>
              <a:gd name="connsiteX6" fmla="*/ 3263900 w 3263900"/>
              <a:gd name="connsiteY6" fmla="*/ 0 h 222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3900" h="2226733">
                <a:moveTo>
                  <a:pt x="0" y="2044700"/>
                </a:moveTo>
                <a:cubicBezTo>
                  <a:pt x="174625" y="2094441"/>
                  <a:pt x="349250" y="2144183"/>
                  <a:pt x="482600" y="2171700"/>
                </a:cubicBezTo>
                <a:cubicBezTo>
                  <a:pt x="615950" y="2199217"/>
                  <a:pt x="660400" y="2226733"/>
                  <a:pt x="800100" y="2209800"/>
                </a:cubicBezTo>
                <a:cubicBezTo>
                  <a:pt x="939800" y="2192867"/>
                  <a:pt x="1126067" y="2222500"/>
                  <a:pt x="1320800" y="2070100"/>
                </a:cubicBezTo>
                <a:cubicBezTo>
                  <a:pt x="1515533" y="1917700"/>
                  <a:pt x="1733550" y="1595967"/>
                  <a:pt x="1968500" y="1295400"/>
                </a:cubicBezTo>
                <a:cubicBezTo>
                  <a:pt x="2203450" y="994833"/>
                  <a:pt x="2514600" y="482600"/>
                  <a:pt x="2730500" y="266700"/>
                </a:cubicBezTo>
                <a:cubicBezTo>
                  <a:pt x="2946400" y="50800"/>
                  <a:pt x="3105150" y="25400"/>
                  <a:pt x="326390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676900" y="4419600"/>
            <a:ext cx="2565400" cy="751417"/>
          </a:xfrm>
          <a:custGeom>
            <a:avLst/>
            <a:gdLst>
              <a:gd name="connsiteX0" fmla="*/ 0 w 2616200"/>
              <a:gd name="connsiteY0" fmla="*/ 825500 h 910167"/>
              <a:gd name="connsiteX1" fmla="*/ 203200 w 2616200"/>
              <a:gd name="connsiteY1" fmla="*/ 863600 h 910167"/>
              <a:gd name="connsiteX2" fmla="*/ 495300 w 2616200"/>
              <a:gd name="connsiteY2" fmla="*/ 825500 h 910167"/>
              <a:gd name="connsiteX3" fmla="*/ 1231900 w 2616200"/>
              <a:gd name="connsiteY3" fmla="*/ 355600 h 910167"/>
              <a:gd name="connsiteX4" fmla="*/ 2616200 w 2616200"/>
              <a:gd name="connsiteY4" fmla="*/ 0 h 910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200" h="910167">
                <a:moveTo>
                  <a:pt x="0" y="825500"/>
                </a:moveTo>
                <a:cubicBezTo>
                  <a:pt x="60325" y="844550"/>
                  <a:pt x="120650" y="863600"/>
                  <a:pt x="203200" y="863600"/>
                </a:cubicBezTo>
                <a:cubicBezTo>
                  <a:pt x="285750" y="863600"/>
                  <a:pt x="323850" y="910167"/>
                  <a:pt x="495300" y="825500"/>
                </a:cubicBezTo>
                <a:cubicBezTo>
                  <a:pt x="666750" y="740833"/>
                  <a:pt x="878417" y="493183"/>
                  <a:pt x="1231900" y="355600"/>
                </a:cubicBezTo>
                <a:cubicBezTo>
                  <a:pt x="1585383" y="218017"/>
                  <a:pt x="2616200" y="0"/>
                  <a:pt x="261620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1244600" y="4066117"/>
            <a:ext cx="3136900" cy="886883"/>
          </a:xfrm>
          <a:custGeom>
            <a:avLst/>
            <a:gdLst>
              <a:gd name="connsiteX0" fmla="*/ 0 w 3175000"/>
              <a:gd name="connsiteY0" fmla="*/ 886883 h 886883"/>
              <a:gd name="connsiteX1" fmla="*/ 1879600 w 3175000"/>
              <a:gd name="connsiteY1" fmla="*/ 264583 h 886883"/>
              <a:gd name="connsiteX2" fmla="*/ 2857500 w 3175000"/>
              <a:gd name="connsiteY2" fmla="*/ 35983 h 886883"/>
              <a:gd name="connsiteX3" fmla="*/ 3175000 w 3175000"/>
              <a:gd name="connsiteY3" fmla="*/ 48683 h 886883"/>
            </a:gdLst>
            <a:ahLst/>
            <a:cxnLst>
              <a:cxn ang="0">
                <a:pos x="connsiteX0" y="connsiteY0"/>
              </a:cxn>
              <a:cxn ang="0">
                <a:pos x="connsiteX1" y="connsiteY1"/>
              </a:cxn>
              <a:cxn ang="0">
                <a:pos x="connsiteX2" y="connsiteY2"/>
              </a:cxn>
              <a:cxn ang="0">
                <a:pos x="connsiteX3" y="connsiteY3"/>
              </a:cxn>
            </a:cxnLst>
            <a:rect l="l" t="t" r="r" b="b"/>
            <a:pathLst>
              <a:path w="3175000" h="886883">
                <a:moveTo>
                  <a:pt x="0" y="886883"/>
                </a:moveTo>
                <a:cubicBezTo>
                  <a:pt x="701675" y="646641"/>
                  <a:pt x="1403350" y="406400"/>
                  <a:pt x="1879600" y="264583"/>
                </a:cubicBezTo>
                <a:cubicBezTo>
                  <a:pt x="2355850" y="122766"/>
                  <a:pt x="2641600" y="71966"/>
                  <a:pt x="2857500" y="35983"/>
                </a:cubicBezTo>
                <a:cubicBezTo>
                  <a:pt x="3073400" y="0"/>
                  <a:pt x="3124200" y="24341"/>
                  <a:pt x="3175000" y="48683"/>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702300" y="4546600"/>
            <a:ext cx="2514600" cy="599017"/>
          </a:xfrm>
          <a:custGeom>
            <a:avLst/>
            <a:gdLst>
              <a:gd name="connsiteX0" fmla="*/ 0 w 2654300"/>
              <a:gd name="connsiteY0" fmla="*/ 482600 h 586317"/>
              <a:gd name="connsiteX1" fmla="*/ 241300 w 2654300"/>
              <a:gd name="connsiteY1" fmla="*/ 558800 h 586317"/>
              <a:gd name="connsiteX2" fmla="*/ 1346200 w 2654300"/>
              <a:gd name="connsiteY2" fmla="*/ 317500 h 586317"/>
              <a:gd name="connsiteX3" fmla="*/ 2654300 w 2654300"/>
              <a:gd name="connsiteY3" fmla="*/ 0 h 586317"/>
            </a:gdLst>
            <a:ahLst/>
            <a:cxnLst>
              <a:cxn ang="0">
                <a:pos x="connsiteX0" y="connsiteY0"/>
              </a:cxn>
              <a:cxn ang="0">
                <a:pos x="connsiteX1" y="connsiteY1"/>
              </a:cxn>
              <a:cxn ang="0">
                <a:pos x="connsiteX2" y="connsiteY2"/>
              </a:cxn>
              <a:cxn ang="0">
                <a:pos x="connsiteX3" y="connsiteY3"/>
              </a:cxn>
            </a:cxnLst>
            <a:rect l="l" t="t" r="r" b="b"/>
            <a:pathLst>
              <a:path w="2654300" h="586317">
                <a:moveTo>
                  <a:pt x="0" y="482600"/>
                </a:moveTo>
                <a:cubicBezTo>
                  <a:pt x="8466" y="534458"/>
                  <a:pt x="16933" y="586317"/>
                  <a:pt x="241300" y="558800"/>
                </a:cubicBezTo>
                <a:cubicBezTo>
                  <a:pt x="465667" y="531283"/>
                  <a:pt x="944033" y="410633"/>
                  <a:pt x="1346200" y="317500"/>
                </a:cubicBezTo>
                <a:cubicBezTo>
                  <a:pt x="1748367" y="224367"/>
                  <a:pt x="2654300" y="0"/>
                  <a:pt x="2654300" y="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rot="16200000">
            <a:off x="-1143000" y="2886473"/>
            <a:ext cx="2743200" cy="461665"/>
          </a:xfrm>
          <a:prstGeom prst="rect">
            <a:avLst/>
          </a:prstGeom>
          <a:solidFill>
            <a:schemeClr val="tx1"/>
          </a:solidFill>
        </p:spPr>
        <p:txBody>
          <a:bodyPr wrap="square" rtlCol="0">
            <a:spAutoFit/>
          </a:bodyPr>
          <a:lstStyle/>
          <a:p>
            <a:r>
              <a:rPr lang="en-US" sz="2400" dirty="0" smtClean="0">
                <a:solidFill>
                  <a:srgbClr val="000000"/>
                </a:solidFill>
                <a:latin typeface="Times New Roman"/>
                <a:cs typeface="Times New Roman"/>
              </a:rPr>
              <a:t>Cells/</a:t>
            </a:r>
            <a:r>
              <a:rPr lang="en-US" sz="2400" dirty="0" err="1" smtClean="0">
                <a:solidFill>
                  <a:srgbClr val="000000"/>
                </a:solidFill>
                <a:latin typeface="Times New Roman"/>
                <a:cs typeface="Times New Roman"/>
              </a:rPr>
              <a:t>mL</a:t>
            </a:r>
            <a:endParaRPr lang="en-US" sz="2400" dirty="0">
              <a:solidFill>
                <a:srgbClr val="000000"/>
              </a:solidFill>
              <a:latin typeface="Times New Roman"/>
              <a:cs typeface="Times New Roman"/>
            </a:endParaRPr>
          </a:p>
        </p:txBody>
      </p:sp>
      <p:sp>
        <p:nvSpPr>
          <p:cNvPr id="30" name="TextBox 29"/>
          <p:cNvSpPr txBox="1"/>
          <p:nvPr/>
        </p:nvSpPr>
        <p:spPr>
          <a:xfrm>
            <a:off x="4229100" y="6197600"/>
            <a:ext cx="2120900" cy="461665"/>
          </a:xfrm>
          <a:prstGeom prst="rect">
            <a:avLst/>
          </a:prstGeom>
          <a:solidFill>
            <a:schemeClr val="tx1"/>
          </a:solidFill>
        </p:spPr>
        <p:txBody>
          <a:bodyPr wrap="square" rtlCol="0">
            <a:spAutoFit/>
          </a:bodyPr>
          <a:lstStyle/>
          <a:p>
            <a:r>
              <a:rPr lang="en-US" sz="2400" dirty="0" smtClean="0">
                <a:solidFill>
                  <a:srgbClr val="000000"/>
                </a:solidFill>
                <a:latin typeface="Times New Roman"/>
                <a:cs typeface="Times New Roman"/>
              </a:rPr>
              <a:t>Time (Days)</a:t>
            </a:r>
            <a:endParaRPr lang="en-US" sz="2400" dirty="0">
              <a:solidFill>
                <a:srgbClr val="000000"/>
              </a:solidFill>
              <a:latin typeface="Times New Roman"/>
              <a:cs typeface="Times New Roman"/>
            </a:endParaRPr>
          </a:p>
        </p:txBody>
      </p:sp>
      <p:sp>
        <p:nvSpPr>
          <p:cNvPr id="31" name="Down Arrow 30"/>
          <p:cNvSpPr/>
          <p:nvPr/>
        </p:nvSpPr>
        <p:spPr>
          <a:xfrm>
            <a:off x="4330700" y="1168400"/>
            <a:ext cx="139700" cy="330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33" descr="ca.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948430"/>
            <a:ext cx="9144000" cy="5672340"/>
          </a:xfrm>
          <a:prstGeom prst="rect">
            <a:avLst/>
          </a:prstGeom>
        </p:spPr>
      </p:pic>
      <p:sp>
        <p:nvSpPr>
          <p:cNvPr id="12" name="Title 11"/>
          <p:cNvSpPr>
            <a:spLocks noGrp="1"/>
          </p:cNvSpPr>
          <p:nvPr>
            <p:ph type="title"/>
          </p:nvPr>
        </p:nvSpPr>
        <p:spPr>
          <a:xfrm>
            <a:off x="457200" y="-30162"/>
            <a:ext cx="8229600" cy="1143000"/>
          </a:xfrm>
        </p:spPr>
        <p:txBody>
          <a:bodyPr>
            <a:normAutofit/>
          </a:bodyPr>
          <a:lstStyle/>
          <a:p>
            <a:r>
              <a:rPr lang="en-US" sz="3900" dirty="0" smtClean="0">
                <a:solidFill>
                  <a:srgbClr val="FFFFFF"/>
                </a:solidFill>
                <a:latin typeface="Times New Roman"/>
                <a:cs typeface="Times New Roman"/>
              </a:rPr>
              <a:t>Growth Curves -</a:t>
            </a:r>
            <a:r>
              <a:rPr lang="en-US" sz="4000" i="1" dirty="0" err="1" smtClean="0">
                <a:solidFill>
                  <a:srgbClr val="FFFFFF"/>
                </a:solidFill>
                <a:latin typeface="Times New Roman"/>
                <a:cs typeface="Times New Roman"/>
              </a:rPr>
              <a:t>Chaetoceros</a:t>
            </a:r>
            <a:r>
              <a:rPr lang="en-US" sz="4000" i="1" dirty="0" smtClean="0">
                <a:solidFill>
                  <a:srgbClr val="FFFFFF"/>
                </a:solidFill>
                <a:latin typeface="Times New Roman"/>
                <a:cs typeface="Times New Roman"/>
              </a:rPr>
              <a:t> </a:t>
            </a:r>
            <a:r>
              <a:rPr lang="en-US" sz="4000" i="1" dirty="0" err="1" smtClean="0">
                <a:solidFill>
                  <a:srgbClr val="FFFFFF"/>
                </a:solidFill>
                <a:latin typeface="Times New Roman"/>
                <a:cs typeface="Times New Roman"/>
              </a:rPr>
              <a:t>atlanticus</a:t>
            </a:r>
            <a:endParaRPr lang="en-US" sz="3900" i="1" dirty="0"/>
          </a:p>
        </p:txBody>
      </p:sp>
      <p:sp>
        <p:nvSpPr>
          <p:cNvPr id="24" name="Freeform 23"/>
          <p:cNvSpPr/>
          <p:nvPr/>
        </p:nvSpPr>
        <p:spPr>
          <a:xfrm>
            <a:off x="1035048" y="2362201"/>
            <a:ext cx="3321052" cy="2867652"/>
          </a:xfrm>
          <a:custGeom>
            <a:avLst/>
            <a:gdLst>
              <a:gd name="connsiteX0" fmla="*/ 0 w 3057146"/>
              <a:gd name="connsiteY0" fmla="*/ 2477426 h 2579345"/>
              <a:gd name="connsiteX1" fmla="*/ 1207181 w 3057146"/>
              <a:gd name="connsiteY1" fmla="*/ 2257907 h 2579345"/>
              <a:gd name="connsiteX2" fmla="*/ 2398684 w 3057146"/>
              <a:gd name="connsiteY2" fmla="*/ 548797 h 2579345"/>
              <a:gd name="connsiteX3" fmla="*/ 3057146 w 3057146"/>
              <a:gd name="connsiteY3" fmla="*/ 0 h 2579345"/>
            </a:gdLst>
            <a:ahLst/>
            <a:cxnLst>
              <a:cxn ang="0">
                <a:pos x="connsiteX0" y="connsiteY0"/>
              </a:cxn>
              <a:cxn ang="0">
                <a:pos x="connsiteX1" y="connsiteY1"/>
              </a:cxn>
              <a:cxn ang="0">
                <a:pos x="connsiteX2" y="connsiteY2"/>
              </a:cxn>
              <a:cxn ang="0">
                <a:pos x="connsiteX3" y="connsiteY3"/>
              </a:cxn>
            </a:cxnLst>
            <a:rect l="l" t="t" r="r" b="b"/>
            <a:pathLst>
              <a:path w="3057146" h="2579345">
                <a:moveTo>
                  <a:pt x="0" y="2477426"/>
                </a:moveTo>
                <a:cubicBezTo>
                  <a:pt x="403700" y="2528385"/>
                  <a:pt x="807400" y="2579345"/>
                  <a:pt x="1207181" y="2257907"/>
                </a:cubicBezTo>
                <a:cubicBezTo>
                  <a:pt x="1606962" y="1936469"/>
                  <a:pt x="2090357" y="925115"/>
                  <a:pt x="2398684" y="548797"/>
                </a:cubicBezTo>
                <a:cubicBezTo>
                  <a:pt x="2707012" y="172479"/>
                  <a:pt x="3057146" y="0"/>
                  <a:pt x="3057146" y="0"/>
                </a:cubicBezTo>
              </a:path>
            </a:pathLst>
          </a:custGeom>
          <a:ln w="34925">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1094314" y="4721852"/>
            <a:ext cx="3325285" cy="914400"/>
          </a:xfrm>
          <a:custGeom>
            <a:avLst/>
            <a:gdLst>
              <a:gd name="connsiteX0" fmla="*/ 0 w 3098800"/>
              <a:gd name="connsiteY0" fmla="*/ 914400 h 914400"/>
              <a:gd name="connsiteX1" fmla="*/ 1270000 w 3098800"/>
              <a:gd name="connsiteY1" fmla="*/ 609600 h 914400"/>
              <a:gd name="connsiteX2" fmla="*/ 2273300 w 3098800"/>
              <a:gd name="connsiteY2" fmla="*/ 215900 h 914400"/>
              <a:gd name="connsiteX3" fmla="*/ 3098800 w 3098800"/>
              <a:gd name="connsiteY3" fmla="*/ 0 h 914400"/>
            </a:gdLst>
            <a:ahLst/>
            <a:cxnLst>
              <a:cxn ang="0">
                <a:pos x="connsiteX0" y="connsiteY0"/>
              </a:cxn>
              <a:cxn ang="0">
                <a:pos x="connsiteX1" y="connsiteY1"/>
              </a:cxn>
              <a:cxn ang="0">
                <a:pos x="connsiteX2" y="connsiteY2"/>
              </a:cxn>
              <a:cxn ang="0">
                <a:pos x="connsiteX3" y="connsiteY3"/>
              </a:cxn>
            </a:cxnLst>
            <a:rect l="l" t="t" r="r" b="b"/>
            <a:pathLst>
              <a:path w="3098800" h="914400">
                <a:moveTo>
                  <a:pt x="0" y="914400"/>
                </a:moveTo>
                <a:cubicBezTo>
                  <a:pt x="445558" y="820208"/>
                  <a:pt x="891117" y="726017"/>
                  <a:pt x="1270000" y="609600"/>
                </a:cubicBezTo>
                <a:cubicBezTo>
                  <a:pt x="1648883" y="493183"/>
                  <a:pt x="1968500" y="317500"/>
                  <a:pt x="2273300" y="215900"/>
                </a:cubicBezTo>
                <a:cubicBezTo>
                  <a:pt x="2578100" y="114300"/>
                  <a:pt x="3098800" y="0"/>
                  <a:pt x="3098800" y="0"/>
                </a:cubicBezTo>
              </a:path>
            </a:pathLst>
          </a:custGeom>
          <a:ln w="3492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555856" y="3492501"/>
            <a:ext cx="2864244" cy="1254752"/>
          </a:xfrm>
          <a:custGeom>
            <a:avLst/>
            <a:gdLst>
              <a:gd name="connsiteX0" fmla="*/ 0 w 2674408"/>
              <a:gd name="connsiteY0" fmla="*/ 1120775 h 1120775"/>
              <a:gd name="connsiteX1" fmla="*/ 1219200 w 2674408"/>
              <a:gd name="connsiteY1" fmla="*/ 511175 h 1120775"/>
              <a:gd name="connsiteX2" fmla="*/ 2470150 w 2674408"/>
              <a:gd name="connsiteY2" fmla="*/ 73025 h 1120775"/>
              <a:gd name="connsiteX3" fmla="*/ 2444750 w 2674408"/>
              <a:gd name="connsiteY3" fmla="*/ 73025 h 1120775"/>
            </a:gdLst>
            <a:ahLst/>
            <a:cxnLst>
              <a:cxn ang="0">
                <a:pos x="connsiteX0" y="connsiteY0"/>
              </a:cxn>
              <a:cxn ang="0">
                <a:pos x="connsiteX1" y="connsiteY1"/>
              </a:cxn>
              <a:cxn ang="0">
                <a:pos x="connsiteX2" y="connsiteY2"/>
              </a:cxn>
              <a:cxn ang="0">
                <a:pos x="connsiteX3" y="connsiteY3"/>
              </a:cxn>
            </a:cxnLst>
            <a:rect l="l" t="t" r="r" b="b"/>
            <a:pathLst>
              <a:path w="2674408" h="1120775">
                <a:moveTo>
                  <a:pt x="0" y="1120775"/>
                </a:moveTo>
                <a:cubicBezTo>
                  <a:pt x="403754" y="903287"/>
                  <a:pt x="807508" y="685800"/>
                  <a:pt x="1219200" y="511175"/>
                </a:cubicBezTo>
                <a:cubicBezTo>
                  <a:pt x="1630892" y="336550"/>
                  <a:pt x="2265892" y="146050"/>
                  <a:pt x="2470150" y="73025"/>
                </a:cubicBezTo>
                <a:cubicBezTo>
                  <a:pt x="2674408" y="0"/>
                  <a:pt x="2444750" y="73025"/>
                  <a:pt x="2444750" y="73025"/>
                </a:cubicBezTo>
              </a:path>
            </a:pathLst>
          </a:cu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5574685" y="4739441"/>
            <a:ext cx="2743592" cy="488690"/>
          </a:xfrm>
          <a:custGeom>
            <a:avLst/>
            <a:gdLst>
              <a:gd name="connsiteX0" fmla="*/ 0 w 2743592"/>
              <a:gd name="connsiteY0" fmla="*/ 488690 h 488690"/>
              <a:gd name="connsiteX1" fmla="*/ 1254213 w 2743592"/>
              <a:gd name="connsiteY1" fmla="*/ 316211 h 488690"/>
              <a:gd name="connsiteX2" fmla="*/ 2539782 w 2743592"/>
              <a:gd name="connsiteY2" fmla="*/ 49653 h 488690"/>
              <a:gd name="connsiteX3" fmla="*/ 2477071 w 2743592"/>
              <a:gd name="connsiteY3" fmla="*/ 18293 h 488690"/>
            </a:gdLst>
            <a:ahLst/>
            <a:cxnLst>
              <a:cxn ang="0">
                <a:pos x="connsiteX0" y="connsiteY0"/>
              </a:cxn>
              <a:cxn ang="0">
                <a:pos x="connsiteX1" y="connsiteY1"/>
              </a:cxn>
              <a:cxn ang="0">
                <a:pos x="connsiteX2" y="connsiteY2"/>
              </a:cxn>
              <a:cxn ang="0">
                <a:pos x="connsiteX3" y="connsiteY3"/>
              </a:cxn>
            </a:cxnLst>
            <a:rect l="l" t="t" r="r" b="b"/>
            <a:pathLst>
              <a:path w="2743592" h="488690">
                <a:moveTo>
                  <a:pt x="0" y="488690"/>
                </a:moveTo>
                <a:cubicBezTo>
                  <a:pt x="415458" y="439037"/>
                  <a:pt x="830916" y="389384"/>
                  <a:pt x="1254213" y="316211"/>
                </a:cubicBezTo>
                <a:cubicBezTo>
                  <a:pt x="1677510" y="243038"/>
                  <a:pt x="2335972" y="99306"/>
                  <a:pt x="2539782" y="49653"/>
                </a:cubicBezTo>
                <a:cubicBezTo>
                  <a:pt x="2743592" y="0"/>
                  <a:pt x="2477071" y="18293"/>
                  <a:pt x="2477071" y="18293"/>
                </a:cubicBezTo>
              </a:path>
            </a:pathLst>
          </a:custGeom>
          <a:ln w="34925">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619133" y="4411757"/>
            <a:ext cx="2673744" cy="876300"/>
          </a:xfrm>
          <a:custGeom>
            <a:avLst/>
            <a:gdLst>
              <a:gd name="connsiteX0" fmla="*/ 0 w 2501900"/>
              <a:gd name="connsiteY0" fmla="*/ 876300 h 876300"/>
              <a:gd name="connsiteX1" fmla="*/ 431800 w 2501900"/>
              <a:gd name="connsiteY1" fmla="*/ 825500 h 876300"/>
              <a:gd name="connsiteX2" fmla="*/ 1104900 w 2501900"/>
              <a:gd name="connsiteY2" fmla="*/ 635000 h 876300"/>
              <a:gd name="connsiteX3" fmla="*/ 1625600 w 2501900"/>
              <a:gd name="connsiteY3" fmla="*/ 431800 h 876300"/>
              <a:gd name="connsiteX4" fmla="*/ 2501900 w 2501900"/>
              <a:gd name="connsiteY4" fmla="*/ 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876300">
                <a:moveTo>
                  <a:pt x="0" y="876300"/>
                </a:moveTo>
                <a:cubicBezTo>
                  <a:pt x="123825" y="871008"/>
                  <a:pt x="247650" y="865717"/>
                  <a:pt x="431800" y="825500"/>
                </a:cubicBezTo>
                <a:cubicBezTo>
                  <a:pt x="615950" y="785283"/>
                  <a:pt x="905933" y="700617"/>
                  <a:pt x="1104900" y="635000"/>
                </a:cubicBezTo>
                <a:cubicBezTo>
                  <a:pt x="1303867" y="569383"/>
                  <a:pt x="1392767" y="537633"/>
                  <a:pt x="1625600" y="431800"/>
                </a:cubicBezTo>
                <a:cubicBezTo>
                  <a:pt x="1858433" y="325967"/>
                  <a:pt x="2501900" y="0"/>
                  <a:pt x="2501900" y="0"/>
                </a:cubicBezTo>
              </a:path>
            </a:pathLst>
          </a:custGeom>
          <a:ln w="3492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1094314" y="3564723"/>
            <a:ext cx="3287185" cy="1555686"/>
          </a:xfrm>
          <a:custGeom>
            <a:avLst/>
            <a:gdLst>
              <a:gd name="connsiteX0" fmla="*/ 0 w 3088500"/>
              <a:gd name="connsiteY0" fmla="*/ 1442552 h 1442552"/>
              <a:gd name="connsiteX1" fmla="*/ 1207180 w 3088500"/>
              <a:gd name="connsiteY1" fmla="*/ 972155 h 1442552"/>
              <a:gd name="connsiteX2" fmla="*/ 2085130 w 3088500"/>
              <a:gd name="connsiteY2" fmla="*/ 470398 h 1442552"/>
              <a:gd name="connsiteX3" fmla="*/ 2633848 w 3088500"/>
              <a:gd name="connsiteY3" fmla="*/ 125440 h 1442552"/>
              <a:gd name="connsiteX4" fmla="*/ 3088500 w 3088500"/>
              <a:gd name="connsiteY4" fmla="*/ 0 h 1442552"/>
              <a:gd name="connsiteX5" fmla="*/ 3088500 w 3088500"/>
              <a:gd name="connsiteY5" fmla="*/ 0 h 144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500" h="1442552">
                <a:moveTo>
                  <a:pt x="0" y="1442552"/>
                </a:moveTo>
                <a:cubicBezTo>
                  <a:pt x="429829" y="1288366"/>
                  <a:pt x="859658" y="1134181"/>
                  <a:pt x="1207180" y="972155"/>
                </a:cubicBezTo>
                <a:cubicBezTo>
                  <a:pt x="1554702" y="810129"/>
                  <a:pt x="1847352" y="611517"/>
                  <a:pt x="2085130" y="470398"/>
                </a:cubicBezTo>
                <a:cubicBezTo>
                  <a:pt x="2322908" y="329279"/>
                  <a:pt x="2466620" y="203840"/>
                  <a:pt x="2633848" y="125440"/>
                </a:cubicBezTo>
                <a:cubicBezTo>
                  <a:pt x="2801076" y="47040"/>
                  <a:pt x="3088500" y="0"/>
                  <a:pt x="3088500" y="0"/>
                </a:cubicBezTo>
                <a:lnTo>
                  <a:pt x="3088500" y="0"/>
                </a:lnTo>
              </a:path>
            </a:pathLst>
          </a:cu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0" name="Picture 29" descr="Picture 4.png"/>
          <p:cNvPicPr>
            <a:picLocks noChangeAspect="1"/>
          </p:cNvPicPr>
          <p:nvPr/>
        </p:nvPicPr>
        <p:blipFill>
          <a:blip r:embed="rId5"/>
          <a:stretch>
            <a:fillRect/>
          </a:stretch>
        </p:blipFill>
        <p:spPr>
          <a:xfrm>
            <a:off x="7634864" y="1358900"/>
            <a:ext cx="1051936" cy="1603772"/>
          </a:xfrm>
          <a:prstGeom prst="rect">
            <a:avLst/>
          </a:prstGeom>
        </p:spPr>
      </p:pic>
      <p:sp>
        <p:nvSpPr>
          <p:cNvPr id="31" name="TextBox 30"/>
          <p:cNvSpPr txBox="1"/>
          <p:nvPr/>
        </p:nvSpPr>
        <p:spPr>
          <a:xfrm rot="16200000">
            <a:off x="-1143000" y="2886473"/>
            <a:ext cx="2743200" cy="461665"/>
          </a:xfrm>
          <a:prstGeom prst="rect">
            <a:avLst/>
          </a:prstGeom>
          <a:solidFill>
            <a:schemeClr val="tx1"/>
          </a:solidFill>
        </p:spPr>
        <p:txBody>
          <a:bodyPr wrap="square" rtlCol="0">
            <a:spAutoFit/>
          </a:bodyPr>
          <a:lstStyle/>
          <a:p>
            <a:r>
              <a:rPr lang="en-US" sz="2400" dirty="0" smtClean="0">
                <a:solidFill>
                  <a:srgbClr val="000000"/>
                </a:solidFill>
                <a:latin typeface="Times New Roman"/>
                <a:cs typeface="Times New Roman"/>
              </a:rPr>
              <a:t>Cells/</a:t>
            </a:r>
            <a:r>
              <a:rPr lang="en-US" sz="2400" dirty="0" err="1" smtClean="0">
                <a:solidFill>
                  <a:srgbClr val="000000"/>
                </a:solidFill>
                <a:latin typeface="Times New Roman"/>
                <a:cs typeface="Times New Roman"/>
              </a:rPr>
              <a:t>mL</a:t>
            </a:r>
            <a:endParaRPr lang="en-US" sz="2400" dirty="0">
              <a:solidFill>
                <a:srgbClr val="000000"/>
              </a:solidFill>
              <a:latin typeface="Times New Roman"/>
              <a:cs typeface="Times New Roman"/>
            </a:endParaRPr>
          </a:p>
        </p:txBody>
      </p:sp>
      <p:sp>
        <p:nvSpPr>
          <p:cNvPr id="32" name="TextBox 31"/>
          <p:cNvSpPr txBox="1"/>
          <p:nvPr/>
        </p:nvSpPr>
        <p:spPr>
          <a:xfrm>
            <a:off x="4004760" y="6158724"/>
            <a:ext cx="2120900" cy="461665"/>
          </a:xfrm>
          <a:prstGeom prst="rect">
            <a:avLst/>
          </a:prstGeom>
          <a:solidFill>
            <a:schemeClr val="tx1"/>
          </a:solidFill>
        </p:spPr>
        <p:txBody>
          <a:bodyPr wrap="square" rtlCol="0">
            <a:spAutoFit/>
          </a:bodyPr>
          <a:lstStyle/>
          <a:p>
            <a:r>
              <a:rPr lang="en-US" sz="2400" dirty="0" smtClean="0">
                <a:solidFill>
                  <a:srgbClr val="000000"/>
                </a:solidFill>
                <a:latin typeface="Times New Roman"/>
                <a:cs typeface="Times New Roman"/>
              </a:rPr>
              <a:t>Time (Days)</a:t>
            </a:r>
            <a:endParaRPr lang="en-US" sz="2400" dirty="0">
              <a:solidFill>
                <a:srgbClr val="000000"/>
              </a:solidFill>
              <a:latin typeface="Times New Roman"/>
              <a:cs typeface="Times New Roman"/>
            </a:endParaRPr>
          </a:p>
        </p:txBody>
      </p:sp>
      <p:sp>
        <p:nvSpPr>
          <p:cNvPr id="33" name="Down Arrow 32"/>
          <p:cNvSpPr/>
          <p:nvPr/>
        </p:nvSpPr>
        <p:spPr>
          <a:xfrm>
            <a:off x="4331840" y="1333500"/>
            <a:ext cx="139700" cy="330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692"/>
            <a:ext cx="8229600" cy="1143000"/>
          </a:xfrm>
        </p:spPr>
        <p:txBody>
          <a:bodyPr/>
          <a:lstStyle/>
          <a:p>
            <a:r>
              <a:rPr lang="en-US" dirty="0" smtClean="0">
                <a:solidFill>
                  <a:srgbClr val="FFFFFF"/>
                </a:solidFill>
                <a:latin typeface="Times New Roman"/>
                <a:cs typeface="Times New Roman"/>
              </a:rPr>
              <a:t>Results-Growth Rates</a:t>
            </a:r>
            <a:endParaRPr lang="en-US" dirty="0">
              <a:solidFill>
                <a:srgbClr val="FFFFFF"/>
              </a:solidFill>
              <a:latin typeface="Times New Roman"/>
              <a:cs typeface="Times New Roman"/>
            </a:endParaRPr>
          </a:p>
        </p:txBody>
      </p:sp>
      <p:pic>
        <p:nvPicPr>
          <p:cNvPr id="22" name="Picture 21" descr="k.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23280" y="1106496"/>
            <a:ext cx="8686800" cy="5228074"/>
          </a:xfrm>
          <a:prstGeom prst="rect">
            <a:avLst/>
          </a:prstGeom>
        </p:spPr>
      </p:pic>
      <p:sp>
        <p:nvSpPr>
          <p:cNvPr id="23" name="TextBox 22"/>
          <p:cNvSpPr txBox="1"/>
          <p:nvPr/>
        </p:nvSpPr>
        <p:spPr>
          <a:xfrm rot="16200000">
            <a:off x="-288600" y="2694125"/>
            <a:ext cx="942780" cy="461665"/>
          </a:xfrm>
          <a:prstGeom prst="rect">
            <a:avLst/>
          </a:prstGeom>
          <a:noFill/>
        </p:spPr>
        <p:txBody>
          <a:bodyPr wrap="square" rtlCol="0">
            <a:spAutoFit/>
          </a:bodyPr>
          <a:lstStyle/>
          <a:p>
            <a:r>
              <a:rPr lang="en-US" sz="2400" dirty="0" err="1" smtClean="0"/>
              <a:t>k</a:t>
            </a:r>
            <a:endParaRPr lang="en-US" sz="2400" dirty="0"/>
          </a:p>
        </p:txBody>
      </p:sp>
      <p:sp>
        <p:nvSpPr>
          <p:cNvPr id="24" name="TextBox 23"/>
          <p:cNvSpPr txBox="1"/>
          <p:nvPr/>
        </p:nvSpPr>
        <p:spPr>
          <a:xfrm>
            <a:off x="1943272" y="6369689"/>
            <a:ext cx="1943281" cy="461665"/>
          </a:xfrm>
          <a:prstGeom prst="rect">
            <a:avLst/>
          </a:prstGeom>
          <a:noFill/>
        </p:spPr>
        <p:txBody>
          <a:bodyPr wrap="square" rtlCol="0">
            <a:spAutoFit/>
          </a:bodyPr>
          <a:lstStyle/>
          <a:p>
            <a:r>
              <a:rPr lang="en-US" sz="2400" dirty="0" smtClean="0"/>
              <a:t>180</a:t>
            </a:r>
            <a:endParaRPr lang="en-US" sz="2400" dirty="0"/>
          </a:p>
        </p:txBody>
      </p:sp>
      <p:sp>
        <p:nvSpPr>
          <p:cNvPr id="25" name="TextBox 24"/>
          <p:cNvSpPr txBox="1"/>
          <p:nvPr/>
        </p:nvSpPr>
        <p:spPr>
          <a:xfrm>
            <a:off x="4404529" y="6348895"/>
            <a:ext cx="1943281" cy="461665"/>
          </a:xfrm>
          <a:prstGeom prst="rect">
            <a:avLst/>
          </a:prstGeom>
          <a:noFill/>
        </p:spPr>
        <p:txBody>
          <a:bodyPr wrap="square" rtlCol="0">
            <a:spAutoFit/>
          </a:bodyPr>
          <a:lstStyle/>
          <a:p>
            <a:r>
              <a:rPr lang="en-US" sz="2400" dirty="0" smtClean="0"/>
              <a:t>385</a:t>
            </a:r>
            <a:endParaRPr lang="en-US" sz="2400" dirty="0"/>
          </a:p>
        </p:txBody>
      </p:sp>
      <p:sp>
        <p:nvSpPr>
          <p:cNvPr id="26" name="TextBox 25"/>
          <p:cNvSpPr txBox="1"/>
          <p:nvPr/>
        </p:nvSpPr>
        <p:spPr>
          <a:xfrm>
            <a:off x="7155906" y="6368139"/>
            <a:ext cx="1943281" cy="461665"/>
          </a:xfrm>
          <a:prstGeom prst="rect">
            <a:avLst/>
          </a:prstGeom>
          <a:noFill/>
        </p:spPr>
        <p:txBody>
          <a:bodyPr wrap="square" rtlCol="0">
            <a:spAutoFit/>
          </a:bodyPr>
          <a:lstStyle/>
          <a:p>
            <a:r>
              <a:rPr lang="en-US" sz="2400" dirty="0" smtClean="0"/>
              <a:t>750</a:t>
            </a:r>
          </a:p>
        </p:txBody>
      </p:sp>
      <p:pic>
        <p:nvPicPr>
          <p:cNvPr id="27" name="Picture 26" descr="Picture 11.png"/>
          <p:cNvPicPr>
            <a:picLocks noChangeAspect="1"/>
          </p:cNvPicPr>
          <p:nvPr/>
        </p:nvPicPr>
        <p:blipFill>
          <a:blip r:embed="rId5"/>
          <a:stretch>
            <a:fillRect/>
          </a:stretch>
        </p:blipFill>
        <p:spPr>
          <a:xfrm>
            <a:off x="7708391" y="1144875"/>
            <a:ext cx="1307936" cy="114285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0" y="1166736"/>
            <a:ext cx="9144000" cy="56912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fvfm.pdf"/>
          <p:cNvPicPr>
            <a:picLocks noChangeAspect="1"/>
          </p:cNvPicPr>
          <p:nvPr/>
        </p:nvPicPr>
        <mc:AlternateContent>
          <mc:Choice xmlns:ma="http://schemas.microsoft.com/office/mac/drawingml/2008/main" Requires="ma">
            <p:blipFill>
              <a:blip r:embed="rId3"/>
              <a:srcRect l="1312" t="2558" r="1284" b="1934"/>
              <a:stretch>
                <a:fillRect/>
              </a:stretch>
            </p:blipFill>
          </mc:Choice>
          <mc:Fallback>
            <p:blipFill>
              <a:blip r:embed="rId4"/>
              <a:srcRect l="1312" t="2558" r="1284" b="1934"/>
              <a:stretch>
                <a:fillRect/>
              </a:stretch>
            </p:blipFill>
          </mc:Fallback>
        </mc:AlternateContent>
        <p:spPr>
          <a:xfrm>
            <a:off x="685800" y="1312333"/>
            <a:ext cx="8348133" cy="5435600"/>
          </a:xfrm>
          <a:prstGeom prst="rect">
            <a:avLst/>
          </a:prstGeom>
        </p:spPr>
      </p:pic>
      <p:sp>
        <p:nvSpPr>
          <p:cNvPr id="10" name="Title 9"/>
          <p:cNvSpPr>
            <a:spLocks noGrp="1"/>
          </p:cNvSpPr>
          <p:nvPr>
            <p:ph type="title"/>
          </p:nvPr>
        </p:nvSpPr>
        <p:spPr>
          <a:xfrm>
            <a:off x="457200" y="0"/>
            <a:ext cx="8229600" cy="1143000"/>
          </a:xfrm>
        </p:spPr>
        <p:txBody>
          <a:bodyPr/>
          <a:lstStyle/>
          <a:p>
            <a:r>
              <a:rPr lang="en-US" dirty="0" smtClean="0">
                <a:solidFill>
                  <a:srgbClr val="FFFFFF"/>
                </a:solidFill>
                <a:latin typeface="Times New Roman"/>
                <a:cs typeface="Times New Roman"/>
              </a:rPr>
              <a:t>Results-Photosynthetic Efficiency </a:t>
            </a:r>
            <a:endParaRPr lang="en-US" dirty="0">
              <a:solidFill>
                <a:srgbClr val="FFFFFF"/>
              </a:solidFill>
              <a:latin typeface="Times New Roman"/>
              <a:cs typeface="Times New Roman"/>
            </a:endParaRPr>
          </a:p>
        </p:txBody>
      </p:sp>
      <p:sp>
        <p:nvSpPr>
          <p:cNvPr id="12" name="Rectangle 11"/>
          <p:cNvSpPr/>
          <p:nvPr/>
        </p:nvSpPr>
        <p:spPr>
          <a:xfrm rot="16200000">
            <a:off x="-179449" y="3429000"/>
            <a:ext cx="982410" cy="523220"/>
          </a:xfrm>
          <a:prstGeom prst="rect">
            <a:avLst/>
          </a:prstGeom>
        </p:spPr>
        <p:txBody>
          <a:bodyPr wrap="none">
            <a:spAutoFit/>
          </a:bodyPr>
          <a:lstStyle/>
          <a:p>
            <a:r>
              <a:rPr lang="en-US" sz="2800" dirty="0" smtClean="0">
                <a:solidFill>
                  <a:schemeClr val="bg1"/>
                </a:solidFill>
                <a:latin typeface="Times New Roman"/>
                <a:cs typeface="Times New Roman"/>
              </a:rPr>
              <a:t>fv/fm</a:t>
            </a:r>
            <a:endParaRPr lang="en-US" sz="2800" dirty="0"/>
          </a:p>
        </p:txBody>
      </p:sp>
      <p:sp>
        <p:nvSpPr>
          <p:cNvPr id="13" name="Rectangle 12"/>
          <p:cNvSpPr/>
          <p:nvPr/>
        </p:nvSpPr>
        <p:spPr>
          <a:xfrm>
            <a:off x="2147073" y="6110801"/>
            <a:ext cx="723275" cy="523220"/>
          </a:xfrm>
          <a:prstGeom prst="rect">
            <a:avLst/>
          </a:prstGeom>
        </p:spPr>
        <p:txBody>
          <a:bodyPr wrap="none">
            <a:spAutoFit/>
          </a:bodyPr>
          <a:lstStyle/>
          <a:p>
            <a:r>
              <a:rPr lang="en-US" sz="2800" dirty="0" smtClean="0">
                <a:solidFill>
                  <a:schemeClr val="bg1"/>
                </a:solidFill>
                <a:latin typeface="Times New Roman"/>
                <a:cs typeface="Times New Roman"/>
              </a:rPr>
              <a:t>180</a:t>
            </a:r>
            <a:endParaRPr lang="en-US" sz="2800" dirty="0"/>
          </a:p>
        </p:txBody>
      </p:sp>
      <p:sp>
        <p:nvSpPr>
          <p:cNvPr id="14" name="Rectangle 13"/>
          <p:cNvSpPr/>
          <p:nvPr/>
        </p:nvSpPr>
        <p:spPr>
          <a:xfrm>
            <a:off x="7242247" y="6110801"/>
            <a:ext cx="723275" cy="523220"/>
          </a:xfrm>
          <a:prstGeom prst="rect">
            <a:avLst/>
          </a:prstGeom>
        </p:spPr>
        <p:txBody>
          <a:bodyPr wrap="none">
            <a:spAutoFit/>
          </a:bodyPr>
          <a:lstStyle/>
          <a:p>
            <a:r>
              <a:rPr lang="en-US" sz="2800" dirty="0" smtClean="0">
                <a:solidFill>
                  <a:schemeClr val="bg1"/>
                </a:solidFill>
                <a:latin typeface="Times New Roman"/>
                <a:cs typeface="Times New Roman"/>
              </a:rPr>
              <a:t>750</a:t>
            </a:r>
            <a:endParaRPr lang="en-US" sz="2800" dirty="0"/>
          </a:p>
        </p:txBody>
      </p:sp>
      <p:sp>
        <p:nvSpPr>
          <p:cNvPr id="15" name="Rectangle 14"/>
          <p:cNvSpPr/>
          <p:nvPr/>
        </p:nvSpPr>
        <p:spPr>
          <a:xfrm>
            <a:off x="4662516" y="6110801"/>
            <a:ext cx="723275" cy="523220"/>
          </a:xfrm>
          <a:prstGeom prst="rect">
            <a:avLst/>
          </a:prstGeom>
        </p:spPr>
        <p:txBody>
          <a:bodyPr wrap="none">
            <a:spAutoFit/>
          </a:bodyPr>
          <a:lstStyle/>
          <a:p>
            <a:r>
              <a:rPr lang="en-US" sz="2800" dirty="0" smtClean="0">
                <a:solidFill>
                  <a:schemeClr val="bg1"/>
                </a:solidFill>
                <a:latin typeface="Times New Roman"/>
                <a:cs typeface="Times New Roman"/>
              </a:rPr>
              <a:t>385</a:t>
            </a:r>
            <a:endParaRPr lang="en-US" sz="2800" dirty="0"/>
          </a:p>
        </p:txBody>
      </p:sp>
      <p:pic>
        <p:nvPicPr>
          <p:cNvPr id="17" name="Picture 16" descr="Picture 7.png"/>
          <p:cNvPicPr>
            <a:picLocks noChangeAspect="1"/>
          </p:cNvPicPr>
          <p:nvPr/>
        </p:nvPicPr>
        <p:blipFill>
          <a:blip r:embed="rId5"/>
          <a:stretch>
            <a:fillRect/>
          </a:stretch>
        </p:blipFill>
        <p:spPr>
          <a:xfrm>
            <a:off x="5801638" y="1312333"/>
            <a:ext cx="1440609" cy="164986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692"/>
            <a:ext cx="8229600" cy="1143000"/>
          </a:xfrm>
        </p:spPr>
        <p:txBody>
          <a:bodyPr>
            <a:normAutofit/>
          </a:bodyPr>
          <a:lstStyle/>
          <a:p>
            <a:r>
              <a:rPr lang="en-US" dirty="0" smtClean="0">
                <a:solidFill>
                  <a:srgbClr val="FFFFFF"/>
                </a:solidFill>
                <a:latin typeface="Times New Roman"/>
                <a:cs typeface="Times New Roman"/>
              </a:rPr>
              <a:t>Conclusions</a:t>
            </a:r>
            <a:endParaRPr lang="en-US" dirty="0">
              <a:solidFill>
                <a:srgbClr val="FFFFFF"/>
              </a:solidFill>
              <a:latin typeface="Times New Roman"/>
              <a:cs typeface="Times New Roman"/>
            </a:endParaRPr>
          </a:p>
        </p:txBody>
      </p:sp>
      <p:sp>
        <p:nvSpPr>
          <p:cNvPr id="3" name="Content Placeholder 2"/>
          <p:cNvSpPr>
            <a:spLocks noGrp="1"/>
          </p:cNvSpPr>
          <p:nvPr>
            <p:ph idx="1"/>
          </p:nvPr>
        </p:nvSpPr>
        <p:spPr>
          <a:xfrm>
            <a:off x="457200" y="1040640"/>
            <a:ext cx="8686800" cy="4525963"/>
          </a:xfrm>
        </p:spPr>
        <p:txBody>
          <a:bodyPr/>
          <a:lstStyle/>
          <a:p>
            <a:r>
              <a:rPr lang="en-US" i="1" dirty="0" err="1" smtClean="0">
                <a:solidFill>
                  <a:srgbClr val="FFFFFF"/>
                </a:solidFill>
                <a:latin typeface="Times New Roman"/>
                <a:cs typeface="Times New Roman"/>
              </a:rPr>
              <a:t>Geminigera</a:t>
            </a:r>
            <a:r>
              <a:rPr lang="en-US" i="1" dirty="0" smtClean="0">
                <a:solidFill>
                  <a:srgbClr val="FFFFFF"/>
                </a:solidFill>
                <a:latin typeface="Times New Roman"/>
                <a:cs typeface="Times New Roman"/>
              </a:rPr>
              <a:t> </a:t>
            </a:r>
            <a:r>
              <a:rPr lang="en-US" dirty="0" smtClean="0">
                <a:solidFill>
                  <a:srgbClr val="FFFFFF"/>
                </a:solidFill>
                <a:latin typeface="Times New Roman"/>
                <a:cs typeface="Times New Roman"/>
              </a:rPr>
              <a:t>best under ambient conditions and did not survive 750 </a:t>
            </a:r>
            <a:r>
              <a:rPr lang="en-US" dirty="0" err="1" smtClean="0">
                <a:solidFill>
                  <a:srgbClr val="FFFFFF"/>
                </a:solidFill>
                <a:latin typeface="Times New Roman"/>
                <a:cs typeface="Times New Roman"/>
              </a:rPr>
              <a:t>ppm</a:t>
            </a:r>
            <a:endParaRPr lang="en-US" dirty="0" smtClean="0">
              <a:solidFill>
                <a:srgbClr val="FFFFFF"/>
              </a:solidFill>
              <a:latin typeface="Times New Roman"/>
              <a:cs typeface="Times New Roman"/>
            </a:endParaRPr>
          </a:p>
          <a:p>
            <a:r>
              <a:rPr lang="en-US" i="1" dirty="0" err="1" smtClean="0">
                <a:solidFill>
                  <a:srgbClr val="FFFFFF"/>
                </a:solidFill>
                <a:latin typeface="Times New Roman"/>
                <a:cs typeface="Times New Roman"/>
              </a:rPr>
              <a:t>Fragilariopsis</a:t>
            </a:r>
            <a:r>
              <a:rPr lang="en-US" i="1" dirty="0" smtClean="0">
                <a:solidFill>
                  <a:srgbClr val="FFFFFF"/>
                </a:solidFill>
                <a:latin typeface="Times New Roman"/>
                <a:cs typeface="Times New Roman"/>
              </a:rPr>
              <a:t> </a:t>
            </a:r>
            <a:r>
              <a:rPr lang="en-US" dirty="0" smtClean="0">
                <a:solidFill>
                  <a:srgbClr val="FFFFFF"/>
                </a:solidFill>
                <a:latin typeface="Times New Roman"/>
                <a:cs typeface="Times New Roman"/>
              </a:rPr>
              <a:t>does not vary between pCO</a:t>
            </a:r>
            <a:r>
              <a:rPr lang="en-US" baseline="-25000" dirty="0" smtClean="0">
                <a:solidFill>
                  <a:srgbClr val="FFFFFF"/>
                </a:solidFill>
                <a:latin typeface="Times New Roman"/>
                <a:cs typeface="Times New Roman"/>
              </a:rPr>
              <a:t>2</a:t>
            </a:r>
          </a:p>
          <a:p>
            <a:r>
              <a:rPr lang="en-US" i="1" dirty="0" err="1" smtClean="0">
                <a:solidFill>
                  <a:srgbClr val="FFFFFF"/>
                </a:solidFill>
                <a:latin typeface="Times New Roman"/>
                <a:cs typeface="Times New Roman"/>
              </a:rPr>
              <a:t>Chaetoceros</a:t>
            </a:r>
            <a:r>
              <a:rPr lang="en-US" i="1" dirty="0" smtClean="0">
                <a:solidFill>
                  <a:srgbClr val="FFFFFF"/>
                </a:solidFill>
                <a:latin typeface="Times New Roman"/>
                <a:cs typeface="Times New Roman"/>
              </a:rPr>
              <a:t> </a:t>
            </a:r>
            <a:r>
              <a:rPr lang="en-US" dirty="0" smtClean="0">
                <a:solidFill>
                  <a:srgbClr val="FFFFFF"/>
                </a:solidFill>
                <a:latin typeface="Times New Roman"/>
                <a:cs typeface="Times New Roman"/>
              </a:rPr>
              <a:t>more successful under higher CO</a:t>
            </a:r>
            <a:r>
              <a:rPr lang="en-US" baseline="-25000" dirty="0" smtClean="0">
                <a:solidFill>
                  <a:srgbClr val="FFFFFF"/>
                </a:solidFill>
                <a:latin typeface="Times New Roman"/>
                <a:cs typeface="Times New Roman"/>
              </a:rPr>
              <a:t>2</a:t>
            </a:r>
          </a:p>
          <a:p>
            <a:r>
              <a:rPr lang="en-US" dirty="0" smtClean="0">
                <a:solidFill>
                  <a:srgbClr val="FFFFFF"/>
                </a:solidFill>
                <a:latin typeface="Times New Roman"/>
                <a:cs typeface="Times New Roman"/>
              </a:rPr>
              <a:t>Community structure unknown future</a:t>
            </a:r>
          </a:p>
          <a:p>
            <a:endParaRPr lang="en-US" dirty="0" smtClean="0">
              <a:solidFill>
                <a:srgbClr val="FFFFFF"/>
              </a:solidFill>
              <a:latin typeface="Times New Roman"/>
              <a:cs typeface="Times New Roman"/>
            </a:endParaRPr>
          </a:p>
          <a:p>
            <a:endParaRPr lang="en-US" dirty="0" smtClean="0">
              <a:solidFill>
                <a:srgbClr val="FFFFFF"/>
              </a:solidFill>
              <a:latin typeface="Times New Roman"/>
              <a:cs typeface="Times New Roman"/>
            </a:endParaRPr>
          </a:p>
          <a:p>
            <a:endParaRPr lang="en-US" dirty="0" smtClean="0">
              <a:solidFill>
                <a:srgbClr val="FFFFFF"/>
              </a:solidFill>
              <a:latin typeface="Times New Roman"/>
              <a:cs typeface="Times New Roman"/>
            </a:endParaRP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143312"/>
            <a:ext cx="9176153" cy="1143000"/>
          </a:xfrm>
        </p:spPr>
        <p:txBody>
          <a:bodyPr>
            <a:normAutofit/>
          </a:bodyPr>
          <a:lstStyle/>
          <a:p>
            <a:r>
              <a:rPr lang="en-US" dirty="0" smtClean="0">
                <a:solidFill>
                  <a:srgbClr val="FFFFFF"/>
                </a:solidFill>
                <a:latin typeface="Times New Roman"/>
                <a:cs typeface="Times New Roman"/>
              </a:rPr>
              <a:t>The CO</a:t>
            </a:r>
            <a:r>
              <a:rPr lang="en-US" baseline="-25000" dirty="0" smtClean="0">
                <a:solidFill>
                  <a:srgbClr val="FFFFFF"/>
                </a:solidFill>
                <a:latin typeface="Times New Roman"/>
                <a:cs typeface="Times New Roman"/>
              </a:rPr>
              <a:t>2</a:t>
            </a:r>
            <a:r>
              <a:rPr lang="en-US" dirty="0" smtClean="0">
                <a:solidFill>
                  <a:srgbClr val="FFFFFF"/>
                </a:solidFill>
                <a:latin typeface="Times New Roman"/>
                <a:cs typeface="Times New Roman"/>
              </a:rPr>
              <a:t> Problem</a:t>
            </a:r>
            <a:endParaRPr lang="en-US" dirty="0">
              <a:solidFill>
                <a:srgbClr val="FFFFFF"/>
              </a:solidFill>
              <a:latin typeface="Times New Roman"/>
              <a:cs typeface="Times New Roman"/>
            </a:endParaRPr>
          </a:p>
        </p:txBody>
      </p:sp>
      <p:pic>
        <p:nvPicPr>
          <p:cNvPr id="3" name="Picture 4" descr="Mauna Loa CO2 pCO2 pH.tiff"/>
          <p:cNvPicPr>
            <a:picLocks noChangeAspect="1"/>
          </p:cNvPicPr>
          <p:nvPr/>
        </p:nvPicPr>
        <p:blipFill>
          <a:blip r:embed="rId3"/>
          <a:srcRect/>
          <a:stretch>
            <a:fillRect/>
          </a:stretch>
        </p:blipFill>
        <p:spPr bwMode="auto">
          <a:xfrm>
            <a:off x="1180155" y="862957"/>
            <a:ext cx="6783689" cy="4444241"/>
          </a:xfrm>
          <a:prstGeom prst="rect">
            <a:avLst/>
          </a:prstGeom>
          <a:noFill/>
          <a:ln w="9525">
            <a:noFill/>
            <a:miter lim="800000"/>
            <a:headEnd/>
            <a:tailEnd/>
          </a:ln>
        </p:spPr>
      </p:pic>
      <p:sp>
        <p:nvSpPr>
          <p:cNvPr id="4" name="TextBox 3"/>
          <p:cNvSpPr txBox="1"/>
          <p:nvPr/>
        </p:nvSpPr>
        <p:spPr>
          <a:xfrm>
            <a:off x="32154" y="5355423"/>
            <a:ext cx="9143999" cy="1785104"/>
          </a:xfrm>
          <a:prstGeom prst="rect">
            <a:avLst/>
          </a:prstGeom>
          <a:noFill/>
        </p:spPr>
        <p:txBody>
          <a:bodyPr wrap="square" numCol="2" spcCol="0" rtlCol="0">
            <a:spAutoFit/>
          </a:bodyPr>
          <a:lstStyle/>
          <a:p>
            <a:pPr marL="236538" indent="-236538">
              <a:buFont typeface="Arial"/>
              <a:buChar char="•"/>
            </a:pPr>
            <a:r>
              <a:rPr lang="en-US" sz="2200" dirty="0" smtClean="0">
                <a:solidFill>
                  <a:srgbClr val="FFFFFF"/>
                </a:solidFill>
                <a:latin typeface="Times New Roman"/>
                <a:cs typeface="Times New Roman"/>
              </a:rPr>
              <a:t>Since 1800s 40% increase</a:t>
            </a:r>
            <a:endParaRPr lang="en-US" sz="2200" baseline="-25000" dirty="0" smtClean="0">
              <a:solidFill>
                <a:srgbClr val="FFFFFF"/>
              </a:solidFill>
              <a:latin typeface="Times New Roman"/>
              <a:cs typeface="Times New Roman"/>
            </a:endParaRPr>
          </a:p>
          <a:p>
            <a:pPr marL="236538" indent="-236538">
              <a:buFont typeface="Arial"/>
              <a:buChar char="•"/>
            </a:pPr>
            <a:r>
              <a:rPr lang="en-US" sz="2200" dirty="0" smtClean="0">
                <a:solidFill>
                  <a:srgbClr val="FFFFFF"/>
                </a:solidFill>
                <a:latin typeface="Times New Roman"/>
                <a:cs typeface="Times New Roman"/>
              </a:rPr>
              <a:t>Preindustrial= 280 </a:t>
            </a:r>
            <a:r>
              <a:rPr lang="en-US" sz="2200" dirty="0" err="1" smtClean="0">
                <a:solidFill>
                  <a:srgbClr val="FFFFFF"/>
                </a:solidFill>
                <a:latin typeface="Times New Roman"/>
                <a:cs typeface="Times New Roman"/>
              </a:rPr>
              <a:t>ppm</a:t>
            </a:r>
            <a:endParaRPr lang="en-US" sz="2200" dirty="0" smtClean="0">
              <a:solidFill>
                <a:srgbClr val="FFFFFF"/>
              </a:solidFill>
              <a:latin typeface="Times New Roman"/>
              <a:cs typeface="Times New Roman"/>
            </a:endParaRPr>
          </a:p>
          <a:p>
            <a:pPr marL="236538" indent="-236538">
              <a:buFont typeface="Arial"/>
              <a:buChar char="•"/>
            </a:pPr>
            <a:r>
              <a:rPr lang="en-US" sz="2200" dirty="0" smtClean="0">
                <a:solidFill>
                  <a:srgbClr val="FFFFFF"/>
                </a:solidFill>
                <a:latin typeface="Times New Roman"/>
                <a:cs typeface="Times New Roman"/>
              </a:rPr>
              <a:t>Current= 385ppm</a:t>
            </a:r>
          </a:p>
          <a:p>
            <a:pPr marL="236538" indent="-236538">
              <a:buFont typeface="Arial"/>
              <a:buChar char="•"/>
            </a:pPr>
            <a:r>
              <a:rPr lang="en-US" sz="2200" dirty="0" smtClean="0">
                <a:solidFill>
                  <a:srgbClr val="FFFFFF"/>
                </a:solidFill>
                <a:latin typeface="Times New Roman"/>
                <a:cs typeface="Times New Roman"/>
              </a:rPr>
              <a:t>0.5% increase per year</a:t>
            </a:r>
          </a:p>
          <a:p>
            <a:pPr marL="236538" indent="-236538"/>
            <a:endParaRPr lang="en-US" sz="2200" dirty="0" smtClean="0">
              <a:solidFill>
                <a:srgbClr val="FFFFFF"/>
              </a:solidFill>
              <a:latin typeface="Times New Roman"/>
              <a:cs typeface="Times New Roman"/>
            </a:endParaRPr>
          </a:p>
          <a:p>
            <a:pPr marL="236538" indent="-236538">
              <a:buFont typeface="Arial"/>
              <a:buChar char="•"/>
            </a:pPr>
            <a:r>
              <a:rPr lang="en-US" sz="2200" dirty="0" smtClean="0">
                <a:solidFill>
                  <a:srgbClr val="FFFFFF"/>
                </a:solidFill>
                <a:latin typeface="Times New Roman"/>
                <a:cs typeface="Times New Roman"/>
              </a:rPr>
              <a:t>Ocean absorbs 1/3 CO</a:t>
            </a:r>
            <a:r>
              <a:rPr lang="en-US" sz="2200" baseline="-25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 in atmosphere</a:t>
            </a:r>
          </a:p>
          <a:p>
            <a:pPr marL="236538" indent="-236538">
              <a:buFont typeface="Arial"/>
              <a:buChar char="•"/>
            </a:pPr>
            <a:r>
              <a:rPr lang="en-US" sz="2200" dirty="0" smtClean="0">
                <a:solidFill>
                  <a:srgbClr val="FFFFFF"/>
                </a:solidFill>
                <a:latin typeface="Times New Roman"/>
                <a:cs typeface="Times New Roman"/>
              </a:rPr>
              <a:t>Temperature increases CO</a:t>
            </a:r>
            <a:r>
              <a:rPr lang="en-US" sz="2200" baseline="-25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 solubility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50"/>
            <a:ext cx="8229600" cy="1143000"/>
          </a:xfrm>
        </p:spPr>
        <p:txBody>
          <a:bodyPr/>
          <a:lstStyle/>
          <a:p>
            <a:r>
              <a:rPr lang="en-US" dirty="0" smtClean="0">
                <a:solidFill>
                  <a:srgbClr val="FFFFFF"/>
                </a:solidFill>
                <a:latin typeface="Times New Roman"/>
                <a:cs typeface="Times New Roman"/>
              </a:rPr>
              <a:t>Further Investigation	</a:t>
            </a:r>
            <a:endParaRPr lang="en-US" dirty="0">
              <a:solidFill>
                <a:srgbClr val="FFFFFF"/>
              </a:solidFill>
              <a:latin typeface="Times New Roman"/>
              <a:cs typeface="Times New Roman"/>
            </a:endParaRPr>
          </a:p>
        </p:txBody>
      </p:sp>
      <p:sp>
        <p:nvSpPr>
          <p:cNvPr id="3" name="Content Placeholder 2"/>
          <p:cNvSpPr>
            <a:spLocks noGrp="1"/>
          </p:cNvSpPr>
          <p:nvPr>
            <p:ph idx="1"/>
          </p:nvPr>
        </p:nvSpPr>
        <p:spPr/>
        <p:txBody>
          <a:bodyPr/>
          <a:lstStyle/>
          <a:p>
            <a:r>
              <a:rPr lang="en-US" dirty="0" smtClean="0">
                <a:solidFill>
                  <a:srgbClr val="FFFFFF"/>
                </a:solidFill>
                <a:latin typeface="Times New Roman"/>
                <a:cs typeface="Times New Roman"/>
              </a:rPr>
              <a:t>1000 </a:t>
            </a:r>
            <a:r>
              <a:rPr lang="en-US" dirty="0" err="1" smtClean="0">
                <a:solidFill>
                  <a:srgbClr val="FFFFFF"/>
                </a:solidFill>
                <a:latin typeface="Times New Roman"/>
                <a:cs typeface="Times New Roman"/>
              </a:rPr>
              <a:t>ppm</a:t>
            </a:r>
            <a:endParaRPr lang="en-US" dirty="0" smtClean="0">
              <a:solidFill>
                <a:srgbClr val="FFFFFF"/>
              </a:solidFill>
              <a:latin typeface="Times New Roman"/>
              <a:cs typeface="Times New Roman"/>
            </a:endParaRPr>
          </a:p>
          <a:p>
            <a:r>
              <a:rPr lang="en-US" dirty="0" smtClean="0">
                <a:solidFill>
                  <a:srgbClr val="FFFFFF"/>
                </a:solidFill>
                <a:latin typeface="Times New Roman"/>
                <a:cs typeface="Times New Roman"/>
              </a:rPr>
              <a:t>Fe Limitation</a:t>
            </a:r>
          </a:p>
          <a:p>
            <a:r>
              <a:rPr lang="en-US" dirty="0" smtClean="0">
                <a:solidFill>
                  <a:srgbClr val="FFFFFF"/>
                </a:solidFill>
                <a:latin typeface="Times New Roman"/>
                <a:cs typeface="Times New Roman"/>
              </a:rPr>
              <a:t>Low vs. High Light</a:t>
            </a:r>
          </a:p>
          <a:p>
            <a:r>
              <a:rPr lang="en-US" dirty="0" smtClean="0">
                <a:solidFill>
                  <a:srgbClr val="FFFFFF"/>
                </a:solidFill>
                <a:latin typeface="Times New Roman"/>
                <a:cs typeface="Times New Roman"/>
              </a:rPr>
              <a:t>Time </a:t>
            </a:r>
            <a:endParaRPr lang="en-US" dirty="0">
              <a:solidFill>
                <a:srgbClr val="FFFFFF"/>
              </a:solidFill>
              <a:latin typeface="Times New Roman"/>
              <a:cs typeface="Times New Roma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992"/>
            <a:ext cx="8229600" cy="1143000"/>
          </a:xfrm>
        </p:spPr>
        <p:txBody>
          <a:bodyPr>
            <a:normAutofit/>
          </a:bodyPr>
          <a:lstStyle/>
          <a:p>
            <a:r>
              <a:rPr lang="en-US" dirty="0" smtClean="0">
                <a:solidFill>
                  <a:schemeClr val="bg1"/>
                </a:solidFill>
                <a:latin typeface="Times New Roman"/>
                <a:cs typeface="Times New Roman"/>
              </a:rPr>
              <a:t>Acknowledgements</a:t>
            </a:r>
            <a:endParaRPr lang="en-US" dirty="0">
              <a:solidFill>
                <a:schemeClr val="bg1"/>
              </a:solidFill>
              <a:latin typeface="Times New Roman"/>
              <a:cs typeface="Times New Roman"/>
            </a:endParaRPr>
          </a:p>
        </p:txBody>
      </p:sp>
      <p:sp>
        <p:nvSpPr>
          <p:cNvPr id="4" name="Content Placeholder 3"/>
          <p:cNvSpPr>
            <a:spLocks noGrp="1"/>
          </p:cNvSpPr>
          <p:nvPr>
            <p:ph sz="half" idx="1"/>
          </p:nvPr>
        </p:nvSpPr>
        <p:spPr>
          <a:xfrm>
            <a:off x="1481512" y="1120009"/>
            <a:ext cx="7336612" cy="2209168"/>
          </a:xfrm>
        </p:spPr>
        <p:txBody>
          <a:bodyPr numCol="3" spcCol="182880">
            <a:normAutofit fontScale="92500" lnSpcReduction="20000"/>
          </a:bodyPr>
          <a:lstStyle/>
          <a:p>
            <a:r>
              <a:rPr lang="en-US" sz="2000" dirty="0" smtClean="0">
                <a:solidFill>
                  <a:schemeClr val="bg1"/>
                </a:solidFill>
                <a:latin typeface="Times New Roman"/>
                <a:cs typeface="Times New Roman"/>
              </a:rPr>
              <a:t>Dr. Oscar Schofield</a:t>
            </a:r>
          </a:p>
          <a:p>
            <a:r>
              <a:rPr lang="en-US" sz="2000" dirty="0" smtClean="0">
                <a:solidFill>
                  <a:schemeClr val="bg1"/>
                </a:solidFill>
                <a:latin typeface="Times New Roman"/>
                <a:cs typeface="Times New Roman"/>
              </a:rPr>
              <a:t>Dr. Grace Saba</a:t>
            </a:r>
          </a:p>
          <a:p>
            <a:r>
              <a:rPr lang="en-US" sz="2000" dirty="0" smtClean="0">
                <a:solidFill>
                  <a:schemeClr val="bg1"/>
                </a:solidFill>
                <a:latin typeface="Times New Roman"/>
                <a:cs typeface="Times New Roman"/>
              </a:rPr>
              <a:t>Emily </a:t>
            </a:r>
            <a:r>
              <a:rPr lang="en-US" sz="2000" dirty="0" err="1" smtClean="0">
                <a:solidFill>
                  <a:schemeClr val="bg1"/>
                </a:solidFill>
                <a:latin typeface="Times New Roman"/>
                <a:cs typeface="Times New Roman"/>
              </a:rPr>
              <a:t>Pirl</a:t>
            </a:r>
            <a:endParaRPr lang="en-US" sz="2000" dirty="0" smtClean="0">
              <a:solidFill>
                <a:schemeClr val="bg1"/>
              </a:solidFill>
              <a:latin typeface="Times New Roman"/>
              <a:cs typeface="Times New Roman"/>
            </a:endParaRPr>
          </a:p>
          <a:p>
            <a:r>
              <a:rPr lang="en-US" sz="2000" dirty="0" smtClean="0">
                <a:solidFill>
                  <a:schemeClr val="bg1"/>
                </a:solidFill>
                <a:latin typeface="Times New Roman"/>
                <a:cs typeface="Times New Roman"/>
              </a:rPr>
              <a:t>Dr. Josh </a:t>
            </a:r>
            <a:r>
              <a:rPr lang="en-US" sz="2000" dirty="0" err="1" smtClean="0">
                <a:solidFill>
                  <a:schemeClr val="bg1"/>
                </a:solidFill>
                <a:latin typeface="Times New Roman"/>
                <a:cs typeface="Times New Roman"/>
              </a:rPr>
              <a:t>Kohut</a:t>
            </a:r>
            <a:endParaRPr lang="en-US" sz="2000" dirty="0" smtClean="0">
              <a:solidFill>
                <a:schemeClr val="bg1"/>
              </a:solidFill>
              <a:latin typeface="Times New Roman"/>
              <a:cs typeface="Times New Roman"/>
            </a:endParaRPr>
          </a:p>
          <a:p>
            <a:r>
              <a:rPr lang="en-US" sz="2000" dirty="0" smtClean="0">
                <a:solidFill>
                  <a:schemeClr val="bg1"/>
                </a:solidFill>
                <a:latin typeface="Times New Roman"/>
                <a:cs typeface="Times New Roman"/>
              </a:rPr>
              <a:t>Dr. Scott Glenn</a:t>
            </a:r>
            <a:endParaRPr lang="en-US" sz="2000" dirty="0" smtClean="0">
              <a:solidFill>
                <a:schemeClr val="bg1"/>
              </a:solidFill>
              <a:latin typeface="Times New Roman"/>
              <a:cs typeface="Times New Roman"/>
            </a:endParaRPr>
          </a:p>
          <a:p>
            <a:r>
              <a:rPr lang="en-US" sz="2000" dirty="0" smtClean="0">
                <a:solidFill>
                  <a:schemeClr val="bg1"/>
                </a:solidFill>
                <a:latin typeface="Times New Roman"/>
                <a:cs typeface="Times New Roman"/>
              </a:rPr>
              <a:t>Dr. John </a:t>
            </a:r>
            <a:r>
              <a:rPr lang="en-US" sz="2000" dirty="0" err="1" smtClean="0">
                <a:solidFill>
                  <a:schemeClr val="bg1"/>
                </a:solidFill>
                <a:latin typeface="Times New Roman"/>
                <a:cs typeface="Times New Roman"/>
              </a:rPr>
              <a:t>Reinfelder</a:t>
            </a:r>
            <a:r>
              <a:rPr lang="en-US" sz="2000" smtClean="0">
                <a:solidFill>
                  <a:schemeClr val="bg1"/>
                </a:solidFill>
                <a:latin typeface="Times New Roman"/>
                <a:cs typeface="Times New Roman"/>
              </a:rPr>
              <a:t> </a:t>
            </a:r>
            <a:endParaRPr lang="en-US" sz="2000" smtClean="0">
              <a:solidFill>
                <a:schemeClr val="bg1"/>
              </a:solidFill>
              <a:latin typeface="Times New Roman"/>
              <a:cs typeface="Times New Roman"/>
            </a:endParaRPr>
          </a:p>
          <a:p>
            <a:pPr>
              <a:buNone/>
            </a:pPr>
            <a:endParaRPr lang="en-US" sz="2000" smtClean="0">
              <a:solidFill>
                <a:schemeClr val="bg1"/>
              </a:solidFill>
              <a:latin typeface="Times New Roman"/>
              <a:cs typeface="Times New Roman"/>
            </a:endParaRPr>
          </a:p>
          <a:p>
            <a:r>
              <a:rPr lang="en-US" sz="2000" dirty="0" smtClean="0">
                <a:solidFill>
                  <a:schemeClr val="bg1"/>
                </a:solidFill>
                <a:latin typeface="Times New Roman"/>
                <a:cs typeface="Times New Roman"/>
              </a:rPr>
              <a:t>George H</a:t>
            </a:r>
            <a:r>
              <a:rPr lang="en-US" sz="2000" dirty="0" smtClean="0">
                <a:solidFill>
                  <a:schemeClr val="bg1"/>
                </a:solidFill>
                <a:latin typeface="Times New Roman"/>
                <a:cs typeface="Times New Roman"/>
              </a:rPr>
              <a:t>. Cook </a:t>
            </a:r>
            <a:r>
              <a:rPr lang="en-US" sz="2000" dirty="0" smtClean="0">
                <a:solidFill>
                  <a:schemeClr val="bg1"/>
                </a:solidFill>
                <a:latin typeface="Times New Roman"/>
                <a:cs typeface="Times New Roman"/>
              </a:rPr>
              <a:t>Honors Program</a:t>
            </a:r>
          </a:p>
          <a:p>
            <a:r>
              <a:rPr lang="en-US" sz="2000" dirty="0" smtClean="0">
                <a:solidFill>
                  <a:schemeClr val="bg1"/>
                </a:solidFill>
                <a:latin typeface="Times New Roman"/>
                <a:cs typeface="Times New Roman"/>
              </a:rPr>
              <a:t>Rutgers Coastal Ocean Observation Lab</a:t>
            </a:r>
          </a:p>
          <a:p>
            <a:r>
              <a:rPr lang="en-US" sz="2000" dirty="0" smtClean="0">
                <a:solidFill>
                  <a:schemeClr val="bg1"/>
                </a:solidFill>
                <a:latin typeface="Times New Roman"/>
                <a:cs typeface="Times New Roman"/>
              </a:rPr>
              <a:t>Institute of Marine and Coastal Sciences</a:t>
            </a:r>
          </a:p>
          <a:p>
            <a:endParaRPr lang="en-US" sz="2000" dirty="0" smtClean="0">
              <a:solidFill>
                <a:schemeClr val="bg1"/>
              </a:solidFill>
              <a:latin typeface="Times New Roman"/>
              <a:cs typeface="Times New Roman"/>
            </a:endParaRPr>
          </a:p>
          <a:p>
            <a:pPr>
              <a:buNone/>
            </a:pPr>
            <a:endParaRPr lang="en-US" sz="2000" dirty="0" smtClean="0">
              <a:solidFill>
                <a:schemeClr val="bg1"/>
              </a:solidFill>
              <a:latin typeface="Times New Roman"/>
              <a:cs typeface="Times New Roman"/>
            </a:endParaRPr>
          </a:p>
          <a:p>
            <a:r>
              <a:rPr lang="en-US" sz="2000" dirty="0" smtClean="0">
                <a:solidFill>
                  <a:schemeClr val="bg1"/>
                </a:solidFill>
                <a:latin typeface="Times New Roman"/>
                <a:cs typeface="Times New Roman"/>
              </a:rPr>
              <a:t>Kyle Richter</a:t>
            </a:r>
          </a:p>
          <a:p>
            <a:r>
              <a:rPr lang="en-US" sz="2000" dirty="0" smtClean="0">
                <a:solidFill>
                  <a:schemeClr val="bg1"/>
                </a:solidFill>
                <a:latin typeface="Times New Roman"/>
                <a:cs typeface="Times New Roman"/>
              </a:rPr>
              <a:t>Shannon Harrison</a:t>
            </a:r>
          </a:p>
          <a:p>
            <a:r>
              <a:rPr lang="en-US" sz="2000" dirty="0" smtClean="0">
                <a:solidFill>
                  <a:schemeClr val="bg1"/>
                </a:solidFill>
                <a:latin typeface="Times New Roman"/>
                <a:cs typeface="Times New Roman"/>
              </a:rPr>
              <a:t>Amanda Jones </a:t>
            </a:r>
          </a:p>
          <a:p>
            <a:r>
              <a:rPr lang="en-US" sz="2000" dirty="0" smtClean="0">
                <a:solidFill>
                  <a:schemeClr val="bg1"/>
                </a:solidFill>
                <a:latin typeface="Times New Roman"/>
                <a:cs typeface="Times New Roman"/>
              </a:rPr>
              <a:t>Dave </a:t>
            </a:r>
            <a:r>
              <a:rPr lang="en-US" sz="2000" dirty="0" err="1" smtClean="0">
                <a:solidFill>
                  <a:schemeClr val="bg1"/>
                </a:solidFill>
                <a:latin typeface="Times New Roman"/>
                <a:cs typeface="Times New Roman"/>
              </a:rPr>
              <a:t>Kaminsky</a:t>
            </a:r>
            <a:endParaRPr lang="en-US" sz="2000" dirty="0" smtClean="0">
              <a:solidFill>
                <a:schemeClr val="bg1"/>
              </a:solidFill>
              <a:latin typeface="Times New Roman"/>
              <a:cs typeface="Times New Roman"/>
            </a:endParaRPr>
          </a:p>
          <a:p>
            <a:endParaRPr lang="en-US" dirty="0" smtClean="0">
              <a:latin typeface="Times New Roman"/>
              <a:cs typeface="Times New Roman"/>
            </a:endParaRP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Times New Roman"/>
                <a:cs typeface="Times New Roman"/>
              </a:rPr>
              <a:t>Questions?</a:t>
            </a:r>
            <a:endParaRPr lang="en-US" dirty="0">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_45552631_ocean_acidification02_466in.gif"/>
          <p:cNvPicPr>
            <a:picLocks noChangeAspect="1"/>
          </p:cNvPicPr>
          <p:nvPr/>
        </p:nvPicPr>
        <p:blipFill>
          <a:blip r:embed="rId3"/>
          <a:stretch>
            <a:fillRect/>
          </a:stretch>
        </p:blipFill>
        <p:spPr>
          <a:xfrm>
            <a:off x="1099176" y="139174"/>
            <a:ext cx="6945647" cy="4769543"/>
          </a:xfrm>
          <a:prstGeom prst="rect">
            <a:avLst/>
          </a:prstGeom>
        </p:spPr>
      </p:pic>
      <p:sp>
        <p:nvSpPr>
          <p:cNvPr id="5" name="TextBox 4"/>
          <p:cNvSpPr txBox="1"/>
          <p:nvPr/>
        </p:nvSpPr>
        <p:spPr>
          <a:xfrm>
            <a:off x="48231" y="4908717"/>
            <a:ext cx="9144000" cy="2616101"/>
          </a:xfrm>
          <a:prstGeom prst="rect">
            <a:avLst/>
          </a:prstGeom>
          <a:noFill/>
        </p:spPr>
        <p:txBody>
          <a:bodyPr wrap="square" numCol="2" spcCol="182880" rtlCol="0">
            <a:spAutoFit/>
          </a:bodyPr>
          <a:lstStyle/>
          <a:p>
            <a:pPr>
              <a:buFont typeface="Arial"/>
              <a:buChar char="•"/>
            </a:pPr>
            <a:r>
              <a:rPr lang="en-US" sz="2200" dirty="0" smtClean="0">
                <a:solidFill>
                  <a:srgbClr val="FFFFFF"/>
                </a:solidFill>
                <a:latin typeface="Times New Roman"/>
                <a:cs typeface="Times New Roman"/>
              </a:rPr>
              <a:t>Carbonate chemistry controls pH of seawater</a:t>
            </a:r>
          </a:p>
          <a:p>
            <a:pPr>
              <a:buFont typeface="Arial"/>
              <a:buChar char="•"/>
            </a:pPr>
            <a:r>
              <a:rPr lang="en-US" sz="2200" dirty="0" smtClean="0">
                <a:solidFill>
                  <a:srgbClr val="FFFFFF"/>
                </a:solidFill>
                <a:latin typeface="Wingdings"/>
                <a:ea typeface="Wingdings"/>
                <a:cs typeface="Wingdings"/>
              </a:rPr>
              <a:t></a:t>
            </a:r>
            <a:r>
              <a:rPr lang="en-US" sz="2200" dirty="0" smtClean="0">
                <a:solidFill>
                  <a:srgbClr val="FFFFFF"/>
                </a:solidFill>
                <a:latin typeface="Times New Roman"/>
                <a:cs typeface="Times New Roman"/>
              </a:rPr>
              <a:t>atmCO</a:t>
            </a:r>
            <a:r>
              <a:rPr lang="en-US" sz="2200" baseline="-25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 = </a:t>
            </a:r>
            <a:r>
              <a:rPr lang="en-US" sz="2200" dirty="0" smtClean="0">
                <a:solidFill>
                  <a:srgbClr val="FFFFFF"/>
                </a:solidFill>
                <a:latin typeface="Wingdings"/>
                <a:ea typeface="Wingdings"/>
                <a:cs typeface="Wingdings"/>
              </a:rPr>
              <a:t></a:t>
            </a:r>
            <a:r>
              <a:rPr lang="en-US" sz="2200" dirty="0" smtClean="0">
                <a:solidFill>
                  <a:srgbClr val="FFFFFF"/>
                </a:solidFill>
                <a:latin typeface="Times New Roman"/>
                <a:cs typeface="Times New Roman"/>
              </a:rPr>
              <a:t>CO</a:t>
            </a:r>
            <a:r>
              <a:rPr lang="en-US" sz="2200" baseline="-25000" dirty="0" smtClean="0">
                <a:solidFill>
                  <a:srgbClr val="FFFFFF"/>
                </a:solidFill>
                <a:latin typeface="Times New Roman"/>
                <a:cs typeface="Times New Roman"/>
              </a:rPr>
              <a:t>3</a:t>
            </a:r>
            <a:r>
              <a:rPr lang="en-US" sz="2200" baseline="30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 and </a:t>
            </a:r>
            <a:r>
              <a:rPr lang="en-US" sz="2200" dirty="0" err="1" smtClean="0">
                <a:solidFill>
                  <a:srgbClr val="FFFFFF"/>
                </a:solidFill>
                <a:latin typeface="Wingdings"/>
                <a:ea typeface="Wingdings"/>
                <a:cs typeface="Wingdings"/>
              </a:rPr>
              <a:t></a:t>
            </a:r>
            <a:r>
              <a:rPr lang="en-US" sz="2200" dirty="0" err="1" smtClean="0">
                <a:solidFill>
                  <a:srgbClr val="FFFFFF"/>
                </a:solidFill>
                <a:latin typeface="Times New Roman"/>
                <a:cs typeface="Times New Roman"/>
              </a:rPr>
              <a:t>pH</a:t>
            </a:r>
            <a:r>
              <a:rPr lang="en-US" sz="2200" dirty="0" smtClean="0">
                <a:solidFill>
                  <a:srgbClr val="FFFFFF"/>
                </a:solidFill>
                <a:latin typeface="Times New Roman"/>
                <a:cs typeface="Times New Roman"/>
              </a:rPr>
              <a:t> </a:t>
            </a:r>
          </a:p>
          <a:p>
            <a:pPr>
              <a:buFont typeface="Arial"/>
              <a:buChar char="•"/>
            </a:pPr>
            <a:r>
              <a:rPr lang="en-US" sz="2200" dirty="0" smtClean="0">
                <a:solidFill>
                  <a:srgbClr val="FFFFFF"/>
                </a:solidFill>
                <a:latin typeface="Times New Roman"/>
                <a:cs typeface="Times New Roman"/>
              </a:rPr>
              <a:t> Decrease by 0.12 pH units and 28% increase in ocean acidity</a:t>
            </a:r>
          </a:p>
          <a:p>
            <a:pPr>
              <a:buFont typeface="Arial"/>
              <a:buChar char="•"/>
            </a:pPr>
            <a:endParaRPr lang="en-US" sz="2200" dirty="0" smtClean="0">
              <a:solidFill>
                <a:srgbClr val="FFFFFF"/>
              </a:solidFill>
              <a:latin typeface="Times New Roman"/>
              <a:cs typeface="Times New Roman"/>
            </a:endParaRPr>
          </a:p>
          <a:p>
            <a:endParaRPr lang="en-US" sz="2200" dirty="0" smtClean="0">
              <a:solidFill>
                <a:srgbClr val="FFFFFF"/>
              </a:solidFill>
              <a:latin typeface="Times New Roman"/>
              <a:cs typeface="Times New Roman"/>
            </a:endParaRPr>
          </a:p>
          <a:p>
            <a:pPr>
              <a:buFont typeface="Arial"/>
              <a:buChar char="•"/>
            </a:pPr>
            <a:r>
              <a:rPr lang="en-US" sz="2200" dirty="0" smtClean="0">
                <a:solidFill>
                  <a:srgbClr val="FFFFFF"/>
                </a:solidFill>
                <a:latin typeface="Times New Roman"/>
                <a:cs typeface="Times New Roman"/>
              </a:rPr>
              <a:t>CO</a:t>
            </a:r>
            <a:r>
              <a:rPr lang="en-US" sz="2200" baseline="-25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 projected to double by 2100</a:t>
            </a:r>
          </a:p>
          <a:p>
            <a:pPr lvl="1">
              <a:buFont typeface="Arial"/>
              <a:buChar char="•"/>
            </a:pPr>
            <a:r>
              <a:rPr lang="en-US" sz="2200" dirty="0" smtClean="0">
                <a:solidFill>
                  <a:srgbClr val="FFFFFF"/>
                </a:solidFill>
                <a:latin typeface="Times New Roman"/>
                <a:cs typeface="Times New Roman"/>
              </a:rPr>
              <a:t>Decrease by 0.2-0.3 pH units</a:t>
            </a:r>
          </a:p>
          <a:p>
            <a:pPr lvl="1">
              <a:buFont typeface="Arial"/>
              <a:buChar char="•"/>
            </a:pPr>
            <a:r>
              <a:rPr lang="en-US" sz="2200" dirty="0" smtClean="0">
                <a:solidFill>
                  <a:srgbClr val="FFFFFF"/>
                </a:solidFill>
                <a:latin typeface="Times New Roman"/>
                <a:cs typeface="Times New Roman"/>
              </a:rPr>
              <a:t>100-150% increase in acidity since before the industrial revolution</a:t>
            </a:r>
          </a:p>
          <a:p>
            <a:pPr lvl="1"/>
            <a:endParaRPr lang="en-US" dirty="0" smtClean="0">
              <a:solidFill>
                <a:srgbClr val="FFFFFF"/>
              </a:solidFill>
              <a:latin typeface="Times New Roman"/>
              <a:cs typeface="Times New Roman"/>
            </a:endParaRPr>
          </a:p>
          <a:p>
            <a:pPr lvl="1">
              <a:buFont typeface="Arial"/>
              <a:buChar char="•"/>
            </a:pPr>
            <a:endParaRPr lang="en-US" dirty="0" smtClean="0">
              <a:solidFill>
                <a:srgbClr val="FFFFFF"/>
              </a:solidFill>
              <a:latin typeface="Times New Roman"/>
              <a:cs typeface="Times New Roman"/>
            </a:endParaRPr>
          </a:p>
          <a:p>
            <a:pPr>
              <a:buFont typeface="Arial"/>
              <a:buChar char="•"/>
            </a:pPr>
            <a:endParaRPr lang="en-US" dirty="0">
              <a:solidFill>
                <a:srgbClr val="FFFFFF"/>
              </a:solidFill>
              <a:latin typeface="Times New Roman"/>
              <a:cs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438"/>
            <a:ext cx="8229600" cy="1143000"/>
          </a:xfrm>
        </p:spPr>
        <p:txBody>
          <a:bodyPr>
            <a:normAutofit fontScale="90000"/>
          </a:bodyPr>
          <a:lstStyle/>
          <a:p>
            <a:r>
              <a:rPr lang="en-US" dirty="0" smtClean="0">
                <a:solidFill>
                  <a:srgbClr val="FFFFFF"/>
                </a:solidFill>
                <a:latin typeface="Times New Roman"/>
                <a:cs typeface="Times New Roman"/>
              </a:rPr>
              <a:t>Warming in the West Antarctic Peninsula</a:t>
            </a:r>
            <a:endParaRPr lang="en-US" dirty="0">
              <a:solidFill>
                <a:srgbClr val="FFFFFF"/>
              </a:solidFill>
              <a:latin typeface="Times New Roman"/>
              <a:cs typeface="Times New Roman"/>
            </a:endParaRPr>
          </a:p>
        </p:txBody>
      </p:sp>
      <p:pic>
        <p:nvPicPr>
          <p:cNvPr id="5" name="Picture 1"/>
          <p:cNvPicPr>
            <a:picLocks noChangeAspect="1"/>
          </p:cNvPicPr>
          <p:nvPr/>
        </p:nvPicPr>
        <p:blipFill>
          <a:blip r:embed="rId3"/>
          <a:srcRect/>
          <a:stretch>
            <a:fillRect/>
          </a:stretch>
        </p:blipFill>
        <p:spPr bwMode="auto">
          <a:xfrm>
            <a:off x="21332" y="1160439"/>
            <a:ext cx="4025939" cy="3651578"/>
          </a:xfrm>
          <a:prstGeom prst="rect">
            <a:avLst/>
          </a:prstGeom>
          <a:noFill/>
          <a:ln w="9525">
            <a:solidFill>
              <a:schemeClr val="tx1"/>
            </a:solidFill>
            <a:miter lim="800000"/>
            <a:headEnd/>
            <a:tailEnd/>
          </a:ln>
        </p:spPr>
      </p:pic>
      <p:grpSp>
        <p:nvGrpSpPr>
          <p:cNvPr id="6" name="Group 2"/>
          <p:cNvGrpSpPr>
            <a:grpSpLocks/>
          </p:cNvGrpSpPr>
          <p:nvPr/>
        </p:nvGrpSpPr>
        <p:grpSpPr bwMode="auto">
          <a:xfrm>
            <a:off x="3984441" y="1144363"/>
            <a:ext cx="5151135" cy="3686093"/>
            <a:chOff x="1911350" y="1085850"/>
            <a:chExt cx="5645150" cy="5170526"/>
          </a:xfrm>
        </p:grpSpPr>
        <p:sp>
          <p:nvSpPr>
            <p:cNvPr id="7" name="Rectangle 6"/>
            <p:cNvSpPr>
              <a:spLocks noChangeArrowheads="1"/>
            </p:cNvSpPr>
            <p:nvPr/>
          </p:nvSpPr>
          <p:spPr bwMode="auto">
            <a:xfrm>
              <a:off x="1911350" y="1085850"/>
              <a:ext cx="5645150" cy="5170526"/>
            </a:xfrm>
            <a:prstGeom prst="rect">
              <a:avLst/>
            </a:prstGeom>
            <a:solidFill>
              <a:srgbClr val="FFFFFF"/>
            </a:solidFill>
            <a:ln w="9525">
              <a:solidFill>
                <a:srgbClr val="00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fontAlgn="auto">
                <a:spcBef>
                  <a:spcPts val="0"/>
                </a:spcBef>
                <a:spcAft>
                  <a:spcPts val="0"/>
                </a:spcAft>
                <a:defRPr/>
              </a:pPr>
              <a:endParaRPr lang="en-US">
                <a:solidFill>
                  <a:srgbClr val="FFFFFF"/>
                </a:solidFill>
                <a:latin typeface="+mn-lt"/>
                <a:ea typeface="+mn-ea"/>
                <a:cs typeface="+mn-cs"/>
              </a:endParaRPr>
            </a:p>
          </p:txBody>
        </p:sp>
        <p:pic>
          <p:nvPicPr>
            <p:cNvPr id="8" name="Picture 4"/>
            <p:cNvPicPr>
              <a:picLocks noChangeAspect="1"/>
            </p:cNvPicPr>
            <p:nvPr/>
          </p:nvPicPr>
          <p:blipFill>
            <a:blip r:embed="rId4"/>
            <a:srcRect/>
            <a:stretch>
              <a:fillRect/>
            </a:stretch>
          </p:blipFill>
          <p:spPr bwMode="auto">
            <a:xfrm>
              <a:off x="1911350" y="1085850"/>
              <a:ext cx="5645150" cy="5170526"/>
            </a:xfrm>
            <a:prstGeom prst="rect">
              <a:avLst/>
            </a:prstGeom>
            <a:noFill/>
            <a:ln w="9525">
              <a:solidFill>
                <a:srgbClr val="000000"/>
              </a:solidFill>
              <a:miter lim="800000"/>
              <a:headEnd/>
              <a:tailEnd/>
            </a:ln>
          </p:spPr>
        </p:pic>
      </p:grpSp>
      <p:sp>
        <p:nvSpPr>
          <p:cNvPr id="14" name="TextBox 13"/>
          <p:cNvSpPr txBox="1"/>
          <p:nvPr/>
        </p:nvSpPr>
        <p:spPr>
          <a:xfrm>
            <a:off x="96462" y="5295983"/>
            <a:ext cx="8942653" cy="1785104"/>
          </a:xfrm>
          <a:prstGeom prst="rect">
            <a:avLst/>
          </a:prstGeom>
          <a:noFill/>
        </p:spPr>
        <p:txBody>
          <a:bodyPr wrap="square" numCol="2" spcCol="548640" rtlCol="0">
            <a:spAutoFit/>
          </a:bodyPr>
          <a:lstStyle/>
          <a:p>
            <a:pPr>
              <a:buFont typeface="Arial"/>
              <a:buChar char="•"/>
            </a:pPr>
            <a:r>
              <a:rPr lang="en-US" sz="2200" dirty="0" smtClean="0">
                <a:solidFill>
                  <a:srgbClr val="FFFFFF"/>
                </a:solidFill>
                <a:latin typeface="Times New Roman"/>
                <a:cs typeface="Times New Roman"/>
              </a:rPr>
              <a:t>Fastest warming location on Earth (winter)</a:t>
            </a:r>
          </a:p>
          <a:p>
            <a:pPr>
              <a:buFont typeface="Arial"/>
              <a:buChar char="•"/>
            </a:pPr>
            <a:r>
              <a:rPr lang="en-US" sz="2200" dirty="0" smtClean="0">
                <a:solidFill>
                  <a:srgbClr val="FFFFFF"/>
                </a:solidFill>
                <a:latin typeface="Times New Roman"/>
                <a:cs typeface="Times New Roman"/>
              </a:rPr>
              <a:t>Increase of 6</a:t>
            </a:r>
            <a:r>
              <a:rPr lang="en-US" sz="2200" baseline="30000" dirty="0" smtClean="0">
                <a:solidFill>
                  <a:srgbClr val="FFFFFF"/>
                </a:solidFill>
                <a:latin typeface="Times New Roman"/>
                <a:cs typeface="Times New Roman"/>
              </a:rPr>
              <a:t>o</a:t>
            </a:r>
            <a:r>
              <a:rPr lang="en-US" sz="2200" dirty="0" smtClean="0">
                <a:solidFill>
                  <a:srgbClr val="FFFFFF"/>
                </a:solidFill>
                <a:latin typeface="Times New Roman"/>
                <a:cs typeface="Times New Roman"/>
              </a:rPr>
              <a:t>C in past 50 years (&gt;5x the global average)</a:t>
            </a:r>
          </a:p>
          <a:p>
            <a:pPr>
              <a:buFont typeface="Arial"/>
              <a:buChar char="•"/>
            </a:pPr>
            <a:endParaRPr lang="en-US" sz="2200" dirty="0" smtClean="0">
              <a:solidFill>
                <a:srgbClr val="FFFFFF"/>
              </a:solidFill>
              <a:latin typeface="Times New Roman"/>
              <a:cs typeface="Times New Roman"/>
            </a:endParaRPr>
          </a:p>
          <a:p>
            <a:pPr>
              <a:buFont typeface="Arial"/>
              <a:buChar char="•"/>
            </a:pPr>
            <a:r>
              <a:rPr lang="en-US" sz="2200" dirty="0" smtClean="0">
                <a:solidFill>
                  <a:srgbClr val="FFFFFF"/>
                </a:solidFill>
                <a:latin typeface="Times New Roman"/>
                <a:cs typeface="Times New Roman"/>
              </a:rPr>
              <a:t>Increase in ocean heat content</a:t>
            </a:r>
          </a:p>
          <a:p>
            <a:pPr>
              <a:buFont typeface="Arial"/>
              <a:buChar char="•"/>
            </a:pPr>
            <a:r>
              <a:rPr lang="en-US" sz="2200" dirty="0" smtClean="0">
                <a:solidFill>
                  <a:srgbClr val="FFFFFF"/>
                </a:solidFill>
                <a:latin typeface="Times New Roman"/>
                <a:cs typeface="Times New Roman"/>
              </a:rPr>
              <a:t>87% of glaciers in retreat</a:t>
            </a:r>
          </a:p>
          <a:p>
            <a:pPr>
              <a:buFont typeface="Arial"/>
              <a:buChar char="•"/>
            </a:pPr>
            <a:r>
              <a:rPr lang="en-US" sz="2200" dirty="0" smtClean="0">
                <a:solidFill>
                  <a:srgbClr val="FFFFFF"/>
                </a:solidFill>
                <a:latin typeface="Times New Roman"/>
                <a:cs typeface="Times New Roman"/>
              </a:rPr>
              <a:t>Sea ice duration decreased by ~90 days </a:t>
            </a:r>
            <a:endParaRPr lang="en-US" sz="2200" dirty="0">
              <a:solidFill>
                <a:srgbClr val="FFFFFF"/>
              </a:solidFill>
              <a:latin typeface="Times New Roman"/>
              <a:cs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8"/>
            <a:ext cx="8229600" cy="1143000"/>
          </a:xfrm>
        </p:spPr>
        <p:txBody>
          <a:bodyPr>
            <a:normAutofit fontScale="90000"/>
          </a:bodyPr>
          <a:lstStyle/>
          <a:p>
            <a:r>
              <a:rPr lang="en-US" dirty="0" smtClean="0">
                <a:solidFill>
                  <a:srgbClr val="FFFFFF"/>
                </a:solidFill>
                <a:latin typeface="Times New Roman"/>
                <a:cs typeface="Times New Roman"/>
              </a:rPr>
              <a:t>Changes in West Antarctic Peninsula Phytoplankton</a:t>
            </a:r>
            <a:endParaRPr lang="en-US" dirty="0">
              <a:solidFill>
                <a:srgbClr val="FFFFFF"/>
              </a:solidFill>
              <a:latin typeface="Times New Roman"/>
              <a:cs typeface="Times New Roman"/>
            </a:endParaRPr>
          </a:p>
        </p:txBody>
      </p:sp>
      <p:sp>
        <p:nvSpPr>
          <p:cNvPr id="16" name="TextBox 15"/>
          <p:cNvSpPr txBox="1"/>
          <p:nvPr/>
        </p:nvSpPr>
        <p:spPr>
          <a:xfrm>
            <a:off x="63500" y="5274747"/>
            <a:ext cx="9080500" cy="2123658"/>
          </a:xfrm>
          <a:prstGeom prst="rect">
            <a:avLst/>
          </a:prstGeom>
          <a:noFill/>
        </p:spPr>
        <p:txBody>
          <a:bodyPr wrap="square" numCol="2" spcCol="182880" rtlCol="0">
            <a:spAutoFit/>
          </a:bodyPr>
          <a:lstStyle/>
          <a:p>
            <a:pPr>
              <a:buFont typeface="Arial"/>
              <a:buChar char="•"/>
            </a:pPr>
            <a:r>
              <a:rPr lang="en-US" sz="2200" dirty="0" smtClean="0">
                <a:solidFill>
                  <a:srgbClr val="FFFFFF"/>
                </a:solidFill>
                <a:latin typeface="Times New Roman"/>
                <a:cs typeface="Times New Roman"/>
              </a:rPr>
              <a:t>Changes in climate=changes in phytoplankton</a:t>
            </a:r>
          </a:p>
          <a:p>
            <a:pPr>
              <a:buFont typeface="Arial"/>
              <a:buChar char="•"/>
            </a:pPr>
            <a:r>
              <a:rPr lang="en-US" sz="2200" dirty="0" err="1" smtClean="0">
                <a:solidFill>
                  <a:srgbClr val="FFFFFF"/>
                </a:solidFill>
                <a:latin typeface="Wingdings"/>
                <a:ea typeface="Wingdings"/>
                <a:cs typeface="Wingdings"/>
              </a:rPr>
              <a:t></a:t>
            </a:r>
            <a:r>
              <a:rPr lang="en-US" sz="2200" dirty="0" err="1" smtClean="0">
                <a:solidFill>
                  <a:srgbClr val="FFFFFF"/>
                </a:solidFill>
                <a:latin typeface="Times New Roman"/>
                <a:cs typeface="Times New Roman"/>
              </a:rPr>
              <a:t>Warming</a:t>
            </a:r>
            <a:r>
              <a:rPr lang="en-US" sz="2200" dirty="0" smtClean="0">
                <a:solidFill>
                  <a:srgbClr val="FFFFFF"/>
                </a:solidFill>
                <a:latin typeface="Times New Roman"/>
                <a:cs typeface="Times New Roman"/>
              </a:rPr>
              <a:t> =</a:t>
            </a:r>
            <a:r>
              <a:rPr lang="en-US" sz="2200" dirty="0" err="1" smtClean="0">
                <a:solidFill>
                  <a:srgbClr val="FFFFFF"/>
                </a:solidFill>
                <a:latin typeface="Wingdings"/>
                <a:ea typeface="Wingdings"/>
                <a:cs typeface="Wingdings"/>
              </a:rPr>
              <a:t></a:t>
            </a:r>
            <a:r>
              <a:rPr lang="en-US" sz="2200" dirty="0" err="1" smtClean="0">
                <a:solidFill>
                  <a:srgbClr val="FFFFFF"/>
                </a:solidFill>
                <a:latin typeface="Times New Roman"/>
                <a:cs typeface="Times New Roman"/>
              </a:rPr>
              <a:t>chl</a:t>
            </a:r>
            <a:r>
              <a:rPr lang="en-US" sz="2200" dirty="0" smtClean="0">
                <a:solidFill>
                  <a:srgbClr val="FFFFFF"/>
                </a:solidFill>
                <a:latin typeface="Times New Roman"/>
                <a:cs typeface="Times New Roman"/>
              </a:rPr>
              <a:t> a by 12%</a:t>
            </a:r>
          </a:p>
          <a:p>
            <a:pPr>
              <a:buFont typeface="Arial"/>
              <a:buChar char="•"/>
            </a:pPr>
            <a:r>
              <a:rPr lang="en-US" sz="2200" dirty="0" smtClean="0">
                <a:solidFill>
                  <a:srgbClr val="FFFFFF"/>
                </a:solidFill>
                <a:latin typeface="Times New Roman"/>
                <a:cs typeface="Times New Roman"/>
              </a:rPr>
              <a:t>Shift from large to small cells</a:t>
            </a:r>
          </a:p>
          <a:p>
            <a:pPr marL="0" lvl="1">
              <a:buFont typeface="Arial"/>
              <a:buChar char="•"/>
            </a:pPr>
            <a:endParaRPr lang="en-US" sz="2200" dirty="0" smtClean="0">
              <a:solidFill>
                <a:srgbClr val="FFFFFF"/>
              </a:solidFill>
              <a:latin typeface="Times New Roman"/>
              <a:cs typeface="Times New Roman"/>
            </a:endParaRPr>
          </a:p>
          <a:p>
            <a:pPr marL="0" lvl="1">
              <a:buFont typeface="Arial"/>
              <a:buChar char="•"/>
            </a:pPr>
            <a:endParaRPr lang="en-US" sz="2200" dirty="0" smtClean="0">
              <a:solidFill>
                <a:srgbClr val="FFFFFF"/>
              </a:solidFill>
              <a:latin typeface="Times New Roman"/>
              <a:cs typeface="Times New Roman"/>
            </a:endParaRPr>
          </a:p>
          <a:p>
            <a:pPr marL="0" lvl="1">
              <a:buFont typeface="Arial"/>
              <a:buChar char="•"/>
            </a:pPr>
            <a:r>
              <a:rPr lang="en-US" sz="2200" dirty="0" smtClean="0">
                <a:solidFill>
                  <a:srgbClr val="FFFFFF"/>
                </a:solidFill>
                <a:latin typeface="Times New Roman"/>
                <a:cs typeface="Times New Roman"/>
              </a:rPr>
              <a:t>Increase in diatom-driven primary productivity in the Southern region</a:t>
            </a:r>
          </a:p>
          <a:p>
            <a:pPr marL="0" lvl="1">
              <a:buFont typeface="Arial"/>
              <a:buChar char="•"/>
            </a:pPr>
            <a:r>
              <a:rPr lang="en-US" sz="2200" dirty="0" smtClean="0">
                <a:solidFill>
                  <a:srgbClr val="FFFFFF"/>
                </a:solidFill>
                <a:latin typeface="Times New Roman"/>
                <a:cs typeface="Times New Roman"/>
              </a:rPr>
              <a:t>Shift to cryptophytes in Northern region</a:t>
            </a:r>
          </a:p>
          <a:p>
            <a:pPr>
              <a:buFont typeface="Arial"/>
              <a:buChar char="•"/>
            </a:pPr>
            <a:endParaRPr lang="en-US" sz="2200" dirty="0" smtClean="0">
              <a:solidFill>
                <a:srgbClr val="FFFFFF"/>
              </a:solidFill>
              <a:latin typeface="Times New Roman"/>
              <a:cs typeface="Times New Roman"/>
            </a:endParaRPr>
          </a:p>
        </p:txBody>
      </p:sp>
      <p:pic>
        <p:nvPicPr>
          <p:cNvPr id="15" name="Picture 14" descr="F2.large.jpg"/>
          <p:cNvPicPr>
            <a:picLocks noChangeAspect="1"/>
          </p:cNvPicPr>
          <p:nvPr/>
        </p:nvPicPr>
        <p:blipFill>
          <a:blip r:embed="rId3"/>
          <a:stretch>
            <a:fillRect/>
          </a:stretch>
        </p:blipFill>
        <p:spPr>
          <a:xfrm>
            <a:off x="387127" y="1256030"/>
            <a:ext cx="8369746" cy="4001784"/>
          </a:xfrm>
          <a:prstGeom prst="rect">
            <a:avLst/>
          </a:prstGeom>
        </p:spPr>
      </p:pic>
      <p:sp>
        <p:nvSpPr>
          <p:cNvPr id="17" name="TextBox 16"/>
          <p:cNvSpPr txBox="1">
            <a:spLocks noChangeArrowheads="1"/>
          </p:cNvSpPr>
          <p:nvPr/>
        </p:nvSpPr>
        <p:spPr bwMode="auto">
          <a:xfrm>
            <a:off x="5665687" y="4661613"/>
            <a:ext cx="2665407" cy="369332"/>
          </a:xfrm>
          <a:prstGeom prst="rect">
            <a:avLst/>
          </a:prstGeom>
          <a:noFill/>
          <a:ln w="9525">
            <a:noFill/>
            <a:miter lim="800000"/>
            <a:headEnd/>
            <a:tailEnd/>
          </a:ln>
        </p:spPr>
        <p:txBody>
          <a:bodyPr wrap="square">
            <a:prstTxWarp prst="textNoShape">
              <a:avLst/>
            </a:prstTxWarp>
            <a:spAutoFit/>
          </a:bodyPr>
          <a:lstStyle/>
          <a:p>
            <a:r>
              <a:rPr lang="en-US" dirty="0">
                <a:latin typeface="Times New Roman"/>
                <a:cs typeface="Times New Roman"/>
              </a:rPr>
              <a:t>Montes-Hugo et al. 2009 </a:t>
            </a:r>
          </a:p>
        </p:txBody>
      </p:sp>
      <p:cxnSp>
        <p:nvCxnSpPr>
          <p:cNvPr id="6" name="Straight Arrow Connector 5"/>
          <p:cNvCxnSpPr/>
          <p:nvPr/>
        </p:nvCxnSpPr>
        <p:spPr>
          <a:xfrm rot="5400000" flipH="1" flipV="1">
            <a:off x="5613173" y="2768826"/>
            <a:ext cx="1820334" cy="1193345"/>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a:spLocks noChangeArrowheads="1"/>
          </p:cNvSpPr>
          <p:nvPr/>
        </p:nvSpPr>
        <p:spPr bwMode="auto">
          <a:xfrm>
            <a:off x="5703286" y="4199948"/>
            <a:ext cx="1433660" cy="923330"/>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Times New Roman"/>
                <a:cs typeface="Times New Roman"/>
              </a:rPr>
              <a:t>1970s-1980s</a:t>
            </a:r>
          </a:p>
          <a:p>
            <a:endParaRPr lang="en-US" dirty="0">
              <a:solidFill>
                <a:srgbClr val="000000"/>
              </a:solidFill>
              <a:latin typeface="Times New Roman"/>
              <a:cs typeface="Times New Roman"/>
            </a:endParaRPr>
          </a:p>
          <a:p>
            <a:r>
              <a:rPr lang="en-US" dirty="0">
                <a:solidFill>
                  <a:srgbClr val="000000"/>
                </a:solidFill>
                <a:latin typeface="Times New Roman"/>
                <a:cs typeface="Times New Roman"/>
              </a:rPr>
              <a:t>1995-2005</a:t>
            </a:r>
          </a:p>
        </p:txBody>
      </p:sp>
      <p:cxnSp>
        <p:nvCxnSpPr>
          <p:cNvPr id="8" name="Straight Arrow Connector 7"/>
          <p:cNvCxnSpPr/>
          <p:nvPr/>
        </p:nvCxnSpPr>
        <p:spPr>
          <a:xfrm rot="5400000" flipH="1" flipV="1">
            <a:off x="5513167" y="3142112"/>
            <a:ext cx="959668" cy="519164"/>
          </a:xfrm>
          <a:prstGeom prst="straightConnector1">
            <a:avLst/>
          </a:prstGeom>
          <a:ln w="25400" cap="flat" cmpd="sng" algn="ctr">
            <a:solidFill>
              <a:schemeClr val="bg1"/>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150920" y="4448443"/>
            <a:ext cx="1165002" cy="2"/>
          </a:xfrm>
          <a:prstGeom prst="line">
            <a:avLst/>
          </a:prstGeom>
          <a:ln w="25400" cap="flat" cmpd="sng" algn="ctr">
            <a:solidFill>
              <a:schemeClr val="bg1"/>
            </a:solidFill>
            <a:prstDash val="sysDash"/>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528"/>
            <a:ext cx="8229600" cy="1143000"/>
          </a:xfrm>
        </p:spPr>
        <p:txBody>
          <a:bodyPr>
            <a:normAutofit/>
          </a:bodyPr>
          <a:lstStyle/>
          <a:p>
            <a:r>
              <a:rPr lang="en-US" dirty="0" smtClean="0">
                <a:solidFill>
                  <a:srgbClr val="FFFFFF"/>
                </a:solidFill>
                <a:latin typeface="Times New Roman"/>
                <a:cs typeface="Times New Roman"/>
              </a:rPr>
              <a:t>Phytoplankton Ocean Acidification</a:t>
            </a:r>
            <a:endParaRPr lang="en-US" dirty="0">
              <a:solidFill>
                <a:srgbClr val="FFFFFF"/>
              </a:solidFill>
              <a:latin typeface="Times New Roman"/>
              <a:cs typeface="Times New Roman"/>
            </a:endParaRPr>
          </a:p>
        </p:txBody>
      </p:sp>
      <p:sp>
        <p:nvSpPr>
          <p:cNvPr id="13" name="TextBox 12"/>
          <p:cNvSpPr txBox="1"/>
          <p:nvPr/>
        </p:nvSpPr>
        <p:spPr>
          <a:xfrm>
            <a:off x="8079506" y="4583575"/>
            <a:ext cx="1064493" cy="646331"/>
          </a:xfrm>
          <a:prstGeom prst="rect">
            <a:avLst/>
          </a:prstGeom>
          <a:noFill/>
        </p:spPr>
        <p:txBody>
          <a:bodyPr wrap="square">
            <a:spAutoFit/>
          </a:bodyPr>
          <a:lstStyle/>
          <a:p>
            <a:pPr algn="ctr">
              <a:defRPr/>
            </a:pPr>
            <a:r>
              <a:rPr lang="en-US" dirty="0" err="1">
                <a:latin typeface="Times New Roman" pitchFamily="-107" charset="0"/>
              </a:rPr>
              <a:t>Tortell</a:t>
            </a:r>
            <a:r>
              <a:rPr lang="en-US" dirty="0">
                <a:latin typeface="Times New Roman" pitchFamily="-107" charset="0"/>
              </a:rPr>
              <a:t> et al. 2008</a:t>
            </a:r>
          </a:p>
        </p:txBody>
      </p:sp>
      <p:sp>
        <p:nvSpPr>
          <p:cNvPr id="14" name="TextBox 13"/>
          <p:cNvSpPr txBox="1"/>
          <p:nvPr/>
        </p:nvSpPr>
        <p:spPr>
          <a:xfrm>
            <a:off x="158768" y="5114442"/>
            <a:ext cx="8669866" cy="1785104"/>
          </a:xfrm>
          <a:prstGeom prst="rect">
            <a:avLst/>
          </a:prstGeom>
          <a:noFill/>
        </p:spPr>
        <p:txBody>
          <a:bodyPr wrap="square" numCol="2" spcCol="182880" rtlCol="0">
            <a:spAutoFit/>
          </a:bodyPr>
          <a:lstStyle/>
          <a:p>
            <a:pPr>
              <a:buFont typeface="Arial"/>
              <a:buChar char="•"/>
            </a:pPr>
            <a:r>
              <a:rPr lang="en-US" sz="2200" dirty="0" smtClean="0">
                <a:solidFill>
                  <a:srgbClr val="FFFFFF"/>
                </a:solidFill>
                <a:latin typeface="Times New Roman"/>
                <a:cs typeface="Times New Roman"/>
              </a:rPr>
              <a:t>Few studies in Ross Sea, Antarctica</a:t>
            </a:r>
          </a:p>
          <a:p>
            <a:pPr>
              <a:buFont typeface="Arial"/>
              <a:buChar char="•"/>
            </a:pPr>
            <a:r>
              <a:rPr lang="en-US" sz="2200" dirty="0" smtClean="0">
                <a:solidFill>
                  <a:srgbClr val="FFFFFF"/>
                </a:solidFill>
                <a:latin typeface="Wingdings"/>
                <a:ea typeface="Wingdings"/>
                <a:cs typeface="Wingdings"/>
              </a:rPr>
              <a:t></a:t>
            </a:r>
            <a:r>
              <a:rPr lang="en-US" sz="2200" dirty="0" smtClean="0">
                <a:solidFill>
                  <a:srgbClr val="FFFFFF"/>
                </a:solidFill>
                <a:latin typeface="Times New Roman"/>
                <a:cs typeface="Times New Roman"/>
              </a:rPr>
              <a:t>CO</a:t>
            </a:r>
            <a:r>
              <a:rPr lang="en-US" sz="2200" baseline="-25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a:t>
            </a:r>
            <a:r>
              <a:rPr lang="en-US" sz="2200" dirty="0" err="1" smtClean="0">
                <a:solidFill>
                  <a:srgbClr val="FFFFFF"/>
                </a:solidFill>
                <a:latin typeface="Wingdings"/>
                <a:ea typeface="Wingdings"/>
                <a:cs typeface="Wingdings"/>
              </a:rPr>
              <a:t></a:t>
            </a:r>
            <a:r>
              <a:rPr lang="en-US" sz="2200" dirty="0" smtClean="0">
                <a:solidFill>
                  <a:srgbClr val="FFFFFF"/>
                </a:solidFill>
                <a:latin typeface="Times New Roman"/>
                <a:cs typeface="Times New Roman"/>
              </a:rPr>
              <a:t> relative growth rate and primary productivity</a:t>
            </a:r>
          </a:p>
          <a:p>
            <a:pPr>
              <a:buFont typeface="Arial"/>
              <a:buChar char="•"/>
            </a:pPr>
            <a:endParaRPr lang="en-US" sz="2200" dirty="0" smtClean="0">
              <a:solidFill>
                <a:srgbClr val="FFFFFF"/>
              </a:solidFill>
              <a:latin typeface="Times New Roman"/>
              <a:cs typeface="Times New Roman"/>
            </a:endParaRPr>
          </a:p>
          <a:p>
            <a:pPr>
              <a:buFont typeface="Arial"/>
              <a:buChar char="•"/>
            </a:pPr>
            <a:endParaRPr lang="en-US" sz="2200" dirty="0" smtClean="0">
              <a:solidFill>
                <a:srgbClr val="FFFFFF"/>
              </a:solidFill>
              <a:latin typeface="Times New Roman"/>
              <a:cs typeface="Times New Roman"/>
            </a:endParaRPr>
          </a:p>
          <a:p>
            <a:pPr>
              <a:buFont typeface="Arial"/>
              <a:buChar char="•"/>
            </a:pPr>
            <a:r>
              <a:rPr lang="en-US" sz="2200" dirty="0" smtClean="0">
                <a:solidFill>
                  <a:srgbClr val="FFFFFF"/>
                </a:solidFill>
                <a:latin typeface="Times New Roman"/>
                <a:cs typeface="Times New Roman"/>
              </a:rPr>
              <a:t>Low CO</a:t>
            </a:r>
            <a:r>
              <a:rPr lang="en-US" sz="2200" baseline="-25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-small </a:t>
            </a:r>
            <a:r>
              <a:rPr lang="en-US" sz="2200" dirty="0" err="1" smtClean="0">
                <a:solidFill>
                  <a:srgbClr val="FFFFFF"/>
                </a:solidFill>
                <a:latin typeface="Times New Roman"/>
                <a:cs typeface="Times New Roman"/>
              </a:rPr>
              <a:t>pennate</a:t>
            </a:r>
            <a:r>
              <a:rPr lang="en-US" sz="2200" dirty="0" smtClean="0">
                <a:solidFill>
                  <a:srgbClr val="FFFFFF"/>
                </a:solidFill>
                <a:latin typeface="Times New Roman"/>
                <a:cs typeface="Times New Roman"/>
              </a:rPr>
              <a:t> diatoms</a:t>
            </a:r>
          </a:p>
          <a:p>
            <a:pPr>
              <a:buFont typeface="Arial"/>
              <a:buChar char="•"/>
            </a:pPr>
            <a:r>
              <a:rPr lang="en-US" sz="2200" dirty="0" smtClean="0">
                <a:solidFill>
                  <a:srgbClr val="FFFFFF"/>
                </a:solidFill>
                <a:latin typeface="Times New Roman"/>
                <a:cs typeface="Times New Roman"/>
              </a:rPr>
              <a:t>Higher CO</a:t>
            </a:r>
            <a:r>
              <a:rPr lang="en-US" sz="2200" baseline="-25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-large chain forming diatoms</a:t>
            </a:r>
          </a:p>
          <a:p>
            <a:pPr>
              <a:buFont typeface="Arial"/>
              <a:buChar char="•"/>
            </a:pPr>
            <a:r>
              <a:rPr lang="en-US" sz="2200" dirty="0" smtClean="0">
                <a:solidFill>
                  <a:srgbClr val="FFFFFF"/>
                </a:solidFill>
                <a:latin typeface="Times New Roman"/>
                <a:cs typeface="Times New Roman"/>
              </a:rPr>
              <a:t>Difference in CO</a:t>
            </a:r>
            <a:r>
              <a:rPr lang="en-US" sz="2200" baseline="-25000" dirty="0" smtClean="0">
                <a:solidFill>
                  <a:srgbClr val="FFFFFF"/>
                </a:solidFill>
                <a:latin typeface="Times New Roman"/>
                <a:cs typeface="Times New Roman"/>
              </a:rPr>
              <a:t>2</a:t>
            </a:r>
            <a:r>
              <a:rPr lang="en-US" sz="2200" dirty="0" smtClean="0">
                <a:solidFill>
                  <a:srgbClr val="FFFFFF"/>
                </a:solidFill>
                <a:latin typeface="Times New Roman"/>
                <a:cs typeface="Times New Roman"/>
              </a:rPr>
              <a:t> acquisition due to size of phytoplankton</a:t>
            </a:r>
          </a:p>
        </p:txBody>
      </p:sp>
      <p:grpSp>
        <p:nvGrpSpPr>
          <p:cNvPr id="16" name="Group 15"/>
          <p:cNvGrpSpPr/>
          <p:nvPr/>
        </p:nvGrpSpPr>
        <p:grpSpPr>
          <a:xfrm>
            <a:off x="1064493" y="839351"/>
            <a:ext cx="6593186" cy="4372496"/>
            <a:chOff x="526427" y="935571"/>
            <a:chExt cx="7015014" cy="4652246"/>
          </a:xfrm>
        </p:grpSpPr>
        <p:pic>
          <p:nvPicPr>
            <p:cNvPr id="3" name="Picture 3" descr="CO2 prim prod tortell 2008b.tiff"/>
            <p:cNvPicPr>
              <a:picLocks noChangeAspect="1"/>
            </p:cNvPicPr>
            <p:nvPr/>
          </p:nvPicPr>
          <p:blipFill>
            <a:blip r:embed="rId3"/>
            <a:srcRect t="44339"/>
            <a:stretch>
              <a:fillRect/>
            </a:stretch>
          </p:blipFill>
          <p:spPr bwMode="auto">
            <a:xfrm>
              <a:off x="526427" y="940480"/>
              <a:ext cx="4855028" cy="4613471"/>
            </a:xfrm>
            <a:prstGeom prst="rect">
              <a:avLst/>
            </a:prstGeom>
            <a:noFill/>
            <a:ln w="9525">
              <a:noFill/>
              <a:miter lim="800000"/>
              <a:headEnd/>
              <a:tailEnd/>
            </a:ln>
          </p:spPr>
        </p:pic>
        <p:pic>
          <p:nvPicPr>
            <p:cNvPr id="15" name="Picture 14" descr="Picture 2.png"/>
            <p:cNvPicPr>
              <a:picLocks noChangeAspect="1"/>
            </p:cNvPicPr>
            <p:nvPr/>
          </p:nvPicPr>
          <p:blipFill>
            <a:blip r:embed="rId4"/>
            <a:stretch>
              <a:fillRect/>
            </a:stretch>
          </p:blipFill>
          <p:spPr>
            <a:xfrm>
              <a:off x="5536606" y="935571"/>
              <a:ext cx="2004835" cy="4652246"/>
            </a:xfrm>
            <a:prstGeom prst="rect">
              <a:avLst/>
            </a:prstGeom>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240713" y="0"/>
            <a:ext cx="8947885" cy="899023"/>
          </a:xfrm>
        </p:spPr>
        <p:txBody>
          <a:bodyPr/>
          <a:lstStyle/>
          <a:p>
            <a:pPr algn="l"/>
            <a:r>
              <a:rPr lang="en-US" dirty="0" smtClean="0">
                <a:solidFill>
                  <a:srgbClr val="FFFFFF"/>
                </a:solidFill>
                <a:latin typeface="Times New Roman"/>
                <a:cs typeface="Times New Roman"/>
              </a:rPr>
              <a:t>        Diatoms        </a:t>
            </a:r>
            <a:r>
              <a:rPr lang="en-US" dirty="0" err="1" smtClean="0">
                <a:solidFill>
                  <a:srgbClr val="FFFFFF"/>
                </a:solidFill>
                <a:latin typeface="Times New Roman"/>
                <a:cs typeface="Times New Roman"/>
              </a:rPr>
              <a:t>v</a:t>
            </a:r>
            <a:r>
              <a:rPr lang="en-US" dirty="0" smtClean="0">
                <a:solidFill>
                  <a:srgbClr val="FFFFFF"/>
                </a:solidFill>
                <a:latin typeface="Times New Roman"/>
                <a:cs typeface="Times New Roman"/>
              </a:rPr>
              <a:t>.    Cryptophytes</a:t>
            </a:r>
            <a:endParaRPr lang="en-US" dirty="0">
              <a:solidFill>
                <a:srgbClr val="FFFFFF"/>
              </a:solidFill>
              <a:latin typeface="Times New Roman"/>
              <a:cs typeface="Times New Roman"/>
            </a:endParaRPr>
          </a:p>
        </p:txBody>
      </p:sp>
      <p:pic>
        <p:nvPicPr>
          <p:cNvPr id="8" name="Content Placeholder 7" descr="fragilariopsis.jpg"/>
          <p:cNvPicPr>
            <a:picLocks noGrp="1" noChangeAspect="1"/>
          </p:cNvPicPr>
          <p:nvPr>
            <p:ph sz="half" idx="1"/>
          </p:nvPr>
        </p:nvPicPr>
        <p:blipFill>
          <a:blip r:embed="rId3"/>
          <a:srcRect t="-15156" r="8249" b="-15156"/>
          <a:stretch>
            <a:fillRect/>
          </a:stretch>
        </p:blipFill>
        <p:spPr>
          <a:xfrm>
            <a:off x="27463" y="876215"/>
            <a:ext cx="2316978" cy="2830038"/>
          </a:xfrm>
        </p:spPr>
      </p:pic>
      <p:pic>
        <p:nvPicPr>
          <p:cNvPr id="6" name="Content Placeholder 5" descr="geminigera_rsa.250a.jpg"/>
          <p:cNvPicPr>
            <a:picLocks noGrp="1" noChangeAspect="1"/>
          </p:cNvPicPr>
          <p:nvPr>
            <p:ph sz="half" idx="2"/>
          </p:nvPr>
        </p:nvPicPr>
        <p:blipFill>
          <a:blip r:embed="rId4"/>
          <a:srcRect t="-6034" b="-6034"/>
          <a:stretch>
            <a:fillRect/>
          </a:stretch>
        </p:blipFill>
        <p:spPr>
          <a:xfrm>
            <a:off x="5702690" y="1042789"/>
            <a:ext cx="2763148" cy="3096595"/>
          </a:xfrm>
        </p:spPr>
      </p:pic>
      <p:sp>
        <p:nvSpPr>
          <p:cNvPr id="7" name="TextBox 6"/>
          <p:cNvSpPr txBox="1"/>
          <p:nvPr/>
        </p:nvSpPr>
        <p:spPr>
          <a:xfrm>
            <a:off x="7519628" y="3747753"/>
            <a:ext cx="1181100" cy="230832"/>
          </a:xfrm>
          <a:prstGeom prst="rect">
            <a:avLst/>
          </a:prstGeom>
          <a:noFill/>
        </p:spPr>
        <p:txBody>
          <a:bodyPr wrap="square" rtlCol="0">
            <a:spAutoFit/>
          </a:bodyPr>
          <a:lstStyle/>
          <a:p>
            <a:r>
              <a:rPr lang="en-US" sz="900" dirty="0" smtClean="0">
                <a:solidFill>
                  <a:schemeClr val="bg1"/>
                </a:solidFill>
              </a:rPr>
              <a:t>http://</a:t>
            </a:r>
            <a:r>
              <a:rPr lang="en-US" sz="900" dirty="0" err="1" smtClean="0">
                <a:solidFill>
                  <a:schemeClr val="bg1"/>
                </a:solidFill>
              </a:rPr>
              <a:t>tolweb.org</a:t>
            </a:r>
            <a:endParaRPr lang="en-US" sz="900" dirty="0">
              <a:solidFill>
                <a:schemeClr val="bg1"/>
              </a:solidFill>
            </a:endParaRPr>
          </a:p>
        </p:txBody>
      </p:sp>
      <p:sp>
        <p:nvSpPr>
          <p:cNvPr id="9" name="Rectangle 8"/>
          <p:cNvSpPr/>
          <p:nvPr/>
        </p:nvSpPr>
        <p:spPr>
          <a:xfrm>
            <a:off x="1177593" y="3353106"/>
            <a:ext cx="2167814" cy="230832"/>
          </a:xfrm>
          <a:prstGeom prst="rect">
            <a:avLst/>
          </a:prstGeom>
        </p:spPr>
        <p:txBody>
          <a:bodyPr wrap="square">
            <a:spAutoFit/>
          </a:bodyPr>
          <a:lstStyle/>
          <a:p>
            <a:r>
              <a:rPr lang="en-US" sz="900" dirty="0" smtClean="0">
                <a:solidFill>
                  <a:srgbClr val="FFFFFF"/>
                </a:solidFill>
              </a:rPr>
              <a:t>http://</a:t>
            </a:r>
            <a:r>
              <a:rPr lang="en-US" sz="900" dirty="0" err="1" smtClean="0">
                <a:solidFill>
                  <a:srgbClr val="FFFFFF"/>
                </a:solidFill>
              </a:rPr>
              <a:t>www.jgi.doe.gov</a:t>
            </a:r>
            <a:endParaRPr lang="en-US" sz="900" dirty="0">
              <a:solidFill>
                <a:srgbClr val="FFFFFF"/>
              </a:solidFill>
            </a:endParaRPr>
          </a:p>
        </p:txBody>
      </p:sp>
      <p:pic>
        <p:nvPicPr>
          <p:cNvPr id="10" name="Picture 9" descr="Chaetoceros_atlanticus.jpg"/>
          <p:cNvPicPr>
            <a:picLocks noChangeAspect="1"/>
          </p:cNvPicPr>
          <p:nvPr/>
        </p:nvPicPr>
        <p:blipFill>
          <a:blip r:embed="rId5"/>
          <a:srcRect t="10795" r="47241" b="13047"/>
          <a:stretch>
            <a:fillRect/>
          </a:stretch>
        </p:blipFill>
        <p:spPr>
          <a:xfrm>
            <a:off x="2411658" y="1209527"/>
            <a:ext cx="1995898" cy="2161858"/>
          </a:xfrm>
          <a:prstGeom prst="rect">
            <a:avLst/>
          </a:prstGeom>
        </p:spPr>
      </p:pic>
      <p:sp>
        <p:nvSpPr>
          <p:cNvPr id="11" name="Rectangle 10"/>
          <p:cNvSpPr/>
          <p:nvPr/>
        </p:nvSpPr>
        <p:spPr>
          <a:xfrm>
            <a:off x="2911847" y="3338720"/>
            <a:ext cx="1595309" cy="230832"/>
          </a:xfrm>
          <a:prstGeom prst="rect">
            <a:avLst/>
          </a:prstGeom>
        </p:spPr>
        <p:txBody>
          <a:bodyPr wrap="none">
            <a:spAutoFit/>
          </a:bodyPr>
          <a:lstStyle/>
          <a:p>
            <a:r>
              <a:rPr lang="en-US" sz="900" dirty="0" smtClean="0"/>
              <a:t>http://</a:t>
            </a:r>
            <a:r>
              <a:rPr lang="en-US" sz="900" dirty="0" err="1" smtClean="0"/>
              <a:t>www.biol.tsukuba.ac.jp</a:t>
            </a:r>
            <a:endParaRPr lang="en-US" sz="900" dirty="0"/>
          </a:p>
        </p:txBody>
      </p:sp>
      <p:sp>
        <p:nvSpPr>
          <p:cNvPr id="12" name="TextBox 11"/>
          <p:cNvSpPr txBox="1"/>
          <p:nvPr/>
        </p:nvSpPr>
        <p:spPr>
          <a:xfrm>
            <a:off x="-124500" y="895873"/>
            <a:ext cx="2571217" cy="338554"/>
          </a:xfrm>
          <a:prstGeom prst="rect">
            <a:avLst/>
          </a:prstGeom>
          <a:noFill/>
        </p:spPr>
        <p:txBody>
          <a:bodyPr wrap="square" rtlCol="0">
            <a:spAutoFit/>
          </a:bodyPr>
          <a:lstStyle/>
          <a:p>
            <a:pPr algn="ctr"/>
            <a:r>
              <a:rPr lang="en-US" sz="1600" i="1" dirty="0" err="1" smtClean="0">
                <a:latin typeface="Times New Roman"/>
                <a:cs typeface="Times New Roman"/>
              </a:rPr>
              <a:t>Fragilariopsis</a:t>
            </a:r>
            <a:r>
              <a:rPr lang="en-US" sz="1600" i="1" dirty="0" smtClean="0">
                <a:latin typeface="Times New Roman"/>
                <a:cs typeface="Times New Roman"/>
              </a:rPr>
              <a:t> </a:t>
            </a:r>
            <a:r>
              <a:rPr lang="en-US" sz="1600" i="1" dirty="0" err="1" smtClean="0">
                <a:latin typeface="Times New Roman"/>
                <a:cs typeface="Times New Roman"/>
              </a:rPr>
              <a:t>cylindrus</a:t>
            </a:r>
            <a:endParaRPr lang="en-US" sz="1600" i="1" dirty="0">
              <a:latin typeface="Times New Roman"/>
              <a:cs typeface="Times New Roman"/>
            </a:endParaRPr>
          </a:p>
        </p:txBody>
      </p:sp>
      <p:sp>
        <p:nvSpPr>
          <p:cNvPr id="13" name="TextBox 12"/>
          <p:cNvSpPr txBox="1"/>
          <p:nvPr/>
        </p:nvSpPr>
        <p:spPr>
          <a:xfrm>
            <a:off x="2211641" y="887573"/>
            <a:ext cx="2400331" cy="338554"/>
          </a:xfrm>
          <a:prstGeom prst="rect">
            <a:avLst/>
          </a:prstGeom>
          <a:noFill/>
        </p:spPr>
        <p:txBody>
          <a:bodyPr wrap="square" rtlCol="0">
            <a:spAutoFit/>
          </a:bodyPr>
          <a:lstStyle/>
          <a:p>
            <a:pPr algn="ctr"/>
            <a:r>
              <a:rPr lang="en-US" sz="1600" i="1" dirty="0" err="1" smtClean="0">
                <a:latin typeface="Times New Roman"/>
                <a:cs typeface="Times New Roman"/>
              </a:rPr>
              <a:t>Chaetoceros</a:t>
            </a:r>
            <a:r>
              <a:rPr lang="en-US" sz="1600" i="1" dirty="0" smtClean="0">
                <a:latin typeface="Times New Roman"/>
                <a:cs typeface="Times New Roman"/>
              </a:rPr>
              <a:t> </a:t>
            </a:r>
            <a:r>
              <a:rPr lang="en-US" sz="1600" i="1" dirty="0" err="1" smtClean="0">
                <a:latin typeface="Times New Roman"/>
                <a:cs typeface="Times New Roman"/>
              </a:rPr>
              <a:t>atlanticus</a:t>
            </a:r>
            <a:endParaRPr lang="en-US" sz="1600" i="1" dirty="0">
              <a:latin typeface="Times New Roman"/>
              <a:cs typeface="Times New Roman"/>
            </a:endParaRPr>
          </a:p>
        </p:txBody>
      </p:sp>
      <p:sp>
        <p:nvSpPr>
          <p:cNvPr id="14" name="TextBox 13"/>
          <p:cNvSpPr txBox="1"/>
          <p:nvPr/>
        </p:nvSpPr>
        <p:spPr>
          <a:xfrm>
            <a:off x="5868428" y="890112"/>
            <a:ext cx="2407135" cy="338554"/>
          </a:xfrm>
          <a:prstGeom prst="rect">
            <a:avLst/>
          </a:prstGeom>
          <a:noFill/>
        </p:spPr>
        <p:txBody>
          <a:bodyPr wrap="square" rtlCol="0">
            <a:spAutoFit/>
          </a:bodyPr>
          <a:lstStyle/>
          <a:p>
            <a:pPr algn="ctr"/>
            <a:r>
              <a:rPr lang="en-US" sz="1600" i="1" dirty="0" err="1" smtClean="0">
                <a:latin typeface="Times New Roman"/>
                <a:cs typeface="Times New Roman"/>
              </a:rPr>
              <a:t>Geminigera</a:t>
            </a:r>
            <a:r>
              <a:rPr lang="en-US" sz="1600" i="1" dirty="0" smtClean="0">
                <a:latin typeface="Times New Roman"/>
                <a:cs typeface="Times New Roman"/>
              </a:rPr>
              <a:t> </a:t>
            </a:r>
            <a:r>
              <a:rPr lang="en-US" sz="1600" i="1" dirty="0" err="1" smtClean="0">
                <a:latin typeface="Times New Roman"/>
                <a:cs typeface="Times New Roman"/>
              </a:rPr>
              <a:t>cyrophila</a:t>
            </a:r>
            <a:endParaRPr lang="en-US" sz="1600" i="1" dirty="0">
              <a:latin typeface="Times New Roman"/>
              <a:cs typeface="Times New Roman"/>
            </a:endParaRPr>
          </a:p>
        </p:txBody>
      </p:sp>
      <p:sp>
        <p:nvSpPr>
          <p:cNvPr id="15" name="TextBox 14"/>
          <p:cNvSpPr txBox="1"/>
          <p:nvPr/>
        </p:nvSpPr>
        <p:spPr>
          <a:xfrm>
            <a:off x="139664" y="4214084"/>
            <a:ext cx="4151677" cy="2862322"/>
          </a:xfrm>
          <a:prstGeom prst="rect">
            <a:avLst/>
          </a:prstGeom>
          <a:noFill/>
        </p:spPr>
        <p:txBody>
          <a:bodyPr wrap="square" numCol="2" spcCol="182880" rtlCol="0">
            <a:spAutoFit/>
          </a:bodyPr>
          <a:lstStyle/>
          <a:p>
            <a:pPr>
              <a:buFont typeface="Arial"/>
              <a:buChar char="•"/>
            </a:pPr>
            <a:r>
              <a:rPr lang="en-US" dirty="0" smtClean="0">
                <a:solidFill>
                  <a:srgbClr val="FFFFFF"/>
                </a:solidFill>
                <a:latin typeface="Times New Roman"/>
                <a:cs typeface="Times New Roman"/>
              </a:rPr>
              <a:t> 15-270 </a:t>
            </a:r>
            <a:r>
              <a:rPr lang="en-US" dirty="0" err="1" smtClean="0">
                <a:solidFill>
                  <a:srgbClr val="FFFFFF"/>
                </a:solidFill>
                <a:latin typeface="Times New Roman"/>
                <a:cs typeface="Times New Roman"/>
              </a:rPr>
              <a:t>μm</a:t>
            </a:r>
            <a:endParaRPr lang="en-US" dirty="0" smtClean="0">
              <a:solidFill>
                <a:srgbClr val="FFFFFF"/>
              </a:solidFill>
              <a:latin typeface="Times New Roman"/>
              <a:cs typeface="Times New Roman"/>
            </a:endParaRPr>
          </a:p>
          <a:p>
            <a:pPr>
              <a:buFont typeface="Arial"/>
              <a:buChar char="•"/>
            </a:pPr>
            <a:r>
              <a:rPr lang="en-US" dirty="0" smtClean="0">
                <a:solidFill>
                  <a:srgbClr val="FFFFFF"/>
                </a:solidFill>
                <a:latin typeface="Times New Roman"/>
                <a:cs typeface="Times New Roman"/>
              </a:rPr>
              <a:t>Single-celled</a:t>
            </a:r>
          </a:p>
          <a:p>
            <a:pPr>
              <a:buFont typeface="Arial"/>
              <a:buChar char="•"/>
            </a:pPr>
            <a:r>
              <a:rPr lang="en-US" dirty="0" smtClean="0">
                <a:solidFill>
                  <a:srgbClr val="FFFFFF"/>
                </a:solidFill>
                <a:latin typeface="Times New Roman"/>
                <a:cs typeface="Times New Roman"/>
              </a:rPr>
              <a:t>Chain-forming</a:t>
            </a:r>
          </a:p>
          <a:p>
            <a:pPr>
              <a:buFont typeface="Arial"/>
              <a:buChar char="•"/>
            </a:pPr>
            <a:r>
              <a:rPr lang="en-US" dirty="0" smtClean="0">
                <a:solidFill>
                  <a:srgbClr val="FFFFFF"/>
                </a:solidFill>
                <a:latin typeface="Times New Roman"/>
                <a:cs typeface="Times New Roman"/>
              </a:rPr>
              <a:t>Cell wall made of silica</a:t>
            </a:r>
          </a:p>
          <a:p>
            <a:pPr>
              <a:buFont typeface="Arial"/>
              <a:buChar char="•"/>
            </a:pPr>
            <a:r>
              <a:rPr lang="en-US" dirty="0" smtClean="0">
                <a:solidFill>
                  <a:srgbClr val="FFFFFF"/>
                </a:solidFill>
                <a:latin typeface="Times New Roman"/>
                <a:cs typeface="Times New Roman"/>
              </a:rPr>
              <a:t>Responsible for 20% of global photosynthesis</a:t>
            </a:r>
          </a:p>
          <a:p>
            <a:endParaRPr lang="en-US" dirty="0" smtClean="0">
              <a:solidFill>
                <a:srgbClr val="FFFFFF"/>
              </a:solidFill>
              <a:latin typeface="Times New Roman"/>
              <a:cs typeface="Times New Roman"/>
            </a:endParaRPr>
          </a:p>
          <a:p>
            <a:endParaRPr lang="en-US" dirty="0" smtClean="0">
              <a:solidFill>
                <a:srgbClr val="FFFFFF"/>
              </a:solidFill>
              <a:latin typeface="Times New Roman"/>
              <a:cs typeface="Times New Roman"/>
            </a:endParaRPr>
          </a:p>
          <a:p>
            <a:pPr>
              <a:buFont typeface="Arial"/>
              <a:buChar char="•"/>
            </a:pPr>
            <a:r>
              <a:rPr lang="en-US" dirty="0" smtClean="0">
                <a:solidFill>
                  <a:srgbClr val="FFFFFF"/>
                </a:solidFill>
                <a:latin typeface="Times New Roman"/>
                <a:cs typeface="Times New Roman"/>
              </a:rPr>
              <a:t>Responsible for most carbon sequestration </a:t>
            </a:r>
          </a:p>
          <a:p>
            <a:pPr>
              <a:buFont typeface="Arial"/>
              <a:buChar char="•"/>
            </a:pPr>
            <a:r>
              <a:rPr lang="en-US" dirty="0" smtClean="0">
                <a:solidFill>
                  <a:srgbClr val="FFFFFF"/>
                </a:solidFill>
                <a:latin typeface="Times New Roman"/>
                <a:cs typeface="Times New Roman"/>
              </a:rPr>
              <a:t>Most </a:t>
            </a:r>
            <a:r>
              <a:rPr lang="en-US" dirty="0" err="1" smtClean="0">
                <a:solidFill>
                  <a:srgbClr val="FFFFFF"/>
                </a:solidFill>
                <a:latin typeface="Times New Roman"/>
                <a:cs typeface="Times New Roman"/>
              </a:rPr>
              <a:t>trophic</a:t>
            </a:r>
            <a:r>
              <a:rPr lang="en-US" dirty="0" smtClean="0">
                <a:solidFill>
                  <a:srgbClr val="FFFFFF"/>
                </a:solidFill>
                <a:latin typeface="Times New Roman"/>
                <a:cs typeface="Times New Roman"/>
              </a:rPr>
              <a:t> carbon transfer </a:t>
            </a:r>
          </a:p>
        </p:txBody>
      </p:sp>
      <p:sp>
        <p:nvSpPr>
          <p:cNvPr id="16" name="TextBox 15"/>
          <p:cNvSpPr txBox="1"/>
          <p:nvPr/>
        </p:nvSpPr>
        <p:spPr>
          <a:xfrm>
            <a:off x="4623356" y="4208495"/>
            <a:ext cx="4623350" cy="2954655"/>
          </a:xfrm>
          <a:prstGeom prst="rect">
            <a:avLst/>
          </a:prstGeom>
          <a:noFill/>
        </p:spPr>
        <p:txBody>
          <a:bodyPr wrap="square" numCol="2" spcCol="45720" rtlCol="0">
            <a:spAutoFit/>
          </a:bodyPr>
          <a:lstStyle/>
          <a:p>
            <a:pPr>
              <a:buFont typeface="Arial"/>
              <a:buChar char="•"/>
            </a:pPr>
            <a:r>
              <a:rPr lang="en-US" dirty="0" smtClean="0">
                <a:solidFill>
                  <a:srgbClr val="FFFFFF"/>
                </a:solidFill>
                <a:latin typeface="Times New Roman"/>
                <a:cs typeface="Times New Roman"/>
              </a:rPr>
              <a:t> &lt;10 </a:t>
            </a:r>
            <a:r>
              <a:rPr lang="en-US" dirty="0" err="1" smtClean="0">
                <a:solidFill>
                  <a:srgbClr val="FFFFFF"/>
                </a:solidFill>
                <a:latin typeface="Times New Roman"/>
                <a:cs typeface="Times New Roman"/>
              </a:rPr>
              <a:t>μm</a:t>
            </a:r>
            <a:endParaRPr lang="en-US" dirty="0" smtClean="0">
              <a:latin typeface="Times New Roman"/>
              <a:cs typeface="Times New Roman"/>
            </a:endParaRPr>
          </a:p>
          <a:p>
            <a:pPr>
              <a:buFont typeface="Arial"/>
              <a:buChar char="•"/>
            </a:pPr>
            <a:r>
              <a:rPr lang="en-US" dirty="0" smtClean="0">
                <a:latin typeface="Times New Roman"/>
                <a:cs typeface="Times New Roman"/>
              </a:rPr>
              <a:t>Single-celled</a:t>
            </a:r>
          </a:p>
          <a:p>
            <a:pPr>
              <a:buFont typeface="Arial"/>
              <a:buChar char="•"/>
            </a:pPr>
            <a:r>
              <a:rPr lang="en-US" dirty="0" smtClean="0">
                <a:latin typeface="Times New Roman"/>
                <a:cs typeface="Times New Roman"/>
              </a:rPr>
              <a:t>Flagellates</a:t>
            </a:r>
          </a:p>
          <a:p>
            <a:pPr>
              <a:buFont typeface="Arial"/>
              <a:buChar char="•"/>
            </a:pPr>
            <a:r>
              <a:rPr lang="en-US" dirty="0" smtClean="0">
                <a:latin typeface="Times New Roman"/>
                <a:cs typeface="Times New Roman"/>
              </a:rPr>
              <a:t>Correlate with warmer temperatures and lower salinity</a:t>
            </a:r>
          </a:p>
          <a:p>
            <a:pPr>
              <a:buFont typeface="Arial"/>
              <a:buChar char="•"/>
            </a:pPr>
            <a:r>
              <a:rPr lang="en-US" dirty="0" smtClean="0">
                <a:latin typeface="Times New Roman"/>
                <a:cs typeface="Times New Roman"/>
              </a:rPr>
              <a:t>Increase trend seen in last few years</a:t>
            </a:r>
          </a:p>
          <a:p>
            <a:pPr>
              <a:buFont typeface="Arial"/>
              <a:buChar char="•"/>
            </a:pPr>
            <a:endParaRPr lang="en-US" dirty="0" smtClean="0">
              <a:latin typeface="Times New Roman"/>
              <a:cs typeface="Times New Roman"/>
            </a:endParaRPr>
          </a:p>
          <a:p>
            <a:pPr>
              <a:buFont typeface="Arial"/>
              <a:buChar char="•"/>
            </a:pPr>
            <a:endParaRPr lang="en-US" dirty="0" smtClean="0">
              <a:latin typeface="Times New Roman"/>
              <a:cs typeface="Times New Roman"/>
            </a:endParaRPr>
          </a:p>
          <a:p>
            <a:pPr>
              <a:buFont typeface="Arial"/>
              <a:buChar char="•"/>
            </a:pPr>
            <a:r>
              <a:rPr lang="en-US" dirty="0" smtClean="0">
                <a:latin typeface="Times New Roman"/>
                <a:cs typeface="Times New Roman"/>
              </a:rPr>
              <a:t>Related to gelatinous </a:t>
            </a:r>
            <a:r>
              <a:rPr lang="en-US" dirty="0" err="1" smtClean="0">
                <a:latin typeface="Times New Roman"/>
                <a:cs typeface="Times New Roman"/>
              </a:rPr>
              <a:t>salp</a:t>
            </a:r>
            <a:r>
              <a:rPr lang="en-US" dirty="0" smtClean="0">
                <a:latin typeface="Times New Roman"/>
                <a:cs typeface="Times New Roman"/>
              </a:rPr>
              <a:t> feeding efficiency</a:t>
            </a:r>
          </a:p>
          <a:p>
            <a:pPr>
              <a:buFont typeface="Arial"/>
              <a:buChar char="•"/>
            </a:pPr>
            <a:r>
              <a:rPr lang="en-US" dirty="0" smtClean="0">
                <a:latin typeface="Times New Roman"/>
                <a:cs typeface="Times New Roman"/>
              </a:rPr>
              <a:t>Krill cannot feed efficiently on cryptophytes (too small)</a:t>
            </a:r>
          </a:p>
          <a:p>
            <a:pPr>
              <a:buFont typeface="Arial"/>
              <a:buChar char="•"/>
            </a:pPr>
            <a:r>
              <a:rPr lang="en-US" dirty="0" smtClean="0">
                <a:solidFill>
                  <a:srgbClr val="FFFFFF"/>
                </a:solidFill>
                <a:latin typeface="Times New Roman"/>
                <a:cs typeface="Times New Roman"/>
              </a:rPr>
              <a:t>Decrease in carbon transport to higher </a:t>
            </a:r>
            <a:r>
              <a:rPr lang="en-US" dirty="0" err="1" smtClean="0">
                <a:solidFill>
                  <a:srgbClr val="FFFFFF"/>
                </a:solidFill>
                <a:latin typeface="Times New Roman"/>
                <a:cs typeface="Times New Roman"/>
              </a:rPr>
              <a:t>trophic</a:t>
            </a:r>
            <a:r>
              <a:rPr lang="en-US" dirty="0" smtClean="0">
                <a:solidFill>
                  <a:srgbClr val="FFFFFF"/>
                </a:solidFill>
                <a:latin typeface="Times New Roman"/>
                <a:cs typeface="Times New Roman"/>
              </a:rPr>
              <a:t> levels  </a:t>
            </a:r>
          </a:p>
          <a:p>
            <a:pPr>
              <a:buFont typeface="Arial"/>
              <a:buChar char="•"/>
            </a:pPr>
            <a:endParaRPr lang="en-US" dirty="0">
              <a:solidFill>
                <a:srgbClr val="FFFFFF"/>
              </a:solidFill>
              <a:latin typeface="Times New Roman"/>
              <a:cs typeface="Times New Roman"/>
            </a:endParaRPr>
          </a:p>
        </p:txBody>
      </p:sp>
      <p:cxnSp>
        <p:nvCxnSpPr>
          <p:cNvPr id="18" name="Straight Connector 17"/>
          <p:cNvCxnSpPr/>
          <p:nvPr/>
        </p:nvCxnSpPr>
        <p:spPr>
          <a:xfrm rot="5400000">
            <a:off x="1730761" y="3895803"/>
            <a:ext cx="570602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92"/>
            <a:ext cx="8229600" cy="1143000"/>
          </a:xfrm>
        </p:spPr>
        <p:txBody>
          <a:bodyPr>
            <a:normAutofit/>
          </a:bodyPr>
          <a:lstStyle/>
          <a:p>
            <a:r>
              <a:rPr lang="en-US" dirty="0" smtClean="0">
                <a:solidFill>
                  <a:srgbClr val="FFFFFF"/>
                </a:solidFill>
                <a:latin typeface="Times New Roman"/>
                <a:cs typeface="Times New Roman"/>
              </a:rPr>
              <a:t>Objectives and Hypothesis</a:t>
            </a:r>
            <a:endParaRPr lang="en-US" dirty="0">
              <a:solidFill>
                <a:srgbClr val="FFFFFF"/>
              </a:solidFill>
              <a:latin typeface="Times New Roman"/>
              <a:cs typeface="Times New Roman"/>
            </a:endParaRPr>
          </a:p>
        </p:txBody>
      </p:sp>
      <p:sp>
        <p:nvSpPr>
          <p:cNvPr id="4" name="TextBox 3"/>
          <p:cNvSpPr txBox="1"/>
          <p:nvPr/>
        </p:nvSpPr>
        <p:spPr>
          <a:xfrm>
            <a:off x="321733" y="1265241"/>
            <a:ext cx="8432800" cy="2400657"/>
          </a:xfrm>
          <a:prstGeom prst="rect">
            <a:avLst/>
          </a:prstGeom>
          <a:noFill/>
        </p:spPr>
        <p:txBody>
          <a:bodyPr wrap="square" rtlCol="0">
            <a:spAutoFit/>
          </a:bodyPr>
          <a:lstStyle/>
          <a:p>
            <a:r>
              <a:rPr lang="en-US" sz="3000" dirty="0" smtClean="0">
                <a:solidFill>
                  <a:srgbClr val="FFFFFF"/>
                </a:solidFill>
                <a:latin typeface="Times New Roman"/>
                <a:cs typeface="Times New Roman"/>
              </a:rPr>
              <a:t>Objectives:</a:t>
            </a:r>
          </a:p>
          <a:p>
            <a:r>
              <a:rPr lang="en-US" sz="2400" dirty="0" smtClean="0">
                <a:solidFill>
                  <a:srgbClr val="FFFFFF"/>
                </a:solidFill>
                <a:latin typeface="Times New Roman"/>
                <a:cs typeface="Times New Roman"/>
              </a:rPr>
              <a:t>Compare cell growth  and photosynthetic performance of three species of dominant Antarctic algae</a:t>
            </a:r>
          </a:p>
          <a:p>
            <a:pPr lvl="1">
              <a:buFont typeface="Arial"/>
              <a:buChar char="•"/>
            </a:pPr>
            <a:r>
              <a:rPr lang="en-US" sz="2400" dirty="0" err="1" smtClean="0">
                <a:solidFill>
                  <a:srgbClr val="FFFFFF"/>
                </a:solidFill>
                <a:latin typeface="Times New Roman"/>
                <a:cs typeface="Times New Roman"/>
              </a:rPr>
              <a:t>Cryptophyte-</a:t>
            </a:r>
            <a:r>
              <a:rPr lang="en-US" sz="2400" i="1" dirty="0" err="1" smtClean="0">
                <a:solidFill>
                  <a:srgbClr val="FFFFFF"/>
                </a:solidFill>
                <a:latin typeface="Times New Roman"/>
                <a:cs typeface="Times New Roman"/>
              </a:rPr>
              <a:t>Geminigera</a:t>
            </a:r>
            <a:r>
              <a:rPr lang="en-US" sz="2400" i="1" dirty="0" smtClean="0">
                <a:solidFill>
                  <a:srgbClr val="FFFFFF"/>
                </a:solidFill>
                <a:latin typeface="Times New Roman"/>
                <a:cs typeface="Times New Roman"/>
              </a:rPr>
              <a:t> </a:t>
            </a:r>
            <a:r>
              <a:rPr lang="en-US" sz="2400" i="1" dirty="0" err="1" smtClean="0">
                <a:solidFill>
                  <a:srgbClr val="FFFFFF"/>
                </a:solidFill>
                <a:latin typeface="Times New Roman"/>
                <a:cs typeface="Times New Roman"/>
              </a:rPr>
              <a:t>cryophila</a:t>
            </a:r>
            <a:endParaRPr lang="en-US" sz="2400" i="1" dirty="0" smtClean="0">
              <a:solidFill>
                <a:srgbClr val="FFFFFF"/>
              </a:solidFill>
              <a:latin typeface="Times New Roman"/>
              <a:cs typeface="Times New Roman"/>
            </a:endParaRPr>
          </a:p>
          <a:p>
            <a:pPr lvl="1">
              <a:buFont typeface="Arial"/>
              <a:buChar char="•"/>
            </a:pPr>
            <a:r>
              <a:rPr lang="en-US" sz="2400" dirty="0" err="1" smtClean="0">
                <a:solidFill>
                  <a:srgbClr val="FFFFFF"/>
                </a:solidFill>
                <a:latin typeface="Times New Roman"/>
                <a:cs typeface="Times New Roman"/>
              </a:rPr>
              <a:t>Pennate</a:t>
            </a:r>
            <a:r>
              <a:rPr lang="en-US" sz="2400" dirty="0" smtClean="0">
                <a:solidFill>
                  <a:srgbClr val="FFFFFF"/>
                </a:solidFill>
                <a:latin typeface="Times New Roman"/>
                <a:cs typeface="Times New Roman"/>
              </a:rPr>
              <a:t> diatom-</a:t>
            </a:r>
            <a:r>
              <a:rPr lang="en-US" sz="2400" i="1" dirty="0" err="1" smtClean="0">
                <a:solidFill>
                  <a:srgbClr val="FFFFFF"/>
                </a:solidFill>
                <a:latin typeface="Times New Roman"/>
                <a:cs typeface="Times New Roman"/>
              </a:rPr>
              <a:t>Fragilariopsis</a:t>
            </a:r>
            <a:r>
              <a:rPr lang="en-US" sz="2400" i="1" dirty="0" smtClean="0">
                <a:solidFill>
                  <a:srgbClr val="FFFFFF"/>
                </a:solidFill>
                <a:latin typeface="Times New Roman"/>
                <a:cs typeface="Times New Roman"/>
              </a:rPr>
              <a:t> </a:t>
            </a:r>
            <a:r>
              <a:rPr lang="en-US" sz="2400" i="1" dirty="0" err="1" smtClean="0">
                <a:solidFill>
                  <a:srgbClr val="FFFFFF"/>
                </a:solidFill>
                <a:latin typeface="Times New Roman"/>
                <a:cs typeface="Times New Roman"/>
              </a:rPr>
              <a:t>cylindrus</a:t>
            </a:r>
            <a:endParaRPr lang="en-US" sz="2400" i="1" dirty="0" smtClean="0">
              <a:solidFill>
                <a:srgbClr val="FFFFFF"/>
              </a:solidFill>
              <a:latin typeface="Times New Roman"/>
              <a:cs typeface="Times New Roman"/>
            </a:endParaRPr>
          </a:p>
          <a:p>
            <a:pPr lvl="1">
              <a:buFont typeface="Arial"/>
              <a:buChar char="•"/>
            </a:pPr>
            <a:r>
              <a:rPr lang="en-US" sz="2400" dirty="0" smtClean="0">
                <a:solidFill>
                  <a:srgbClr val="FFFFFF"/>
                </a:solidFill>
                <a:latin typeface="Times New Roman"/>
                <a:cs typeface="Times New Roman"/>
              </a:rPr>
              <a:t>Chain-forming diatom</a:t>
            </a:r>
            <a:r>
              <a:rPr lang="en-US" sz="2400" i="1" dirty="0" smtClean="0">
                <a:solidFill>
                  <a:srgbClr val="FFFFFF"/>
                </a:solidFill>
                <a:latin typeface="Times New Roman"/>
                <a:cs typeface="Times New Roman"/>
              </a:rPr>
              <a:t>-</a:t>
            </a:r>
            <a:r>
              <a:rPr lang="en-US" sz="2400" i="1" dirty="0" err="1" smtClean="0">
                <a:solidFill>
                  <a:srgbClr val="FFFFFF"/>
                </a:solidFill>
                <a:latin typeface="Times New Roman"/>
                <a:cs typeface="Times New Roman"/>
              </a:rPr>
              <a:t>Chaetoceros</a:t>
            </a:r>
            <a:r>
              <a:rPr lang="en-US" sz="2400" i="1" dirty="0" smtClean="0">
                <a:solidFill>
                  <a:srgbClr val="FFFFFF"/>
                </a:solidFill>
                <a:latin typeface="Times New Roman"/>
                <a:cs typeface="Times New Roman"/>
              </a:rPr>
              <a:t> </a:t>
            </a:r>
            <a:r>
              <a:rPr lang="en-US" sz="2400" i="1" dirty="0" err="1" smtClean="0">
                <a:solidFill>
                  <a:srgbClr val="FFFFFF"/>
                </a:solidFill>
                <a:latin typeface="Times New Roman"/>
                <a:cs typeface="Times New Roman"/>
              </a:rPr>
              <a:t>atlanticus</a:t>
            </a:r>
            <a:endParaRPr lang="en-US" sz="2400" i="1" dirty="0" smtClean="0">
              <a:solidFill>
                <a:srgbClr val="FFFFFF"/>
              </a:solidFill>
              <a:latin typeface="Times New Roman"/>
              <a:cs typeface="Times New Roman"/>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92"/>
            <a:ext cx="8229600" cy="1143000"/>
          </a:xfrm>
        </p:spPr>
        <p:txBody>
          <a:bodyPr>
            <a:normAutofit/>
          </a:bodyPr>
          <a:lstStyle/>
          <a:p>
            <a:r>
              <a:rPr lang="en-US" dirty="0" smtClean="0">
                <a:solidFill>
                  <a:srgbClr val="FFFFFF"/>
                </a:solidFill>
                <a:latin typeface="Times New Roman"/>
                <a:cs typeface="Times New Roman"/>
              </a:rPr>
              <a:t>Objectives and Hypothesis</a:t>
            </a:r>
            <a:endParaRPr lang="en-US" dirty="0">
              <a:solidFill>
                <a:srgbClr val="FFFFFF"/>
              </a:solidFill>
              <a:latin typeface="Times New Roman"/>
              <a:cs typeface="Times New Roman"/>
            </a:endParaRPr>
          </a:p>
        </p:txBody>
      </p:sp>
      <p:sp>
        <p:nvSpPr>
          <p:cNvPr id="4" name="TextBox 3"/>
          <p:cNvSpPr txBox="1"/>
          <p:nvPr/>
        </p:nvSpPr>
        <p:spPr>
          <a:xfrm>
            <a:off x="321733" y="1265241"/>
            <a:ext cx="8432800" cy="5447645"/>
          </a:xfrm>
          <a:prstGeom prst="rect">
            <a:avLst/>
          </a:prstGeom>
          <a:noFill/>
        </p:spPr>
        <p:txBody>
          <a:bodyPr wrap="square" rtlCol="0">
            <a:spAutoFit/>
          </a:bodyPr>
          <a:lstStyle/>
          <a:p>
            <a:r>
              <a:rPr lang="en-US" sz="3000" dirty="0" smtClean="0">
                <a:solidFill>
                  <a:srgbClr val="FFFFFF"/>
                </a:solidFill>
                <a:latin typeface="Times New Roman"/>
                <a:cs typeface="Times New Roman"/>
              </a:rPr>
              <a:t>Objectives:</a:t>
            </a:r>
          </a:p>
          <a:p>
            <a:r>
              <a:rPr lang="en-US" sz="2400" dirty="0" smtClean="0">
                <a:solidFill>
                  <a:srgbClr val="FFFFFF"/>
                </a:solidFill>
                <a:latin typeface="Times New Roman"/>
                <a:cs typeface="Times New Roman"/>
              </a:rPr>
              <a:t>Compare cell growth  and photosynthetic performance of three species of dominant Antarctic algae</a:t>
            </a:r>
          </a:p>
          <a:p>
            <a:pPr lvl="1">
              <a:buFont typeface="Arial"/>
              <a:buChar char="•"/>
            </a:pPr>
            <a:r>
              <a:rPr lang="en-US" sz="2400" dirty="0" err="1" smtClean="0">
                <a:solidFill>
                  <a:srgbClr val="FFFFFF"/>
                </a:solidFill>
                <a:latin typeface="Times New Roman"/>
                <a:cs typeface="Times New Roman"/>
              </a:rPr>
              <a:t>Cryptophyte-</a:t>
            </a:r>
            <a:r>
              <a:rPr lang="en-US" sz="2400" i="1" dirty="0" err="1" smtClean="0">
                <a:solidFill>
                  <a:srgbClr val="FFFFFF"/>
                </a:solidFill>
                <a:latin typeface="Times New Roman"/>
                <a:cs typeface="Times New Roman"/>
              </a:rPr>
              <a:t>Geminigera</a:t>
            </a:r>
            <a:r>
              <a:rPr lang="en-US" sz="2400" i="1" dirty="0" smtClean="0">
                <a:solidFill>
                  <a:srgbClr val="FFFFFF"/>
                </a:solidFill>
                <a:latin typeface="Times New Roman"/>
                <a:cs typeface="Times New Roman"/>
              </a:rPr>
              <a:t> </a:t>
            </a:r>
            <a:r>
              <a:rPr lang="en-US" sz="2400" i="1" dirty="0" err="1" smtClean="0">
                <a:solidFill>
                  <a:srgbClr val="FFFFFF"/>
                </a:solidFill>
                <a:latin typeface="Times New Roman"/>
                <a:cs typeface="Times New Roman"/>
              </a:rPr>
              <a:t>cryophila</a:t>
            </a:r>
            <a:endParaRPr lang="en-US" sz="2400" i="1" dirty="0" smtClean="0">
              <a:solidFill>
                <a:srgbClr val="FFFFFF"/>
              </a:solidFill>
              <a:latin typeface="Times New Roman"/>
              <a:cs typeface="Times New Roman"/>
            </a:endParaRPr>
          </a:p>
          <a:p>
            <a:pPr lvl="1">
              <a:buFont typeface="Arial"/>
              <a:buChar char="•"/>
            </a:pPr>
            <a:r>
              <a:rPr lang="en-US" sz="2400" dirty="0" err="1" smtClean="0">
                <a:solidFill>
                  <a:srgbClr val="FFFFFF"/>
                </a:solidFill>
                <a:latin typeface="Times New Roman"/>
                <a:cs typeface="Times New Roman"/>
              </a:rPr>
              <a:t>Pennate</a:t>
            </a:r>
            <a:r>
              <a:rPr lang="en-US" sz="2400" dirty="0" smtClean="0">
                <a:solidFill>
                  <a:srgbClr val="FFFFFF"/>
                </a:solidFill>
                <a:latin typeface="Times New Roman"/>
                <a:cs typeface="Times New Roman"/>
              </a:rPr>
              <a:t> diatom-</a:t>
            </a:r>
            <a:r>
              <a:rPr lang="en-US" sz="2400" i="1" dirty="0" err="1" smtClean="0">
                <a:solidFill>
                  <a:srgbClr val="FFFFFF"/>
                </a:solidFill>
                <a:latin typeface="Times New Roman"/>
                <a:cs typeface="Times New Roman"/>
              </a:rPr>
              <a:t>Fragilariopsis</a:t>
            </a:r>
            <a:r>
              <a:rPr lang="en-US" sz="2400" i="1" dirty="0" smtClean="0">
                <a:solidFill>
                  <a:srgbClr val="FFFFFF"/>
                </a:solidFill>
                <a:latin typeface="Times New Roman"/>
                <a:cs typeface="Times New Roman"/>
              </a:rPr>
              <a:t> </a:t>
            </a:r>
            <a:r>
              <a:rPr lang="en-US" sz="2400" i="1" dirty="0" err="1" smtClean="0">
                <a:solidFill>
                  <a:srgbClr val="FFFFFF"/>
                </a:solidFill>
                <a:latin typeface="Times New Roman"/>
                <a:cs typeface="Times New Roman"/>
              </a:rPr>
              <a:t>cylindrus</a:t>
            </a:r>
            <a:endParaRPr lang="en-US" sz="2400" i="1" dirty="0" smtClean="0">
              <a:solidFill>
                <a:srgbClr val="FFFFFF"/>
              </a:solidFill>
              <a:latin typeface="Times New Roman"/>
              <a:cs typeface="Times New Roman"/>
            </a:endParaRPr>
          </a:p>
          <a:p>
            <a:pPr lvl="1">
              <a:buFont typeface="Arial"/>
              <a:buChar char="•"/>
            </a:pPr>
            <a:r>
              <a:rPr lang="en-US" sz="2400" dirty="0" smtClean="0">
                <a:solidFill>
                  <a:srgbClr val="FFFFFF"/>
                </a:solidFill>
                <a:latin typeface="Times New Roman"/>
                <a:cs typeface="Times New Roman"/>
              </a:rPr>
              <a:t>Chain-forming diatom</a:t>
            </a:r>
            <a:r>
              <a:rPr lang="en-US" sz="2400" i="1" dirty="0" smtClean="0">
                <a:solidFill>
                  <a:srgbClr val="FFFFFF"/>
                </a:solidFill>
                <a:latin typeface="Times New Roman"/>
                <a:cs typeface="Times New Roman"/>
              </a:rPr>
              <a:t>-</a:t>
            </a:r>
            <a:r>
              <a:rPr lang="en-US" sz="2400" i="1" dirty="0" err="1" smtClean="0">
                <a:solidFill>
                  <a:srgbClr val="FFFFFF"/>
                </a:solidFill>
                <a:latin typeface="Times New Roman"/>
                <a:cs typeface="Times New Roman"/>
              </a:rPr>
              <a:t>Chaetoceros</a:t>
            </a:r>
            <a:r>
              <a:rPr lang="en-US" sz="2400" i="1" dirty="0" smtClean="0">
                <a:solidFill>
                  <a:srgbClr val="FFFFFF"/>
                </a:solidFill>
                <a:latin typeface="Times New Roman"/>
                <a:cs typeface="Times New Roman"/>
              </a:rPr>
              <a:t> </a:t>
            </a:r>
            <a:r>
              <a:rPr lang="en-US" sz="2400" i="1" dirty="0" err="1" smtClean="0">
                <a:solidFill>
                  <a:srgbClr val="FFFFFF"/>
                </a:solidFill>
                <a:latin typeface="Times New Roman"/>
                <a:cs typeface="Times New Roman"/>
              </a:rPr>
              <a:t>atlanticus</a:t>
            </a:r>
            <a:endParaRPr lang="en-US" sz="2400" i="1" dirty="0" smtClean="0">
              <a:solidFill>
                <a:srgbClr val="FFFFFF"/>
              </a:solidFill>
              <a:latin typeface="Times New Roman"/>
              <a:cs typeface="Times New Roman"/>
            </a:endParaRPr>
          </a:p>
          <a:p>
            <a:pPr lvl="1">
              <a:buFont typeface="Arial"/>
              <a:buChar char="•"/>
            </a:pPr>
            <a:endParaRPr lang="en-US" sz="2400" i="1" dirty="0" smtClean="0">
              <a:solidFill>
                <a:srgbClr val="FFFFFF"/>
              </a:solidFill>
              <a:latin typeface="Times New Roman"/>
              <a:cs typeface="Times New Roman"/>
            </a:endParaRPr>
          </a:p>
          <a:p>
            <a:pPr marL="0" lvl="1"/>
            <a:r>
              <a:rPr lang="en-US" sz="3000" dirty="0" smtClean="0">
                <a:solidFill>
                  <a:srgbClr val="FFFFFF"/>
                </a:solidFill>
                <a:latin typeface="Times New Roman"/>
                <a:cs typeface="Times New Roman"/>
              </a:rPr>
              <a:t>Hypothesis:</a:t>
            </a:r>
          </a:p>
          <a:p>
            <a:pPr marL="0" lvl="1">
              <a:buFont typeface="Arial"/>
              <a:buChar char="•"/>
            </a:pPr>
            <a:r>
              <a:rPr lang="en-US" sz="2400" dirty="0" smtClean="0">
                <a:solidFill>
                  <a:srgbClr val="FFFFFF"/>
                </a:solidFill>
                <a:latin typeface="Times New Roman"/>
                <a:cs typeface="Times New Roman"/>
              </a:rPr>
              <a:t>pH will decrease as CO</a:t>
            </a:r>
            <a:r>
              <a:rPr lang="en-US" sz="2400" baseline="-25000" dirty="0" smtClean="0">
                <a:solidFill>
                  <a:srgbClr val="FFFFFF"/>
                </a:solidFill>
                <a:latin typeface="Times New Roman"/>
                <a:cs typeface="Times New Roman"/>
              </a:rPr>
              <a:t>2</a:t>
            </a:r>
            <a:r>
              <a:rPr lang="en-US" sz="2400" dirty="0" smtClean="0">
                <a:solidFill>
                  <a:srgbClr val="FFFFFF"/>
                </a:solidFill>
                <a:latin typeface="Times New Roman"/>
                <a:cs typeface="Times New Roman"/>
              </a:rPr>
              <a:t> increases </a:t>
            </a:r>
          </a:p>
          <a:p>
            <a:pPr marL="0" lvl="1">
              <a:buFont typeface="Arial"/>
              <a:buChar char="•"/>
            </a:pPr>
            <a:r>
              <a:rPr lang="en-US" sz="2400" dirty="0" smtClean="0">
                <a:solidFill>
                  <a:srgbClr val="FFFFFF"/>
                </a:solidFill>
                <a:latin typeface="Times New Roman"/>
                <a:cs typeface="Times New Roman"/>
              </a:rPr>
              <a:t>Diatom abundance and photosynthetic efficiency will increase as CO</a:t>
            </a:r>
            <a:r>
              <a:rPr lang="en-US" sz="2400" baseline="-25000" dirty="0" smtClean="0">
                <a:solidFill>
                  <a:srgbClr val="FFFFFF"/>
                </a:solidFill>
                <a:latin typeface="Times New Roman"/>
                <a:cs typeface="Times New Roman"/>
              </a:rPr>
              <a:t>2 </a:t>
            </a:r>
            <a:r>
              <a:rPr lang="en-US" sz="2400" dirty="0" smtClean="0">
                <a:solidFill>
                  <a:srgbClr val="FFFFFF"/>
                </a:solidFill>
                <a:latin typeface="Times New Roman"/>
                <a:cs typeface="Times New Roman"/>
              </a:rPr>
              <a:t>increases</a:t>
            </a:r>
          </a:p>
          <a:p>
            <a:pPr marL="0" lvl="1">
              <a:buFont typeface="Arial"/>
              <a:buChar char="•"/>
            </a:pPr>
            <a:r>
              <a:rPr lang="en-US" sz="2400" dirty="0" err="1" smtClean="0">
                <a:solidFill>
                  <a:srgbClr val="FFFFFF"/>
                </a:solidFill>
                <a:latin typeface="Times New Roman"/>
                <a:cs typeface="Times New Roman"/>
              </a:rPr>
              <a:t>Cryptophyte</a:t>
            </a:r>
            <a:r>
              <a:rPr lang="en-US" sz="2400" dirty="0" smtClean="0">
                <a:solidFill>
                  <a:srgbClr val="FFFFFF"/>
                </a:solidFill>
                <a:latin typeface="Times New Roman"/>
                <a:cs typeface="Times New Roman"/>
              </a:rPr>
              <a:t> abundance and photosynthetic efficiency will decrease as CO</a:t>
            </a:r>
            <a:r>
              <a:rPr lang="en-US" sz="2400" baseline="-25000" dirty="0" smtClean="0">
                <a:solidFill>
                  <a:srgbClr val="FFFFFF"/>
                </a:solidFill>
                <a:latin typeface="Times New Roman"/>
                <a:cs typeface="Times New Roman"/>
              </a:rPr>
              <a:t>2</a:t>
            </a:r>
            <a:r>
              <a:rPr lang="en-US" sz="2400" dirty="0" smtClean="0">
                <a:solidFill>
                  <a:srgbClr val="FFFFFF"/>
                </a:solidFill>
                <a:latin typeface="Times New Roman"/>
                <a:cs typeface="Times New Roman"/>
              </a:rPr>
              <a:t> increases </a:t>
            </a:r>
          </a:p>
          <a:p>
            <a:pPr lvl="1">
              <a:buFont typeface="Arial"/>
              <a:buChar char="•"/>
            </a:pPr>
            <a:endParaRPr lang="en-US" sz="2400" i="1" dirty="0" smtClean="0">
              <a:solidFill>
                <a:srgbClr val="FFFFFF"/>
              </a:solidFill>
              <a:latin typeface="Times New Roman"/>
              <a:cs typeface="Times New Roma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1260</TotalTime>
  <Words>1530</Words>
  <Application>Microsoft Macintosh PowerPoint</Application>
  <PresentationFormat>On-screen Show (4:3)</PresentationFormat>
  <Paragraphs>267</Paragraphs>
  <Slides>22</Slides>
  <Notes>18</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The Effects of Ocean Acidification on the Physiology of Dominant Antarctic Algal Species</vt:lpstr>
      <vt:lpstr>The CO2 Problem</vt:lpstr>
      <vt:lpstr>Slide 3</vt:lpstr>
      <vt:lpstr>Warming in the West Antarctic Peninsula</vt:lpstr>
      <vt:lpstr>Changes in West Antarctic Peninsula Phytoplankton</vt:lpstr>
      <vt:lpstr>Phytoplankton Ocean Acidification</vt:lpstr>
      <vt:lpstr>        Diatoms        v.    Cryptophytes</vt:lpstr>
      <vt:lpstr>Objectives and Hypothesis</vt:lpstr>
      <vt:lpstr>Objectives and Hypothesis</vt:lpstr>
      <vt:lpstr>Significance</vt:lpstr>
      <vt:lpstr>Experimental Design</vt:lpstr>
      <vt:lpstr>Experimental Design</vt:lpstr>
      <vt:lpstr>Results-pH</vt:lpstr>
      <vt:lpstr>Growth Curve-Geminigera cryophila</vt:lpstr>
      <vt:lpstr>Growth Curves-Fragilariopsis cylindrus</vt:lpstr>
      <vt:lpstr>Growth Curves -Chaetoceros atlanticus</vt:lpstr>
      <vt:lpstr>Results-Growth Rates</vt:lpstr>
      <vt:lpstr>Results-Photosynthetic Efficiency </vt:lpstr>
      <vt:lpstr>Conclusions</vt:lpstr>
      <vt:lpstr>Further Investigation </vt:lpstr>
      <vt:lpstr>Acknowledgements</vt:lpstr>
      <vt:lpstr>Questions?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Amelia Snow</dc:creator>
  <cp:lastModifiedBy>Amelia Snow</cp:lastModifiedBy>
  <cp:revision>129</cp:revision>
  <dcterms:created xsi:type="dcterms:W3CDTF">2012-04-17T17:21:40Z</dcterms:created>
  <dcterms:modified xsi:type="dcterms:W3CDTF">2012-04-17T17:35:18Z</dcterms:modified>
</cp:coreProperties>
</file>