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40233600"/>
  <p:notesSz cx="6858000" cy="9144000"/>
  <p:defaultTextStyle>
    <a:defPPr>
      <a:defRPr lang="en-US"/>
    </a:defPPr>
    <a:lvl1pPr algn="l" defTabSz="5013325" rtl="0" fontAlgn="base">
      <a:spcBef>
        <a:spcPct val="0"/>
      </a:spcBef>
      <a:spcAft>
        <a:spcPct val="0"/>
      </a:spcAft>
      <a:defRPr sz="9800" kern="1200">
        <a:solidFill>
          <a:schemeClr val="tx1"/>
        </a:solidFill>
        <a:latin typeface="Arial" charset="0"/>
        <a:ea typeface="ＭＳ Ｐゴシック" charset="0"/>
        <a:cs typeface="ＭＳ Ｐゴシック" charset="0"/>
      </a:defRPr>
    </a:lvl1pPr>
    <a:lvl2pPr marL="2506663" indent="-1984375" algn="l" defTabSz="5013325" rtl="0" fontAlgn="base">
      <a:spcBef>
        <a:spcPct val="0"/>
      </a:spcBef>
      <a:spcAft>
        <a:spcPct val="0"/>
      </a:spcAft>
      <a:defRPr sz="9800" kern="1200">
        <a:solidFill>
          <a:schemeClr val="tx1"/>
        </a:solidFill>
        <a:latin typeface="Arial" charset="0"/>
        <a:ea typeface="ＭＳ Ｐゴシック" charset="0"/>
        <a:cs typeface="ＭＳ Ｐゴシック" charset="0"/>
      </a:defRPr>
    </a:lvl2pPr>
    <a:lvl3pPr marL="5013325" indent="-3968750" algn="l" defTabSz="5013325" rtl="0" fontAlgn="base">
      <a:spcBef>
        <a:spcPct val="0"/>
      </a:spcBef>
      <a:spcAft>
        <a:spcPct val="0"/>
      </a:spcAft>
      <a:defRPr sz="9800" kern="1200">
        <a:solidFill>
          <a:schemeClr val="tx1"/>
        </a:solidFill>
        <a:latin typeface="Arial" charset="0"/>
        <a:ea typeface="ＭＳ Ｐゴシック" charset="0"/>
        <a:cs typeface="ＭＳ Ｐゴシック" charset="0"/>
      </a:defRPr>
    </a:lvl3pPr>
    <a:lvl4pPr marL="7523163" indent="-5954713" algn="l" defTabSz="5013325" rtl="0" fontAlgn="base">
      <a:spcBef>
        <a:spcPct val="0"/>
      </a:spcBef>
      <a:spcAft>
        <a:spcPct val="0"/>
      </a:spcAft>
      <a:defRPr sz="9800" kern="1200">
        <a:solidFill>
          <a:schemeClr val="tx1"/>
        </a:solidFill>
        <a:latin typeface="Arial" charset="0"/>
        <a:ea typeface="ＭＳ Ｐゴシック" charset="0"/>
        <a:cs typeface="ＭＳ Ｐゴシック" charset="0"/>
      </a:defRPr>
    </a:lvl4pPr>
    <a:lvl5pPr marL="10029825" indent="-7939088" algn="l" defTabSz="5013325" rtl="0" fontAlgn="base">
      <a:spcBef>
        <a:spcPct val="0"/>
      </a:spcBef>
      <a:spcAft>
        <a:spcPct val="0"/>
      </a:spcAft>
      <a:defRPr sz="9800" kern="1200">
        <a:solidFill>
          <a:schemeClr val="tx1"/>
        </a:solidFill>
        <a:latin typeface="Arial" charset="0"/>
        <a:ea typeface="ＭＳ Ｐゴシック" charset="0"/>
        <a:cs typeface="ＭＳ Ｐゴシック" charset="0"/>
      </a:defRPr>
    </a:lvl5pPr>
    <a:lvl6pPr marL="2286000" algn="l" defTabSz="457200" rtl="0" eaLnBrk="1" latinLnBrk="0" hangingPunct="1">
      <a:defRPr sz="9800" kern="1200">
        <a:solidFill>
          <a:schemeClr val="tx1"/>
        </a:solidFill>
        <a:latin typeface="Arial" charset="0"/>
        <a:ea typeface="ＭＳ Ｐゴシック" charset="0"/>
        <a:cs typeface="ＭＳ Ｐゴシック" charset="0"/>
      </a:defRPr>
    </a:lvl6pPr>
    <a:lvl7pPr marL="2743200" algn="l" defTabSz="457200" rtl="0" eaLnBrk="1" latinLnBrk="0" hangingPunct="1">
      <a:defRPr sz="9800" kern="1200">
        <a:solidFill>
          <a:schemeClr val="tx1"/>
        </a:solidFill>
        <a:latin typeface="Arial" charset="0"/>
        <a:ea typeface="ＭＳ Ｐゴシック" charset="0"/>
        <a:cs typeface="ＭＳ Ｐゴシック" charset="0"/>
      </a:defRPr>
    </a:lvl7pPr>
    <a:lvl8pPr marL="3200400" algn="l" defTabSz="457200" rtl="0" eaLnBrk="1" latinLnBrk="0" hangingPunct="1">
      <a:defRPr sz="9800" kern="1200">
        <a:solidFill>
          <a:schemeClr val="tx1"/>
        </a:solidFill>
        <a:latin typeface="Arial" charset="0"/>
        <a:ea typeface="ＭＳ Ｐゴシック" charset="0"/>
        <a:cs typeface="ＭＳ Ｐゴシック" charset="0"/>
      </a:defRPr>
    </a:lvl8pPr>
    <a:lvl9pPr marL="3657600" algn="l" defTabSz="457200" rtl="0" eaLnBrk="1" latinLnBrk="0" hangingPunct="1">
      <a:defRPr sz="98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65" autoAdjust="0"/>
    <p:restoredTop sz="99850" autoAdjust="0"/>
  </p:normalViewPr>
  <p:slideViewPr>
    <p:cSldViewPr>
      <p:cViewPr>
        <p:scale>
          <a:sx n="66" d="100"/>
          <a:sy n="66" d="100"/>
        </p:scale>
        <p:origin x="80" y="12328"/>
      </p:cViewPr>
      <p:guideLst>
        <p:guide orient="horz" pos="1267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Grace:RUTGERS%20POST%20DOC:WAP%20CO2%20PHYTO%20project:WAP%20data:SABA%20WAP%20paper:PAL%20krill%20contour%2087-12%205-14-12.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Grace:RUTGERS%20POST%20DOC:WAP%20CO2%20PHYTO%20project:Manuscripts:SABA%20WAP%20paper:PAL%20CHL%20WORKUP.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race_saba:Desktop:Palmer_SeaWiFS_Chl_Climate%20FINAL.xlsx"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race_saba:Desktop:Palmer_SeaWiFS_Chl_Climate%20FINAL.xlsx" TargetMode="External"/><Relationship Id="rId2"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race_saba:Desktop:Palmer_SeaWiFS_Chl_Climate%20FINAL.xlsx" TargetMode="External"/><Relationship Id="rId2"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race_saba:Desktop:Palmer_SeaWiFS_Chl_Climate%20FINAL.xlsx" TargetMode="External"/><Relationship Id="rId2"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race_saba:Desktop:Palmer_SeaWiFS_Chl_Climate%20FINAL.xlsx" TargetMode="External"/><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90"/>
      <c:hPercent val="100"/>
      <c:rotY val="0"/>
      <c:depthPercent val="100"/>
      <c:rAngAx val="0"/>
      <c:perspective val="0"/>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0401132746169141"/>
          <c:y val="0.00724602930204082"/>
          <c:w val="0.8157602663707"/>
          <c:h val="0.867862969004894"/>
        </c:manualLayout>
      </c:layout>
      <c:surfaceChart>
        <c:wireframe val="0"/>
        <c:ser>
          <c:idx val="0"/>
          <c:order val="0"/>
          <c:tx>
            <c:v>16-25</c:v>
          </c:tx>
          <c:spPr>
            <a:solidFill>
              <a:srgbClr val="9999FF"/>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KRILLLT!$Q$5:$Q$29</c:f>
              <c:numCache>
                <c:formatCode>0</c:formatCode>
                <c:ptCount val="25"/>
                <c:pt idx="0">
                  <c:v>5.97</c:v>
                </c:pt>
                <c:pt idx="1">
                  <c:v>1.7</c:v>
                </c:pt>
                <c:pt idx="2">
                  <c:v>1.57</c:v>
                </c:pt>
                <c:pt idx="3">
                  <c:v>2.87</c:v>
                </c:pt>
                <c:pt idx="4">
                  <c:v>2.17</c:v>
                </c:pt>
                <c:pt idx="5">
                  <c:v>0.141911069063387</c:v>
                </c:pt>
                <c:pt idx="6">
                  <c:v>0.0</c:v>
                </c:pt>
                <c:pt idx="7">
                  <c:v>0.1</c:v>
                </c:pt>
                <c:pt idx="8">
                  <c:v>4.09</c:v>
                </c:pt>
                <c:pt idx="9">
                  <c:v>4.41</c:v>
                </c:pt>
                <c:pt idx="10" formatCode="0.0">
                  <c:v>0.469743022934512</c:v>
                </c:pt>
                <c:pt idx="11" formatCode="0.0">
                  <c:v>0.0710732054015636</c:v>
                </c:pt>
                <c:pt idx="12" formatCode="0.0">
                  <c:v>0.16366612111293</c:v>
                </c:pt>
                <c:pt idx="13" formatCode="0.0">
                  <c:v>3.080872913992298</c:v>
                </c:pt>
                <c:pt idx="14" formatCode="0.0">
                  <c:v>3.79746835443038</c:v>
                </c:pt>
                <c:pt idx="15" formatCode="0.0">
                  <c:v>2.90249433106576</c:v>
                </c:pt>
                <c:pt idx="16" formatCode="0.0">
                  <c:v>0.0</c:v>
                </c:pt>
                <c:pt idx="17" formatCode="0.0">
                  <c:v>0.399467376830892</c:v>
                </c:pt>
                <c:pt idx="18" formatCode="0.0">
                  <c:v>0.687285223367697</c:v>
                </c:pt>
                <c:pt idx="19" formatCode="0.0">
                  <c:v>6.372934697088881</c:v>
                </c:pt>
                <c:pt idx="20" formatCode="0.0">
                  <c:v>3.027888446215139</c:v>
                </c:pt>
                <c:pt idx="21" formatCode="0.0">
                  <c:v>0.490998363338789</c:v>
                </c:pt>
                <c:pt idx="22" formatCode="0.0">
                  <c:v>0.871632329635499</c:v>
                </c:pt>
                <c:pt idx="23" formatCode="0.0">
                  <c:v>4.692556634304195</c:v>
                </c:pt>
                <c:pt idx="24" formatCode="0.00">
                  <c:v>16.96712619300106</c:v>
                </c:pt>
              </c:numCache>
            </c:numRef>
          </c:val>
        </c:ser>
        <c:ser>
          <c:idx val="1"/>
          <c:order val="1"/>
          <c:tx>
            <c:v>26-30</c:v>
          </c:tx>
          <c:spPr>
            <a:solidFill>
              <a:srgbClr val="993366"/>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KRILLLT!$R$5:$R$29</c:f>
              <c:numCache>
                <c:formatCode>0</c:formatCode>
                <c:ptCount val="25"/>
                <c:pt idx="0">
                  <c:v>0.229621125143513</c:v>
                </c:pt>
                <c:pt idx="1">
                  <c:v>7.337883959044368</c:v>
                </c:pt>
                <c:pt idx="2">
                  <c:v>12.75720164609054</c:v>
                </c:pt>
                <c:pt idx="3">
                  <c:v>4.251112209589714</c:v>
                </c:pt>
                <c:pt idx="4">
                  <c:v>4.39404677533664</c:v>
                </c:pt>
                <c:pt idx="5">
                  <c:v>3.358561967833491</c:v>
                </c:pt>
                <c:pt idx="6">
                  <c:v>0.362483008608971</c:v>
                </c:pt>
                <c:pt idx="7">
                  <c:v>0.870901639344262</c:v>
                </c:pt>
                <c:pt idx="8">
                  <c:v>4.44642063139173</c:v>
                </c:pt>
                <c:pt idx="9">
                  <c:v>11.55997513983841</c:v>
                </c:pt>
                <c:pt idx="10" formatCode="0.0">
                  <c:v>4.780326056921801</c:v>
                </c:pt>
                <c:pt idx="11" formatCode="0.0">
                  <c:v>0.746268656716418</c:v>
                </c:pt>
                <c:pt idx="12" formatCode="0.0">
                  <c:v>1.309328968903437</c:v>
                </c:pt>
                <c:pt idx="13" formatCode="0.0">
                  <c:v>3.551561831407788</c:v>
                </c:pt>
                <c:pt idx="14" formatCode="0.0">
                  <c:v>4.493670886075948</c:v>
                </c:pt>
                <c:pt idx="15" formatCode="0.0">
                  <c:v>10.20408163265306</c:v>
                </c:pt>
                <c:pt idx="16" formatCode="0.0">
                  <c:v>0.922266139657444</c:v>
                </c:pt>
                <c:pt idx="17" formatCode="0.0">
                  <c:v>0.399467376830892</c:v>
                </c:pt>
                <c:pt idx="18" formatCode="0.0">
                  <c:v>0.0</c:v>
                </c:pt>
                <c:pt idx="19" formatCode="0.0">
                  <c:v>19.82690794649882</c:v>
                </c:pt>
                <c:pt idx="20" formatCode="0.0">
                  <c:v>5.896414342629455</c:v>
                </c:pt>
                <c:pt idx="21" formatCode="0.0">
                  <c:v>4.58265139116203</c:v>
                </c:pt>
                <c:pt idx="22" formatCode="0.0">
                  <c:v>6.022187004754358</c:v>
                </c:pt>
                <c:pt idx="23" formatCode="0.0">
                  <c:v>20.30744336569579</c:v>
                </c:pt>
                <c:pt idx="24" formatCode="0.00">
                  <c:v>2.651113467656416</c:v>
                </c:pt>
              </c:numCache>
            </c:numRef>
          </c:val>
        </c:ser>
        <c:ser>
          <c:idx val="2"/>
          <c:order val="2"/>
          <c:tx>
            <c:v>31-35</c:v>
          </c:tx>
          <c:spPr>
            <a:solidFill>
              <a:srgbClr val="FFFFCC"/>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KRILLLT!$S$5:$S$29</c:f>
              <c:numCache>
                <c:formatCode>0</c:formatCode>
                <c:ptCount val="25"/>
                <c:pt idx="0">
                  <c:v>7.118254879448874</c:v>
                </c:pt>
                <c:pt idx="1">
                  <c:v>6.91126279863481</c:v>
                </c:pt>
                <c:pt idx="2">
                  <c:v>30.65843621399177</c:v>
                </c:pt>
                <c:pt idx="3">
                  <c:v>8.45279288185863</c:v>
                </c:pt>
                <c:pt idx="4">
                  <c:v>6.449326718639262</c:v>
                </c:pt>
                <c:pt idx="5">
                  <c:v>30.32166508987701</c:v>
                </c:pt>
                <c:pt idx="6">
                  <c:v>3.217036701404621</c:v>
                </c:pt>
                <c:pt idx="7">
                  <c:v>3.53483606557377</c:v>
                </c:pt>
                <c:pt idx="8">
                  <c:v>13.91729657625611</c:v>
                </c:pt>
                <c:pt idx="9">
                  <c:v>41.3300186451212</c:v>
                </c:pt>
                <c:pt idx="10" formatCode="0.0">
                  <c:v>28.65432439900525</c:v>
                </c:pt>
                <c:pt idx="11" formatCode="0.0">
                  <c:v>9.417199715707177</c:v>
                </c:pt>
                <c:pt idx="12" formatCode="0.0">
                  <c:v>2.782324058919803</c:v>
                </c:pt>
                <c:pt idx="13" formatCode="0.0">
                  <c:v>9.670517757809156</c:v>
                </c:pt>
                <c:pt idx="14" formatCode="0.0">
                  <c:v>13.0379746835443</c:v>
                </c:pt>
                <c:pt idx="15" formatCode="0.0">
                  <c:v>39.95464852607709</c:v>
                </c:pt>
                <c:pt idx="16" formatCode="0.0">
                  <c:v>17.91831357048748</c:v>
                </c:pt>
                <c:pt idx="17" formatCode="0.0">
                  <c:v>1.065246338215712</c:v>
                </c:pt>
                <c:pt idx="18" formatCode="0.0">
                  <c:v>0.687285223367697</c:v>
                </c:pt>
                <c:pt idx="19" formatCode="0.0">
                  <c:v>13.84736428009442</c:v>
                </c:pt>
                <c:pt idx="20" formatCode="0.0">
                  <c:v>21.67330677290836</c:v>
                </c:pt>
                <c:pt idx="21" formatCode="0.0">
                  <c:v>16.69394435351882</c:v>
                </c:pt>
                <c:pt idx="22" formatCode="0.0">
                  <c:v>10.459587955626</c:v>
                </c:pt>
                <c:pt idx="23" formatCode="0.0">
                  <c:v>23.62459546925566</c:v>
                </c:pt>
                <c:pt idx="24" formatCode="0.00">
                  <c:v>7.953340402969248</c:v>
                </c:pt>
              </c:numCache>
            </c:numRef>
          </c:val>
        </c:ser>
        <c:ser>
          <c:idx val="3"/>
          <c:order val="3"/>
          <c:tx>
            <c:v>36-40</c:v>
          </c:tx>
          <c:spPr>
            <a:solidFill>
              <a:srgbClr val="CCFFFF"/>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KRILLLT!$T$5:$T$29</c:f>
              <c:numCache>
                <c:formatCode>0</c:formatCode>
                <c:ptCount val="25"/>
                <c:pt idx="0">
                  <c:v>7.692307692307692</c:v>
                </c:pt>
                <c:pt idx="1">
                  <c:v>9.17235494880546</c:v>
                </c:pt>
                <c:pt idx="2">
                  <c:v>30.17832647462277</c:v>
                </c:pt>
                <c:pt idx="3">
                  <c:v>20.11863568956995</c:v>
                </c:pt>
                <c:pt idx="4">
                  <c:v>12.82778171509568</c:v>
                </c:pt>
                <c:pt idx="5">
                  <c:v>33.49101229895931</c:v>
                </c:pt>
                <c:pt idx="6">
                  <c:v>26.37063887630267</c:v>
                </c:pt>
                <c:pt idx="7">
                  <c:v>12.09016393442623</c:v>
                </c:pt>
                <c:pt idx="8">
                  <c:v>12.3165851489551</c:v>
                </c:pt>
                <c:pt idx="9">
                  <c:v>26.66252330640149</c:v>
                </c:pt>
                <c:pt idx="10" formatCode="0.0">
                  <c:v>43.21635810997513</c:v>
                </c:pt>
                <c:pt idx="11" formatCode="0.0">
                  <c:v>33.72423596304193</c:v>
                </c:pt>
                <c:pt idx="12" formatCode="0.0">
                  <c:v>7.037643207855974</c:v>
                </c:pt>
                <c:pt idx="13" formatCode="0.0">
                  <c:v>5.862216516901971</c:v>
                </c:pt>
                <c:pt idx="14" formatCode="0.0">
                  <c:v>27.78481012658228</c:v>
                </c:pt>
                <c:pt idx="15" formatCode="0.0">
                  <c:v>28.02721088435374</c:v>
                </c:pt>
                <c:pt idx="16" formatCode="0.0">
                  <c:v>45.45454545454522</c:v>
                </c:pt>
                <c:pt idx="17" formatCode="0.0">
                  <c:v>7.85619174434088</c:v>
                </c:pt>
                <c:pt idx="18" formatCode="0.0">
                  <c:v>1.890034364261168</c:v>
                </c:pt>
                <c:pt idx="19" formatCode="0.0">
                  <c:v>8.18253343823761</c:v>
                </c:pt>
                <c:pt idx="20" formatCode="0.0">
                  <c:v>37.45019920318725</c:v>
                </c:pt>
                <c:pt idx="21" formatCode="0.0">
                  <c:v>30.60556464811784</c:v>
                </c:pt>
                <c:pt idx="22" formatCode="0.0">
                  <c:v>6.57686212361332</c:v>
                </c:pt>
                <c:pt idx="23" formatCode="0.0">
                  <c:v>3.478964401294498</c:v>
                </c:pt>
                <c:pt idx="24" formatCode="0.00">
                  <c:v>31.2831389183457</c:v>
                </c:pt>
              </c:numCache>
            </c:numRef>
          </c:val>
        </c:ser>
        <c:ser>
          <c:idx val="4"/>
          <c:order val="4"/>
          <c:tx>
            <c:v>41-45</c:v>
          </c:tx>
          <c:spPr>
            <a:solidFill>
              <a:srgbClr val="660066"/>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KRILLLT!$U$5:$U$29</c:f>
              <c:numCache>
                <c:formatCode>0</c:formatCode>
                <c:ptCount val="25"/>
                <c:pt idx="0">
                  <c:v>30.42479908151548</c:v>
                </c:pt>
                <c:pt idx="1">
                  <c:v>22.05631399317406</c:v>
                </c:pt>
                <c:pt idx="2">
                  <c:v>17.35253772290809</c:v>
                </c:pt>
                <c:pt idx="3">
                  <c:v>32.62481463173505</c:v>
                </c:pt>
                <c:pt idx="4">
                  <c:v>26.61233167965982</c:v>
                </c:pt>
                <c:pt idx="5">
                  <c:v>23.65184484389782</c:v>
                </c:pt>
                <c:pt idx="6">
                  <c:v>45.89941096511101</c:v>
                </c:pt>
                <c:pt idx="7">
                  <c:v>36.68032786885244</c:v>
                </c:pt>
                <c:pt idx="8">
                  <c:v>13.78390395731436</c:v>
                </c:pt>
                <c:pt idx="9">
                  <c:v>11.80857675574891</c:v>
                </c:pt>
                <c:pt idx="10" formatCode="0.0">
                  <c:v>19.61867919314728</c:v>
                </c:pt>
                <c:pt idx="11" formatCode="0.0">
                  <c:v>40.83155650319829</c:v>
                </c:pt>
                <c:pt idx="12" formatCode="0.0">
                  <c:v>30.6873977086743</c:v>
                </c:pt>
                <c:pt idx="13" formatCode="0.0">
                  <c:v>5.776636713735558</c:v>
                </c:pt>
                <c:pt idx="14" formatCode="0.0">
                  <c:v>18.0379746835443</c:v>
                </c:pt>
                <c:pt idx="15" formatCode="0.0">
                  <c:v>13.10657596371882</c:v>
                </c:pt>
                <c:pt idx="16" formatCode="0.0">
                  <c:v>27.66798418972332</c:v>
                </c:pt>
                <c:pt idx="17" formatCode="0.0">
                  <c:v>49.40079893475366</c:v>
                </c:pt>
                <c:pt idx="18" formatCode="0.0">
                  <c:v>13.74570446735395</c:v>
                </c:pt>
                <c:pt idx="19" formatCode="0.0">
                  <c:v>19.74822974036169</c:v>
                </c:pt>
                <c:pt idx="20" formatCode="0.0">
                  <c:v>21.91235059760956</c:v>
                </c:pt>
                <c:pt idx="21" formatCode="0.0">
                  <c:v>19.31260229132558</c:v>
                </c:pt>
                <c:pt idx="22" formatCode="0.0">
                  <c:v>22.2662440570523</c:v>
                </c:pt>
                <c:pt idx="23" formatCode="0.0">
                  <c:v>5.258899676375385</c:v>
                </c:pt>
                <c:pt idx="24" formatCode="0.00">
                  <c:v>31.70731707317072</c:v>
                </c:pt>
              </c:numCache>
            </c:numRef>
          </c:val>
        </c:ser>
        <c:ser>
          <c:idx val="5"/>
          <c:order val="5"/>
          <c:tx>
            <c:v>46-50</c:v>
          </c:tx>
          <c:spPr>
            <a:solidFill>
              <a:srgbClr val="FF8080"/>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KRILLLT!$V$5:$V$29</c:f>
              <c:numCache>
                <c:formatCode>0</c:formatCode>
                <c:ptCount val="25"/>
                <c:pt idx="0">
                  <c:v>15.38461538461538</c:v>
                </c:pt>
                <c:pt idx="1">
                  <c:v>28.79692832764505</c:v>
                </c:pt>
                <c:pt idx="2">
                  <c:v>5.486968449931413</c:v>
                </c:pt>
                <c:pt idx="3">
                  <c:v>24.5674740484429</c:v>
                </c:pt>
                <c:pt idx="4">
                  <c:v>24.66335931963147</c:v>
                </c:pt>
                <c:pt idx="5">
                  <c:v>8.136234626300851</c:v>
                </c:pt>
                <c:pt idx="6">
                  <c:v>20.11780697779792</c:v>
                </c:pt>
                <c:pt idx="7">
                  <c:v>39.08811475409836</c:v>
                </c:pt>
                <c:pt idx="8">
                  <c:v>30.01333926189417</c:v>
                </c:pt>
                <c:pt idx="9">
                  <c:v>3.573648228713486</c:v>
                </c:pt>
                <c:pt idx="10" formatCode="0.0">
                  <c:v>3.03951367781155</c:v>
                </c:pt>
                <c:pt idx="11" formatCode="0.0">
                  <c:v>14.35678749111585</c:v>
                </c:pt>
                <c:pt idx="12" formatCode="0.0">
                  <c:v>41.20294599018006</c:v>
                </c:pt>
                <c:pt idx="13" formatCode="0.0">
                  <c:v>28.84039366709457</c:v>
                </c:pt>
                <c:pt idx="14" formatCode="0.0">
                  <c:v>15.75949367088608</c:v>
                </c:pt>
                <c:pt idx="15" formatCode="0.0">
                  <c:v>4.625850340136015</c:v>
                </c:pt>
                <c:pt idx="16" formatCode="0.0">
                  <c:v>7.378129117259552</c:v>
                </c:pt>
                <c:pt idx="17" formatCode="0.0">
                  <c:v>37.15046604527294</c:v>
                </c:pt>
                <c:pt idx="18" formatCode="0.0">
                  <c:v>46.90721649484534</c:v>
                </c:pt>
                <c:pt idx="19" formatCode="0.0">
                  <c:v>18.64673485444532</c:v>
                </c:pt>
                <c:pt idx="20" formatCode="0.0">
                  <c:v>7.410358565737051</c:v>
                </c:pt>
                <c:pt idx="21" formatCode="0.0">
                  <c:v>17.51227495908347</c:v>
                </c:pt>
                <c:pt idx="22" formatCode="0.0">
                  <c:v>41.20443740095087</c:v>
                </c:pt>
                <c:pt idx="23" formatCode="0.0">
                  <c:v>19.57928802588997</c:v>
                </c:pt>
                <c:pt idx="24" formatCode="0.00">
                  <c:v>6.998939554612937</c:v>
                </c:pt>
              </c:numCache>
            </c:numRef>
          </c:val>
        </c:ser>
        <c:ser>
          <c:idx val="6"/>
          <c:order val="6"/>
          <c:tx>
            <c:v>51-55</c:v>
          </c:tx>
          <c:spPr>
            <a:solidFill>
              <a:srgbClr val="0066CC"/>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KRILLLT!$W$5:$W$29</c:f>
              <c:numCache>
                <c:formatCode>0</c:formatCode>
                <c:ptCount val="25"/>
                <c:pt idx="0">
                  <c:v>33.18025258323743</c:v>
                </c:pt>
                <c:pt idx="1">
                  <c:v>18.9419795221843</c:v>
                </c:pt>
                <c:pt idx="2">
                  <c:v>1.851851851851852</c:v>
                </c:pt>
                <c:pt idx="3">
                  <c:v>6.623826000988631</c:v>
                </c:pt>
                <c:pt idx="4">
                  <c:v>14.98936924167257</c:v>
                </c:pt>
                <c:pt idx="5">
                  <c:v>0.898770104068117</c:v>
                </c:pt>
                <c:pt idx="6">
                  <c:v>4.03262347077481</c:v>
                </c:pt>
                <c:pt idx="7">
                  <c:v>7.37704918032787</c:v>
                </c:pt>
                <c:pt idx="8">
                  <c:v>19.25300133392619</c:v>
                </c:pt>
                <c:pt idx="9">
                  <c:v>0.590428837787446</c:v>
                </c:pt>
                <c:pt idx="10" formatCode="0.0">
                  <c:v>0.221055540204476</c:v>
                </c:pt>
                <c:pt idx="11" formatCode="0.0">
                  <c:v>0.852878464818763</c:v>
                </c:pt>
                <c:pt idx="12" formatCode="0.0">
                  <c:v>15.54828150572832</c:v>
                </c:pt>
                <c:pt idx="13" formatCode="0.0">
                  <c:v>34.61703038083012</c:v>
                </c:pt>
                <c:pt idx="14" formatCode="0.0">
                  <c:v>13.79746835443038</c:v>
                </c:pt>
                <c:pt idx="15" formatCode="0.0">
                  <c:v>1.179138321995465</c:v>
                </c:pt>
                <c:pt idx="16" formatCode="0.0">
                  <c:v>0.658761528326746</c:v>
                </c:pt>
                <c:pt idx="17" formatCode="0.0">
                  <c:v>3.595206391478027</c:v>
                </c:pt>
                <c:pt idx="18" formatCode="0.0">
                  <c:v>32.8178694158071</c:v>
                </c:pt>
                <c:pt idx="19" formatCode="0.0">
                  <c:v>11.09362706530291</c:v>
                </c:pt>
                <c:pt idx="20" formatCode="0.0">
                  <c:v>2.231075697211156</c:v>
                </c:pt>
                <c:pt idx="21" formatCode="0.0">
                  <c:v>9.656301145662848</c:v>
                </c:pt>
                <c:pt idx="22" formatCode="0.0">
                  <c:v>12.202852614897</c:v>
                </c:pt>
                <c:pt idx="23" formatCode="0.0">
                  <c:v>19.1747572815534</c:v>
                </c:pt>
                <c:pt idx="24" formatCode="0.00">
                  <c:v>2.014846235418853</c:v>
                </c:pt>
              </c:numCache>
            </c:numRef>
          </c:val>
        </c:ser>
        <c:ser>
          <c:idx val="7"/>
          <c:order val="7"/>
          <c:tx>
            <c:v>56-65</c:v>
          </c:tx>
          <c:spPr>
            <a:solidFill>
              <a:srgbClr val="CCCCFF"/>
            </a:solidFill>
            <a:ln w="12700">
              <a:solidFill>
                <a:srgbClr val="000000"/>
              </a:solidFill>
              <a:prstDash val="solid"/>
            </a:ln>
            <a:sp3d prstMaterial="flat"/>
          </c:spPr>
          <c:cat>
            <c:strRef>
              <c:f>KRILLLT!$P$5:$P$29</c:f>
              <c:strCache>
                <c:ptCount val="25"/>
                <c:pt idx="0">
                  <c:v>87-88</c:v>
                </c:pt>
                <c:pt idx="1">
                  <c:v>88-89</c:v>
                </c:pt>
                <c:pt idx="2">
                  <c:v>89-90</c:v>
                </c:pt>
                <c:pt idx="3">
                  <c:v>90-91</c:v>
                </c:pt>
                <c:pt idx="4">
                  <c:v>91-92</c:v>
                </c:pt>
                <c:pt idx="5">
                  <c:v>92-93</c:v>
                </c:pt>
                <c:pt idx="6">
                  <c:v>93-94</c:v>
                </c:pt>
                <c:pt idx="7">
                  <c:v>94-95</c:v>
                </c:pt>
                <c:pt idx="8">
                  <c:v>95-96</c:v>
                </c:pt>
                <c:pt idx="9">
                  <c:v>96-97</c:v>
                </c:pt>
                <c:pt idx="10">
                  <c:v>97-98</c:v>
                </c:pt>
                <c:pt idx="11">
                  <c:v>98-99</c:v>
                </c:pt>
                <c:pt idx="12">
                  <c:v>99-00</c:v>
                </c:pt>
                <c:pt idx="13">
                  <c:v>00-01</c:v>
                </c:pt>
                <c:pt idx="14">
                  <c:v>01-02</c:v>
                </c:pt>
                <c:pt idx="15">
                  <c:v>02-03</c:v>
                </c:pt>
                <c:pt idx="16">
                  <c:v>03-04</c:v>
                </c:pt>
                <c:pt idx="17">
                  <c:v>04-05</c:v>
                </c:pt>
                <c:pt idx="18">
                  <c:v>05-06</c:v>
                </c:pt>
                <c:pt idx="19">
                  <c:v>06-07</c:v>
                </c:pt>
                <c:pt idx="20">
                  <c:v>07-08</c:v>
                </c:pt>
                <c:pt idx="21">
                  <c:v>08-09</c:v>
                </c:pt>
                <c:pt idx="22">
                  <c:v>09-10</c:v>
                </c:pt>
                <c:pt idx="23">
                  <c:v>10-11</c:v>
                </c:pt>
                <c:pt idx="24">
                  <c:v>11-12</c:v>
                </c:pt>
              </c:strCache>
            </c:strRef>
          </c:cat>
          <c:val>
            <c:numRef>
              <c:f>KRILLLT!$X$5:$X$29</c:f>
              <c:numCache>
                <c:formatCode>0</c:formatCode>
                <c:ptCount val="25"/>
                <c:pt idx="0">
                  <c:v>0.0</c:v>
                </c:pt>
                <c:pt idx="1">
                  <c:v>5.07679180887372</c:v>
                </c:pt>
                <c:pt idx="2">
                  <c:v>0.137174211248285</c:v>
                </c:pt>
                <c:pt idx="3">
                  <c:v>0.494315373208107</c:v>
                </c:pt>
                <c:pt idx="4">
                  <c:v>7.9</c:v>
                </c:pt>
                <c:pt idx="5">
                  <c:v>0.0</c:v>
                </c:pt>
                <c:pt idx="6">
                  <c:v>0.0</c:v>
                </c:pt>
                <c:pt idx="7">
                  <c:v>0.256147540983607</c:v>
                </c:pt>
                <c:pt idx="8">
                  <c:v>2.178746109381947</c:v>
                </c:pt>
                <c:pt idx="9">
                  <c:v>0.0621504039776258</c:v>
                </c:pt>
                <c:pt idx="10" formatCode="0.0">
                  <c:v>0.0</c:v>
                </c:pt>
                <c:pt idx="11" formatCode="0.0">
                  <c:v>0.0</c:v>
                </c:pt>
                <c:pt idx="12" formatCode="0.0">
                  <c:v>1.268412438625204</c:v>
                </c:pt>
                <c:pt idx="13" formatCode="0.0">
                  <c:v>8.6007702182285</c:v>
                </c:pt>
                <c:pt idx="14" formatCode="0.0">
                  <c:v>3.29113924050633</c:v>
                </c:pt>
                <c:pt idx="15" formatCode="0.0">
                  <c:v>0.0</c:v>
                </c:pt>
                <c:pt idx="16" formatCode="0.0">
                  <c:v>0.0</c:v>
                </c:pt>
                <c:pt idx="17" formatCode="0.0">
                  <c:v>0.133155792276964</c:v>
                </c:pt>
                <c:pt idx="18" formatCode="0.0">
                  <c:v>3.264604810996564</c:v>
                </c:pt>
                <c:pt idx="19" formatCode="0.0">
                  <c:v>2.281667977970102</c:v>
                </c:pt>
                <c:pt idx="20" formatCode="0.0">
                  <c:v>0.398406374501992</c:v>
                </c:pt>
                <c:pt idx="21" formatCode="0.0">
                  <c:v>1.145662847790507</c:v>
                </c:pt>
                <c:pt idx="22" formatCode="0.0">
                  <c:v>0.396196513470681</c:v>
                </c:pt>
                <c:pt idx="23" formatCode="0.0">
                  <c:v>3.883495145631068</c:v>
                </c:pt>
                <c:pt idx="24" formatCode="0.00">
                  <c:v>0.424178154825027</c:v>
                </c:pt>
              </c:numCache>
            </c:numRef>
          </c:val>
        </c:ser>
        <c:bandFmts>
          <c:bandFmt>
            <c:idx val="0"/>
            <c:spPr>
              <a:solidFill>
                <a:srgbClr val="9999FF"/>
              </a:solidFill>
              <a:ln w="12700">
                <a:solidFill>
                  <a:srgbClr val="000000"/>
                </a:solidFill>
                <a:prstDash val="solid"/>
              </a:ln>
              <a:sp3d prstMaterial="flat"/>
            </c:spPr>
          </c:bandFmt>
          <c:bandFmt>
            <c:idx val="1"/>
            <c:spPr>
              <a:solidFill>
                <a:srgbClr val="993366"/>
              </a:solidFill>
              <a:ln w="12700">
                <a:solidFill>
                  <a:srgbClr val="000000"/>
                </a:solidFill>
                <a:prstDash val="solid"/>
              </a:ln>
              <a:sp3d prstMaterial="flat"/>
            </c:spPr>
          </c:bandFmt>
          <c:bandFmt>
            <c:idx val="2"/>
            <c:spPr>
              <a:solidFill>
                <a:srgbClr val="FFFFCC"/>
              </a:solidFill>
              <a:ln w="12700">
                <a:solidFill>
                  <a:srgbClr val="000000"/>
                </a:solidFill>
                <a:prstDash val="solid"/>
              </a:ln>
              <a:sp3d prstMaterial="flat"/>
            </c:spPr>
          </c:bandFmt>
          <c:bandFmt>
            <c:idx val="3"/>
            <c:spPr>
              <a:solidFill>
                <a:srgbClr val="CCFFFF"/>
              </a:solidFill>
              <a:ln w="12700">
                <a:solidFill>
                  <a:srgbClr val="000000"/>
                </a:solidFill>
                <a:prstDash val="solid"/>
              </a:ln>
              <a:sp3d prstMaterial="flat"/>
            </c:spPr>
          </c:bandFmt>
          <c:bandFmt>
            <c:idx val="4"/>
            <c:spPr>
              <a:solidFill>
                <a:srgbClr val="660066"/>
              </a:solidFill>
              <a:ln w="12700">
                <a:solidFill>
                  <a:srgbClr val="000000"/>
                </a:solidFill>
                <a:prstDash val="solid"/>
              </a:ln>
              <a:sp3d prstMaterial="flat"/>
            </c:spPr>
          </c:bandFmt>
          <c:bandFmt>
            <c:idx val="5"/>
            <c:spPr>
              <a:solidFill>
                <a:srgbClr val="FF8080"/>
              </a:solidFill>
              <a:ln w="12700">
                <a:solidFill>
                  <a:srgbClr val="000000"/>
                </a:solidFill>
                <a:prstDash val="solid"/>
              </a:ln>
              <a:sp3d prstMaterial="flat"/>
            </c:spPr>
          </c:bandFmt>
        </c:bandFmts>
        <c:axId val="2101572888"/>
        <c:axId val="2101579224"/>
        <c:axId val="2101582856"/>
      </c:surfaceChart>
      <c:catAx>
        <c:axId val="2101572888"/>
        <c:scaling>
          <c:orientation val="minMax"/>
        </c:scaling>
        <c:delete val="0"/>
        <c:axPos val="b"/>
        <c:title>
          <c:tx>
            <c:rich>
              <a:bodyPr/>
              <a:lstStyle/>
              <a:p>
                <a:pPr>
                  <a:defRPr sz="2000" b="1" i="0" u="none" strike="noStrike" baseline="0">
                    <a:solidFill>
                      <a:srgbClr val="000000"/>
                    </a:solidFill>
                    <a:latin typeface="Arial"/>
                    <a:ea typeface="Tahoma"/>
                    <a:cs typeface="Arial"/>
                  </a:defRPr>
                </a:pPr>
                <a:r>
                  <a:rPr lang="en-US" sz="2000" dirty="0" smtClean="0">
                    <a:latin typeface="Arial"/>
                    <a:cs typeface="Arial"/>
                  </a:rPr>
                  <a:t>Year</a:t>
                </a:r>
                <a:endParaRPr lang="en-US" sz="2000" dirty="0">
                  <a:latin typeface="Arial"/>
                  <a:cs typeface="Arial"/>
                </a:endParaRPr>
              </a:p>
            </c:rich>
          </c:tx>
          <c:layout>
            <c:manualLayout>
              <c:xMode val="edge"/>
              <c:yMode val="edge"/>
              <c:x val="0.426438928365662"/>
              <c:y val="0.751483906616936"/>
            </c:manualLayout>
          </c:layout>
          <c:overlay val="0"/>
          <c:spPr>
            <a:noFill/>
            <a:ln w="25400">
              <a:noFill/>
            </a:ln>
          </c:spPr>
        </c:title>
        <c:numFmt formatCode="0" sourceLinked="1"/>
        <c:majorTickMark val="out"/>
        <c:minorTickMark val="none"/>
        <c:tickLblPos val="low"/>
        <c:spPr>
          <a:ln w="3175">
            <a:solidFill>
              <a:srgbClr val="000000"/>
            </a:solidFill>
            <a:prstDash val="solid"/>
          </a:ln>
        </c:spPr>
        <c:txPr>
          <a:bodyPr rot="-2100000" vert="horz"/>
          <a:lstStyle/>
          <a:p>
            <a:pPr>
              <a:defRPr sz="1800" b="0" i="0" u="none" strike="noStrike" baseline="0">
                <a:solidFill>
                  <a:srgbClr val="000000"/>
                </a:solidFill>
                <a:latin typeface="Arial"/>
                <a:ea typeface="Tahoma"/>
                <a:cs typeface="Arial"/>
              </a:defRPr>
            </a:pPr>
            <a:endParaRPr lang="en-US"/>
          </a:p>
        </c:txPr>
        <c:crossAx val="2101579224"/>
        <c:crosses val="autoZero"/>
        <c:auto val="1"/>
        <c:lblAlgn val="ctr"/>
        <c:lblOffset val="100"/>
        <c:tickLblSkip val="1"/>
        <c:tickMarkSkip val="1"/>
        <c:noMultiLvlLbl val="1"/>
      </c:catAx>
      <c:valAx>
        <c:axId val="2101579224"/>
        <c:scaling>
          <c:orientation val="minMax"/>
          <c:max val="60.0"/>
        </c:scaling>
        <c:delete val="0"/>
        <c:axPos val="l"/>
        <c:majorGridlines>
          <c:spPr>
            <a:ln w="3175">
              <a:solidFill>
                <a:srgbClr val="000000"/>
              </a:solidFill>
              <a:prstDash val="solid"/>
            </a:ln>
          </c:spPr>
        </c:majorGridlines>
        <c:numFmt formatCode="0" sourceLinked="1"/>
        <c:majorTickMark val="none"/>
        <c:minorTickMark val="none"/>
        <c:tickLblPos val="none"/>
        <c:spPr>
          <a:ln w="3175">
            <a:solidFill>
              <a:srgbClr val="000000"/>
            </a:solidFill>
            <a:prstDash val="solid"/>
          </a:ln>
        </c:spPr>
        <c:crossAx val="2101572888"/>
        <c:crosses val="autoZero"/>
        <c:crossBetween val="midCat"/>
        <c:majorUnit val="10.0"/>
      </c:valAx>
      <c:serAx>
        <c:axId val="2101582856"/>
        <c:scaling>
          <c:orientation val="minMax"/>
        </c:scaling>
        <c:delete val="1"/>
        <c:axPos val="b"/>
        <c:numFmt formatCode="General" sourceLinked="1"/>
        <c:majorTickMark val="out"/>
        <c:minorTickMark val="none"/>
        <c:tickLblPos val="low"/>
        <c:crossAx val="2101579224"/>
        <c:crosses val="autoZero"/>
        <c:tickLblSkip val="1"/>
        <c:tickMarkSkip val="1"/>
      </c:serAx>
      <c:spPr>
        <a:noFill/>
        <a:ln w="25400">
          <a:noFill/>
        </a:ln>
      </c:spPr>
    </c:plotArea>
    <c:legend>
      <c:legendPos val="r"/>
      <c:legendEntry>
        <c:idx val="0"/>
        <c:txPr>
          <a:bodyPr/>
          <a:lstStyle/>
          <a:p>
            <a:pPr rtl="0">
              <a:defRPr sz="1800" b="0" i="0" u="none" strike="noStrike" baseline="0">
                <a:solidFill>
                  <a:srgbClr val="000000"/>
                </a:solidFill>
                <a:latin typeface="Arial"/>
                <a:ea typeface="Tahoma"/>
                <a:cs typeface="Arial"/>
              </a:defRPr>
            </a:pPr>
            <a:endParaRPr lang="en-US"/>
          </a:p>
        </c:txPr>
      </c:legendEntry>
      <c:legendEntry>
        <c:idx val="1"/>
        <c:txPr>
          <a:bodyPr/>
          <a:lstStyle/>
          <a:p>
            <a:pPr rtl="0">
              <a:defRPr sz="1800" b="0" i="0" u="none" strike="noStrike" baseline="0">
                <a:solidFill>
                  <a:srgbClr val="000000"/>
                </a:solidFill>
                <a:latin typeface="Arial"/>
                <a:ea typeface="Tahoma"/>
                <a:cs typeface="Arial"/>
              </a:defRPr>
            </a:pPr>
            <a:endParaRPr lang="en-US"/>
          </a:p>
        </c:txPr>
      </c:legendEntry>
      <c:legendEntry>
        <c:idx val="2"/>
        <c:txPr>
          <a:bodyPr/>
          <a:lstStyle/>
          <a:p>
            <a:pPr rtl="0">
              <a:defRPr sz="1800" b="0" i="0" u="none" strike="noStrike" baseline="0">
                <a:solidFill>
                  <a:srgbClr val="000000"/>
                </a:solidFill>
                <a:latin typeface="Arial"/>
                <a:ea typeface="Tahoma"/>
                <a:cs typeface="Arial"/>
              </a:defRPr>
            </a:pPr>
            <a:endParaRPr lang="en-US"/>
          </a:p>
        </c:txPr>
      </c:legendEntry>
      <c:legendEntry>
        <c:idx val="3"/>
        <c:txPr>
          <a:bodyPr/>
          <a:lstStyle/>
          <a:p>
            <a:pPr rtl="0">
              <a:defRPr sz="1800" b="0" i="0" u="none" strike="noStrike" baseline="0">
                <a:solidFill>
                  <a:srgbClr val="000000"/>
                </a:solidFill>
                <a:latin typeface="Arial"/>
                <a:ea typeface="Tahoma"/>
                <a:cs typeface="Arial"/>
              </a:defRPr>
            </a:pPr>
            <a:endParaRPr lang="en-US"/>
          </a:p>
        </c:txPr>
      </c:legendEntry>
      <c:legendEntry>
        <c:idx val="4"/>
        <c:txPr>
          <a:bodyPr/>
          <a:lstStyle/>
          <a:p>
            <a:pPr rtl="0">
              <a:defRPr sz="1800" b="0" i="0" u="none" strike="noStrike" baseline="0">
                <a:solidFill>
                  <a:srgbClr val="000000"/>
                </a:solidFill>
                <a:latin typeface="Arial"/>
                <a:ea typeface="Tahoma"/>
                <a:cs typeface="Arial"/>
              </a:defRPr>
            </a:pPr>
            <a:endParaRPr lang="en-US"/>
          </a:p>
        </c:txPr>
      </c:legendEntry>
      <c:legendEntry>
        <c:idx val="5"/>
        <c:txPr>
          <a:bodyPr/>
          <a:lstStyle/>
          <a:p>
            <a:pPr rtl="0">
              <a:defRPr sz="1800" b="0" i="0" u="none" strike="noStrike" baseline="0">
                <a:solidFill>
                  <a:srgbClr val="000000"/>
                </a:solidFill>
                <a:latin typeface="Arial"/>
                <a:ea typeface="Tahoma"/>
                <a:cs typeface="Arial"/>
              </a:defRPr>
            </a:pPr>
            <a:endParaRPr lang="en-US"/>
          </a:p>
        </c:txPr>
      </c:legendEntry>
      <c:layout>
        <c:manualLayout>
          <c:xMode val="edge"/>
          <c:yMode val="edge"/>
          <c:x val="0.871414202035721"/>
          <c:y val="0.283965879265092"/>
          <c:w val="0.0965918355950187"/>
          <c:h val="0.321003324584427"/>
        </c:manualLayout>
      </c:layout>
      <c:overlay val="0"/>
      <c:spPr>
        <a:solidFill>
          <a:srgbClr val="FFFFFF"/>
        </a:solidFill>
        <a:ln w="3175">
          <a:solidFill>
            <a:srgbClr val="000000"/>
          </a:solidFill>
          <a:prstDash val="solid"/>
        </a:ln>
      </c:spPr>
      <c:txPr>
        <a:bodyPr/>
        <a:lstStyle/>
        <a:p>
          <a:pPr rtl="0">
            <a:defRPr sz="1800" b="0" i="0" u="none" strike="noStrike" baseline="0">
              <a:solidFill>
                <a:srgbClr val="000000"/>
              </a:solidFill>
              <a:latin typeface="Arial"/>
              <a:ea typeface="Tahoma"/>
              <a:cs typeface="Arial"/>
            </a:defRPr>
          </a:pPr>
          <a:endParaRPr lang="en-US"/>
        </a:p>
      </c:txPr>
    </c:legend>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Tahoma"/>
          <a:ea typeface="Tahoma"/>
          <a:cs typeface="Tahoma"/>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66071225652131"/>
          <c:y val="0.0169826561326939"/>
          <c:w val="0.889541326400267"/>
          <c:h val="0.945817050440936"/>
        </c:manualLayout>
      </c:layout>
      <c:scatterChart>
        <c:scatterStyle val="smoothMarker"/>
        <c:varyColors val="0"/>
        <c:ser>
          <c:idx val="0"/>
          <c:order val="0"/>
          <c:tx>
            <c:strRef>
              <c:f>Sheet1!$E$3</c:f>
              <c:strCache>
                <c:ptCount val="1"/>
                <c:pt idx="0">
                  <c:v>Station B - Chl a</c:v>
                </c:pt>
              </c:strCache>
            </c:strRef>
          </c:tx>
          <c:spPr>
            <a:ln>
              <a:solidFill>
                <a:schemeClr val="tx1"/>
              </a:solidFill>
            </a:ln>
          </c:spPr>
          <c:marker>
            <c:symbol val="diamond"/>
            <c:size val="6"/>
            <c:spPr>
              <a:solidFill>
                <a:sysClr val="windowText" lastClr="000000"/>
              </a:solidFill>
              <a:ln>
                <a:solidFill>
                  <a:sysClr val="windowText" lastClr="000000"/>
                </a:solidFill>
              </a:ln>
            </c:spPr>
          </c:marker>
          <c:dPt>
            <c:idx val="10"/>
            <c:bubble3D val="0"/>
          </c:dPt>
          <c:errBars>
            <c:errDir val="y"/>
            <c:errBarType val="both"/>
            <c:errValType val="cust"/>
            <c:noEndCap val="1"/>
            <c:plus>
              <c:numRef>
                <c:f>Sheet1!$E$28:$E$48</c:f>
                <c:numCache>
                  <c:formatCode>General</c:formatCode>
                  <c:ptCount val="21"/>
                  <c:pt idx="0">
                    <c:v>0.0434358963738053</c:v>
                  </c:pt>
                  <c:pt idx="1">
                    <c:v>-1.000270624812918</c:v>
                  </c:pt>
                  <c:pt idx="4">
                    <c:v>0.173719720567942</c:v>
                  </c:pt>
                  <c:pt idx="5">
                    <c:v>-0.614641181902627</c:v>
                  </c:pt>
                  <c:pt idx="6">
                    <c:v>-0.540202685458311</c:v>
                  </c:pt>
                  <c:pt idx="7">
                    <c:v>-1.115976031510991</c:v>
                  </c:pt>
                  <c:pt idx="8">
                    <c:v>-0.933952841436685</c:v>
                  </c:pt>
                  <c:pt idx="9">
                    <c:v>-0.364573915808571</c:v>
                  </c:pt>
                  <c:pt idx="10">
                    <c:v>1.103813992832241</c:v>
                  </c:pt>
                  <c:pt idx="11">
                    <c:v>-1.135428119544245</c:v>
                  </c:pt>
                  <c:pt idx="14">
                    <c:v>1.592914894712522</c:v>
                  </c:pt>
                  <c:pt idx="15">
                    <c:v>0.251190008435055</c:v>
                  </c:pt>
                  <c:pt idx="17">
                    <c:v>-0.973493321155838</c:v>
                  </c:pt>
                  <c:pt idx="18">
                    <c:v>2.23438395747027</c:v>
                  </c:pt>
                  <c:pt idx="19">
                    <c:v>0.763471705692058</c:v>
                  </c:pt>
                  <c:pt idx="20">
                    <c:v>-0.118462591986442</c:v>
                  </c:pt>
                </c:numCache>
              </c:numRef>
            </c:plus>
            <c:minus>
              <c:numRef>
                <c:f>Sheet1!$E$28:$E$48</c:f>
                <c:numCache>
                  <c:formatCode>General</c:formatCode>
                  <c:ptCount val="21"/>
                  <c:pt idx="0">
                    <c:v>0.0434358963738053</c:v>
                  </c:pt>
                  <c:pt idx="1">
                    <c:v>-1.000270624812918</c:v>
                  </c:pt>
                  <c:pt idx="4">
                    <c:v>0.173719720567942</c:v>
                  </c:pt>
                  <c:pt idx="5">
                    <c:v>-0.614641181902627</c:v>
                  </c:pt>
                  <c:pt idx="6">
                    <c:v>-0.540202685458311</c:v>
                  </c:pt>
                  <c:pt idx="7">
                    <c:v>-1.115976031510991</c:v>
                  </c:pt>
                  <c:pt idx="8">
                    <c:v>-0.933952841436685</c:v>
                  </c:pt>
                  <c:pt idx="9">
                    <c:v>-0.364573915808571</c:v>
                  </c:pt>
                  <c:pt idx="10">
                    <c:v>1.103813992832241</c:v>
                  </c:pt>
                  <c:pt idx="11">
                    <c:v>-1.135428119544245</c:v>
                  </c:pt>
                  <c:pt idx="14">
                    <c:v>1.592914894712522</c:v>
                  </c:pt>
                  <c:pt idx="15">
                    <c:v>0.251190008435055</c:v>
                  </c:pt>
                  <c:pt idx="17">
                    <c:v>-0.973493321155838</c:v>
                  </c:pt>
                  <c:pt idx="18">
                    <c:v>2.23438395747027</c:v>
                  </c:pt>
                  <c:pt idx="19">
                    <c:v>0.763471705692058</c:v>
                  </c:pt>
                  <c:pt idx="20">
                    <c:v>-0.118462591986442</c:v>
                  </c:pt>
                </c:numCache>
              </c:numRef>
            </c:minus>
          </c:errBars>
          <c:xVal>
            <c:strRef>
              <c:f>Sheet1!$B$4:$B$24</c:f>
              <c:strCache>
                <c:ptCount val="21"/>
                <c:pt idx="0">
                  <c:v>91/92</c:v>
                </c:pt>
                <c:pt idx="1">
                  <c:v>92/93</c:v>
                </c:pt>
                <c:pt idx="2">
                  <c:v>93/94</c:v>
                </c:pt>
                <c:pt idx="3">
                  <c:v>94/95</c:v>
                </c:pt>
                <c:pt idx="4">
                  <c:v>95/96</c:v>
                </c:pt>
                <c:pt idx="5">
                  <c:v>96/97</c:v>
                </c:pt>
                <c:pt idx="6">
                  <c:v>97/98</c:v>
                </c:pt>
                <c:pt idx="7">
                  <c:v>98/99</c:v>
                </c:pt>
                <c:pt idx="8">
                  <c:v>1999/2000</c:v>
                </c:pt>
                <c:pt idx="9">
                  <c:v>2000/2001</c:v>
                </c:pt>
                <c:pt idx="10">
                  <c:v>2001/2002</c:v>
                </c:pt>
                <c:pt idx="11">
                  <c:v>2002/2003</c:v>
                </c:pt>
                <c:pt idx="12">
                  <c:v>2003/2004</c:v>
                </c:pt>
                <c:pt idx="13">
                  <c:v>2004/2005</c:v>
                </c:pt>
                <c:pt idx="14">
                  <c:v>2005/2006</c:v>
                </c:pt>
                <c:pt idx="15">
                  <c:v>2006/2007</c:v>
                </c:pt>
                <c:pt idx="16">
                  <c:v>2007/2008</c:v>
                </c:pt>
                <c:pt idx="17">
                  <c:v>2008/2009</c:v>
                </c:pt>
                <c:pt idx="18">
                  <c:v>2009/2010</c:v>
                </c:pt>
                <c:pt idx="19">
                  <c:v>2010/2011</c:v>
                </c:pt>
                <c:pt idx="20">
                  <c:v>2011/2012</c:v>
                </c:pt>
              </c:strCache>
            </c:strRef>
          </c:xVal>
          <c:yVal>
            <c:numRef>
              <c:f>Sheet1!$E$4:$E$24</c:f>
              <c:numCache>
                <c:formatCode>General</c:formatCode>
                <c:ptCount val="21"/>
                <c:pt idx="0">
                  <c:v>2.919553702042947</c:v>
                </c:pt>
                <c:pt idx="1">
                  <c:v>-67.23341865873237</c:v>
                </c:pt>
                <c:pt idx="4">
                  <c:v>11.6766107216304</c:v>
                </c:pt>
                <c:pt idx="5">
                  <c:v>-41.31324751787676</c:v>
                </c:pt>
                <c:pt idx="6">
                  <c:v>-36.30984696644774</c:v>
                </c:pt>
                <c:pt idx="7">
                  <c:v>-75.01058401442329</c:v>
                </c:pt>
                <c:pt idx="8">
                  <c:v>-62.77585369216418</c:v>
                </c:pt>
                <c:pt idx="9">
                  <c:v>-24.50491907447099</c:v>
                </c:pt>
                <c:pt idx="10">
                  <c:v>74.19310980499631</c:v>
                </c:pt>
                <c:pt idx="11">
                  <c:v>-76.31806055735471</c:v>
                </c:pt>
                <c:pt idx="14">
                  <c:v>107.0681387089301</c:v>
                </c:pt>
                <c:pt idx="15">
                  <c:v>16.88379382645894</c:v>
                </c:pt>
                <c:pt idx="17">
                  <c:v>-65.43357607346664</c:v>
                </c:pt>
                <c:pt idx="18">
                  <c:v>150.1846283699982</c:v>
                </c:pt>
                <c:pt idx="19">
                  <c:v>51.31692518961174</c:v>
                </c:pt>
                <c:pt idx="20">
                  <c:v>-7.96249019500368</c:v>
                </c:pt>
              </c:numCache>
            </c:numRef>
          </c:yVal>
          <c:smooth val="1"/>
        </c:ser>
        <c:dLbls>
          <c:showLegendKey val="0"/>
          <c:showVal val="0"/>
          <c:showCatName val="0"/>
          <c:showSerName val="0"/>
          <c:showPercent val="0"/>
          <c:showBubbleSize val="0"/>
        </c:dLbls>
        <c:axId val="2101742024"/>
        <c:axId val="2101747240"/>
      </c:scatterChart>
      <c:scatterChart>
        <c:scatterStyle val="smoothMarker"/>
        <c:varyColors val="0"/>
        <c:ser>
          <c:idx val="2"/>
          <c:order val="1"/>
          <c:tx>
            <c:strRef>
              <c:f>Sheet1!$G$3</c:f>
              <c:strCache>
                <c:ptCount val="1"/>
                <c:pt idx="0">
                  <c:v>Station B - Bact Prod</c:v>
                </c:pt>
              </c:strCache>
            </c:strRef>
          </c:tx>
          <c:spPr>
            <a:ln>
              <a:solidFill>
                <a:schemeClr val="tx1"/>
              </a:solidFill>
              <a:prstDash val="sysDash"/>
            </a:ln>
          </c:spPr>
          <c:marker>
            <c:symbol val="diamond"/>
            <c:size val="5"/>
            <c:spPr>
              <a:solidFill>
                <a:schemeClr val="tx1"/>
              </a:solidFill>
              <a:ln>
                <a:solidFill>
                  <a:schemeClr val="tx1"/>
                </a:solidFill>
                <a:prstDash val="solid"/>
              </a:ln>
            </c:spPr>
          </c:marker>
          <c:xVal>
            <c:strRef>
              <c:f>Sheet1!$B$4:$B$24</c:f>
              <c:strCache>
                <c:ptCount val="21"/>
                <c:pt idx="0">
                  <c:v>91/92</c:v>
                </c:pt>
                <c:pt idx="1">
                  <c:v>92/93</c:v>
                </c:pt>
                <c:pt idx="2">
                  <c:v>93/94</c:v>
                </c:pt>
                <c:pt idx="3">
                  <c:v>94/95</c:v>
                </c:pt>
                <c:pt idx="4">
                  <c:v>95/96</c:v>
                </c:pt>
                <c:pt idx="5">
                  <c:v>96/97</c:v>
                </c:pt>
                <c:pt idx="6">
                  <c:v>97/98</c:v>
                </c:pt>
                <c:pt idx="7">
                  <c:v>98/99</c:v>
                </c:pt>
                <c:pt idx="8">
                  <c:v>1999/2000</c:v>
                </c:pt>
                <c:pt idx="9">
                  <c:v>2000/2001</c:v>
                </c:pt>
                <c:pt idx="10">
                  <c:v>2001/2002</c:v>
                </c:pt>
                <c:pt idx="11">
                  <c:v>2002/2003</c:v>
                </c:pt>
                <c:pt idx="12">
                  <c:v>2003/2004</c:v>
                </c:pt>
                <c:pt idx="13">
                  <c:v>2004/2005</c:v>
                </c:pt>
                <c:pt idx="14">
                  <c:v>2005/2006</c:v>
                </c:pt>
                <c:pt idx="15">
                  <c:v>2006/2007</c:v>
                </c:pt>
                <c:pt idx="16">
                  <c:v>2007/2008</c:v>
                </c:pt>
                <c:pt idx="17">
                  <c:v>2008/2009</c:v>
                </c:pt>
                <c:pt idx="18">
                  <c:v>2009/2010</c:v>
                </c:pt>
                <c:pt idx="19">
                  <c:v>2010/2011</c:v>
                </c:pt>
                <c:pt idx="20">
                  <c:v>2011/2012</c:v>
                </c:pt>
              </c:strCache>
            </c:strRef>
          </c:xVal>
          <c:yVal>
            <c:numRef>
              <c:f>Sheet1!$G$4:$G$24</c:f>
              <c:numCache>
                <c:formatCode>General</c:formatCode>
                <c:ptCount val="21"/>
                <c:pt idx="11" formatCode="0">
                  <c:v>-14.0</c:v>
                </c:pt>
                <c:pt idx="12" formatCode="0">
                  <c:v>-13.0</c:v>
                </c:pt>
                <c:pt idx="13" formatCode="0">
                  <c:v>-13.0</c:v>
                </c:pt>
                <c:pt idx="14" formatCode="0">
                  <c:v>29.0</c:v>
                </c:pt>
                <c:pt idx="17" formatCode="0">
                  <c:v>-10.0</c:v>
                </c:pt>
                <c:pt idx="18" formatCode="0">
                  <c:v>2.0</c:v>
                </c:pt>
                <c:pt idx="19" formatCode="0">
                  <c:v>33.0</c:v>
                </c:pt>
                <c:pt idx="20" formatCode="0">
                  <c:v>-15.0</c:v>
                </c:pt>
              </c:numCache>
            </c:numRef>
          </c:yVal>
          <c:smooth val="1"/>
        </c:ser>
        <c:dLbls>
          <c:showLegendKey val="0"/>
          <c:showVal val="0"/>
          <c:showCatName val="0"/>
          <c:showSerName val="0"/>
          <c:showPercent val="0"/>
          <c:showBubbleSize val="0"/>
        </c:dLbls>
        <c:axId val="2101753432"/>
        <c:axId val="2101750344"/>
      </c:scatterChart>
      <c:valAx>
        <c:axId val="2101742024"/>
        <c:scaling>
          <c:orientation val="minMax"/>
          <c:max val="21.0"/>
          <c:min val="0.0"/>
        </c:scaling>
        <c:delete val="0"/>
        <c:axPos val="b"/>
        <c:majorTickMark val="out"/>
        <c:minorTickMark val="none"/>
        <c:tickLblPos val="nextTo"/>
        <c:txPr>
          <a:bodyPr/>
          <a:lstStyle/>
          <a:p>
            <a:pPr>
              <a:defRPr sz="100">
                <a:solidFill>
                  <a:schemeClr val="bg1"/>
                </a:solidFill>
              </a:defRPr>
            </a:pPr>
            <a:endParaRPr lang="en-US"/>
          </a:p>
        </c:txPr>
        <c:crossAx val="2101747240"/>
        <c:crosses val="autoZero"/>
        <c:crossBetween val="midCat"/>
      </c:valAx>
      <c:valAx>
        <c:axId val="2101747240"/>
        <c:scaling>
          <c:orientation val="minMax"/>
          <c:max val="160.0"/>
          <c:min val="-160.0"/>
        </c:scaling>
        <c:delete val="0"/>
        <c:axPos val="l"/>
        <c:numFmt formatCode="General" sourceLinked="1"/>
        <c:majorTickMark val="out"/>
        <c:minorTickMark val="none"/>
        <c:tickLblPos val="nextTo"/>
        <c:txPr>
          <a:bodyPr/>
          <a:lstStyle/>
          <a:p>
            <a:pPr>
              <a:defRPr sz="1800">
                <a:latin typeface="Arial"/>
                <a:cs typeface="Arial"/>
              </a:defRPr>
            </a:pPr>
            <a:endParaRPr lang="en-US"/>
          </a:p>
        </c:txPr>
        <c:crossAx val="2101742024"/>
        <c:crosses val="autoZero"/>
        <c:crossBetween val="midCat"/>
        <c:majorUnit val="40.0"/>
      </c:valAx>
      <c:valAx>
        <c:axId val="2101750344"/>
        <c:scaling>
          <c:orientation val="minMax"/>
          <c:min val="-40.0"/>
        </c:scaling>
        <c:delete val="0"/>
        <c:axPos val="r"/>
        <c:numFmt formatCode="General" sourceLinked="1"/>
        <c:majorTickMark val="out"/>
        <c:minorTickMark val="none"/>
        <c:tickLblPos val="nextTo"/>
        <c:txPr>
          <a:bodyPr/>
          <a:lstStyle/>
          <a:p>
            <a:pPr>
              <a:defRPr sz="1800">
                <a:latin typeface="Arial"/>
                <a:cs typeface="Arial"/>
              </a:defRPr>
            </a:pPr>
            <a:endParaRPr lang="en-US"/>
          </a:p>
        </c:txPr>
        <c:crossAx val="2101753432"/>
        <c:crosses val="max"/>
        <c:crossBetween val="midCat"/>
        <c:majorUnit val="10.0"/>
      </c:valAx>
      <c:valAx>
        <c:axId val="2101753432"/>
        <c:scaling>
          <c:orientation val="minMax"/>
        </c:scaling>
        <c:delete val="1"/>
        <c:axPos val="b"/>
        <c:majorTickMark val="out"/>
        <c:minorTickMark val="none"/>
        <c:tickLblPos val="nextTo"/>
        <c:crossAx val="2101750344"/>
        <c:crosses val="autoZero"/>
        <c:crossBetween val="midCat"/>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2964201746529"/>
          <c:y val="0.0282952820916229"/>
          <c:w val="0.90585605127631"/>
          <c:h val="0.8334664943943"/>
        </c:manualLayout>
      </c:layout>
      <c:scatterChart>
        <c:scatterStyle val="lineMarker"/>
        <c:varyColors val="0"/>
        <c:ser>
          <c:idx val="1"/>
          <c:order val="0"/>
          <c:tx>
            <c:strRef>
              <c:f>'SeaWiFS EOF DJF'!$R$4</c:f>
              <c:strCache>
                <c:ptCount val="1"/>
                <c:pt idx="0">
                  <c:v>EOF_1</c:v>
                </c:pt>
              </c:strCache>
            </c:strRef>
          </c:tx>
          <c:spPr>
            <a:effectLst/>
          </c:spPr>
          <c:marker>
            <c:spPr>
              <a:solidFill>
                <a:srgbClr val="FF0000"/>
              </a:solidFill>
              <a:effectLst/>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One DJF'!$R$11:$R$23</c:f>
              <c:numCache>
                <c:formatCode>0.00</c:formatCode>
                <c:ptCount val="13"/>
                <c:pt idx="0">
                  <c:v>-0.0641333333333333</c:v>
                </c:pt>
                <c:pt idx="1">
                  <c:v>-0.0692666666666667</c:v>
                </c:pt>
                <c:pt idx="2">
                  <c:v>0.159366666666667</c:v>
                </c:pt>
                <c:pt idx="3">
                  <c:v>-0.166633333333333</c:v>
                </c:pt>
                <c:pt idx="4">
                  <c:v>0.128133333333333</c:v>
                </c:pt>
                <c:pt idx="5">
                  <c:v>0.00933333333333333</c:v>
                </c:pt>
                <c:pt idx="6">
                  <c:v>-0.09755</c:v>
                </c:pt>
                <c:pt idx="7">
                  <c:v>0.119833333333333</c:v>
                </c:pt>
                <c:pt idx="8">
                  <c:v>0.054</c:v>
                </c:pt>
                <c:pt idx="9">
                  <c:v>-0.104766666666667</c:v>
                </c:pt>
                <c:pt idx="11">
                  <c:v>-0.0302666666666667</c:v>
                </c:pt>
                <c:pt idx="12">
                  <c:v>-0.0515666666666667</c:v>
                </c:pt>
              </c:numCache>
            </c:numRef>
          </c:yVal>
          <c:smooth val="0"/>
        </c:ser>
        <c:dLbls>
          <c:showLegendKey val="0"/>
          <c:showVal val="0"/>
          <c:showCatName val="0"/>
          <c:showSerName val="0"/>
          <c:showPercent val="0"/>
          <c:showBubbleSize val="0"/>
        </c:dLbls>
        <c:axId val="2101888648"/>
        <c:axId val="2101894056"/>
      </c:scatterChart>
      <c:scatterChart>
        <c:scatterStyle val="lineMarker"/>
        <c:varyColors val="0"/>
        <c:ser>
          <c:idx val="0"/>
          <c:order val="1"/>
          <c:tx>
            <c:strRef>
              <c:f>'SeaWiFS EOF DJF'!$I$6</c:f>
              <c:strCache>
                <c:ptCount val="1"/>
                <c:pt idx="0">
                  <c:v>SAM - DJF</c:v>
                </c:pt>
              </c:strCache>
            </c:strRef>
          </c:tx>
          <c:spPr>
            <a:ln>
              <a:solidFill>
                <a:schemeClr val="tx1"/>
              </a:solidFill>
            </a:ln>
          </c:spPr>
          <c:marker>
            <c:spPr>
              <a:solidFill>
                <a:schemeClr val="tx1"/>
              </a:solidFill>
              <a:ln>
                <a:noFill/>
              </a:ln>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DJF'!$I$20:$I$32</c:f>
              <c:numCache>
                <c:formatCode>0.00</c:formatCode>
                <c:ptCount val="13"/>
                <c:pt idx="0">
                  <c:v>1.189444444444444</c:v>
                </c:pt>
                <c:pt idx="1">
                  <c:v>1.472777777777778</c:v>
                </c:pt>
                <c:pt idx="2">
                  <c:v>2.391944444444443</c:v>
                </c:pt>
                <c:pt idx="3">
                  <c:v>-0.335833333333333</c:v>
                </c:pt>
                <c:pt idx="4">
                  <c:v>1.8525</c:v>
                </c:pt>
                <c:pt idx="5">
                  <c:v>-0.668888888888889</c:v>
                </c:pt>
                <c:pt idx="6">
                  <c:v>-0.229444444444444</c:v>
                </c:pt>
                <c:pt idx="7">
                  <c:v>1.003611111111111</c:v>
                </c:pt>
                <c:pt idx="8">
                  <c:v>-0.337777777777778</c:v>
                </c:pt>
                <c:pt idx="9">
                  <c:v>0.963055555555555</c:v>
                </c:pt>
                <c:pt idx="10">
                  <c:v>1.126666666666667</c:v>
                </c:pt>
                <c:pt idx="11">
                  <c:v>1.301944444444444</c:v>
                </c:pt>
                <c:pt idx="12">
                  <c:v>-0.8</c:v>
                </c:pt>
              </c:numCache>
            </c:numRef>
          </c:yVal>
          <c:smooth val="0"/>
        </c:ser>
        <c:dLbls>
          <c:showLegendKey val="0"/>
          <c:showVal val="0"/>
          <c:showCatName val="0"/>
          <c:showSerName val="0"/>
          <c:showPercent val="0"/>
          <c:showBubbleSize val="0"/>
        </c:dLbls>
        <c:axId val="2101900856"/>
        <c:axId val="2101897368"/>
      </c:scatterChart>
      <c:valAx>
        <c:axId val="2101888648"/>
        <c:scaling>
          <c:orientation val="minMax"/>
        </c:scaling>
        <c:delete val="0"/>
        <c:axPos val="b"/>
        <c:numFmt formatCode="General" sourceLinked="1"/>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1894056"/>
        <c:crossesAt val="-150.0"/>
        <c:crossBetween val="midCat"/>
      </c:valAx>
      <c:valAx>
        <c:axId val="2101894056"/>
        <c:scaling>
          <c:orientation val="minMax"/>
          <c:max val="0.3"/>
          <c:min val="-0.3"/>
        </c:scaling>
        <c:delete val="0"/>
        <c:axPos val="l"/>
        <c:numFmt formatCode="0.00" sourceLinked="0"/>
        <c:majorTickMark val="out"/>
        <c:minorTickMark val="none"/>
        <c:tickLblPos val="nextTo"/>
        <c:spPr>
          <a:ln w="19050" cmpd="sng">
            <a:solidFill>
              <a:schemeClr val="tx1"/>
            </a:solidFill>
          </a:ln>
        </c:spPr>
        <c:txPr>
          <a:bodyPr/>
          <a:lstStyle/>
          <a:p>
            <a:pPr>
              <a:defRPr sz="1600">
                <a:solidFill>
                  <a:srgbClr val="FF0000"/>
                </a:solidFill>
                <a:latin typeface="Arial"/>
                <a:cs typeface="Arial"/>
              </a:defRPr>
            </a:pPr>
            <a:endParaRPr lang="en-US"/>
          </a:p>
        </c:txPr>
        <c:crossAx val="2101888648"/>
        <c:crosses val="autoZero"/>
        <c:crossBetween val="midCat"/>
      </c:valAx>
      <c:valAx>
        <c:axId val="2101897368"/>
        <c:scaling>
          <c:orientation val="minMax"/>
          <c:min val="-3.0"/>
        </c:scaling>
        <c:delete val="0"/>
        <c:axPos val="r"/>
        <c:numFmt formatCode="0.0" sourceLinked="0"/>
        <c:majorTickMark val="out"/>
        <c:minorTickMark val="none"/>
        <c:tickLblPos val="nextTo"/>
        <c:spPr>
          <a:ln w="19050" cmpd="sng">
            <a:solidFill>
              <a:srgbClr val="000000"/>
            </a:solidFill>
          </a:ln>
        </c:spPr>
        <c:txPr>
          <a:bodyPr/>
          <a:lstStyle/>
          <a:p>
            <a:pPr>
              <a:defRPr sz="1600">
                <a:latin typeface="Arial"/>
                <a:cs typeface="Arial"/>
              </a:defRPr>
            </a:pPr>
            <a:endParaRPr lang="en-US"/>
          </a:p>
        </c:txPr>
        <c:crossAx val="2101900856"/>
        <c:crosses val="max"/>
        <c:crossBetween val="midCat"/>
      </c:valAx>
      <c:valAx>
        <c:axId val="2101900856"/>
        <c:scaling>
          <c:orientation val="minMax"/>
        </c:scaling>
        <c:delete val="1"/>
        <c:axPos val="b"/>
        <c:numFmt formatCode="General" sourceLinked="1"/>
        <c:majorTickMark val="out"/>
        <c:minorTickMark val="none"/>
        <c:tickLblPos val="nextTo"/>
        <c:crossAx val="2101897368"/>
        <c:crosses val="autoZero"/>
        <c:crossBetween val="midCat"/>
      </c:valAx>
    </c:plotArea>
    <c:legend>
      <c:legendPos val="r"/>
      <c:layout>
        <c:manualLayout>
          <c:xMode val="edge"/>
          <c:yMode val="edge"/>
          <c:x val="0.42490549567929"/>
          <c:y val="0.04227476714053"/>
          <c:w val="0.337221900787093"/>
          <c:h val="0.0954379424966973"/>
        </c:manualLayout>
      </c:layout>
      <c:overlay val="0"/>
      <c:txPr>
        <a:bodyPr/>
        <a:lstStyle/>
        <a:p>
          <a:pPr>
            <a:defRPr sz="1200">
              <a:latin typeface="Arial"/>
              <a:cs typeface="Arial"/>
            </a:defRPr>
          </a:pPr>
          <a:endParaRPr lang="en-US"/>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2964201746529"/>
          <c:y val="0.0282952820916229"/>
          <c:w val="0.90585605127631"/>
          <c:h val="0.8334664943943"/>
        </c:manualLayout>
      </c:layout>
      <c:scatterChart>
        <c:scatterStyle val="lineMarker"/>
        <c:varyColors val="0"/>
        <c:ser>
          <c:idx val="1"/>
          <c:order val="0"/>
          <c:tx>
            <c:strRef>
              <c:f>'SeaWiFS EOF DJF'!$S$4</c:f>
              <c:strCache>
                <c:ptCount val="1"/>
                <c:pt idx="0">
                  <c:v>EOF_2</c:v>
                </c:pt>
              </c:strCache>
            </c:strRef>
          </c:tx>
          <c:spPr>
            <a:effectLst/>
          </c:spPr>
          <c:marker>
            <c:spPr>
              <a:solidFill>
                <a:srgbClr val="FF0000"/>
              </a:solidFill>
              <a:effectLst/>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One DJF'!$S$11:$S$23</c:f>
              <c:numCache>
                <c:formatCode>0.00</c:formatCode>
                <c:ptCount val="13"/>
                <c:pt idx="0">
                  <c:v>0.1146</c:v>
                </c:pt>
                <c:pt idx="1">
                  <c:v>0.2565</c:v>
                </c:pt>
                <c:pt idx="2">
                  <c:v>0.0440666666666667</c:v>
                </c:pt>
                <c:pt idx="3">
                  <c:v>-0.189633333333333</c:v>
                </c:pt>
                <c:pt idx="4">
                  <c:v>-0.0437</c:v>
                </c:pt>
                <c:pt idx="5">
                  <c:v>-0.0187666666666667</c:v>
                </c:pt>
                <c:pt idx="6">
                  <c:v>-0.26785</c:v>
                </c:pt>
                <c:pt idx="7">
                  <c:v>0.0881</c:v>
                </c:pt>
                <c:pt idx="8">
                  <c:v>-0.0671</c:v>
                </c:pt>
                <c:pt idx="9">
                  <c:v>0.0508666666666667</c:v>
                </c:pt>
                <c:pt idx="11">
                  <c:v>-0.1</c:v>
                </c:pt>
                <c:pt idx="12">
                  <c:v>-0.0382</c:v>
                </c:pt>
              </c:numCache>
            </c:numRef>
          </c:yVal>
          <c:smooth val="0"/>
        </c:ser>
        <c:dLbls>
          <c:showLegendKey val="0"/>
          <c:showVal val="0"/>
          <c:showCatName val="0"/>
          <c:showSerName val="0"/>
          <c:showPercent val="0"/>
          <c:showBubbleSize val="0"/>
        </c:dLbls>
        <c:axId val="2102038584"/>
        <c:axId val="2102044088"/>
      </c:scatterChart>
      <c:scatterChart>
        <c:scatterStyle val="lineMarker"/>
        <c:varyColors val="0"/>
        <c:ser>
          <c:idx val="0"/>
          <c:order val="1"/>
          <c:tx>
            <c:strRef>
              <c:f>'SeaWiFS EOF One DJF'!$W$4</c:f>
              <c:strCache>
                <c:ptCount val="1"/>
                <c:pt idx="0">
                  <c:v>(SAM - DJF) &amp; MEI - Yearly</c:v>
                </c:pt>
              </c:strCache>
            </c:strRef>
          </c:tx>
          <c:spPr>
            <a:ln>
              <a:solidFill>
                <a:schemeClr val="tx1"/>
              </a:solidFill>
            </a:ln>
          </c:spPr>
          <c:marker>
            <c:spPr>
              <a:solidFill>
                <a:schemeClr val="tx1"/>
              </a:solidFill>
              <a:ln>
                <a:noFill/>
              </a:ln>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DJF'!$W$11:$W$23</c:f>
              <c:numCache>
                <c:formatCode>0.000</c:formatCode>
                <c:ptCount val="13"/>
                <c:pt idx="0">
                  <c:v>2.731527777777777</c:v>
                </c:pt>
                <c:pt idx="1">
                  <c:v>2.312194444444444</c:v>
                </c:pt>
                <c:pt idx="2">
                  <c:v>1.458111111111111</c:v>
                </c:pt>
                <c:pt idx="3">
                  <c:v>-0.8715</c:v>
                </c:pt>
                <c:pt idx="4">
                  <c:v>1.694166666666666</c:v>
                </c:pt>
                <c:pt idx="5">
                  <c:v>-0.091638888888889</c:v>
                </c:pt>
                <c:pt idx="6">
                  <c:v>0.220305555555555</c:v>
                </c:pt>
                <c:pt idx="7">
                  <c:v>1.411944444444444</c:v>
                </c:pt>
                <c:pt idx="8">
                  <c:v>-0.0216944444444443</c:v>
                </c:pt>
                <c:pt idx="9">
                  <c:v>1.263055555555555</c:v>
                </c:pt>
                <c:pt idx="10">
                  <c:v>0.783083333333333</c:v>
                </c:pt>
                <c:pt idx="11">
                  <c:v>0.610694444444444</c:v>
                </c:pt>
                <c:pt idx="12">
                  <c:v>-0.41</c:v>
                </c:pt>
              </c:numCache>
            </c:numRef>
          </c:yVal>
          <c:smooth val="0"/>
        </c:ser>
        <c:dLbls>
          <c:showLegendKey val="0"/>
          <c:showVal val="0"/>
          <c:showCatName val="0"/>
          <c:showSerName val="0"/>
          <c:showPercent val="0"/>
          <c:showBubbleSize val="0"/>
        </c:dLbls>
        <c:axId val="2102050888"/>
        <c:axId val="2102047400"/>
      </c:scatterChart>
      <c:valAx>
        <c:axId val="2102038584"/>
        <c:scaling>
          <c:orientation val="minMax"/>
        </c:scaling>
        <c:delete val="0"/>
        <c:axPos val="b"/>
        <c:numFmt formatCode="General" sourceLinked="1"/>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044088"/>
        <c:crossesAt val="-150.0"/>
        <c:crossBetween val="midCat"/>
      </c:valAx>
      <c:valAx>
        <c:axId val="2102044088"/>
        <c:scaling>
          <c:orientation val="minMax"/>
          <c:max val="0.3"/>
          <c:min val="-0.3"/>
        </c:scaling>
        <c:delete val="0"/>
        <c:axPos val="l"/>
        <c:numFmt formatCode="0.00" sourceLinked="0"/>
        <c:majorTickMark val="out"/>
        <c:minorTickMark val="none"/>
        <c:tickLblPos val="nextTo"/>
        <c:spPr>
          <a:ln w="19050" cmpd="sng">
            <a:solidFill>
              <a:schemeClr val="tx1"/>
            </a:solidFill>
          </a:ln>
        </c:spPr>
        <c:txPr>
          <a:bodyPr/>
          <a:lstStyle/>
          <a:p>
            <a:pPr>
              <a:defRPr sz="1600">
                <a:solidFill>
                  <a:srgbClr val="FF0000"/>
                </a:solidFill>
                <a:latin typeface="Arial"/>
                <a:cs typeface="Arial"/>
              </a:defRPr>
            </a:pPr>
            <a:endParaRPr lang="en-US"/>
          </a:p>
        </c:txPr>
        <c:crossAx val="2102038584"/>
        <c:crosses val="autoZero"/>
        <c:crossBetween val="midCat"/>
      </c:valAx>
      <c:valAx>
        <c:axId val="2102047400"/>
        <c:scaling>
          <c:orientation val="minMax"/>
          <c:max val="3.0"/>
          <c:min val="-3.0"/>
        </c:scaling>
        <c:delete val="0"/>
        <c:axPos val="r"/>
        <c:numFmt formatCode="0.0" sourceLinked="0"/>
        <c:majorTickMark val="out"/>
        <c:minorTickMark val="none"/>
        <c:tickLblPos val="nextTo"/>
        <c:spPr>
          <a:ln w="19050" cmpd="sng">
            <a:solidFill>
              <a:srgbClr val="000000"/>
            </a:solidFill>
          </a:ln>
        </c:spPr>
        <c:txPr>
          <a:bodyPr/>
          <a:lstStyle/>
          <a:p>
            <a:pPr>
              <a:defRPr sz="1600">
                <a:latin typeface="Arial"/>
                <a:cs typeface="Arial"/>
              </a:defRPr>
            </a:pPr>
            <a:endParaRPr lang="en-US"/>
          </a:p>
        </c:txPr>
        <c:crossAx val="2102050888"/>
        <c:crosses val="max"/>
        <c:crossBetween val="midCat"/>
      </c:valAx>
      <c:valAx>
        <c:axId val="2102050888"/>
        <c:scaling>
          <c:orientation val="minMax"/>
        </c:scaling>
        <c:delete val="1"/>
        <c:axPos val="b"/>
        <c:numFmt formatCode="General" sourceLinked="1"/>
        <c:majorTickMark val="out"/>
        <c:minorTickMark val="none"/>
        <c:tickLblPos val="nextTo"/>
        <c:crossAx val="2102047400"/>
        <c:crosses val="autoZero"/>
        <c:crossBetween val="midCat"/>
      </c:valAx>
    </c:plotArea>
    <c:legend>
      <c:legendPos val="r"/>
      <c:layout>
        <c:manualLayout>
          <c:xMode val="edge"/>
          <c:yMode val="edge"/>
          <c:x val="0.310785464217048"/>
          <c:y val="0.0353898231789104"/>
          <c:w val="0.579697355759835"/>
          <c:h val="0.0993649379757986"/>
        </c:manualLayout>
      </c:layout>
      <c:overlay val="0"/>
      <c:txPr>
        <a:bodyPr/>
        <a:lstStyle/>
        <a:p>
          <a:pPr>
            <a:defRPr sz="1200">
              <a:latin typeface="Arial"/>
              <a:cs typeface="Arial"/>
            </a:defRPr>
          </a:pPr>
          <a:endParaRPr lang="en-US"/>
        </a:p>
      </c:tx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2964201746529"/>
          <c:y val="0.0282952820916229"/>
          <c:w val="0.90585605127631"/>
          <c:h val="0.833376583014504"/>
        </c:manualLayout>
      </c:layout>
      <c:scatterChart>
        <c:scatterStyle val="lineMarker"/>
        <c:varyColors val="0"/>
        <c:ser>
          <c:idx val="1"/>
          <c:order val="0"/>
          <c:tx>
            <c:strRef>
              <c:f>'SeaWiFS EOF DJF'!$T$4</c:f>
              <c:strCache>
                <c:ptCount val="1"/>
                <c:pt idx="0">
                  <c:v>EOF_3</c:v>
                </c:pt>
              </c:strCache>
            </c:strRef>
          </c:tx>
          <c:spPr>
            <a:effectLst/>
          </c:spPr>
          <c:marker>
            <c:spPr>
              <a:solidFill>
                <a:srgbClr val="FF0000"/>
              </a:solidFill>
              <a:effectLst/>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One DJF'!$T$11:$T$23</c:f>
              <c:numCache>
                <c:formatCode>0.00</c:formatCode>
                <c:ptCount val="13"/>
                <c:pt idx="0">
                  <c:v>-0.2141</c:v>
                </c:pt>
                <c:pt idx="1">
                  <c:v>0.0870333333333333</c:v>
                </c:pt>
                <c:pt idx="2">
                  <c:v>-0.106233333333333</c:v>
                </c:pt>
                <c:pt idx="3">
                  <c:v>0.0262666666666667</c:v>
                </c:pt>
                <c:pt idx="4">
                  <c:v>-0.0357333333333333</c:v>
                </c:pt>
                <c:pt idx="5">
                  <c:v>0.0876666666666666</c:v>
                </c:pt>
                <c:pt idx="6">
                  <c:v>-0.06915</c:v>
                </c:pt>
                <c:pt idx="7">
                  <c:v>-0.127733333333333</c:v>
                </c:pt>
                <c:pt idx="8">
                  <c:v>-0.145433333333333</c:v>
                </c:pt>
                <c:pt idx="9">
                  <c:v>-0.000166666666666667</c:v>
                </c:pt>
                <c:pt idx="11">
                  <c:v>0.00396666666666666</c:v>
                </c:pt>
                <c:pt idx="12">
                  <c:v>0.2135</c:v>
                </c:pt>
              </c:numCache>
            </c:numRef>
          </c:yVal>
          <c:smooth val="0"/>
        </c:ser>
        <c:dLbls>
          <c:showLegendKey val="0"/>
          <c:showVal val="0"/>
          <c:showCatName val="0"/>
          <c:showSerName val="0"/>
          <c:showPercent val="0"/>
          <c:showBubbleSize val="0"/>
        </c:dLbls>
        <c:axId val="2102188856"/>
        <c:axId val="2102194264"/>
      </c:scatterChart>
      <c:scatterChart>
        <c:scatterStyle val="lineMarker"/>
        <c:varyColors val="0"/>
        <c:ser>
          <c:idx val="0"/>
          <c:order val="1"/>
          <c:tx>
            <c:strRef>
              <c:f>'SeaWiFS EOF One DJF'!$W$4</c:f>
              <c:strCache>
                <c:ptCount val="1"/>
                <c:pt idx="0">
                  <c:v>(SAM - DJF) &amp; MEI - Yearly</c:v>
                </c:pt>
              </c:strCache>
            </c:strRef>
          </c:tx>
          <c:spPr>
            <a:ln>
              <a:solidFill>
                <a:schemeClr val="tx1"/>
              </a:solidFill>
            </a:ln>
          </c:spPr>
          <c:marker>
            <c:spPr>
              <a:solidFill>
                <a:schemeClr val="tx1"/>
              </a:solidFill>
              <a:ln>
                <a:noFill/>
              </a:ln>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'SeaWiFS EOF One DJF'!$W$11:$W$23</c:f>
              <c:numCache>
                <c:formatCode>0.00</c:formatCode>
                <c:ptCount val="13"/>
                <c:pt idx="0">
                  <c:v>2.731527777777777</c:v>
                </c:pt>
                <c:pt idx="1">
                  <c:v>2.312194444444444</c:v>
                </c:pt>
                <c:pt idx="2">
                  <c:v>1.458111111111111</c:v>
                </c:pt>
                <c:pt idx="3">
                  <c:v>-0.8715</c:v>
                </c:pt>
                <c:pt idx="4">
                  <c:v>1.694166666666666</c:v>
                </c:pt>
                <c:pt idx="5">
                  <c:v>-0.091638888888889</c:v>
                </c:pt>
                <c:pt idx="6">
                  <c:v>0.220305555555555</c:v>
                </c:pt>
                <c:pt idx="7">
                  <c:v>1.411944444444444</c:v>
                </c:pt>
                <c:pt idx="8">
                  <c:v>-0.0216944444444443</c:v>
                </c:pt>
                <c:pt idx="9">
                  <c:v>1.263055555555555</c:v>
                </c:pt>
                <c:pt idx="10">
                  <c:v>0.783083333333333</c:v>
                </c:pt>
                <c:pt idx="11">
                  <c:v>0.610694444444444</c:v>
                </c:pt>
                <c:pt idx="12">
                  <c:v>-0.41</c:v>
                </c:pt>
              </c:numCache>
            </c:numRef>
          </c:yVal>
          <c:smooth val="0"/>
        </c:ser>
        <c:dLbls>
          <c:showLegendKey val="0"/>
          <c:showVal val="0"/>
          <c:showCatName val="0"/>
          <c:showSerName val="0"/>
          <c:showPercent val="0"/>
          <c:showBubbleSize val="0"/>
        </c:dLbls>
        <c:axId val="2102201064"/>
        <c:axId val="2102197576"/>
      </c:scatterChart>
      <c:valAx>
        <c:axId val="2102188856"/>
        <c:scaling>
          <c:orientation val="minMax"/>
        </c:scaling>
        <c:delete val="0"/>
        <c:axPos val="b"/>
        <c:numFmt formatCode="General" sourceLinked="1"/>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194264"/>
        <c:crossesAt val="-150.0"/>
        <c:crossBetween val="midCat"/>
      </c:valAx>
      <c:valAx>
        <c:axId val="2102194264"/>
        <c:scaling>
          <c:orientation val="minMax"/>
          <c:max val="0.3"/>
          <c:min val="-0.3"/>
        </c:scaling>
        <c:delete val="0"/>
        <c:axPos val="l"/>
        <c:numFmt formatCode="0.00" sourceLinked="0"/>
        <c:majorTickMark val="out"/>
        <c:minorTickMark val="none"/>
        <c:tickLblPos val="nextTo"/>
        <c:spPr>
          <a:ln w="19050" cmpd="sng">
            <a:solidFill>
              <a:schemeClr val="tx1"/>
            </a:solidFill>
          </a:ln>
        </c:spPr>
        <c:txPr>
          <a:bodyPr/>
          <a:lstStyle/>
          <a:p>
            <a:pPr>
              <a:defRPr sz="1600">
                <a:solidFill>
                  <a:srgbClr val="FF0000"/>
                </a:solidFill>
                <a:latin typeface="Arial"/>
                <a:cs typeface="Arial"/>
              </a:defRPr>
            </a:pPr>
            <a:endParaRPr lang="en-US"/>
          </a:p>
        </c:txPr>
        <c:crossAx val="2102188856"/>
        <c:crosses val="autoZero"/>
        <c:crossBetween val="midCat"/>
      </c:valAx>
      <c:valAx>
        <c:axId val="2102197576"/>
        <c:scaling>
          <c:orientation val="minMax"/>
          <c:max val="3.0"/>
          <c:min val="-3.0"/>
        </c:scaling>
        <c:delete val="0"/>
        <c:axPos val="r"/>
        <c:numFmt formatCode="0.0" sourceLinked="0"/>
        <c:majorTickMark val="out"/>
        <c:minorTickMark val="none"/>
        <c:tickLblPos val="nextTo"/>
        <c:spPr>
          <a:ln w="19050" cmpd="sng">
            <a:solidFill>
              <a:srgbClr val="000000"/>
            </a:solidFill>
          </a:ln>
        </c:spPr>
        <c:txPr>
          <a:bodyPr/>
          <a:lstStyle/>
          <a:p>
            <a:pPr>
              <a:defRPr sz="1600">
                <a:latin typeface="Arial"/>
                <a:cs typeface="Arial"/>
              </a:defRPr>
            </a:pPr>
            <a:endParaRPr lang="en-US"/>
          </a:p>
        </c:txPr>
        <c:crossAx val="2102201064"/>
        <c:crosses val="max"/>
        <c:crossBetween val="midCat"/>
      </c:valAx>
      <c:valAx>
        <c:axId val="2102201064"/>
        <c:scaling>
          <c:orientation val="minMax"/>
        </c:scaling>
        <c:delete val="1"/>
        <c:axPos val="b"/>
        <c:numFmt formatCode="General" sourceLinked="1"/>
        <c:majorTickMark val="out"/>
        <c:minorTickMark val="none"/>
        <c:tickLblPos val="nextTo"/>
        <c:crossAx val="2102197576"/>
        <c:crosses val="autoZero"/>
        <c:crossBetween val="midCat"/>
      </c:valAx>
    </c:plotArea>
    <c:legend>
      <c:legendPos val="r"/>
      <c:layout>
        <c:manualLayout>
          <c:xMode val="edge"/>
          <c:yMode val="edge"/>
          <c:x val="0.226955314961715"/>
          <c:y val="0.0"/>
          <c:w val="0.61850295566593"/>
          <c:h val="0.125425093922083"/>
        </c:manualLayout>
      </c:layout>
      <c:overlay val="0"/>
      <c:txPr>
        <a:bodyPr/>
        <a:lstStyle/>
        <a:p>
          <a:pPr>
            <a:defRPr sz="1200">
              <a:latin typeface="Arial"/>
              <a:cs typeface="Arial"/>
            </a:defRPr>
          </a:pPr>
          <a:endParaRPr lang="en-US"/>
        </a:p>
      </c:txPr>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2964201746529"/>
          <c:y val="0.0282952820916229"/>
          <c:w val="0.90585605127631"/>
          <c:h val="0.874207730082127"/>
        </c:manualLayout>
      </c:layout>
      <c:scatterChart>
        <c:scatterStyle val="lineMarker"/>
        <c:varyColors val="0"/>
        <c:ser>
          <c:idx val="1"/>
          <c:order val="0"/>
          <c:tx>
            <c:strRef>
              <c:f>'Fluor No LOG DJF'!$O$1</c:f>
              <c:strCache>
                <c:ptCount val="1"/>
                <c:pt idx="0">
                  <c:v>B Fluor DJF</c:v>
                </c:pt>
              </c:strCache>
            </c:strRef>
          </c:tx>
          <c:spPr>
            <a:ln w="47625">
              <a:noFill/>
            </a:ln>
            <a:effectLst/>
          </c:spPr>
          <c:marker>
            <c:spPr>
              <a:solidFill>
                <a:srgbClr val="FF0000"/>
              </a:solidFill>
              <a:effectLst/>
            </c:spPr>
          </c:marker>
          <c:xVal>
            <c:numRef>
              <c:f>'Fluor No LOG DJF'!$N$2:$N$21</c:f>
              <c:numCache>
                <c:formatCode>General</c:formatCode>
                <c:ptCount val="2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numCache>
            </c:numRef>
          </c:xVal>
          <c:yVal>
            <c:numRef>
              <c:f>'Fluor No LOG DJF'!$O$2:$O$21</c:f>
              <c:numCache>
                <c:formatCode>0.00</c:formatCode>
                <c:ptCount val="20"/>
                <c:pt idx="0">
                  <c:v>2.919553702042947</c:v>
                </c:pt>
                <c:pt idx="1">
                  <c:v>-67.23341865873237</c:v>
                </c:pt>
                <c:pt idx="4">
                  <c:v>11.6766107216304</c:v>
                </c:pt>
                <c:pt idx="5">
                  <c:v>-41.31324751787684</c:v>
                </c:pt>
                <c:pt idx="6">
                  <c:v>-36.30984696644774</c:v>
                </c:pt>
                <c:pt idx="7">
                  <c:v>-75.0105840144234</c:v>
                </c:pt>
                <c:pt idx="8">
                  <c:v>-62.77585369216418</c:v>
                </c:pt>
                <c:pt idx="9">
                  <c:v>-24.50491907447099</c:v>
                </c:pt>
                <c:pt idx="10">
                  <c:v>74.1931098049963</c:v>
                </c:pt>
                <c:pt idx="11">
                  <c:v>-76.31806055735483</c:v>
                </c:pt>
                <c:pt idx="14">
                  <c:v>107.0681387089301</c:v>
                </c:pt>
                <c:pt idx="15">
                  <c:v>16.88379382645894</c:v>
                </c:pt>
                <c:pt idx="17">
                  <c:v>-65.43357607346677</c:v>
                </c:pt>
                <c:pt idx="18">
                  <c:v>150.1846283699982</c:v>
                </c:pt>
                <c:pt idx="19">
                  <c:v>51.31692518961174</c:v>
                </c:pt>
              </c:numCache>
            </c:numRef>
          </c:yVal>
          <c:smooth val="0"/>
        </c:ser>
        <c:dLbls>
          <c:showLegendKey val="0"/>
          <c:showVal val="0"/>
          <c:showCatName val="0"/>
          <c:showSerName val="0"/>
          <c:showPercent val="0"/>
          <c:showBubbleSize val="0"/>
        </c:dLbls>
        <c:axId val="2102240520"/>
        <c:axId val="2102246120"/>
      </c:scatterChart>
      <c:scatterChart>
        <c:scatterStyle val="lineMarker"/>
        <c:varyColors val="0"/>
        <c:ser>
          <c:idx val="0"/>
          <c:order val="1"/>
          <c:tx>
            <c:strRef>
              <c:f>'Fluor No LOG DJF'!$Q$1</c:f>
              <c:strCache>
                <c:ptCount val="1"/>
                <c:pt idx="0">
                  <c:v>(SAM - DJF) &amp; MEI - Yearly</c:v>
                </c:pt>
              </c:strCache>
            </c:strRef>
          </c:tx>
          <c:spPr>
            <a:ln>
              <a:solidFill>
                <a:schemeClr val="tx1"/>
              </a:solidFill>
            </a:ln>
          </c:spPr>
          <c:marker>
            <c:spPr>
              <a:solidFill>
                <a:schemeClr val="tx1"/>
              </a:solidFill>
              <a:ln>
                <a:noFill/>
              </a:ln>
            </c:spPr>
          </c:marker>
          <c:xVal>
            <c:numRef>
              <c:f>'Fluor No LOG DJF'!$N$2:$N$21</c:f>
              <c:numCache>
                <c:formatCode>General</c:formatCode>
                <c:ptCount val="2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numCache>
            </c:numRef>
          </c:xVal>
          <c:yVal>
            <c:numRef>
              <c:f>'Fluor No LOG DJF'!$Q$2:$Q$21</c:f>
              <c:numCache>
                <c:formatCode>0.000</c:formatCode>
                <c:ptCount val="20"/>
                <c:pt idx="0">
                  <c:v>0.120416666666667</c:v>
                </c:pt>
                <c:pt idx="1">
                  <c:v>0.700666666666667</c:v>
                </c:pt>
                <c:pt idx="2">
                  <c:v>2.543805555555556</c:v>
                </c:pt>
                <c:pt idx="3">
                  <c:v>1.773833333333334</c:v>
                </c:pt>
                <c:pt idx="4">
                  <c:v>-0.0786944444444445</c:v>
                </c:pt>
                <c:pt idx="5">
                  <c:v>0.530277777777778</c:v>
                </c:pt>
                <c:pt idx="6">
                  <c:v>2.731527777777777</c:v>
                </c:pt>
                <c:pt idx="7">
                  <c:v>2.312194444444444</c:v>
                </c:pt>
                <c:pt idx="8">
                  <c:v>1.458111111111111</c:v>
                </c:pt>
                <c:pt idx="9">
                  <c:v>-0.8715</c:v>
                </c:pt>
                <c:pt idx="10">
                  <c:v>1.694166666666666</c:v>
                </c:pt>
                <c:pt idx="11">
                  <c:v>-0.091638888888889</c:v>
                </c:pt>
                <c:pt idx="12">
                  <c:v>0.220305555555555</c:v>
                </c:pt>
                <c:pt idx="13">
                  <c:v>1.411944444444444</c:v>
                </c:pt>
                <c:pt idx="14">
                  <c:v>-0.0216944444444443</c:v>
                </c:pt>
                <c:pt idx="15">
                  <c:v>1.263055555555555</c:v>
                </c:pt>
                <c:pt idx="16">
                  <c:v>0.783083333333333</c:v>
                </c:pt>
                <c:pt idx="17">
                  <c:v>0.610694444444444</c:v>
                </c:pt>
                <c:pt idx="18">
                  <c:v>-0.41</c:v>
                </c:pt>
                <c:pt idx="19">
                  <c:v>0.0995833333333332</c:v>
                </c:pt>
              </c:numCache>
            </c:numRef>
          </c:yVal>
          <c:smooth val="0"/>
        </c:ser>
        <c:dLbls>
          <c:showLegendKey val="0"/>
          <c:showVal val="0"/>
          <c:showCatName val="0"/>
          <c:showSerName val="0"/>
          <c:showPercent val="0"/>
          <c:showBubbleSize val="0"/>
        </c:dLbls>
        <c:axId val="2102252904"/>
        <c:axId val="2102249384"/>
      </c:scatterChart>
      <c:valAx>
        <c:axId val="2102240520"/>
        <c:scaling>
          <c:orientation val="minMax"/>
          <c:min val="1990.0"/>
        </c:scaling>
        <c:delete val="0"/>
        <c:axPos val="b"/>
        <c:numFmt formatCode="General" sourceLinked="1"/>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246120"/>
        <c:crossesAt val="-200.0"/>
        <c:crossBetween val="midCat"/>
      </c:valAx>
      <c:valAx>
        <c:axId val="2102246120"/>
        <c:scaling>
          <c:orientation val="minMax"/>
          <c:max val="200.0"/>
          <c:min val="-200.0"/>
        </c:scaling>
        <c:delete val="0"/>
        <c:axPos val="l"/>
        <c:numFmt formatCode="0" sourceLinked="0"/>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240520"/>
        <c:crosses val="autoZero"/>
        <c:crossBetween val="midCat"/>
        <c:majorUnit val="50.0"/>
      </c:valAx>
      <c:valAx>
        <c:axId val="2102249384"/>
        <c:scaling>
          <c:orientation val="minMax"/>
          <c:min val="-3.0"/>
        </c:scaling>
        <c:delete val="0"/>
        <c:axPos val="r"/>
        <c:numFmt formatCode="0.0" sourceLinked="0"/>
        <c:majorTickMark val="out"/>
        <c:minorTickMark val="none"/>
        <c:tickLblPos val="nextTo"/>
        <c:spPr>
          <a:ln w="19050" cmpd="sng">
            <a:solidFill>
              <a:srgbClr val="000000"/>
            </a:solidFill>
          </a:ln>
        </c:spPr>
        <c:txPr>
          <a:bodyPr/>
          <a:lstStyle/>
          <a:p>
            <a:pPr>
              <a:defRPr sz="1600">
                <a:latin typeface="Arial"/>
                <a:cs typeface="Arial"/>
              </a:defRPr>
            </a:pPr>
            <a:endParaRPr lang="en-US"/>
          </a:p>
        </c:txPr>
        <c:crossAx val="2102252904"/>
        <c:crosses val="max"/>
        <c:crossBetween val="midCat"/>
      </c:valAx>
      <c:valAx>
        <c:axId val="2102252904"/>
        <c:scaling>
          <c:orientation val="minMax"/>
        </c:scaling>
        <c:delete val="1"/>
        <c:axPos val="b"/>
        <c:numFmt formatCode="General" sourceLinked="1"/>
        <c:majorTickMark val="out"/>
        <c:minorTickMark val="none"/>
        <c:tickLblPos val="nextTo"/>
        <c:crossAx val="2102249384"/>
        <c:crosses val="autoZero"/>
        <c:crossBetween val="midCat"/>
      </c:valAx>
    </c:plotArea>
    <c:legend>
      <c:legendPos val="r"/>
      <c:layout>
        <c:manualLayout>
          <c:xMode val="edge"/>
          <c:yMode val="edge"/>
          <c:x val="0.300773707634372"/>
          <c:y val="0.0012261874523749"/>
          <c:w val="0.37120506675796"/>
          <c:h val="0.11251121835577"/>
        </c:manualLayout>
      </c:layout>
      <c:overlay val="0"/>
      <c:txPr>
        <a:bodyPr/>
        <a:lstStyle/>
        <a:p>
          <a:pPr>
            <a:defRPr sz="1200">
              <a:latin typeface="Arial"/>
              <a:cs typeface="Arial"/>
            </a:defRPr>
          </a:pPr>
          <a:endParaRPr lang="en-US"/>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2964201746529"/>
          <c:y val="0.0282952820916229"/>
          <c:w val="0.90585605127631"/>
          <c:h val="0.917218390390915"/>
        </c:manualLayout>
      </c:layout>
      <c:scatterChart>
        <c:scatterStyle val="lineMarker"/>
        <c:varyColors val="0"/>
        <c:ser>
          <c:idx val="1"/>
          <c:order val="0"/>
          <c:tx>
            <c:strRef>
              <c:f>'Ice,SST,Wind DJF'!$D$7</c:f>
              <c:strCache>
                <c:ptCount val="1"/>
                <c:pt idx="0">
                  <c:v>SeaWiFS Chl-a</c:v>
                </c:pt>
              </c:strCache>
            </c:strRef>
          </c:tx>
          <c:spPr>
            <a:effectLst/>
          </c:spPr>
          <c:marker>
            <c:spPr>
              <a:solidFill>
                <a:srgbClr val="FF0000"/>
              </a:solidFill>
              <a:effectLst/>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'Ice,SST,Wind DJF'!$D$14:$D$26</c:f>
              <c:numCache>
                <c:formatCode>0.00</c:formatCode>
                <c:ptCount val="13"/>
                <c:pt idx="0">
                  <c:v>0.3417931</c:v>
                </c:pt>
                <c:pt idx="1">
                  <c:v>0.4086134</c:v>
                </c:pt>
                <c:pt idx="2">
                  <c:v>0.580064733333333</c:v>
                </c:pt>
                <c:pt idx="3">
                  <c:v>0.6911589</c:v>
                </c:pt>
                <c:pt idx="4">
                  <c:v>1.850506666666667</c:v>
                </c:pt>
                <c:pt idx="5">
                  <c:v>0.317131533333333</c:v>
                </c:pt>
                <c:pt idx="6">
                  <c:v>0.622211666666667</c:v>
                </c:pt>
                <c:pt idx="7">
                  <c:v>1.120145433333333</c:v>
                </c:pt>
                <c:pt idx="8">
                  <c:v>1.0730451</c:v>
                </c:pt>
                <c:pt idx="9">
                  <c:v>0.6476653</c:v>
                </c:pt>
                <c:pt idx="10">
                  <c:v>0.0</c:v>
                </c:pt>
                <c:pt idx="11">
                  <c:v>0.683500133333333</c:v>
                </c:pt>
                <c:pt idx="12">
                  <c:v>0.577323666666667</c:v>
                </c:pt>
              </c:numCache>
            </c:numRef>
          </c:yVal>
          <c:smooth val="0"/>
        </c:ser>
        <c:dLbls>
          <c:showLegendKey val="0"/>
          <c:showVal val="0"/>
          <c:showCatName val="0"/>
          <c:showSerName val="0"/>
          <c:showPercent val="0"/>
          <c:showBubbleSize val="0"/>
        </c:dLbls>
        <c:axId val="2102290760"/>
        <c:axId val="2102296216"/>
      </c:scatterChart>
      <c:scatterChart>
        <c:scatterStyle val="lineMarker"/>
        <c:varyColors val="0"/>
        <c:ser>
          <c:idx val="0"/>
          <c:order val="1"/>
          <c:tx>
            <c:strRef>
              <c:f>'Ice,SST,Wind DJF'!$E$7</c:f>
              <c:strCache>
                <c:ptCount val="1"/>
                <c:pt idx="0">
                  <c:v>SST</c:v>
                </c:pt>
              </c:strCache>
            </c:strRef>
          </c:tx>
          <c:spPr>
            <a:ln>
              <a:solidFill>
                <a:schemeClr val="tx1"/>
              </a:solidFill>
            </a:ln>
          </c:spPr>
          <c:marker>
            <c:spPr>
              <a:solidFill>
                <a:schemeClr val="tx1"/>
              </a:solidFill>
              <a:ln>
                <a:noFill/>
              </a:ln>
            </c:spPr>
          </c:marker>
          <c:xVal>
            <c:numRef>
              <c:f>'SeaWiFS EOF DJF'!$Q$11:$Q$23</c:f>
              <c:numCache>
                <c:formatCode>General</c:formatCode>
                <c:ptCount val="13"/>
                <c:pt idx="0">
                  <c:v>1998.0</c:v>
                </c:pt>
                <c:pt idx="1">
                  <c:v>1999.0</c:v>
                </c:pt>
                <c:pt idx="2">
                  <c:v>2000.0</c:v>
                </c:pt>
                <c:pt idx="3">
                  <c:v>2001.0</c:v>
                </c:pt>
                <c:pt idx="4">
                  <c:v>2002.0</c:v>
                </c:pt>
                <c:pt idx="5">
                  <c:v>2003.0</c:v>
                </c:pt>
                <c:pt idx="6">
                  <c:v>2004.0</c:v>
                </c:pt>
                <c:pt idx="7">
                  <c:v>2005.0</c:v>
                </c:pt>
                <c:pt idx="8">
                  <c:v>2006.0</c:v>
                </c:pt>
                <c:pt idx="9">
                  <c:v>2007.0</c:v>
                </c:pt>
                <c:pt idx="10">
                  <c:v>2008.0</c:v>
                </c:pt>
                <c:pt idx="11">
                  <c:v>2009.0</c:v>
                </c:pt>
                <c:pt idx="12">
                  <c:v>2010.0</c:v>
                </c:pt>
              </c:numCache>
            </c:numRef>
          </c:xVal>
          <c:yVal>
            <c:numRef>
              <c:f>'Ice,SST,Wind DJF'!$E$14:$E$26</c:f>
              <c:numCache>
                <c:formatCode>General</c:formatCode>
                <c:ptCount val="13"/>
                <c:pt idx="0">
                  <c:v>-0.0164</c:v>
                </c:pt>
                <c:pt idx="1">
                  <c:v>0.2503</c:v>
                </c:pt>
                <c:pt idx="2">
                  <c:v>0.3267</c:v>
                </c:pt>
                <c:pt idx="3">
                  <c:v>0.2379</c:v>
                </c:pt>
                <c:pt idx="4">
                  <c:v>0.3572</c:v>
                </c:pt>
                <c:pt idx="5">
                  <c:v>0.2359</c:v>
                </c:pt>
                <c:pt idx="6">
                  <c:v>0.0166</c:v>
                </c:pt>
                <c:pt idx="7">
                  <c:v>0.4319</c:v>
                </c:pt>
                <c:pt idx="8">
                  <c:v>0.5537</c:v>
                </c:pt>
                <c:pt idx="9">
                  <c:v>0.0964</c:v>
                </c:pt>
                <c:pt idx="10">
                  <c:v>0.3868</c:v>
                </c:pt>
                <c:pt idx="11">
                  <c:v>0.0754</c:v>
                </c:pt>
                <c:pt idx="12">
                  <c:v>0.1417</c:v>
                </c:pt>
              </c:numCache>
            </c:numRef>
          </c:yVal>
          <c:smooth val="0"/>
        </c:ser>
        <c:dLbls>
          <c:showLegendKey val="0"/>
          <c:showVal val="0"/>
          <c:showCatName val="0"/>
          <c:showSerName val="0"/>
          <c:showPercent val="0"/>
          <c:showBubbleSize val="0"/>
        </c:dLbls>
        <c:axId val="2102303000"/>
        <c:axId val="2102299480"/>
      </c:scatterChart>
      <c:valAx>
        <c:axId val="2102290760"/>
        <c:scaling>
          <c:orientation val="minMax"/>
          <c:max val="2015.0"/>
          <c:min val="1995.0"/>
        </c:scaling>
        <c:delete val="0"/>
        <c:axPos val="b"/>
        <c:numFmt formatCode="General" sourceLinked="1"/>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296216"/>
        <c:crossesAt val="-150.0"/>
        <c:crossBetween val="midCat"/>
      </c:valAx>
      <c:valAx>
        <c:axId val="2102296216"/>
        <c:scaling>
          <c:orientation val="minMax"/>
          <c:max val="2.0"/>
          <c:min val="0.0"/>
        </c:scaling>
        <c:delete val="0"/>
        <c:axPos val="l"/>
        <c:numFmt formatCode="0.0" sourceLinked="0"/>
        <c:majorTickMark val="out"/>
        <c:minorTickMark val="none"/>
        <c:tickLblPos val="nextTo"/>
        <c:spPr>
          <a:ln w="19050" cmpd="sng">
            <a:solidFill>
              <a:schemeClr val="tx1"/>
            </a:solidFill>
          </a:ln>
        </c:spPr>
        <c:txPr>
          <a:bodyPr/>
          <a:lstStyle/>
          <a:p>
            <a:pPr>
              <a:defRPr sz="1600">
                <a:latin typeface="Arial"/>
                <a:cs typeface="Arial"/>
              </a:defRPr>
            </a:pPr>
            <a:endParaRPr lang="en-US"/>
          </a:p>
        </c:txPr>
        <c:crossAx val="2102290760"/>
        <c:crosses val="autoZero"/>
        <c:crossBetween val="midCat"/>
        <c:majorUnit val="0.4"/>
      </c:valAx>
      <c:valAx>
        <c:axId val="2102299480"/>
        <c:scaling>
          <c:orientation val="minMax"/>
          <c:max val="0.6"/>
          <c:min val="-0.1"/>
        </c:scaling>
        <c:delete val="0"/>
        <c:axPos val="r"/>
        <c:numFmt formatCode="0.0" sourceLinked="0"/>
        <c:majorTickMark val="out"/>
        <c:minorTickMark val="none"/>
        <c:tickLblPos val="nextTo"/>
        <c:spPr>
          <a:ln w="19050" cmpd="sng">
            <a:solidFill>
              <a:srgbClr val="000000"/>
            </a:solidFill>
          </a:ln>
        </c:spPr>
        <c:txPr>
          <a:bodyPr/>
          <a:lstStyle/>
          <a:p>
            <a:pPr>
              <a:defRPr sz="1600">
                <a:latin typeface="Arial"/>
                <a:cs typeface="Arial"/>
              </a:defRPr>
            </a:pPr>
            <a:endParaRPr lang="en-US"/>
          </a:p>
        </c:txPr>
        <c:crossAx val="2102303000"/>
        <c:crosses val="max"/>
        <c:crossBetween val="midCat"/>
      </c:valAx>
      <c:valAx>
        <c:axId val="2102303000"/>
        <c:scaling>
          <c:orientation val="minMax"/>
        </c:scaling>
        <c:delete val="1"/>
        <c:axPos val="b"/>
        <c:numFmt formatCode="General" sourceLinked="1"/>
        <c:majorTickMark val="out"/>
        <c:minorTickMark val="none"/>
        <c:tickLblPos val="nextTo"/>
        <c:crossAx val="2102299480"/>
        <c:crosses val="autoZero"/>
        <c:crossBetween val="midCat"/>
      </c:valAx>
    </c:plotArea>
    <c:legend>
      <c:legendPos val="r"/>
      <c:layout>
        <c:manualLayout>
          <c:xMode val="edge"/>
          <c:yMode val="edge"/>
          <c:x val="0.631369641294838"/>
          <c:y val="0.017223011058044"/>
          <c:w val="0.244755759696705"/>
          <c:h val="0.112995998451013"/>
        </c:manualLayout>
      </c:layout>
      <c:overlay val="0"/>
      <c:txPr>
        <a:bodyPr/>
        <a:lstStyle/>
        <a:p>
          <a:pPr>
            <a:defRPr sz="1200">
              <a:latin typeface="Arial"/>
              <a:cs typeface="Arial"/>
            </a:defRPr>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0.87805</cdr:x>
      <cdr:y>0.22105</cdr:y>
    </cdr:from>
    <cdr:to>
      <cdr:x>0.95975</cdr:x>
      <cdr:y>0.26698</cdr:y>
    </cdr:to>
    <cdr:sp macro="" textlink="">
      <cdr:nvSpPr>
        <cdr:cNvPr id="23553" name="Text Box 1"/>
        <cdr:cNvSpPr txBox="1">
          <a:spLocks xmlns:a="http://schemas.openxmlformats.org/drawingml/2006/main" noChangeArrowheads="1"/>
        </cdr:cNvSpPr>
      </cdr:nvSpPr>
      <cdr:spPr bwMode="auto">
        <a:xfrm xmlns:a="http://schemas.openxmlformats.org/drawingml/2006/main">
          <a:off x="10972800" y="1600200"/>
          <a:ext cx="1020988" cy="3324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1">
            <a:defRPr sz="1000"/>
          </a:pPr>
          <a:r>
            <a:rPr lang="en-US" sz="2000" dirty="0" smtClean="0">
              <a:solidFill>
                <a:srgbClr val="000000"/>
              </a:solidFill>
              <a:latin typeface="Arial"/>
              <a:cs typeface="Arial"/>
            </a:rPr>
            <a:t>Percent</a:t>
          </a:r>
          <a:endParaRPr lang="en-US" sz="2000" b="0" i="0" strike="noStrike" dirty="0">
            <a:solidFill>
              <a:srgbClr val="000000"/>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0.12108</cdr:x>
      <cdr:y>0.48735</cdr:y>
    </cdr:from>
    <cdr:to>
      <cdr:x>0.90523</cdr:x>
      <cdr:y>0.48735</cdr:y>
    </cdr:to>
    <cdr:sp macro="" textlink="">
      <cdr:nvSpPr>
        <cdr:cNvPr id="2" name="Straight Connector 1"/>
        <cdr:cNvSpPr/>
      </cdr:nvSpPr>
      <cdr:spPr>
        <a:xfrm xmlns:a="http://schemas.openxmlformats.org/drawingml/2006/main" rot="10800000">
          <a:off x="520396" y="1836040"/>
          <a:ext cx="3370263" cy="1"/>
        </a:xfrm>
        <a:prstGeom xmlns:a="http://schemas.openxmlformats.org/drawingml/2006/main" prst="line">
          <a:avLst/>
        </a:prstGeom>
        <a:ln xmlns:a="http://schemas.openxmlformats.org/drawingml/2006/main">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0.44697</cdr:x>
      <cdr:y>0.15158</cdr:y>
    </cdr:from>
    <cdr:to>
      <cdr:x>0.8248</cdr:x>
      <cdr:y>0.23403</cdr:y>
    </cdr:to>
    <cdr:sp macro="" textlink="">
      <cdr:nvSpPr>
        <cdr:cNvPr id="3" name="TextBox 2"/>
        <cdr:cNvSpPr txBox="1"/>
      </cdr:nvSpPr>
      <cdr:spPr>
        <a:xfrm xmlns:a="http://schemas.openxmlformats.org/drawingml/2006/main">
          <a:off x="1867980" y="571056"/>
          <a:ext cx="1578990" cy="3106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latin typeface="Arial"/>
              <a:cs typeface="Arial"/>
            </a:rPr>
            <a:t>Correlation</a:t>
          </a:r>
          <a:r>
            <a:rPr lang="en-US" sz="1400" b="0" baseline="0" dirty="0">
              <a:latin typeface="Arial"/>
              <a:cs typeface="Arial"/>
            </a:rPr>
            <a:t> = 0.48</a:t>
          </a:r>
          <a:endParaRPr lang="en-US" sz="1400" b="0" dirty="0">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0.12347</cdr:x>
      <cdr:y>0.48704</cdr:y>
    </cdr:from>
    <cdr:to>
      <cdr:x>0.90766</cdr:x>
      <cdr:y>0.48704</cdr:y>
    </cdr:to>
    <cdr:sp macro="" textlink="">
      <cdr:nvSpPr>
        <cdr:cNvPr id="2" name="Straight Connector 1"/>
        <cdr:cNvSpPr/>
      </cdr:nvSpPr>
      <cdr:spPr>
        <a:xfrm xmlns:a="http://schemas.openxmlformats.org/drawingml/2006/main" rot="10800000">
          <a:off x="530720" y="1883084"/>
          <a:ext cx="3370633" cy="1"/>
        </a:xfrm>
        <a:prstGeom xmlns:a="http://schemas.openxmlformats.org/drawingml/2006/main" prst="line">
          <a:avLst/>
        </a:prstGeom>
        <a:ln xmlns:a="http://schemas.openxmlformats.org/drawingml/2006/main">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0.4542</cdr:x>
      <cdr:y>0.14115</cdr:y>
    </cdr:from>
    <cdr:to>
      <cdr:x>0.76652</cdr:x>
      <cdr:y>0.22159</cdr:y>
    </cdr:to>
    <cdr:sp macro="" textlink="">
      <cdr:nvSpPr>
        <cdr:cNvPr id="3" name="TextBox 2"/>
        <cdr:cNvSpPr txBox="1"/>
      </cdr:nvSpPr>
      <cdr:spPr>
        <a:xfrm xmlns:a="http://schemas.openxmlformats.org/drawingml/2006/main">
          <a:off x="1952274" y="545753"/>
          <a:ext cx="1342417" cy="3109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latin typeface="Arial"/>
              <a:cs typeface="Arial"/>
            </a:rPr>
            <a:t>Correlation</a:t>
          </a:r>
          <a:r>
            <a:rPr lang="en-US" sz="1200" b="0" baseline="0" dirty="0">
              <a:latin typeface="Arial"/>
              <a:cs typeface="Arial"/>
            </a:rPr>
            <a:t> = 0.75</a:t>
          </a:r>
          <a:endParaRPr lang="en-US" sz="1200" b="0" dirty="0">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0.1209</cdr:x>
      <cdr:y>0.48619</cdr:y>
    </cdr:from>
    <cdr:to>
      <cdr:x>0.9023</cdr:x>
      <cdr:y>0.48619</cdr:y>
    </cdr:to>
    <cdr:sp macro="" textlink="">
      <cdr:nvSpPr>
        <cdr:cNvPr id="2" name="Straight Connector 1"/>
        <cdr:cNvSpPr/>
      </cdr:nvSpPr>
      <cdr:spPr>
        <a:xfrm xmlns:a="http://schemas.openxmlformats.org/drawingml/2006/main" rot="10800000">
          <a:off x="521447" y="1889416"/>
          <a:ext cx="3370262" cy="0"/>
        </a:xfrm>
        <a:prstGeom xmlns:a="http://schemas.openxmlformats.org/drawingml/2006/main" prst="line">
          <a:avLst/>
        </a:prstGeom>
        <a:ln xmlns:a="http://schemas.openxmlformats.org/drawingml/2006/main">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0.36455</cdr:x>
      <cdr:y>0.12815</cdr:y>
    </cdr:from>
    <cdr:to>
      <cdr:x>0.72524</cdr:x>
      <cdr:y>0.1898</cdr:y>
    </cdr:to>
    <cdr:sp macro="" textlink="">
      <cdr:nvSpPr>
        <cdr:cNvPr id="3" name="TextBox 2"/>
        <cdr:cNvSpPr txBox="1"/>
      </cdr:nvSpPr>
      <cdr:spPr>
        <a:xfrm xmlns:a="http://schemas.openxmlformats.org/drawingml/2006/main">
          <a:off x="1572321" y="498019"/>
          <a:ext cx="1555688" cy="2395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latin typeface="Arial"/>
              <a:cs typeface="Arial"/>
            </a:rPr>
            <a:t>Correlation</a:t>
          </a:r>
          <a:r>
            <a:rPr lang="en-US" sz="1200" b="0" baseline="0" dirty="0">
              <a:latin typeface="Calibri"/>
              <a:cs typeface="Arial"/>
            </a:rPr>
            <a:t> = -0.45</a:t>
          </a:r>
          <a:endParaRPr lang="en-US" sz="1200" b="0" dirty="0">
            <a:latin typeface="Calibri"/>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0.05161</cdr:x>
      <cdr:y>0.48676</cdr:y>
    </cdr:from>
    <cdr:to>
      <cdr:x>0.95525</cdr:x>
      <cdr:y>0.48676</cdr:y>
    </cdr:to>
    <cdr:sp macro="" textlink="">
      <cdr:nvSpPr>
        <cdr:cNvPr id="2" name="Straight Connector 1"/>
        <cdr:cNvSpPr/>
      </cdr:nvSpPr>
      <cdr:spPr>
        <a:xfrm xmlns:a="http://schemas.openxmlformats.org/drawingml/2006/main" rot="10800000">
          <a:off x="442509" y="2840183"/>
          <a:ext cx="7748521" cy="0"/>
        </a:xfrm>
        <a:prstGeom xmlns:a="http://schemas.openxmlformats.org/drawingml/2006/main" prst="line">
          <a:avLst/>
        </a:prstGeom>
        <a:ln xmlns:a="http://schemas.openxmlformats.org/drawingml/2006/main">
          <a:solidFill>
            <a:schemeClr val="tx1"/>
          </a:solidFill>
          <a:prstDash val="sysDash"/>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0.36957</cdr:x>
      <cdr:y>0.1129</cdr:y>
    </cdr:from>
    <cdr:to>
      <cdr:x>0.61957</cdr:x>
      <cdr:y>0.17742</cdr:y>
    </cdr:to>
    <cdr:sp macro="" textlink="">
      <cdr:nvSpPr>
        <cdr:cNvPr id="3" name="TextBox 2"/>
        <cdr:cNvSpPr txBox="1"/>
      </cdr:nvSpPr>
      <cdr:spPr>
        <a:xfrm xmlns:a="http://schemas.openxmlformats.org/drawingml/2006/main">
          <a:off x="2590800" y="533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dirty="0">
              <a:latin typeface="Arial"/>
              <a:cs typeface="Arial"/>
            </a:rPr>
            <a:t>Correlation</a:t>
          </a:r>
          <a:r>
            <a:rPr lang="en-US" sz="1400" b="0" baseline="0" dirty="0">
              <a:latin typeface="Arial"/>
              <a:cs typeface="Arial"/>
            </a:rPr>
            <a:t> = -0.33</a:t>
          </a:r>
        </a:p>
      </cdr:txBody>
    </cdr:sp>
  </cdr:relSizeAnchor>
</c:userShapes>
</file>

<file path=ppt/drawings/drawing6.xml><?xml version="1.0" encoding="utf-8"?>
<c:userShapes xmlns:c="http://schemas.openxmlformats.org/drawingml/2006/chart">
  <cdr:relSizeAnchor xmlns:cdr="http://schemas.openxmlformats.org/drawingml/2006/chartDrawing">
    <cdr:from>
      <cdr:x>0.64444</cdr:x>
      <cdr:y>0.13115</cdr:y>
    </cdr:from>
    <cdr:to>
      <cdr:x>0.84935</cdr:x>
      <cdr:y>0.20619</cdr:y>
    </cdr:to>
    <cdr:sp macro="" textlink="">
      <cdr:nvSpPr>
        <cdr:cNvPr id="3" name="TextBox 2"/>
        <cdr:cNvSpPr txBox="1"/>
      </cdr:nvSpPr>
      <cdr:spPr>
        <a:xfrm xmlns:a="http://schemas.openxmlformats.org/drawingml/2006/main">
          <a:off x="4419600" y="609600"/>
          <a:ext cx="1405219" cy="3488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dirty="0">
              <a:latin typeface="Arial"/>
              <a:cs typeface="Arial"/>
            </a:rPr>
            <a:t>Correlation</a:t>
          </a:r>
          <a:r>
            <a:rPr lang="en-US" sz="1400" b="0" baseline="0" dirty="0">
              <a:latin typeface="Arial"/>
              <a:cs typeface="Arial"/>
            </a:rPr>
            <a:t> = 0.57</a:t>
          </a:r>
          <a:endParaRPr lang="en-US" sz="1400" b="0" dirty="0">
            <a:latin typeface="Arial"/>
            <a:cs typeface="Aria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2498498"/>
            <a:ext cx="2798064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2799040"/>
            <a:ext cx="23042880" cy="10281920"/>
          </a:xfrm>
        </p:spPr>
        <p:txBody>
          <a:bodyPr/>
          <a:lstStyle>
            <a:lvl1pPr marL="0" indent="0" algn="ctr">
              <a:buNone/>
              <a:defRPr>
                <a:solidFill>
                  <a:schemeClr val="tx1">
                    <a:tint val="75000"/>
                  </a:schemeClr>
                </a:solidFill>
              </a:defRPr>
            </a:lvl1pPr>
            <a:lvl2pPr marL="2507877" indent="0" algn="ctr">
              <a:buNone/>
              <a:defRPr>
                <a:solidFill>
                  <a:schemeClr val="tx1">
                    <a:tint val="75000"/>
                  </a:schemeClr>
                </a:solidFill>
              </a:defRPr>
            </a:lvl2pPr>
            <a:lvl3pPr marL="5015754" indent="0" algn="ctr">
              <a:buNone/>
              <a:defRPr>
                <a:solidFill>
                  <a:schemeClr val="tx1">
                    <a:tint val="75000"/>
                  </a:schemeClr>
                </a:solidFill>
              </a:defRPr>
            </a:lvl3pPr>
            <a:lvl4pPr marL="7523630" indent="0" algn="ctr">
              <a:buNone/>
              <a:defRPr>
                <a:solidFill>
                  <a:schemeClr val="tx1">
                    <a:tint val="75000"/>
                  </a:schemeClr>
                </a:solidFill>
              </a:defRPr>
            </a:lvl4pPr>
            <a:lvl5pPr marL="10031507" indent="0" algn="ctr">
              <a:buNone/>
              <a:defRPr>
                <a:solidFill>
                  <a:schemeClr val="tx1">
                    <a:tint val="75000"/>
                  </a:schemeClr>
                </a:solidFill>
              </a:defRPr>
            </a:lvl5pPr>
            <a:lvl6pPr marL="12539384" indent="0" algn="ctr">
              <a:buNone/>
              <a:defRPr>
                <a:solidFill>
                  <a:schemeClr val="tx1">
                    <a:tint val="75000"/>
                  </a:schemeClr>
                </a:solidFill>
              </a:defRPr>
            </a:lvl6pPr>
            <a:lvl7pPr marL="15047259" indent="0" algn="ctr">
              <a:buNone/>
              <a:defRPr>
                <a:solidFill>
                  <a:schemeClr val="tx1">
                    <a:tint val="75000"/>
                  </a:schemeClr>
                </a:solidFill>
              </a:defRPr>
            </a:lvl7pPr>
            <a:lvl8pPr marL="17555137" indent="0" algn="ctr">
              <a:buNone/>
              <a:defRPr>
                <a:solidFill>
                  <a:schemeClr val="tx1">
                    <a:tint val="75000"/>
                  </a:schemeClr>
                </a:solidFill>
              </a:defRPr>
            </a:lvl8pPr>
            <a:lvl9pPr marL="200630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9E7214-D28A-544F-96C9-21A7C9C3E9F3}" type="datetime1">
              <a:rPr lang="en-US"/>
              <a:pPr/>
              <a:t>9/24/12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040557-44DB-C743-948A-A22A0AF5A6C1}" type="slidenum">
              <a:rPr lang="en-US"/>
              <a:pPr/>
              <a:t>‹#›</a:t>
            </a:fld>
            <a:endParaRPr lang="en-US"/>
          </a:p>
        </p:txBody>
      </p:sp>
    </p:spTree>
    <p:extLst>
      <p:ext uri="{BB962C8B-B14F-4D97-AF65-F5344CB8AC3E}">
        <p14:creationId xmlns:p14="http://schemas.microsoft.com/office/powerpoint/2010/main" val="76034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C276D3-EA92-6E47-8F0B-10127717E83E}" type="datetime1">
              <a:rPr lang="en-US"/>
              <a:pPr/>
              <a:t>9/24/12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3E65AA-0B19-8A45-A875-F3074ED5E0CF}" type="slidenum">
              <a:rPr lang="en-US"/>
              <a:pPr/>
              <a:t>‹#›</a:t>
            </a:fld>
            <a:endParaRPr lang="en-US"/>
          </a:p>
        </p:txBody>
      </p:sp>
    </p:spTree>
    <p:extLst>
      <p:ext uri="{BB962C8B-B14F-4D97-AF65-F5344CB8AC3E}">
        <p14:creationId xmlns:p14="http://schemas.microsoft.com/office/powerpoint/2010/main" val="230628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35389" y="9024628"/>
            <a:ext cx="31106744" cy="192236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5154" y="9024628"/>
            <a:ext cx="92771597" cy="192236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D9D1BB-A429-E846-BBAB-3F485B7B0D18}" type="datetime1">
              <a:rPr lang="en-US"/>
              <a:pPr/>
              <a:t>9/24/12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768FD6A-220E-C24C-816B-6C8563CFBFA6}" type="slidenum">
              <a:rPr lang="en-US"/>
              <a:pPr/>
              <a:t>‹#›</a:t>
            </a:fld>
            <a:endParaRPr lang="en-US"/>
          </a:p>
        </p:txBody>
      </p:sp>
    </p:spTree>
    <p:extLst>
      <p:ext uri="{BB962C8B-B14F-4D97-AF65-F5344CB8AC3E}">
        <p14:creationId xmlns:p14="http://schemas.microsoft.com/office/powerpoint/2010/main" val="1147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36B981-0755-EB43-AF79-1E59775C59C2}" type="datetime1">
              <a:rPr lang="en-US"/>
              <a:pPr/>
              <a:t>9/24/12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63EE9B-B2ED-8949-B1A3-449ED78CDE85}" type="slidenum">
              <a:rPr lang="en-US"/>
              <a:pPr/>
              <a:t>‹#›</a:t>
            </a:fld>
            <a:endParaRPr lang="en-US"/>
          </a:p>
        </p:txBody>
      </p:sp>
    </p:spTree>
    <p:extLst>
      <p:ext uri="{BB962C8B-B14F-4D97-AF65-F5344CB8AC3E}">
        <p14:creationId xmlns:p14="http://schemas.microsoft.com/office/powerpoint/2010/main" val="17786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5853817"/>
            <a:ext cx="27980640" cy="7990840"/>
          </a:xfrm>
        </p:spPr>
        <p:txBody>
          <a:bodyPr anchor="t"/>
          <a:lstStyle>
            <a:lvl1pPr algn="l">
              <a:defRPr sz="22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7052721"/>
            <a:ext cx="27980640" cy="8801096"/>
          </a:xfrm>
        </p:spPr>
        <p:txBody>
          <a:bodyPr anchor="b"/>
          <a:lstStyle>
            <a:lvl1pPr marL="0" indent="0">
              <a:buNone/>
              <a:defRPr sz="10900">
                <a:solidFill>
                  <a:schemeClr val="tx1">
                    <a:tint val="75000"/>
                  </a:schemeClr>
                </a:solidFill>
              </a:defRPr>
            </a:lvl1pPr>
            <a:lvl2pPr marL="2507877" indent="0">
              <a:buNone/>
              <a:defRPr sz="9800">
                <a:solidFill>
                  <a:schemeClr val="tx1">
                    <a:tint val="75000"/>
                  </a:schemeClr>
                </a:solidFill>
              </a:defRPr>
            </a:lvl2pPr>
            <a:lvl3pPr marL="5015754" indent="0">
              <a:buNone/>
              <a:defRPr sz="8800">
                <a:solidFill>
                  <a:schemeClr val="tx1">
                    <a:tint val="75000"/>
                  </a:schemeClr>
                </a:solidFill>
              </a:defRPr>
            </a:lvl3pPr>
            <a:lvl4pPr marL="7523630" indent="0">
              <a:buNone/>
              <a:defRPr sz="7600">
                <a:solidFill>
                  <a:schemeClr val="tx1">
                    <a:tint val="75000"/>
                  </a:schemeClr>
                </a:solidFill>
              </a:defRPr>
            </a:lvl4pPr>
            <a:lvl5pPr marL="10031507" indent="0">
              <a:buNone/>
              <a:defRPr sz="7600">
                <a:solidFill>
                  <a:schemeClr val="tx1">
                    <a:tint val="75000"/>
                  </a:schemeClr>
                </a:solidFill>
              </a:defRPr>
            </a:lvl5pPr>
            <a:lvl6pPr marL="12539384" indent="0">
              <a:buNone/>
              <a:defRPr sz="7600">
                <a:solidFill>
                  <a:schemeClr val="tx1">
                    <a:tint val="75000"/>
                  </a:schemeClr>
                </a:solidFill>
              </a:defRPr>
            </a:lvl6pPr>
            <a:lvl7pPr marL="15047259" indent="0">
              <a:buNone/>
              <a:defRPr sz="7600">
                <a:solidFill>
                  <a:schemeClr val="tx1">
                    <a:tint val="75000"/>
                  </a:schemeClr>
                </a:solidFill>
              </a:defRPr>
            </a:lvl7pPr>
            <a:lvl8pPr marL="17555137" indent="0">
              <a:buNone/>
              <a:defRPr sz="7600">
                <a:solidFill>
                  <a:schemeClr val="tx1">
                    <a:tint val="75000"/>
                  </a:schemeClr>
                </a:solidFill>
              </a:defRPr>
            </a:lvl8pPr>
            <a:lvl9pPr marL="20063014" indent="0">
              <a:buNone/>
              <a:defRPr sz="7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2D31E41-63E5-0247-A0DD-939785AA3C93}" type="datetime1">
              <a:rPr lang="en-US"/>
              <a:pPr/>
              <a:t>9/24/12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C6DC94-1D5D-A44E-9601-6FD6F4F4CC0A}" type="slidenum">
              <a:rPr lang="en-US"/>
              <a:pPr/>
              <a:t>‹#›</a:t>
            </a:fld>
            <a:endParaRPr lang="en-US"/>
          </a:p>
        </p:txBody>
      </p:sp>
    </p:spTree>
    <p:extLst>
      <p:ext uri="{BB962C8B-B14F-4D97-AF65-F5344CB8AC3E}">
        <p14:creationId xmlns:p14="http://schemas.microsoft.com/office/powerpoint/2010/main" val="299093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5152" y="52573776"/>
            <a:ext cx="61939170" cy="148687363"/>
          </a:xfrm>
        </p:spPr>
        <p:txBody>
          <a:bodyPr/>
          <a:lstStyle>
            <a:lvl1pPr>
              <a:defRPr sz="15400"/>
            </a:lvl1pPr>
            <a:lvl2pPr>
              <a:defRPr sz="132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02962" y="52573776"/>
            <a:ext cx="61939170" cy="148687363"/>
          </a:xfrm>
        </p:spPr>
        <p:txBody>
          <a:bodyPr/>
          <a:lstStyle>
            <a:lvl1pPr>
              <a:defRPr sz="15400"/>
            </a:lvl1pPr>
            <a:lvl2pPr>
              <a:defRPr sz="132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E1FEE6-2B2E-C348-B7F4-18B543859B96}" type="datetime1">
              <a:rPr lang="en-US"/>
              <a:pPr/>
              <a:t>9/24/12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4342B2-BDEB-EC49-8ACF-F2D983C5F69C}" type="slidenum">
              <a:rPr lang="en-US"/>
              <a:pPr/>
              <a:t>‹#›</a:t>
            </a:fld>
            <a:endParaRPr lang="en-US"/>
          </a:p>
        </p:txBody>
      </p:sp>
    </p:spTree>
    <p:extLst>
      <p:ext uri="{BB962C8B-B14F-4D97-AF65-F5344CB8AC3E}">
        <p14:creationId xmlns:p14="http://schemas.microsoft.com/office/powerpoint/2010/main" val="138689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611210"/>
            <a:ext cx="2962656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4" y="9005997"/>
            <a:ext cx="14544677" cy="3753270"/>
          </a:xfrm>
        </p:spPr>
        <p:txBody>
          <a:bodyPr anchor="b"/>
          <a:lstStyle>
            <a:lvl1pPr marL="0" indent="0">
              <a:buNone/>
              <a:defRPr sz="13200" b="1"/>
            </a:lvl1pPr>
            <a:lvl2pPr marL="2507877" indent="0">
              <a:buNone/>
              <a:defRPr sz="10900" b="1"/>
            </a:lvl2pPr>
            <a:lvl3pPr marL="5015754" indent="0">
              <a:buNone/>
              <a:defRPr sz="9800" b="1"/>
            </a:lvl3pPr>
            <a:lvl4pPr marL="7523630" indent="0">
              <a:buNone/>
              <a:defRPr sz="8800" b="1"/>
            </a:lvl4pPr>
            <a:lvl5pPr marL="10031507" indent="0">
              <a:buNone/>
              <a:defRPr sz="8800" b="1"/>
            </a:lvl5pPr>
            <a:lvl6pPr marL="12539384" indent="0">
              <a:buNone/>
              <a:defRPr sz="8800" b="1"/>
            </a:lvl6pPr>
            <a:lvl7pPr marL="15047259" indent="0">
              <a:buNone/>
              <a:defRPr sz="8800" b="1"/>
            </a:lvl7pPr>
            <a:lvl8pPr marL="17555137" indent="0">
              <a:buNone/>
              <a:defRPr sz="8800" b="1"/>
            </a:lvl8pPr>
            <a:lvl9pPr marL="20063014"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1645924" y="12759267"/>
            <a:ext cx="14544677" cy="23180890"/>
          </a:xfrm>
        </p:spPr>
        <p:txBody>
          <a:bodyPr/>
          <a:lstStyle>
            <a:lvl1pPr>
              <a:defRPr sz="13200"/>
            </a:lvl1pPr>
            <a:lvl2pPr>
              <a:defRPr sz="109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005997"/>
            <a:ext cx="14550390" cy="3753270"/>
          </a:xfrm>
        </p:spPr>
        <p:txBody>
          <a:bodyPr anchor="b"/>
          <a:lstStyle>
            <a:lvl1pPr marL="0" indent="0">
              <a:buNone/>
              <a:defRPr sz="13200" b="1"/>
            </a:lvl1pPr>
            <a:lvl2pPr marL="2507877" indent="0">
              <a:buNone/>
              <a:defRPr sz="10900" b="1"/>
            </a:lvl2pPr>
            <a:lvl3pPr marL="5015754" indent="0">
              <a:buNone/>
              <a:defRPr sz="9800" b="1"/>
            </a:lvl3pPr>
            <a:lvl4pPr marL="7523630" indent="0">
              <a:buNone/>
              <a:defRPr sz="8800" b="1"/>
            </a:lvl4pPr>
            <a:lvl5pPr marL="10031507" indent="0">
              <a:buNone/>
              <a:defRPr sz="8800" b="1"/>
            </a:lvl5pPr>
            <a:lvl6pPr marL="12539384" indent="0">
              <a:buNone/>
              <a:defRPr sz="8800" b="1"/>
            </a:lvl6pPr>
            <a:lvl7pPr marL="15047259" indent="0">
              <a:buNone/>
              <a:defRPr sz="8800" b="1"/>
            </a:lvl7pPr>
            <a:lvl8pPr marL="17555137" indent="0">
              <a:buNone/>
              <a:defRPr sz="8800" b="1"/>
            </a:lvl8pPr>
            <a:lvl9pPr marL="20063014"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16722092" y="12759267"/>
            <a:ext cx="14550390" cy="23180890"/>
          </a:xfrm>
        </p:spPr>
        <p:txBody>
          <a:bodyPr/>
          <a:lstStyle>
            <a:lvl1pPr>
              <a:defRPr sz="13200"/>
            </a:lvl1pPr>
            <a:lvl2pPr>
              <a:defRPr sz="10900"/>
            </a:lvl2pPr>
            <a:lvl3pPr>
              <a:defRPr sz="98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E459C00-4A19-DE4B-BF24-08E585224176}" type="datetime1">
              <a:rPr lang="en-US"/>
              <a:pPr/>
              <a:t>9/24/12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55C4BCB-6CA3-9741-AC97-4F9D1F4D24CA}" type="slidenum">
              <a:rPr lang="en-US"/>
              <a:pPr/>
              <a:t>‹#›</a:t>
            </a:fld>
            <a:endParaRPr lang="en-US"/>
          </a:p>
        </p:txBody>
      </p:sp>
    </p:spTree>
    <p:extLst>
      <p:ext uri="{BB962C8B-B14F-4D97-AF65-F5344CB8AC3E}">
        <p14:creationId xmlns:p14="http://schemas.microsoft.com/office/powerpoint/2010/main" val="1560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138C342-B34B-CB4C-B752-36DD5C6C40BE}" type="datetime1">
              <a:rPr lang="en-US"/>
              <a:pPr/>
              <a:t>9/24/12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FDBC6D-8293-634D-B683-A9626272D2B8}" type="slidenum">
              <a:rPr lang="en-US"/>
              <a:pPr/>
              <a:t>‹#›</a:t>
            </a:fld>
            <a:endParaRPr lang="en-US"/>
          </a:p>
        </p:txBody>
      </p:sp>
    </p:spTree>
    <p:extLst>
      <p:ext uri="{BB962C8B-B14F-4D97-AF65-F5344CB8AC3E}">
        <p14:creationId xmlns:p14="http://schemas.microsoft.com/office/powerpoint/2010/main" val="426509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203216-09B9-FA44-BDA3-B84A8D006943}" type="datetime1">
              <a:rPr lang="en-US"/>
              <a:pPr/>
              <a:t>9/24/12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BBD8DD6-D020-5C4E-8FC6-EA61921BAA14}" type="slidenum">
              <a:rPr lang="en-US"/>
              <a:pPr/>
              <a:t>‹#›</a:t>
            </a:fld>
            <a:endParaRPr lang="en-US"/>
          </a:p>
        </p:txBody>
      </p:sp>
    </p:spTree>
    <p:extLst>
      <p:ext uri="{BB962C8B-B14F-4D97-AF65-F5344CB8AC3E}">
        <p14:creationId xmlns:p14="http://schemas.microsoft.com/office/powerpoint/2010/main" val="315829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6" y="1601893"/>
            <a:ext cx="10829927" cy="6817360"/>
          </a:xfrm>
        </p:spPr>
        <p:txBody>
          <a:bodyPr anchor="b"/>
          <a:lstStyle>
            <a:lvl1pPr algn="l">
              <a:defRPr sz="10900" b="1"/>
            </a:lvl1pPr>
          </a:lstStyle>
          <a:p>
            <a:r>
              <a:rPr lang="en-US" smtClean="0"/>
              <a:t>Click to edit Master title style</a:t>
            </a:r>
            <a:endParaRPr lang="en-US"/>
          </a:p>
        </p:txBody>
      </p:sp>
      <p:sp>
        <p:nvSpPr>
          <p:cNvPr id="3" name="Content Placeholder 2"/>
          <p:cNvSpPr>
            <a:spLocks noGrp="1"/>
          </p:cNvSpPr>
          <p:nvPr>
            <p:ph idx="1"/>
          </p:nvPr>
        </p:nvSpPr>
        <p:spPr>
          <a:xfrm>
            <a:off x="12870180" y="1601897"/>
            <a:ext cx="18402300" cy="34338264"/>
          </a:xfrm>
        </p:spPr>
        <p:txBody>
          <a:bodyPr/>
          <a:lstStyle>
            <a:lvl1pPr>
              <a:defRPr sz="17600"/>
            </a:lvl1pPr>
            <a:lvl2pPr>
              <a:defRPr sz="15400"/>
            </a:lvl2pPr>
            <a:lvl3pPr>
              <a:defRPr sz="13200"/>
            </a:lvl3pPr>
            <a:lvl4pPr>
              <a:defRPr sz="10900"/>
            </a:lvl4pPr>
            <a:lvl5pPr>
              <a:defRPr sz="10900"/>
            </a:lvl5pPr>
            <a:lvl6pPr>
              <a:defRPr sz="10900"/>
            </a:lvl6pPr>
            <a:lvl7pPr>
              <a:defRPr sz="10900"/>
            </a:lvl7pPr>
            <a:lvl8pPr>
              <a:defRPr sz="10900"/>
            </a:lvl8pPr>
            <a:lvl9pPr>
              <a:defRPr sz="10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6" y="8419257"/>
            <a:ext cx="10829927" cy="27520904"/>
          </a:xfrm>
        </p:spPr>
        <p:txBody>
          <a:bodyPr/>
          <a:lstStyle>
            <a:lvl1pPr marL="0" indent="0">
              <a:buNone/>
              <a:defRPr sz="7600"/>
            </a:lvl1pPr>
            <a:lvl2pPr marL="2507877" indent="0">
              <a:buNone/>
              <a:defRPr sz="6700"/>
            </a:lvl2pPr>
            <a:lvl3pPr marL="5015754" indent="0">
              <a:buNone/>
              <a:defRPr sz="5500"/>
            </a:lvl3pPr>
            <a:lvl4pPr marL="7523630" indent="0">
              <a:buNone/>
              <a:defRPr sz="4900"/>
            </a:lvl4pPr>
            <a:lvl5pPr marL="10031507" indent="0">
              <a:buNone/>
              <a:defRPr sz="4900"/>
            </a:lvl5pPr>
            <a:lvl6pPr marL="12539384" indent="0">
              <a:buNone/>
              <a:defRPr sz="4900"/>
            </a:lvl6pPr>
            <a:lvl7pPr marL="15047259" indent="0">
              <a:buNone/>
              <a:defRPr sz="4900"/>
            </a:lvl7pPr>
            <a:lvl8pPr marL="17555137" indent="0">
              <a:buNone/>
              <a:defRPr sz="4900"/>
            </a:lvl8pPr>
            <a:lvl9pPr marL="20063014"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59A4A1-D150-FA4A-B524-35A2F0EFBC1C}" type="datetime1">
              <a:rPr lang="en-US"/>
              <a:pPr/>
              <a:t>9/24/12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58BCF8-0132-9B49-90F6-AD028DCAE501}" type="slidenum">
              <a:rPr lang="en-US"/>
              <a:pPr/>
              <a:t>‹#›</a:t>
            </a:fld>
            <a:endParaRPr lang="en-US"/>
          </a:p>
        </p:txBody>
      </p:sp>
    </p:spTree>
    <p:extLst>
      <p:ext uri="{BB962C8B-B14F-4D97-AF65-F5344CB8AC3E}">
        <p14:creationId xmlns:p14="http://schemas.microsoft.com/office/powerpoint/2010/main" val="181714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8163520"/>
            <a:ext cx="19751040" cy="3324864"/>
          </a:xfrm>
        </p:spPr>
        <p:txBody>
          <a:bodyPr anchor="b"/>
          <a:lstStyle>
            <a:lvl1pPr algn="l">
              <a:defRPr sz="10900" b="1"/>
            </a:lvl1pPr>
          </a:lstStyle>
          <a:p>
            <a:r>
              <a:rPr lang="en-US" smtClean="0"/>
              <a:t>Click to edit Master title style</a:t>
            </a:r>
            <a:endParaRPr lang="en-US"/>
          </a:p>
        </p:txBody>
      </p:sp>
      <p:sp>
        <p:nvSpPr>
          <p:cNvPr id="3" name="Picture Placeholder 2"/>
          <p:cNvSpPr>
            <a:spLocks noGrp="1"/>
          </p:cNvSpPr>
          <p:nvPr>
            <p:ph type="pic" idx="1"/>
          </p:nvPr>
        </p:nvSpPr>
        <p:spPr>
          <a:xfrm>
            <a:off x="6452237" y="3594947"/>
            <a:ext cx="19751040" cy="24140160"/>
          </a:xfrm>
        </p:spPr>
        <p:txBody>
          <a:bodyPr rtlCol="0">
            <a:normAutofit/>
          </a:bodyPr>
          <a:lstStyle>
            <a:lvl1pPr marL="0" indent="0">
              <a:buNone/>
              <a:defRPr sz="17600"/>
            </a:lvl1pPr>
            <a:lvl2pPr marL="2507877" indent="0">
              <a:buNone/>
              <a:defRPr sz="15400"/>
            </a:lvl2pPr>
            <a:lvl3pPr marL="5015754" indent="0">
              <a:buNone/>
              <a:defRPr sz="13200"/>
            </a:lvl3pPr>
            <a:lvl4pPr marL="7523630" indent="0">
              <a:buNone/>
              <a:defRPr sz="10900"/>
            </a:lvl4pPr>
            <a:lvl5pPr marL="10031507" indent="0">
              <a:buNone/>
              <a:defRPr sz="10900"/>
            </a:lvl5pPr>
            <a:lvl6pPr marL="12539384" indent="0">
              <a:buNone/>
              <a:defRPr sz="10900"/>
            </a:lvl6pPr>
            <a:lvl7pPr marL="15047259" indent="0">
              <a:buNone/>
              <a:defRPr sz="10900"/>
            </a:lvl7pPr>
            <a:lvl8pPr marL="17555137" indent="0">
              <a:buNone/>
              <a:defRPr sz="10900"/>
            </a:lvl8pPr>
            <a:lvl9pPr marL="20063014" indent="0">
              <a:buNone/>
              <a:defRPr sz="10900"/>
            </a:lvl9pPr>
          </a:lstStyle>
          <a:p>
            <a:pPr lvl="0"/>
            <a:endParaRPr lang="en-US" noProof="0" smtClean="0"/>
          </a:p>
        </p:txBody>
      </p:sp>
      <p:sp>
        <p:nvSpPr>
          <p:cNvPr id="4" name="Text Placeholder 3"/>
          <p:cNvSpPr>
            <a:spLocks noGrp="1"/>
          </p:cNvSpPr>
          <p:nvPr>
            <p:ph type="body" sz="half" idx="2"/>
          </p:nvPr>
        </p:nvSpPr>
        <p:spPr>
          <a:xfrm>
            <a:off x="6452237" y="31488384"/>
            <a:ext cx="19751040" cy="4721856"/>
          </a:xfrm>
        </p:spPr>
        <p:txBody>
          <a:bodyPr/>
          <a:lstStyle>
            <a:lvl1pPr marL="0" indent="0">
              <a:buNone/>
              <a:defRPr sz="7600"/>
            </a:lvl1pPr>
            <a:lvl2pPr marL="2507877" indent="0">
              <a:buNone/>
              <a:defRPr sz="6700"/>
            </a:lvl2pPr>
            <a:lvl3pPr marL="5015754" indent="0">
              <a:buNone/>
              <a:defRPr sz="5500"/>
            </a:lvl3pPr>
            <a:lvl4pPr marL="7523630" indent="0">
              <a:buNone/>
              <a:defRPr sz="4900"/>
            </a:lvl4pPr>
            <a:lvl5pPr marL="10031507" indent="0">
              <a:buNone/>
              <a:defRPr sz="4900"/>
            </a:lvl5pPr>
            <a:lvl6pPr marL="12539384" indent="0">
              <a:buNone/>
              <a:defRPr sz="4900"/>
            </a:lvl6pPr>
            <a:lvl7pPr marL="15047259" indent="0">
              <a:buNone/>
              <a:defRPr sz="4900"/>
            </a:lvl7pPr>
            <a:lvl8pPr marL="17555137" indent="0">
              <a:buNone/>
              <a:defRPr sz="4900"/>
            </a:lvl8pPr>
            <a:lvl9pPr marL="20063014"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5CE0B50-A426-9D47-A9BB-D7994CE793CA}" type="datetime1">
              <a:rPr lang="en-US"/>
              <a:pPr/>
              <a:t>9/24/12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B4A66D-16F7-D54B-A801-F80868015DA2}" type="slidenum">
              <a:rPr lang="en-US"/>
              <a:pPr/>
              <a:t>‹#›</a:t>
            </a:fld>
            <a:endParaRPr lang="en-US"/>
          </a:p>
        </p:txBody>
      </p:sp>
    </p:spTree>
    <p:extLst>
      <p:ext uri="{BB962C8B-B14F-4D97-AF65-F5344CB8AC3E}">
        <p14:creationId xmlns:p14="http://schemas.microsoft.com/office/powerpoint/2010/main" val="3806775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1611313"/>
            <a:ext cx="296259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575" tIns="250788" rIns="501575" bIns="250788"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238" y="9386888"/>
            <a:ext cx="29625925" cy="265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575" tIns="250788" rIns="501575" bIns="2507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37290375"/>
            <a:ext cx="7680325" cy="2141538"/>
          </a:xfrm>
          <a:prstGeom prst="rect">
            <a:avLst/>
          </a:prstGeom>
        </p:spPr>
        <p:txBody>
          <a:bodyPr vert="horz" wrap="square" lIns="501575" tIns="250788" rIns="501575" bIns="250788" numCol="1" anchor="ctr" anchorCtr="0" compatLnSpc="1">
            <a:prstTxWarp prst="textNoShape">
              <a:avLst/>
            </a:prstTxWarp>
          </a:bodyPr>
          <a:lstStyle>
            <a:lvl1pPr>
              <a:defRPr sz="6700">
                <a:solidFill>
                  <a:srgbClr val="898989"/>
                </a:solidFill>
                <a:latin typeface="Calibri" charset="0"/>
              </a:defRPr>
            </a:lvl1pPr>
          </a:lstStyle>
          <a:p>
            <a:fld id="{B56B015C-BA21-F444-A892-F417D439B628}" type="datetime1">
              <a:rPr lang="en-US"/>
              <a:pPr/>
              <a:t>9/24/12</a:t>
            </a:fld>
            <a:endParaRPr lang="en-US"/>
          </a:p>
        </p:txBody>
      </p:sp>
      <p:sp>
        <p:nvSpPr>
          <p:cNvPr id="5" name="Footer Placeholder 4"/>
          <p:cNvSpPr>
            <a:spLocks noGrp="1"/>
          </p:cNvSpPr>
          <p:nvPr>
            <p:ph type="ftr" sz="quarter" idx="3"/>
          </p:nvPr>
        </p:nvSpPr>
        <p:spPr>
          <a:xfrm>
            <a:off x="11247438" y="37290375"/>
            <a:ext cx="10423525" cy="2141538"/>
          </a:xfrm>
          <a:prstGeom prst="rect">
            <a:avLst/>
          </a:prstGeom>
        </p:spPr>
        <p:txBody>
          <a:bodyPr vert="horz" wrap="square" lIns="501575" tIns="250788" rIns="501575" bIns="250788" numCol="1" anchor="ctr" anchorCtr="0" compatLnSpc="1">
            <a:prstTxWarp prst="textNoShape">
              <a:avLst/>
            </a:prstTxWarp>
          </a:bodyPr>
          <a:lstStyle>
            <a:lvl1pPr algn="ctr">
              <a:defRPr sz="6700">
                <a:solidFill>
                  <a:srgbClr val="898989"/>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23591838" y="37290375"/>
            <a:ext cx="7680325" cy="2141538"/>
          </a:xfrm>
          <a:prstGeom prst="rect">
            <a:avLst/>
          </a:prstGeom>
        </p:spPr>
        <p:txBody>
          <a:bodyPr vert="horz" wrap="square" lIns="501575" tIns="250788" rIns="501575" bIns="250788" numCol="1" anchor="ctr" anchorCtr="0" compatLnSpc="1">
            <a:prstTxWarp prst="textNoShape">
              <a:avLst/>
            </a:prstTxWarp>
          </a:bodyPr>
          <a:lstStyle>
            <a:lvl1pPr algn="r">
              <a:defRPr sz="6700">
                <a:solidFill>
                  <a:srgbClr val="898989"/>
                </a:solidFill>
                <a:latin typeface="Calibri" charset="0"/>
              </a:defRPr>
            </a:lvl1pPr>
          </a:lstStyle>
          <a:p>
            <a:fld id="{B66A31C1-8B18-6A4F-95EE-4A5A797A90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3325" rtl="0" eaLnBrk="0" fontAlgn="base" hangingPunct="0">
        <a:spcBef>
          <a:spcPct val="0"/>
        </a:spcBef>
        <a:spcAft>
          <a:spcPct val="0"/>
        </a:spcAft>
        <a:defRPr sz="24100" kern="1200">
          <a:solidFill>
            <a:schemeClr val="tx1"/>
          </a:solidFill>
          <a:latin typeface="+mj-lt"/>
          <a:ea typeface="ＭＳ Ｐゴシック" charset="-128"/>
          <a:cs typeface="ＭＳ Ｐゴシック" charset="-128"/>
        </a:defRPr>
      </a:lvl1pPr>
      <a:lvl2pPr algn="ctr" defTabSz="5013325" rtl="0" eaLnBrk="0" fontAlgn="base" hangingPunct="0">
        <a:spcBef>
          <a:spcPct val="0"/>
        </a:spcBef>
        <a:spcAft>
          <a:spcPct val="0"/>
        </a:spcAft>
        <a:defRPr sz="24100">
          <a:solidFill>
            <a:schemeClr val="tx1"/>
          </a:solidFill>
          <a:latin typeface="Calibri" pitchFamily="34" charset="0"/>
          <a:ea typeface="ＭＳ Ｐゴシック" charset="-128"/>
          <a:cs typeface="ＭＳ Ｐゴシック" charset="-128"/>
        </a:defRPr>
      </a:lvl2pPr>
      <a:lvl3pPr algn="ctr" defTabSz="5013325" rtl="0" eaLnBrk="0" fontAlgn="base" hangingPunct="0">
        <a:spcBef>
          <a:spcPct val="0"/>
        </a:spcBef>
        <a:spcAft>
          <a:spcPct val="0"/>
        </a:spcAft>
        <a:defRPr sz="24100">
          <a:solidFill>
            <a:schemeClr val="tx1"/>
          </a:solidFill>
          <a:latin typeface="Calibri" pitchFamily="34" charset="0"/>
          <a:ea typeface="ＭＳ Ｐゴシック" charset="-128"/>
          <a:cs typeface="ＭＳ Ｐゴシック" charset="-128"/>
        </a:defRPr>
      </a:lvl3pPr>
      <a:lvl4pPr algn="ctr" defTabSz="5013325" rtl="0" eaLnBrk="0" fontAlgn="base" hangingPunct="0">
        <a:spcBef>
          <a:spcPct val="0"/>
        </a:spcBef>
        <a:spcAft>
          <a:spcPct val="0"/>
        </a:spcAft>
        <a:defRPr sz="24100">
          <a:solidFill>
            <a:schemeClr val="tx1"/>
          </a:solidFill>
          <a:latin typeface="Calibri" pitchFamily="34" charset="0"/>
          <a:ea typeface="ＭＳ Ｐゴシック" charset="-128"/>
          <a:cs typeface="ＭＳ Ｐゴシック" charset="-128"/>
        </a:defRPr>
      </a:lvl4pPr>
      <a:lvl5pPr algn="ctr" defTabSz="5013325" rtl="0" eaLnBrk="0" fontAlgn="base" hangingPunct="0">
        <a:spcBef>
          <a:spcPct val="0"/>
        </a:spcBef>
        <a:spcAft>
          <a:spcPct val="0"/>
        </a:spcAft>
        <a:defRPr sz="24100">
          <a:solidFill>
            <a:schemeClr val="tx1"/>
          </a:solidFill>
          <a:latin typeface="Calibri" pitchFamily="34" charset="0"/>
          <a:ea typeface="ＭＳ Ｐゴシック" charset="-128"/>
          <a:cs typeface="ＭＳ Ｐゴシック" charset="-128"/>
        </a:defRPr>
      </a:lvl5pPr>
      <a:lvl6pPr marL="522475" algn="ctr" defTabSz="5014302" rtl="0" fontAlgn="base">
        <a:spcBef>
          <a:spcPct val="0"/>
        </a:spcBef>
        <a:spcAft>
          <a:spcPct val="0"/>
        </a:spcAft>
        <a:defRPr sz="24100">
          <a:solidFill>
            <a:schemeClr val="tx1"/>
          </a:solidFill>
          <a:latin typeface="Calibri" pitchFamily="34" charset="0"/>
        </a:defRPr>
      </a:lvl6pPr>
      <a:lvl7pPr marL="1044948" algn="ctr" defTabSz="5014302" rtl="0" fontAlgn="base">
        <a:spcBef>
          <a:spcPct val="0"/>
        </a:spcBef>
        <a:spcAft>
          <a:spcPct val="0"/>
        </a:spcAft>
        <a:defRPr sz="24100">
          <a:solidFill>
            <a:schemeClr val="tx1"/>
          </a:solidFill>
          <a:latin typeface="Calibri" pitchFamily="34" charset="0"/>
        </a:defRPr>
      </a:lvl7pPr>
      <a:lvl8pPr marL="1567423" algn="ctr" defTabSz="5014302" rtl="0" fontAlgn="base">
        <a:spcBef>
          <a:spcPct val="0"/>
        </a:spcBef>
        <a:spcAft>
          <a:spcPct val="0"/>
        </a:spcAft>
        <a:defRPr sz="24100">
          <a:solidFill>
            <a:schemeClr val="tx1"/>
          </a:solidFill>
          <a:latin typeface="Calibri" pitchFamily="34" charset="0"/>
        </a:defRPr>
      </a:lvl8pPr>
      <a:lvl9pPr marL="2089897" algn="ctr" defTabSz="5014302" rtl="0" fontAlgn="base">
        <a:spcBef>
          <a:spcPct val="0"/>
        </a:spcBef>
        <a:spcAft>
          <a:spcPct val="0"/>
        </a:spcAft>
        <a:defRPr sz="24100">
          <a:solidFill>
            <a:schemeClr val="tx1"/>
          </a:solidFill>
          <a:latin typeface="Calibri" pitchFamily="34" charset="0"/>
        </a:defRPr>
      </a:lvl9pPr>
    </p:titleStyle>
    <p:bodyStyle>
      <a:lvl1pPr marL="1878013" indent="-1878013" algn="l" defTabSz="5013325" rtl="0" eaLnBrk="0" fontAlgn="base" hangingPunct="0">
        <a:spcBef>
          <a:spcPct val="20000"/>
        </a:spcBef>
        <a:spcAft>
          <a:spcPct val="0"/>
        </a:spcAft>
        <a:buFont typeface="Arial" charset="0"/>
        <a:buChar char="•"/>
        <a:defRPr sz="17600" kern="1200">
          <a:solidFill>
            <a:schemeClr val="tx1"/>
          </a:solidFill>
          <a:latin typeface="+mn-lt"/>
          <a:ea typeface="ＭＳ Ｐゴシック" charset="-128"/>
          <a:cs typeface="ＭＳ Ｐゴシック" charset="-128"/>
        </a:defRPr>
      </a:lvl1pPr>
      <a:lvl2pPr marL="4073525" indent="-1566863" algn="l" defTabSz="5013325" rtl="0" eaLnBrk="0" fontAlgn="base" hangingPunct="0">
        <a:spcBef>
          <a:spcPct val="20000"/>
        </a:spcBef>
        <a:spcAft>
          <a:spcPct val="0"/>
        </a:spcAft>
        <a:buFont typeface="Arial" charset="0"/>
        <a:buChar char="–"/>
        <a:defRPr sz="15400" kern="1200">
          <a:solidFill>
            <a:schemeClr val="tx1"/>
          </a:solidFill>
          <a:latin typeface="+mn-lt"/>
          <a:ea typeface="ＭＳ Ｐゴシック" charset="-128"/>
          <a:cs typeface="+mn-cs"/>
        </a:defRPr>
      </a:lvl2pPr>
      <a:lvl3pPr marL="6269038" indent="-1252538" algn="l" defTabSz="5013325" rtl="0" eaLnBrk="0" fontAlgn="base" hangingPunct="0">
        <a:spcBef>
          <a:spcPct val="20000"/>
        </a:spcBef>
        <a:spcAft>
          <a:spcPct val="0"/>
        </a:spcAft>
        <a:buFont typeface="Arial" charset="0"/>
        <a:buChar char="•"/>
        <a:defRPr sz="13200" kern="1200">
          <a:solidFill>
            <a:schemeClr val="tx1"/>
          </a:solidFill>
          <a:latin typeface="+mn-lt"/>
          <a:ea typeface="ＭＳ Ｐゴシック" charset="-128"/>
          <a:cs typeface="+mn-cs"/>
        </a:defRPr>
      </a:lvl3pPr>
      <a:lvl4pPr marL="8775700" indent="-1252538" algn="l" defTabSz="5013325" rtl="0" eaLnBrk="0" fontAlgn="base" hangingPunct="0">
        <a:spcBef>
          <a:spcPct val="20000"/>
        </a:spcBef>
        <a:spcAft>
          <a:spcPct val="0"/>
        </a:spcAft>
        <a:buFont typeface="Arial" charset="0"/>
        <a:buChar char="–"/>
        <a:defRPr sz="10900" kern="1200">
          <a:solidFill>
            <a:schemeClr val="tx1"/>
          </a:solidFill>
          <a:latin typeface="+mn-lt"/>
          <a:ea typeface="ＭＳ Ｐゴシック" charset="-128"/>
          <a:cs typeface="+mn-cs"/>
        </a:defRPr>
      </a:lvl4pPr>
      <a:lvl5pPr marL="11283950" indent="-1252538" algn="l" defTabSz="5013325" rtl="0" eaLnBrk="0" fontAlgn="base" hangingPunct="0">
        <a:spcBef>
          <a:spcPct val="20000"/>
        </a:spcBef>
        <a:spcAft>
          <a:spcPct val="0"/>
        </a:spcAft>
        <a:buFont typeface="Arial" charset="0"/>
        <a:buChar char="»"/>
        <a:defRPr sz="10900" kern="1200">
          <a:solidFill>
            <a:schemeClr val="tx1"/>
          </a:solidFill>
          <a:latin typeface="+mn-lt"/>
          <a:ea typeface="ＭＳ Ｐゴシック" charset="-128"/>
          <a:cs typeface="+mn-cs"/>
        </a:defRPr>
      </a:lvl5pPr>
      <a:lvl6pPr marL="13793322" indent="-1253938" algn="l" defTabSz="5015754" rtl="0" eaLnBrk="1" latinLnBrk="0" hangingPunct="1">
        <a:spcBef>
          <a:spcPct val="20000"/>
        </a:spcBef>
        <a:buFont typeface="Arial" pitchFamily="34" charset="0"/>
        <a:buChar char="•"/>
        <a:defRPr sz="10900" kern="1200">
          <a:solidFill>
            <a:schemeClr val="tx1"/>
          </a:solidFill>
          <a:latin typeface="+mn-lt"/>
          <a:ea typeface="+mn-ea"/>
          <a:cs typeface="+mn-cs"/>
        </a:defRPr>
      </a:lvl6pPr>
      <a:lvl7pPr marL="16301199" indent="-1253938" algn="l" defTabSz="5015754" rtl="0" eaLnBrk="1" latinLnBrk="0" hangingPunct="1">
        <a:spcBef>
          <a:spcPct val="20000"/>
        </a:spcBef>
        <a:buFont typeface="Arial" pitchFamily="34" charset="0"/>
        <a:buChar char="•"/>
        <a:defRPr sz="10900" kern="1200">
          <a:solidFill>
            <a:schemeClr val="tx1"/>
          </a:solidFill>
          <a:latin typeface="+mn-lt"/>
          <a:ea typeface="+mn-ea"/>
          <a:cs typeface="+mn-cs"/>
        </a:defRPr>
      </a:lvl7pPr>
      <a:lvl8pPr marL="18809074" indent="-1253938" algn="l" defTabSz="5015754" rtl="0" eaLnBrk="1" latinLnBrk="0" hangingPunct="1">
        <a:spcBef>
          <a:spcPct val="20000"/>
        </a:spcBef>
        <a:buFont typeface="Arial" pitchFamily="34" charset="0"/>
        <a:buChar char="•"/>
        <a:defRPr sz="10900" kern="1200">
          <a:solidFill>
            <a:schemeClr val="tx1"/>
          </a:solidFill>
          <a:latin typeface="+mn-lt"/>
          <a:ea typeface="+mn-ea"/>
          <a:cs typeface="+mn-cs"/>
        </a:defRPr>
      </a:lvl8pPr>
      <a:lvl9pPr marL="21316952" indent="-1253938" algn="l" defTabSz="5015754" rtl="0" eaLnBrk="1" latinLnBrk="0" hangingPunct="1">
        <a:spcBef>
          <a:spcPct val="20000"/>
        </a:spcBef>
        <a:buFont typeface="Arial" pitchFamily="34" charset="0"/>
        <a:buChar char="•"/>
        <a:defRPr sz="10900" kern="1200">
          <a:solidFill>
            <a:schemeClr val="tx1"/>
          </a:solidFill>
          <a:latin typeface="+mn-lt"/>
          <a:ea typeface="+mn-ea"/>
          <a:cs typeface="+mn-cs"/>
        </a:defRPr>
      </a:lvl9pPr>
    </p:bodyStyle>
    <p:otherStyle>
      <a:defPPr>
        <a:defRPr lang="en-US"/>
      </a:defPPr>
      <a:lvl1pPr marL="0" algn="l" defTabSz="5015754" rtl="0" eaLnBrk="1" latinLnBrk="0" hangingPunct="1">
        <a:defRPr sz="9800" kern="1200">
          <a:solidFill>
            <a:schemeClr val="tx1"/>
          </a:solidFill>
          <a:latin typeface="+mn-lt"/>
          <a:ea typeface="+mn-ea"/>
          <a:cs typeface="+mn-cs"/>
        </a:defRPr>
      </a:lvl1pPr>
      <a:lvl2pPr marL="2507877" algn="l" defTabSz="5015754" rtl="0" eaLnBrk="1" latinLnBrk="0" hangingPunct="1">
        <a:defRPr sz="9800" kern="1200">
          <a:solidFill>
            <a:schemeClr val="tx1"/>
          </a:solidFill>
          <a:latin typeface="+mn-lt"/>
          <a:ea typeface="+mn-ea"/>
          <a:cs typeface="+mn-cs"/>
        </a:defRPr>
      </a:lvl2pPr>
      <a:lvl3pPr marL="5015754" algn="l" defTabSz="5015754" rtl="0" eaLnBrk="1" latinLnBrk="0" hangingPunct="1">
        <a:defRPr sz="9800" kern="1200">
          <a:solidFill>
            <a:schemeClr val="tx1"/>
          </a:solidFill>
          <a:latin typeface="+mn-lt"/>
          <a:ea typeface="+mn-ea"/>
          <a:cs typeface="+mn-cs"/>
        </a:defRPr>
      </a:lvl3pPr>
      <a:lvl4pPr marL="7523630" algn="l" defTabSz="5015754" rtl="0" eaLnBrk="1" latinLnBrk="0" hangingPunct="1">
        <a:defRPr sz="9800" kern="1200">
          <a:solidFill>
            <a:schemeClr val="tx1"/>
          </a:solidFill>
          <a:latin typeface="+mn-lt"/>
          <a:ea typeface="+mn-ea"/>
          <a:cs typeface="+mn-cs"/>
        </a:defRPr>
      </a:lvl4pPr>
      <a:lvl5pPr marL="10031507" algn="l" defTabSz="5015754" rtl="0" eaLnBrk="1" latinLnBrk="0" hangingPunct="1">
        <a:defRPr sz="9800" kern="1200">
          <a:solidFill>
            <a:schemeClr val="tx1"/>
          </a:solidFill>
          <a:latin typeface="+mn-lt"/>
          <a:ea typeface="+mn-ea"/>
          <a:cs typeface="+mn-cs"/>
        </a:defRPr>
      </a:lvl5pPr>
      <a:lvl6pPr marL="12539384" algn="l" defTabSz="5015754" rtl="0" eaLnBrk="1" latinLnBrk="0" hangingPunct="1">
        <a:defRPr sz="9800" kern="1200">
          <a:solidFill>
            <a:schemeClr val="tx1"/>
          </a:solidFill>
          <a:latin typeface="+mn-lt"/>
          <a:ea typeface="+mn-ea"/>
          <a:cs typeface="+mn-cs"/>
        </a:defRPr>
      </a:lvl6pPr>
      <a:lvl7pPr marL="15047259" algn="l" defTabSz="5015754" rtl="0" eaLnBrk="1" latinLnBrk="0" hangingPunct="1">
        <a:defRPr sz="9800" kern="1200">
          <a:solidFill>
            <a:schemeClr val="tx1"/>
          </a:solidFill>
          <a:latin typeface="+mn-lt"/>
          <a:ea typeface="+mn-ea"/>
          <a:cs typeface="+mn-cs"/>
        </a:defRPr>
      </a:lvl7pPr>
      <a:lvl8pPr marL="17555137" algn="l" defTabSz="5015754" rtl="0" eaLnBrk="1" latinLnBrk="0" hangingPunct="1">
        <a:defRPr sz="9800" kern="1200">
          <a:solidFill>
            <a:schemeClr val="tx1"/>
          </a:solidFill>
          <a:latin typeface="+mn-lt"/>
          <a:ea typeface="+mn-ea"/>
          <a:cs typeface="+mn-cs"/>
        </a:defRPr>
      </a:lvl8pPr>
      <a:lvl9pPr marL="20063014" algn="l" defTabSz="5015754"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hart" Target="../charts/chart1.xml"/><Relationship Id="rId20" Type="http://schemas.openxmlformats.org/officeDocument/2006/relationships/chart" Target="../charts/chart7.xml"/><Relationship Id="rId21" Type="http://schemas.openxmlformats.org/officeDocument/2006/relationships/image" Target="../media/image12.png"/><Relationship Id="rId22" Type="http://schemas.openxmlformats.org/officeDocument/2006/relationships/image" Target="../media/image13.png"/><Relationship Id="rId10" Type="http://schemas.openxmlformats.org/officeDocument/2006/relationships/image" Target="../media/image7.emf"/><Relationship Id="rId11" Type="http://schemas.openxmlformats.org/officeDocument/2006/relationships/image" Target="../media/image8.emf"/><Relationship Id="rId12" Type="http://schemas.openxmlformats.org/officeDocument/2006/relationships/chart" Target="../charts/chart2.xml"/><Relationship Id="rId13" Type="http://schemas.openxmlformats.org/officeDocument/2006/relationships/image" Target="../media/image9.png"/><Relationship Id="rId14" Type="http://schemas.openxmlformats.org/officeDocument/2006/relationships/chart" Target="../charts/chart3.xml"/><Relationship Id="rId15" Type="http://schemas.openxmlformats.org/officeDocument/2006/relationships/image" Target="../media/image10.png"/><Relationship Id="rId16" Type="http://schemas.openxmlformats.org/officeDocument/2006/relationships/chart" Target="../charts/chart4.xml"/><Relationship Id="rId17" Type="http://schemas.openxmlformats.org/officeDocument/2006/relationships/image" Target="../media/image11.png"/><Relationship Id="rId18" Type="http://schemas.openxmlformats.org/officeDocument/2006/relationships/chart" Target="../charts/chart5.xml"/><Relationship Id="rId19"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hyperlink" Target="http://www.ldeo.columbia.edu/~andyjuhl/Images/ldeo-logo.gif"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53" name="Rectangle 52"/>
          <p:cNvSpPr/>
          <p:nvPr/>
        </p:nvSpPr>
        <p:spPr>
          <a:xfrm>
            <a:off x="16002000" y="37049075"/>
            <a:ext cx="16306800" cy="2879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762000" y="6067425"/>
            <a:ext cx="14173200" cy="4600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2000" y="19377022"/>
            <a:ext cx="14173200" cy="175037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762000" y="11871323"/>
            <a:ext cx="14173200" cy="6264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Rectangle 2">
            <a:hlinkClick r:id="rId2"/>
          </p:cNvPr>
          <p:cNvSpPr>
            <a:spLocks noChangeArrowheads="1"/>
          </p:cNvSpPr>
          <p:nvPr/>
        </p:nvSpPr>
        <p:spPr bwMode="auto">
          <a:xfrm>
            <a:off x="717550" y="428625"/>
            <a:ext cx="31611888" cy="4321175"/>
          </a:xfrm>
          <a:prstGeom prst="rect">
            <a:avLst/>
          </a:prstGeom>
          <a:solidFill>
            <a:srgbClr val="FFFFFF"/>
          </a:solidFill>
          <a:ln w="9525">
            <a:solidFill>
              <a:srgbClr val="000000"/>
            </a:solidFill>
            <a:round/>
            <a:headEnd/>
            <a:tailEnd/>
          </a:ln>
        </p:spPr>
        <p:txBody>
          <a:bodyPr wrap="none" lIns="132992" tIns="66496" rIns="132992" bIns="66496" anchor="ctr"/>
          <a:lstStyle/>
          <a:p>
            <a:endParaRPr lang="en-US">
              <a:latin typeface="Calibri" charset="0"/>
            </a:endParaRPr>
          </a:p>
        </p:txBody>
      </p:sp>
      <p:sp>
        <p:nvSpPr>
          <p:cNvPr id="8" name="Rectangle 4"/>
          <p:cNvSpPr txBox="1">
            <a:spLocks noChangeArrowheads="1"/>
          </p:cNvSpPr>
          <p:nvPr/>
        </p:nvSpPr>
        <p:spPr>
          <a:xfrm>
            <a:off x="838200" y="152400"/>
            <a:ext cx="31318200" cy="2438400"/>
          </a:xfrm>
          <a:prstGeom prst="rect">
            <a:avLst/>
          </a:prstGeom>
        </p:spPr>
        <p:txBody>
          <a:bodyPr lIns="501575" tIns="250788" rIns="501575" bIns="250788" anchor="ctr">
            <a:normAutofit/>
          </a:bodyPr>
          <a:lstStyle>
            <a:lvl1pPr defTabSz="663575" eaLnBrk="0" hangingPunct="0">
              <a:defRPr sz="9800">
                <a:solidFill>
                  <a:schemeClr val="tx1"/>
                </a:solidFill>
                <a:latin typeface="Arial" charset="0"/>
                <a:ea typeface="ＭＳ Ｐゴシック" charset="0"/>
                <a:cs typeface="ＭＳ Ｐゴシック" charset="0"/>
              </a:defRPr>
            </a:lvl1pPr>
            <a:lvl2pPr marL="37931725" indent="-37474525" defTabSz="66357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algn="ctr" eaLnBrk="1" hangingPunct="1">
              <a:lnSpc>
                <a:spcPct val="90000"/>
              </a:lnSpc>
            </a:pPr>
            <a:r>
              <a:rPr lang="en-US" sz="6600" b="1">
                <a:cs typeface="Arial" charset="0"/>
              </a:rPr>
              <a:t>Large-scale forcing through the Antarctic food web: </a:t>
            </a:r>
          </a:p>
          <a:p>
            <a:pPr algn="ctr" eaLnBrk="1" hangingPunct="1">
              <a:lnSpc>
                <a:spcPct val="90000"/>
              </a:lnSpc>
            </a:pPr>
            <a:r>
              <a:rPr lang="en-US" sz="6600" b="1">
                <a:cs typeface="Arial" charset="0"/>
              </a:rPr>
              <a:t>Physical drivers of the interannual variability at Palmer Station</a:t>
            </a:r>
          </a:p>
        </p:txBody>
      </p:sp>
      <p:sp>
        <p:nvSpPr>
          <p:cNvPr id="13321" name="Text Box 6"/>
          <p:cNvSpPr txBox="1">
            <a:spLocks noChangeArrowheads="1"/>
          </p:cNvSpPr>
          <p:nvPr/>
        </p:nvSpPr>
        <p:spPr bwMode="auto">
          <a:xfrm>
            <a:off x="7239000" y="2286000"/>
            <a:ext cx="20878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30896" tIns="65449" rIns="130896" bIns="65449"/>
          <a:lstStyle>
            <a:lvl1pPr eaLnBrk="0" hangingPunct="0">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cs typeface="ＭＳ Ｐゴシック" charset="0"/>
              </a:defRPr>
            </a:lvl1pPr>
            <a:lvl2pPr marL="37931725" indent="-37474525" eaLnBrk="0" hangingPunct="0">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2pPr>
            <a:lvl3pPr eaLnBrk="0" hangingPunct="0">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3pPr>
            <a:lvl4pPr eaLnBrk="0" hangingPunct="0">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4pPr>
            <a:lvl5pPr eaLnBrk="0" hangingPunct="0">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5pPr>
            <a:lvl6pPr marL="457200" eaLnBrk="0" fontAlgn="base" hangingPunct="0">
              <a:spcBef>
                <a:spcPct val="0"/>
              </a:spcBef>
              <a:spcAft>
                <a:spcPct val="0"/>
              </a:spcAft>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6pPr>
            <a:lvl7pPr marL="914400" eaLnBrk="0" fontAlgn="base" hangingPunct="0">
              <a:spcBef>
                <a:spcPct val="0"/>
              </a:spcBef>
              <a:spcAft>
                <a:spcPct val="0"/>
              </a:spcAft>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7pPr>
            <a:lvl8pPr marL="1371600" eaLnBrk="0" fontAlgn="base" hangingPunct="0">
              <a:spcBef>
                <a:spcPct val="0"/>
              </a:spcBef>
              <a:spcAft>
                <a:spcPct val="0"/>
              </a:spcAft>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8pPr>
            <a:lvl9pPr marL="1828800" eaLnBrk="0" fontAlgn="base" hangingPunct="0">
              <a:spcBef>
                <a:spcPct val="0"/>
              </a:spcBef>
              <a:spcAft>
                <a:spcPct val="0"/>
              </a:spcAft>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 pos="14736763" algn="l"/>
                <a:tab pos="15790863" algn="l"/>
                <a:tab pos="16843375" algn="l"/>
                <a:tab pos="17895888" algn="l"/>
                <a:tab pos="18949988" algn="l"/>
                <a:tab pos="20002500" algn="l"/>
                <a:tab pos="21056600" algn="l"/>
                <a:tab pos="22107525" algn="l"/>
                <a:tab pos="23160038" algn="l"/>
                <a:tab pos="24214138" algn="l"/>
                <a:tab pos="25266650" algn="l"/>
                <a:tab pos="26319163" algn="l"/>
                <a:tab pos="27373263" algn="l"/>
                <a:tab pos="28425775" algn="l"/>
                <a:tab pos="29476700" algn="l"/>
                <a:tab pos="30530800" algn="l"/>
                <a:tab pos="31583313" algn="l"/>
                <a:tab pos="32635825" algn="l"/>
                <a:tab pos="33689925" algn="l"/>
              </a:tabLst>
              <a:defRPr sz="9800">
                <a:solidFill>
                  <a:schemeClr val="tx1"/>
                </a:solidFill>
                <a:latin typeface="Arial" charset="0"/>
                <a:ea typeface="ＭＳ Ｐゴシック" charset="0"/>
              </a:defRPr>
            </a:lvl9pPr>
          </a:lstStyle>
          <a:p>
            <a:pPr algn="ctr" eaLnBrk="1" hangingPunct="1"/>
            <a:r>
              <a:rPr lang="en-US" sz="4400">
                <a:solidFill>
                  <a:srgbClr val="000000"/>
                </a:solidFill>
                <a:cs typeface="Arial" charset="0"/>
              </a:rPr>
              <a:t>Grace K. Saba*, Vincent S. Saba, William R. Fraser, Sharon E. Stammerjohn, Hugh W. Ducklow, Douglas G. Martinson, Deborah K. Steinberg, &amp; Oscar Schofield</a:t>
            </a:r>
            <a:endParaRPr lang="en-US" sz="4400" baseline="30000">
              <a:ea typeface="Arial" charset="0"/>
              <a:cs typeface="Arial" charset="0"/>
            </a:endParaRPr>
          </a:p>
          <a:p>
            <a:pPr algn="ctr" eaLnBrk="1" hangingPunct="1"/>
            <a:r>
              <a:rPr lang="en-US" sz="3600">
                <a:solidFill>
                  <a:srgbClr val="000000"/>
                </a:solidFill>
                <a:cs typeface="Arial" charset="0"/>
              </a:rPr>
              <a:t>*</a:t>
            </a:r>
            <a:r>
              <a:rPr lang="en-US" sz="3200">
                <a:solidFill>
                  <a:srgbClr val="000000"/>
                </a:solidFill>
                <a:cs typeface="Arial" charset="0"/>
              </a:rPr>
              <a:t>Rutgers University, Institute of Marine and Coastal Sciences</a:t>
            </a:r>
          </a:p>
          <a:p>
            <a:pPr algn="ctr" eaLnBrk="1" hangingPunct="1"/>
            <a:r>
              <a:rPr lang="en-US" sz="3200">
                <a:solidFill>
                  <a:srgbClr val="000000"/>
                </a:solidFill>
                <a:cs typeface="Arial" charset="0"/>
              </a:rPr>
              <a:t>71 Dudley Road, New Brunswick, NJ   08901</a:t>
            </a:r>
          </a:p>
          <a:p>
            <a:pPr algn="ctr" eaLnBrk="1" hangingPunct="1"/>
            <a:endParaRPr lang="en-US" sz="3600">
              <a:solidFill>
                <a:srgbClr val="000000"/>
              </a:solidFill>
              <a:cs typeface="Arial" charset="0"/>
            </a:endParaRPr>
          </a:p>
        </p:txBody>
      </p:sp>
      <p:sp>
        <p:nvSpPr>
          <p:cNvPr id="13322" name="AutoShape 10"/>
          <p:cNvSpPr>
            <a:spLocks noChangeArrowheads="1"/>
          </p:cNvSpPr>
          <p:nvPr/>
        </p:nvSpPr>
        <p:spPr bwMode="auto">
          <a:xfrm>
            <a:off x="741363" y="4927601"/>
            <a:ext cx="14193837" cy="1038225"/>
          </a:xfrm>
          <a:prstGeom prst="roundRect">
            <a:avLst>
              <a:gd name="adj" fmla="val 231"/>
            </a:avLst>
          </a:prstGeom>
          <a:solidFill>
            <a:srgbClr val="99CCFF"/>
          </a:solidFill>
          <a:ln w="9525">
            <a:solidFill>
              <a:srgbClr val="000000"/>
            </a:solidFill>
            <a:round/>
            <a:headEnd/>
            <a:tailEnd/>
          </a:ln>
        </p:spPr>
        <p:txBody>
          <a:bodyPr lIns="130896" tIns="65449" rIns="130896" bIns="65449" anchor="ctr" anchorCtr="1"/>
          <a:lstStyle/>
          <a:p>
            <a:pPr algn="ctr">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Lst>
            </a:pPr>
            <a:r>
              <a:rPr lang="en-US" sz="4100">
                <a:solidFill>
                  <a:srgbClr val="000000"/>
                </a:solidFill>
                <a:cs typeface="Arial" charset="0"/>
              </a:rPr>
              <a:t>Introduction</a:t>
            </a:r>
          </a:p>
        </p:txBody>
      </p:sp>
      <p:sp>
        <p:nvSpPr>
          <p:cNvPr id="17" name="Rectangle 60"/>
          <p:cNvSpPr>
            <a:spLocks noChangeArrowheads="1"/>
          </p:cNvSpPr>
          <p:nvPr/>
        </p:nvSpPr>
        <p:spPr bwMode="auto">
          <a:xfrm>
            <a:off x="762000" y="37160200"/>
            <a:ext cx="5105400" cy="2794000"/>
          </a:xfrm>
          <a:prstGeom prst="rect">
            <a:avLst/>
          </a:prstGeom>
          <a:solidFill>
            <a:schemeClr val="accent6">
              <a:lumMod val="20000"/>
              <a:lumOff val="80000"/>
            </a:schemeClr>
          </a:solidFill>
          <a:ln w="9525" algn="ctr">
            <a:solidFill>
              <a:schemeClr val="tx1"/>
            </a:solidFill>
            <a:round/>
            <a:headEnd/>
            <a:tailEnd/>
          </a:ln>
        </p:spPr>
        <p:txBody>
          <a:bodyPr lIns="104494" tIns="52248" rIns="104494" bIns="52248"/>
          <a:lstStyle/>
          <a:p>
            <a:pPr defTabSz="522475" fontAlgn="auto">
              <a:spcBef>
                <a:spcPts val="0"/>
              </a:spcBef>
              <a:spcAft>
                <a:spcPts val="0"/>
              </a:spcAft>
              <a:defRPr/>
            </a:pPr>
            <a:endParaRPr lang="en-US" sz="1800" dirty="0">
              <a:latin typeface="Arial" pitchFamily="34" charset="0"/>
              <a:ea typeface="+mn-ea"/>
              <a:cs typeface="Arial" pitchFamily="34" charset="0"/>
            </a:endParaRPr>
          </a:p>
        </p:txBody>
      </p:sp>
      <p:sp>
        <p:nvSpPr>
          <p:cNvPr id="13324" name="TextBox 57"/>
          <p:cNvSpPr txBox="1">
            <a:spLocks noChangeArrowheads="1"/>
          </p:cNvSpPr>
          <p:nvPr/>
        </p:nvSpPr>
        <p:spPr bwMode="auto">
          <a:xfrm>
            <a:off x="22098000" y="5099050"/>
            <a:ext cx="10058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94" tIns="52248" rIns="104494" bIns="52248">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endParaRPr lang="en-US" sz="2800" b="1">
              <a:cs typeface="Arial" charset="0"/>
            </a:endParaRPr>
          </a:p>
          <a:p>
            <a:pPr eaLnBrk="1" hangingPunct="1"/>
            <a:endParaRPr lang="en-US" sz="2800" b="1">
              <a:cs typeface="Arial" charset="0"/>
            </a:endParaRPr>
          </a:p>
          <a:p>
            <a:pPr algn="ctr" eaLnBrk="1" hangingPunct="1"/>
            <a:endParaRPr lang="en-US" sz="2800" b="1">
              <a:cs typeface="Arial" charset="0"/>
            </a:endParaRPr>
          </a:p>
          <a:p>
            <a:pPr eaLnBrk="1" hangingPunct="1"/>
            <a:endParaRPr lang="en-US" sz="2800" i="1">
              <a:cs typeface="Arial" charset="0"/>
            </a:endParaRPr>
          </a:p>
          <a:p>
            <a:pPr eaLnBrk="1" hangingPunct="1"/>
            <a:endParaRPr lang="en-US" sz="2800" i="1">
              <a:cs typeface="Arial" charset="0"/>
            </a:endParaRPr>
          </a:p>
          <a:p>
            <a:pPr eaLnBrk="1" hangingPunct="1"/>
            <a:endParaRPr lang="en-US" sz="2800" i="1">
              <a:cs typeface="Arial" charset="0"/>
            </a:endParaRPr>
          </a:p>
        </p:txBody>
      </p:sp>
      <p:pic>
        <p:nvPicPr>
          <p:cNvPr id="13325" name="Picture 63" descr="pal_full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8513" y="2590800"/>
            <a:ext cx="21478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12"/>
          <p:cNvSpPr txBox="1">
            <a:spLocks noChangeArrowheads="1"/>
          </p:cNvSpPr>
          <p:nvPr/>
        </p:nvSpPr>
        <p:spPr bwMode="auto">
          <a:xfrm>
            <a:off x="762000" y="37185600"/>
            <a:ext cx="502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1600" b="1" i="1" dirty="0"/>
              <a:t>Acknowledgments:  </a:t>
            </a:r>
            <a:r>
              <a:rPr lang="en-US" sz="1600" dirty="0"/>
              <a:t>We acknowledge the LTER scientific </a:t>
            </a:r>
            <a:r>
              <a:rPr lang="en-US" sz="1600" dirty="0" smtClean="0"/>
              <a:t>teams, the captain and crew of the R.V. </a:t>
            </a:r>
            <a:r>
              <a:rPr lang="en-US" sz="1600" i="1" dirty="0" smtClean="0"/>
              <a:t>Laurence M. Gould, </a:t>
            </a:r>
            <a:r>
              <a:rPr lang="en-US" sz="1600" dirty="0" smtClean="0"/>
              <a:t>and Raytheon Polar Services for </a:t>
            </a:r>
            <a:r>
              <a:rPr lang="en-US" sz="1600" dirty="0"/>
              <a:t>excellent field </a:t>
            </a:r>
            <a:r>
              <a:rPr lang="en-US" sz="1600" dirty="0" smtClean="0"/>
              <a:t>support.  This </a:t>
            </a:r>
            <a:r>
              <a:rPr lang="en-US" sz="1600" dirty="0"/>
              <a:t>work was done in cooperation with the Palmer Long Term Ecological Research </a:t>
            </a:r>
            <a:r>
              <a:rPr lang="en-US" sz="1600" dirty="0" smtClean="0"/>
              <a:t>project</a:t>
            </a:r>
            <a:r>
              <a:rPr lang="en-US" sz="1600" dirty="0"/>
              <a:t> </a:t>
            </a:r>
            <a:r>
              <a:rPr lang="en-US" sz="1600" dirty="0" smtClean="0"/>
              <a:t>and</a:t>
            </a:r>
            <a:r>
              <a:rPr lang="en-US" sz="1600" dirty="0" smtClean="0">
                <a:solidFill>
                  <a:srgbClr val="000000"/>
                </a:solidFill>
              </a:rPr>
              <a:t> was supported by the LTER Program of the U. S. National Science Foundation (OPP-02-17282), the Gordon and Betty Moore Foundation, and the NASA Biodiversity Program.</a:t>
            </a:r>
            <a:endParaRPr lang="en-US" sz="1600" dirty="0" smtClean="0"/>
          </a:p>
          <a:p>
            <a:pPr eaLnBrk="1" hangingPunct="1"/>
            <a:endParaRPr lang="en-US" sz="1600" dirty="0"/>
          </a:p>
        </p:txBody>
      </p:sp>
      <p:sp>
        <p:nvSpPr>
          <p:cNvPr id="13327" name="AutoShape 10"/>
          <p:cNvSpPr>
            <a:spLocks noChangeArrowheads="1"/>
          </p:cNvSpPr>
          <p:nvPr/>
        </p:nvSpPr>
        <p:spPr bwMode="auto">
          <a:xfrm>
            <a:off x="741363" y="10744200"/>
            <a:ext cx="14193837" cy="1038225"/>
          </a:xfrm>
          <a:prstGeom prst="roundRect">
            <a:avLst>
              <a:gd name="adj" fmla="val 231"/>
            </a:avLst>
          </a:prstGeom>
          <a:solidFill>
            <a:srgbClr val="99CCFF"/>
          </a:solidFill>
          <a:ln w="9525">
            <a:solidFill>
              <a:srgbClr val="000000"/>
            </a:solidFill>
            <a:round/>
            <a:headEnd/>
            <a:tailEnd/>
          </a:ln>
        </p:spPr>
        <p:txBody>
          <a:bodyPr lIns="130896" tIns="65449" rIns="130896" bIns="65449" anchor="ctr" anchorCtr="1"/>
          <a:lstStyle/>
          <a:p>
            <a:pPr algn="ctr">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Lst>
            </a:pPr>
            <a:r>
              <a:rPr lang="en-US" sz="4100">
                <a:solidFill>
                  <a:srgbClr val="000000"/>
                </a:solidFill>
                <a:cs typeface="Arial" charset="0"/>
              </a:rPr>
              <a:t>Study Site</a:t>
            </a:r>
          </a:p>
        </p:txBody>
      </p:sp>
      <p:sp>
        <p:nvSpPr>
          <p:cNvPr id="13330" name="AutoShape 10"/>
          <p:cNvSpPr>
            <a:spLocks noChangeArrowheads="1"/>
          </p:cNvSpPr>
          <p:nvPr/>
        </p:nvSpPr>
        <p:spPr bwMode="auto">
          <a:xfrm>
            <a:off x="16002000" y="4927601"/>
            <a:ext cx="16306800" cy="1038225"/>
          </a:xfrm>
          <a:prstGeom prst="roundRect">
            <a:avLst>
              <a:gd name="adj" fmla="val 231"/>
            </a:avLst>
          </a:prstGeom>
          <a:solidFill>
            <a:srgbClr val="99CCFF"/>
          </a:solidFill>
          <a:ln w="9525">
            <a:solidFill>
              <a:srgbClr val="000000"/>
            </a:solidFill>
            <a:round/>
            <a:headEnd/>
            <a:tailEnd/>
          </a:ln>
        </p:spPr>
        <p:txBody>
          <a:bodyPr lIns="130896" tIns="65449" rIns="130896" bIns="65449" anchor="ctr" anchorCtr="1"/>
          <a:lstStyle/>
          <a:p>
            <a:pPr algn="ctr">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Lst>
            </a:pPr>
            <a:r>
              <a:rPr lang="en-US" sz="4100" dirty="0">
                <a:solidFill>
                  <a:srgbClr val="000000"/>
                </a:solidFill>
                <a:cs typeface="Arial" charset="0"/>
              </a:rPr>
              <a:t>Mechanisms</a:t>
            </a:r>
          </a:p>
        </p:txBody>
      </p:sp>
      <p:sp>
        <p:nvSpPr>
          <p:cNvPr id="13332" name="AutoShape 10"/>
          <p:cNvSpPr>
            <a:spLocks noChangeArrowheads="1"/>
          </p:cNvSpPr>
          <p:nvPr/>
        </p:nvSpPr>
        <p:spPr bwMode="auto">
          <a:xfrm>
            <a:off x="730250" y="18240373"/>
            <a:ext cx="14173200" cy="1038225"/>
          </a:xfrm>
          <a:prstGeom prst="roundRect">
            <a:avLst>
              <a:gd name="adj" fmla="val 231"/>
            </a:avLst>
          </a:prstGeom>
          <a:solidFill>
            <a:srgbClr val="99CCFF"/>
          </a:solidFill>
          <a:ln w="9525">
            <a:solidFill>
              <a:srgbClr val="000000"/>
            </a:solidFill>
            <a:round/>
            <a:headEnd/>
            <a:tailEnd/>
          </a:ln>
        </p:spPr>
        <p:txBody>
          <a:bodyPr lIns="130896" tIns="65449" rIns="130896" bIns="65449" anchor="ctr" anchorCtr="1"/>
          <a:lstStyle/>
          <a:p>
            <a:pPr algn="ctr">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Lst>
            </a:pPr>
            <a:r>
              <a:rPr lang="en-US" sz="4100">
                <a:solidFill>
                  <a:srgbClr val="000000"/>
                </a:solidFill>
                <a:cs typeface="Arial" charset="0"/>
              </a:rPr>
              <a:t>Interannual Variability</a:t>
            </a:r>
          </a:p>
        </p:txBody>
      </p:sp>
      <p:sp>
        <p:nvSpPr>
          <p:cNvPr id="34" name="Rectangle 33"/>
          <p:cNvSpPr/>
          <p:nvPr/>
        </p:nvSpPr>
        <p:spPr>
          <a:xfrm>
            <a:off x="16002000" y="6019800"/>
            <a:ext cx="16306800" cy="29660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7" name="TextBox 41"/>
          <p:cNvSpPr txBox="1">
            <a:spLocks noChangeArrowheads="1"/>
          </p:cNvSpPr>
          <p:nvPr/>
        </p:nvSpPr>
        <p:spPr bwMode="auto">
          <a:xfrm>
            <a:off x="16002000" y="21564600"/>
            <a:ext cx="1630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Yuan (2004; and references therein) describes a quasi-stationary wave, the Antarctic Dipole, which is a variability in the air-sea-ice system that strongly responds to ENSO variability.  During La Ni</a:t>
            </a:r>
            <a:r>
              <a:rPr lang="en-US" sz="2400" dirty="0"/>
              <a:t>ñ</a:t>
            </a:r>
            <a:r>
              <a:rPr lang="en-US" sz="2400" dirty="0" smtClean="0"/>
              <a:t>a events (</a:t>
            </a:r>
            <a:r>
              <a:rPr lang="en-US" sz="2400" i="1" dirty="0" smtClean="0"/>
              <a:t>below; top left panel</a:t>
            </a:r>
            <a:r>
              <a:rPr lang="en-US" sz="2400" dirty="0" smtClean="0"/>
              <a:t>), high temperatures and less ice occur in the Atlantic sector of the Dipole due to increased heat flux from the Antarctic Circumpolar Current (ACC) while colder temperatures and more sea ice occur in the Pacific sector of the Dipole.  Additionally, the Polar Frontal Jet (PFJ) is intensified and the Southern ACC Front (</a:t>
            </a:r>
            <a:r>
              <a:rPr lang="en-US" sz="2400" dirty="0" err="1" smtClean="0"/>
              <a:t>sACCf</a:t>
            </a:r>
            <a:r>
              <a:rPr lang="en-US" sz="2400" dirty="0" smtClean="0"/>
              <a:t>) is displaced South-Eastward, closer to the continent (</a:t>
            </a:r>
            <a:r>
              <a:rPr lang="en-US" sz="2400" i="1" dirty="0" smtClean="0"/>
              <a:t>below; top right panel</a:t>
            </a:r>
            <a:r>
              <a:rPr lang="en-US" sz="2400" dirty="0" smtClean="0"/>
              <a:t>).  The opposite occurs during El Ni</a:t>
            </a:r>
            <a:r>
              <a:rPr lang="en-US" sz="2400" dirty="0"/>
              <a:t>ñ</a:t>
            </a:r>
            <a:r>
              <a:rPr lang="en-US" sz="2400" dirty="0" smtClean="0"/>
              <a:t>o events (</a:t>
            </a:r>
            <a:r>
              <a:rPr lang="en-US" sz="2400" i="1" dirty="0" smtClean="0"/>
              <a:t>below; bottom panels</a:t>
            </a:r>
            <a:r>
              <a:rPr lang="en-US" sz="2400" dirty="0" smtClean="0"/>
              <a:t>).</a:t>
            </a:r>
            <a:endParaRPr lang="en-US" sz="2400" i="1" dirty="0"/>
          </a:p>
        </p:txBody>
      </p:sp>
      <p:sp>
        <p:nvSpPr>
          <p:cNvPr id="13342" name="AutoShape 10"/>
          <p:cNvSpPr>
            <a:spLocks noChangeArrowheads="1"/>
          </p:cNvSpPr>
          <p:nvPr/>
        </p:nvSpPr>
        <p:spPr bwMode="auto">
          <a:xfrm>
            <a:off x="16002000" y="35890200"/>
            <a:ext cx="16327438" cy="1038225"/>
          </a:xfrm>
          <a:prstGeom prst="roundRect">
            <a:avLst>
              <a:gd name="adj" fmla="val 231"/>
            </a:avLst>
          </a:prstGeom>
          <a:solidFill>
            <a:srgbClr val="99CCFF"/>
          </a:solidFill>
          <a:ln w="9525">
            <a:solidFill>
              <a:srgbClr val="000000"/>
            </a:solidFill>
            <a:round/>
            <a:headEnd/>
            <a:tailEnd/>
          </a:ln>
        </p:spPr>
        <p:txBody>
          <a:bodyPr lIns="130896" tIns="65449" rIns="130896" bIns="65449" anchor="ctr" anchorCtr="1"/>
          <a:lstStyle/>
          <a:p>
            <a:pPr algn="ctr">
              <a:tabLst>
                <a:tab pos="1050925" algn="l"/>
                <a:tab pos="2103438" algn="l"/>
                <a:tab pos="3157538" algn="l"/>
                <a:tab pos="4210050" algn="l"/>
                <a:tab pos="5262563" algn="l"/>
                <a:tab pos="6316663" algn="l"/>
                <a:tab pos="7367588" algn="l"/>
                <a:tab pos="8420100" algn="l"/>
                <a:tab pos="9474200" algn="l"/>
                <a:tab pos="10526713" algn="l"/>
                <a:tab pos="11579225" algn="l"/>
                <a:tab pos="12633325" algn="l"/>
                <a:tab pos="13685838" algn="l"/>
              </a:tabLst>
            </a:pPr>
            <a:r>
              <a:rPr lang="en-US" sz="4100" dirty="0" smtClean="0">
                <a:solidFill>
                  <a:srgbClr val="000000"/>
                </a:solidFill>
                <a:cs typeface="Arial" charset="0"/>
              </a:rPr>
              <a:t>Future Work</a:t>
            </a:r>
            <a:endParaRPr lang="en-US" sz="4100" dirty="0">
              <a:solidFill>
                <a:srgbClr val="000000"/>
              </a:solidFill>
              <a:cs typeface="Arial" charset="0"/>
            </a:endParaRPr>
          </a:p>
        </p:txBody>
      </p:sp>
      <p:sp>
        <p:nvSpPr>
          <p:cNvPr id="13343" name="TextBox 49"/>
          <p:cNvSpPr txBox="1">
            <a:spLocks noChangeArrowheads="1"/>
          </p:cNvSpPr>
          <p:nvPr/>
        </p:nvSpPr>
        <p:spPr bwMode="auto">
          <a:xfrm>
            <a:off x="16154400" y="37098744"/>
            <a:ext cx="1607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Investigations are ongoing to determine how biology is directly tied to water column properties and sea-ice dynamics, and the collective </a:t>
            </a:r>
            <a:r>
              <a:rPr lang="en-US" sz="2400" dirty="0" err="1" smtClean="0"/>
              <a:t>teleconnection</a:t>
            </a:r>
            <a:r>
              <a:rPr lang="en-US" sz="2400" dirty="0" smtClean="0"/>
              <a:t> of these parameters to large scale forcing:</a:t>
            </a:r>
            <a:endParaRPr lang="en-US" sz="2400" dirty="0"/>
          </a:p>
          <a:p>
            <a:pPr eaLnBrk="1" hangingPunct="1">
              <a:buFont typeface="Calibri" charset="0"/>
              <a:buAutoNum type="arabicPeriod"/>
            </a:pPr>
            <a:r>
              <a:rPr lang="en-US" sz="2400" dirty="0"/>
              <a:t> </a:t>
            </a:r>
            <a:r>
              <a:rPr lang="en-US" sz="2400" dirty="0" smtClean="0"/>
              <a:t> Analysis of sea-ice anomalies.</a:t>
            </a:r>
            <a:endParaRPr lang="en-US" sz="2400" dirty="0"/>
          </a:p>
          <a:p>
            <a:pPr eaLnBrk="1" hangingPunct="1">
              <a:buFont typeface="Calibri" charset="0"/>
              <a:buAutoNum type="arabicPeriod"/>
            </a:pPr>
            <a:r>
              <a:rPr lang="en-US" sz="2400" dirty="0" smtClean="0"/>
              <a:t>  Analysis of wind and CTD data to determine mixed layer depths for the length of the time series. </a:t>
            </a:r>
          </a:p>
          <a:p>
            <a:pPr eaLnBrk="1" hangingPunct="1">
              <a:buFont typeface="Calibri" charset="0"/>
              <a:buAutoNum type="arabicPeriod"/>
            </a:pPr>
            <a:r>
              <a:rPr lang="en-US" sz="2400" dirty="0"/>
              <a:t> </a:t>
            </a:r>
            <a:r>
              <a:rPr lang="en-US" sz="2400" dirty="0" smtClean="0"/>
              <a:t> Analysis of long-term nutrient data.</a:t>
            </a:r>
          </a:p>
          <a:p>
            <a:pPr eaLnBrk="1" hangingPunct="1">
              <a:buFont typeface="Calibri" charset="0"/>
              <a:buAutoNum type="arabicPeriod"/>
            </a:pPr>
            <a:r>
              <a:rPr lang="en-US" sz="2400" dirty="0" smtClean="0"/>
              <a:t>  Analysis of North-South and inshore-offshore </a:t>
            </a:r>
            <a:r>
              <a:rPr lang="en-US" sz="2400" dirty="0" err="1" smtClean="0"/>
              <a:t>variabilty</a:t>
            </a:r>
            <a:r>
              <a:rPr lang="en-US" sz="2400" dirty="0" smtClean="0"/>
              <a:t> in plankton dynamics with respect to large climactic and local physical forcing.</a:t>
            </a:r>
            <a:endParaRPr lang="en-US" sz="2400" dirty="0"/>
          </a:p>
        </p:txBody>
      </p:sp>
      <p:sp>
        <p:nvSpPr>
          <p:cNvPr id="56" name="Rectangle 60"/>
          <p:cNvSpPr>
            <a:spLocks noChangeArrowheads="1"/>
          </p:cNvSpPr>
          <p:nvPr/>
        </p:nvSpPr>
        <p:spPr bwMode="auto">
          <a:xfrm>
            <a:off x="5943600" y="37160200"/>
            <a:ext cx="8991600" cy="2794000"/>
          </a:xfrm>
          <a:prstGeom prst="rect">
            <a:avLst/>
          </a:prstGeom>
          <a:solidFill>
            <a:schemeClr val="accent6">
              <a:lumMod val="20000"/>
              <a:lumOff val="80000"/>
            </a:schemeClr>
          </a:solidFill>
          <a:ln w="9525" algn="ctr">
            <a:solidFill>
              <a:schemeClr val="tx1"/>
            </a:solidFill>
            <a:round/>
            <a:headEnd/>
            <a:tailEnd/>
          </a:ln>
        </p:spPr>
        <p:txBody>
          <a:bodyPr lIns="104494" tIns="52248" rIns="104494" bIns="52248"/>
          <a:lstStyle/>
          <a:p>
            <a:pPr defTabSz="522475" fontAlgn="auto">
              <a:spcBef>
                <a:spcPts val="0"/>
              </a:spcBef>
              <a:spcAft>
                <a:spcPts val="0"/>
              </a:spcAft>
              <a:defRPr/>
            </a:pPr>
            <a:endParaRPr lang="en-US" sz="1800" dirty="0">
              <a:latin typeface="Arial" pitchFamily="34" charset="0"/>
              <a:ea typeface="+mn-ea"/>
              <a:cs typeface="Arial" pitchFamily="34" charset="0"/>
            </a:endParaRPr>
          </a:p>
        </p:txBody>
      </p:sp>
      <p:sp>
        <p:nvSpPr>
          <p:cNvPr id="13346" name="TextBox 12"/>
          <p:cNvSpPr txBox="1">
            <a:spLocks noChangeArrowheads="1"/>
          </p:cNvSpPr>
          <p:nvPr/>
        </p:nvSpPr>
        <p:spPr bwMode="auto">
          <a:xfrm>
            <a:off x="6019800" y="37161788"/>
            <a:ext cx="8915400" cy="280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1600" b="1" i="1" dirty="0"/>
              <a:t>References</a:t>
            </a:r>
            <a:r>
              <a:rPr lang="en-US" sz="1600" i="1" dirty="0"/>
              <a:t>:</a:t>
            </a:r>
          </a:p>
          <a:p>
            <a:pPr eaLnBrk="1" hangingPunct="1">
              <a:buFont typeface="Arial" charset="0"/>
              <a:buChar char="•"/>
            </a:pPr>
            <a:r>
              <a:rPr lang="en-US" sz="1600" dirty="0" smtClean="0"/>
              <a:t>Loeb, V.J., Hofmann, E.E., </a:t>
            </a:r>
            <a:r>
              <a:rPr lang="en-US" sz="1600" dirty="0" err="1" smtClean="0"/>
              <a:t>Klinck</a:t>
            </a:r>
            <a:r>
              <a:rPr lang="en-US" sz="1600" dirty="0" smtClean="0"/>
              <a:t>, J.M., Holm-Hansen, O., and W.B. White. 2009. ENSO and variability of the Antarctic Peninsula pelagic marine ecosystem. Ant. Sci. 21: 135-148.</a:t>
            </a:r>
          </a:p>
          <a:p>
            <a:pPr eaLnBrk="1" hangingPunct="1">
              <a:buFont typeface="Arial" charset="0"/>
              <a:buChar char="•"/>
            </a:pPr>
            <a:r>
              <a:rPr lang="en-US" sz="1600" dirty="0"/>
              <a:t>Schofield, O., </a:t>
            </a:r>
            <a:r>
              <a:rPr lang="en-US" sz="1600" dirty="0" err="1" smtClean="0"/>
              <a:t>Ducklow</a:t>
            </a:r>
            <a:r>
              <a:rPr lang="en-US" sz="1600" dirty="0"/>
              <a:t>, </a:t>
            </a:r>
            <a:r>
              <a:rPr lang="en-US" sz="1600" dirty="0" smtClean="0"/>
              <a:t>H.W., Martinson</a:t>
            </a:r>
            <a:r>
              <a:rPr lang="en-US" sz="1600" dirty="0"/>
              <a:t>, </a:t>
            </a:r>
            <a:r>
              <a:rPr lang="en-US" sz="1600" dirty="0" smtClean="0"/>
              <a:t>D.G., Meredith</a:t>
            </a:r>
            <a:r>
              <a:rPr lang="en-US" sz="1600" dirty="0"/>
              <a:t>, </a:t>
            </a:r>
            <a:r>
              <a:rPr lang="en-US" sz="1600" dirty="0" smtClean="0"/>
              <a:t>M.P., Moline</a:t>
            </a:r>
            <a:r>
              <a:rPr lang="en-US" sz="1600" dirty="0"/>
              <a:t>, </a:t>
            </a:r>
            <a:r>
              <a:rPr lang="en-US" sz="1600" dirty="0" smtClean="0"/>
              <a:t>M.A., and W.R</a:t>
            </a:r>
            <a:r>
              <a:rPr lang="en-US" sz="1600" dirty="0"/>
              <a:t>. Fraser. 2010. How do polar marine ecosystems respond to rapid climate change? Science 328, </a:t>
            </a:r>
            <a:r>
              <a:rPr lang="en-US" sz="1600" dirty="0" smtClean="0"/>
              <a:t>1520-1523. </a:t>
            </a:r>
          </a:p>
          <a:p>
            <a:pPr eaLnBrk="1" hangingPunct="1">
              <a:buFont typeface="Arial" charset="0"/>
              <a:buChar char="•"/>
            </a:pPr>
            <a:r>
              <a:rPr lang="en-US" sz="1600" dirty="0" smtClean="0"/>
              <a:t>Smith, R.C., Martinson, D.G., </a:t>
            </a:r>
            <a:r>
              <a:rPr lang="en-US" sz="1600" dirty="0" err="1" smtClean="0"/>
              <a:t>Stammerjohn</a:t>
            </a:r>
            <a:r>
              <a:rPr lang="en-US" sz="1600" dirty="0" smtClean="0"/>
              <a:t>, S.E., </a:t>
            </a:r>
            <a:r>
              <a:rPr lang="en-US" sz="1600" dirty="0" err="1" smtClean="0"/>
              <a:t>Iannuzzi</a:t>
            </a:r>
            <a:r>
              <a:rPr lang="en-US" sz="1600" dirty="0" smtClean="0"/>
              <a:t>, R.A., and K. </a:t>
            </a:r>
            <a:r>
              <a:rPr lang="en-US" sz="1600" dirty="0" err="1" smtClean="0"/>
              <a:t>Ireson</a:t>
            </a:r>
            <a:r>
              <a:rPr lang="en-US" sz="1600" dirty="0" smtClean="0"/>
              <a:t>. 2008. Bellingshausen and western Antarctic Peninsula region: Pigment biomass and sea-ice spatial/temporal distributions and </a:t>
            </a:r>
            <a:r>
              <a:rPr lang="en-US" sz="1600" dirty="0" err="1" smtClean="0"/>
              <a:t>interannual</a:t>
            </a:r>
            <a:r>
              <a:rPr lang="en-US" sz="1600" dirty="0" smtClean="0"/>
              <a:t> variability. Deep Sea Res. II 55: 1949-1963.</a:t>
            </a:r>
          </a:p>
          <a:p>
            <a:pPr eaLnBrk="1" hangingPunct="1">
              <a:buFont typeface="Arial" charset="0"/>
              <a:buChar char="•"/>
            </a:pPr>
            <a:r>
              <a:rPr lang="en-US" sz="1600" dirty="0" smtClean="0"/>
              <a:t>Yuan, </a:t>
            </a:r>
            <a:r>
              <a:rPr lang="en-US" sz="1600" dirty="0"/>
              <a:t>X. 2004. ENSO-related impacts on Antarctic sea ice: a synthesis </a:t>
            </a:r>
            <a:r>
              <a:rPr lang="en-US" sz="1600" dirty="0" smtClean="0"/>
              <a:t>of phenomenon </a:t>
            </a:r>
            <a:r>
              <a:rPr lang="en-US" sz="1600" dirty="0"/>
              <a:t>and mechanisms. </a:t>
            </a:r>
            <a:r>
              <a:rPr lang="en-US" sz="1600" dirty="0" smtClean="0"/>
              <a:t>Ant. Sci. 16: 415</a:t>
            </a:r>
            <a:r>
              <a:rPr lang="en-US" sz="1600" dirty="0"/>
              <a:t>-</a:t>
            </a:r>
            <a:r>
              <a:rPr lang="en-US" sz="1600" dirty="0" smtClean="0"/>
              <a:t>425</a:t>
            </a:r>
            <a:r>
              <a:rPr lang="en-US" sz="1600" dirty="0"/>
              <a:t>.</a:t>
            </a:r>
          </a:p>
        </p:txBody>
      </p:sp>
      <p:cxnSp>
        <p:nvCxnSpPr>
          <p:cNvPr id="59" name="Straight Connector 58"/>
          <p:cNvCxnSpPr/>
          <p:nvPr/>
        </p:nvCxnSpPr>
        <p:spPr>
          <a:xfrm>
            <a:off x="228600" y="37007800"/>
            <a:ext cx="14782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13349" name="Picture 73" descr="nsf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9713"/>
            <a:ext cx="21097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0" name="TextBox 12"/>
          <p:cNvSpPr txBox="1">
            <a:spLocks noChangeArrowheads="1"/>
          </p:cNvSpPr>
          <p:nvPr/>
        </p:nvSpPr>
        <p:spPr bwMode="auto">
          <a:xfrm>
            <a:off x="762000" y="6143685"/>
            <a:ext cx="1402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r>
              <a:rPr lang="en-US" sz="2400" dirty="0" smtClean="0"/>
              <a:t>Plankton dynamics in the West Antarctic Peninsula (WAP), the northernmost part of the mainland of Antarctica extending into the Southern Ocean, are characterized by high </a:t>
            </a:r>
            <a:r>
              <a:rPr lang="en-US" sz="2400" dirty="0" err="1" smtClean="0"/>
              <a:t>interannual</a:t>
            </a:r>
            <a:r>
              <a:rPr lang="en-US" sz="2400" dirty="0" smtClean="0"/>
              <a:t> variability (Smith et al. 2008; Loeb et al. 2009), yet the underlying physical mechanisms behind these fluctuations are unresolved.  Previous studies have demonstrated the influence of large scale forcing (i.e., Multivariate ENSO index, MEI; Southern Annular Mode, SAM) on physical changes in the Southern Ocean (Yuan 2004).  However, linking ENSO/SAM events with changes in physical water column properties is difficult due to the hydrographic and ecological complexity of the WAP region (Loeb et al. 2009). Here </a:t>
            </a:r>
            <a:r>
              <a:rPr lang="en-US" sz="2400" dirty="0"/>
              <a:t>we </a:t>
            </a:r>
            <a:r>
              <a:rPr lang="en-US" sz="2400" dirty="0" smtClean="0"/>
              <a:t>examine </a:t>
            </a:r>
            <a:r>
              <a:rPr lang="en-US" sz="2400" dirty="0"/>
              <a:t>phytoplankton bloom cycles and krill population dynamics associated with variability in the Southern Annular Mode (SAM) and Multivariate ENSO index (MEI</a:t>
            </a:r>
            <a:r>
              <a:rPr lang="en-US" sz="2400" dirty="0" smtClean="0"/>
              <a:t>) over the 20-year time series of Palmer LTER (PAL LTER).  We also discuss our ongoing investigation into the physical mechanisms causing </a:t>
            </a:r>
            <a:r>
              <a:rPr lang="en-US" sz="2400" dirty="0" err="1" smtClean="0"/>
              <a:t>interannual</a:t>
            </a:r>
            <a:r>
              <a:rPr lang="en-US" sz="2400" dirty="0" smtClean="0"/>
              <a:t> variability, which we hypothesize is a result of changes in the mixed layer depth, sea ice, and nutrient supply due to the cyclical inshore-offshore fluctuation of the polar frontal system.</a:t>
            </a:r>
          </a:p>
        </p:txBody>
      </p:sp>
      <p:sp>
        <p:nvSpPr>
          <p:cNvPr id="13352" name="TextBox 25"/>
          <p:cNvSpPr txBox="1">
            <a:spLocks noChangeArrowheads="1"/>
          </p:cNvSpPr>
          <p:nvPr/>
        </p:nvSpPr>
        <p:spPr bwMode="auto">
          <a:xfrm>
            <a:off x="838200" y="19531011"/>
            <a:ext cx="14097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r>
              <a:rPr lang="en-US" sz="2400" dirty="0"/>
              <a:t>During the 20-year </a:t>
            </a:r>
            <a:r>
              <a:rPr lang="en-US" sz="2400" dirty="0" smtClean="0"/>
              <a:t>PAL LTER </a:t>
            </a:r>
            <a:r>
              <a:rPr lang="en-US" sz="2400" dirty="0"/>
              <a:t>time-</a:t>
            </a:r>
            <a:r>
              <a:rPr lang="en-US" sz="2400" dirty="0" smtClean="0"/>
              <a:t>series, </a:t>
            </a:r>
            <a:r>
              <a:rPr lang="en-US" sz="2400" dirty="0"/>
              <a:t>peaks in </a:t>
            </a:r>
            <a:r>
              <a:rPr lang="en-US" sz="2400" dirty="0" smtClean="0"/>
              <a:t>chlorophyll </a:t>
            </a:r>
            <a:r>
              <a:rPr lang="en-US" sz="2400" i="1" dirty="0" smtClean="0"/>
              <a:t>a</a:t>
            </a:r>
            <a:r>
              <a:rPr lang="en-US" sz="2400" dirty="0" smtClean="0"/>
              <a:t> (</a:t>
            </a:r>
            <a:r>
              <a:rPr lang="en-US" sz="2400" dirty="0" err="1" smtClean="0"/>
              <a:t>Chl</a:t>
            </a:r>
            <a:r>
              <a:rPr lang="en-US" sz="2400" dirty="0" smtClean="0"/>
              <a:t> </a:t>
            </a:r>
            <a:r>
              <a:rPr lang="en-US" sz="2400" i="1" dirty="0" smtClean="0"/>
              <a:t>a</a:t>
            </a:r>
            <a:r>
              <a:rPr lang="en-US" sz="2400" dirty="0" smtClean="0"/>
              <a:t>) concentration and bacterial production at Palmer Station have </a:t>
            </a:r>
            <a:r>
              <a:rPr lang="en-US" sz="2400" dirty="0"/>
              <a:t>occurred every 4-6 </a:t>
            </a:r>
            <a:r>
              <a:rPr lang="en-US" sz="2400" dirty="0" smtClean="0"/>
              <a:t>years (</a:t>
            </a:r>
            <a:r>
              <a:rPr lang="en-US" sz="2400" i="1" dirty="0" smtClean="0"/>
              <a:t>below</a:t>
            </a:r>
            <a:r>
              <a:rPr lang="en-US" sz="2400" dirty="0" smtClean="0"/>
              <a:t>).  </a:t>
            </a:r>
            <a:r>
              <a:rPr lang="en-US" sz="2400" dirty="0"/>
              <a:t>These high </a:t>
            </a:r>
            <a:r>
              <a:rPr lang="en-US" sz="2400" dirty="0" err="1" smtClean="0"/>
              <a:t>Chl</a:t>
            </a:r>
            <a:r>
              <a:rPr lang="en-US" sz="2400" dirty="0" smtClean="0"/>
              <a:t> </a:t>
            </a:r>
            <a:r>
              <a:rPr lang="en-US" sz="2400" i="1" dirty="0" smtClean="0"/>
              <a:t>a</a:t>
            </a:r>
            <a:r>
              <a:rPr lang="en-US" sz="2400" dirty="0" smtClean="0"/>
              <a:t> anomalies </a:t>
            </a:r>
            <a:r>
              <a:rPr lang="en-US" sz="2400" dirty="0"/>
              <a:t>corresponded to large krill spawning events, which produced the start of a new krill cohort the following season, evidenced in penguin gut contents.</a:t>
            </a:r>
          </a:p>
        </p:txBody>
      </p:sp>
      <p:sp>
        <p:nvSpPr>
          <p:cNvPr id="13353" name="TextBox 36"/>
          <p:cNvSpPr txBox="1">
            <a:spLocks noChangeArrowheads="1"/>
          </p:cNvSpPr>
          <p:nvPr/>
        </p:nvSpPr>
        <p:spPr bwMode="auto">
          <a:xfrm>
            <a:off x="16002000" y="6164262"/>
            <a:ext cx="1630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Below are the three leading spatial modes (</a:t>
            </a:r>
            <a:r>
              <a:rPr lang="en-US" sz="2400" i="1" dirty="0" smtClean="0"/>
              <a:t>A-C</a:t>
            </a:r>
            <a:r>
              <a:rPr lang="en-US" sz="2400" dirty="0" smtClean="0"/>
              <a:t>) and their corresponding eigenvectors (</a:t>
            </a:r>
            <a:r>
              <a:rPr lang="en-US" sz="2400" i="1" dirty="0" smtClean="0"/>
              <a:t>D-F; red lines</a:t>
            </a:r>
            <a:r>
              <a:rPr lang="en-US" sz="2400" dirty="0" smtClean="0"/>
              <a:t>) </a:t>
            </a:r>
            <a:r>
              <a:rPr lang="en-US" sz="2400" dirty="0"/>
              <a:t>of </a:t>
            </a:r>
            <a:r>
              <a:rPr lang="en-US" sz="2400" dirty="0" err="1"/>
              <a:t>SeaWiFS</a:t>
            </a:r>
            <a:r>
              <a:rPr lang="en-US" sz="2400" dirty="0"/>
              <a:t> surface </a:t>
            </a:r>
            <a:r>
              <a:rPr lang="en-US" sz="2400" dirty="0" err="1"/>
              <a:t>Chl</a:t>
            </a:r>
            <a:r>
              <a:rPr lang="en-US" sz="2400" dirty="0"/>
              <a:t> </a:t>
            </a:r>
            <a:r>
              <a:rPr lang="en-US" sz="2400" i="1" dirty="0"/>
              <a:t>a</a:t>
            </a:r>
            <a:r>
              <a:rPr lang="en-US" sz="2400" dirty="0"/>
              <a:t> </a:t>
            </a:r>
            <a:r>
              <a:rPr lang="en-US" sz="2400" dirty="0" smtClean="0"/>
              <a:t>variability, which account for 33% of the total variability for the region from 1997-2010.  Regional </a:t>
            </a:r>
            <a:r>
              <a:rPr lang="en-US" sz="2400" dirty="0" err="1"/>
              <a:t>C</a:t>
            </a:r>
            <a:r>
              <a:rPr lang="en-US" sz="2400" dirty="0" err="1" smtClean="0"/>
              <a:t>hl</a:t>
            </a:r>
            <a:r>
              <a:rPr lang="en-US" sz="2400" dirty="0" smtClean="0"/>
              <a:t> </a:t>
            </a:r>
            <a:r>
              <a:rPr lang="en-US" sz="2400" i="1" dirty="0" smtClean="0"/>
              <a:t>a</a:t>
            </a:r>
            <a:r>
              <a:rPr lang="en-US" sz="2400" dirty="0" smtClean="0"/>
              <a:t> variability shows strong inshore-offshore and North-South differentiation and is correlated with MEI and SAM indices (</a:t>
            </a:r>
            <a:r>
              <a:rPr lang="en-US" sz="2400" i="1" dirty="0" smtClean="0"/>
              <a:t>D-F; black lines</a:t>
            </a:r>
            <a:r>
              <a:rPr lang="en-US" sz="2400" dirty="0" smtClean="0"/>
              <a:t>).   </a:t>
            </a:r>
            <a:endParaRPr lang="en-US" sz="2400" dirty="0"/>
          </a:p>
        </p:txBody>
      </p:sp>
      <p:pic>
        <p:nvPicPr>
          <p:cNvPr id="13355" name="Picture 57" descr="RU_SIG_COOL_PMS18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55913"/>
            <a:ext cx="42672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57" descr="NET_010008.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01925" y="2676525"/>
            <a:ext cx="16160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p:cNvGrpSpPr/>
          <p:nvPr/>
        </p:nvGrpSpPr>
        <p:grpSpPr>
          <a:xfrm>
            <a:off x="3886200" y="12734923"/>
            <a:ext cx="10896600" cy="5187950"/>
            <a:chOff x="176022" y="409060"/>
            <a:chExt cx="8685980" cy="3942410"/>
          </a:xfrm>
        </p:grpSpPr>
        <p:pic>
          <p:nvPicPr>
            <p:cNvPr id="46" name="Picture 45" descr="grid_regiona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3166">
              <a:off x="3352986" y="409060"/>
              <a:ext cx="5509016" cy="3942410"/>
            </a:xfrm>
            <a:prstGeom prst="rect">
              <a:avLst/>
            </a:prstGeom>
          </p:spPr>
        </p:pic>
        <p:pic>
          <p:nvPicPr>
            <p:cNvPr id="47" name="Picture 46" descr="lter_global_grid_map.jpg"/>
            <p:cNvPicPr>
              <a:picLocks noChangeAspect="1"/>
            </p:cNvPicPr>
            <p:nvPr/>
          </p:nvPicPr>
          <p:blipFill rotWithShape="1">
            <a:blip r:embed="rId8">
              <a:extLst>
                <a:ext uri="{28A0092B-C50C-407E-A947-70E740481C1C}">
                  <a14:useLocalDpi xmlns:a14="http://schemas.microsoft.com/office/drawing/2010/main" val="0"/>
                </a:ext>
              </a:extLst>
            </a:blip>
            <a:srcRect l="14932" t="65392" r="59426" b="1033"/>
            <a:stretch/>
          </p:blipFill>
          <p:spPr>
            <a:xfrm>
              <a:off x="176022" y="1039268"/>
              <a:ext cx="3367983" cy="3307181"/>
            </a:xfrm>
            <a:prstGeom prst="rect">
              <a:avLst/>
            </a:prstGeom>
          </p:spPr>
        </p:pic>
        <p:cxnSp>
          <p:nvCxnSpPr>
            <p:cNvPr id="48" name="Straight Connector 47"/>
            <p:cNvCxnSpPr/>
            <p:nvPr/>
          </p:nvCxnSpPr>
          <p:spPr>
            <a:xfrm flipV="1">
              <a:off x="1031018" y="943113"/>
              <a:ext cx="2388945" cy="116945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031018" y="2552691"/>
              <a:ext cx="3080481" cy="154670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1" name="Chart 50"/>
          <p:cNvGraphicFramePr>
            <a:graphicFrameLocks noGrp="1"/>
          </p:cNvGraphicFramePr>
          <p:nvPr>
            <p:extLst>
              <p:ext uri="{D42A27DB-BD31-4B8C-83A1-F6EECF244321}">
                <p14:modId xmlns:p14="http://schemas.microsoft.com/office/powerpoint/2010/main" val="4107125687"/>
              </p:ext>
            </p:extLst>
          </p:nvPr>
        </p:nvGraphicFramePr>
        <p:xfrm>
          <a:off x="1905000" y="26192480"/>
          <a:ext cx="12496800" cy="7239000"/>
        </p:xfrm>
        <a:graphic>
          <a:graphicData uri="http://schemas.openxmlformats.org/drawingml/2006/chart">
            <c:chart xmlns:c="http://schemas.openxmlformats.org/drawingml/2006/chart" xmlns:r="http://schemas.openxmlformats.org/officeDocument/2006/relationships" r:id="rId9"/>
          </a:graphicData>
        </a:graphic>
      </p:graphicFrame>
      <p:sp>
        <p:nvSpPr>
          <p:cNvPr id="54" name="TextBox 4"/>
          <p:cNvSpPr txBox="1">
            <a:spLocks noChangeArrowheads="1"/>
          </p:cNvSpPr>
          <p:nvPr/>
        </p:nvSpPr>
        <p:spPr bwMode="auto">
          <a:xfrm>
            <a:off x="1786784" y="27612591"/>
            <a:ext cx="77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56-65</a:t>
            </a:r>
          </a:p>
        </p:txBody>
      </p:sp>
      <p:sp>
        <p:nvSpPr>
          <p:cNvPr id="55" name="TextBox 5"/>
          <p:cNvSpPr txBox="1">
            <a:spLocks noChangeArrowheads="1"/>
          </p:cNvSpPr>
          <p:nvPr/>
        </p:nvSpPr>
        <p:spPr bwMode="auto">
          <a:xfrm>
            <a:off x="1786784" y="28062383"/>
            <a:ext cx="777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51-55</a:t>
            </a:r>
          </a:p>
        </p:txBody>
      </p:sp>
      <p:sp>
        <p:nvSpPr>
          <p:cNvPr id="57" name="TextBox 7"/>
          <p:cNvSpPr txBox="1">
            <a:spLocks noChangeArrowheads="1"/>
          </p:cNvSpPr>
          <p:nvPr/>
        </p:nvSpPr>
        <p:spPr bwMode="auto">
          <a:xfrm>
            <a:off x="1786784" y="28515348"/>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46-50</a:t>
            </a:r>
          </a:p>
        </p:txBody>
      </p:sp>
      <p:sp>
        <p:nvSpPr>
          <p:cNvPr id="58" name="TextBox 8"/>
          <p:cNvSpPr txBox="1">
            <a:spLocks noChangeArrowheads="1"/>
          </p:cNvSpPr>
          <p:nvPr/>
        </p:nvSpPr>
        <p:spPr bwMode="auto">
          <a:xfrm>
            <a:off x="1786784" y="28984191"/>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41-45</a:t>
            </a:r>
          </a:p>
        </p:txBody>
      </p:sp>
      <p:sp>
        <p:nvSpPr>
          <p:cNvPr id="60" name="TextBox 9"/>
          <p:cNvSpPr txBox="1">
            <a:spLocks noChangeArrowheads="1"/>
          </p:cNvSpPr>
          <p:nvPr/>
        </p:nvSpPr>
        <p:spPr bwMode="auto">
          <a:xfrm>
            <a:off x="1786784" y="29404348"/>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cs typeface="Arial" charset="0"/>
              </a:rPr>
              <a:t>36-40</a:t>
            </a:r>
          </a:p>
        </p:txBody>
      </p:sp>
      <p:sp>
        <p:nvSpPr>
          <p:cNvPr id="61" name="TextBox 10"/>
          <p:cNvSpPr txBox="1">
            <a:spLocks noChangeArrowheads="1"/>
          </p:cNvSpPr>
          <p:nvPr/>
        </p:nvSpPr>
        <p:spPr bwMode="auto">
          <a:xfrm>
            <a:off x="1786784" y="29873192"/>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31-35</a:t>
            </a:r>
          </a:p>
        </p:txBody>
      </p:sp>
      <p:sp>
        <p:nvSpPr>
          <p:cNvPr id="62" name="TextBox 11"/>
          <p:cNvSpPr txBox="1">
            <a:spLocks noChangeArrowheads="1"/>
          </p:cNvSpPr>
          <p:nvPr/>
        </p:nvSpPr>
        <p:spPr bwMode="auto">
          <a:xfrm>
            <a:off x="1786784" y="30329861"/>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26-30</a:t>
            </a:r>
          </a:p>
        </p:txBody>
      </p:sp>
      <p:sp>
        <p:nvSpPr>
          <p:cNvPr id="63" name="TextBox 12"/>
          <p:cNvSpPr txBox="1">
            <a:spLocks noChangeArrowheads="1"/>
          </p:cNvSpPr>
          <p:nvPr/>
        </p:nvSpPr>
        <p:spPr bwMode="auto">
          <a:xfrm>
            <a:off x="1786784" y="30776148"/>
            <a:ext cx="774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cs typeface="Arial" charset="0"/>
              </a:rPr>
              <a:t>16-25</a:t>
            </a:r>
          </a:p>
        </p:txBody>
      </p:sp>
      <p:sp>
        <p:nvSpPr>
          <p:cNvPr id="64" name="TextBox 13"/>
          <p:cNvSpPr txBox="1">
            <a:spLocks noChangeArrowheads="1"/>
          </p:cNvSpPr>
          <p:nvPr/>
        </p:nvSpPr>
        <p:spPr bwMode="auto">
          <a:xfrm rot="16200000">
            <a:off x="188286" y="29181055"/>
            <a:ext cx="2766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cs typeface="Arial" charset="0"/>
              </a:rPr>
              <a:t>Size Class (mm)</a:t>
            </a:r>
          </a:p>
        </p:txBody>
      </p:sp>
      <p:sp>
        <p:nvSpPr>
          <p:cNvPr id="65" name="TextBox 15"/>
          <p:cNvSpPr txBox="1">
            <a:spLocks noChangeArrowheads="1"/>
          </p:cNvSpPr>
          <p:nvPr/>
        </p:nvSpPr>
        <p:spPr bwMode="auto">
          <a:xfrm rot="16200000">
            <a:off x="291146" y="24102315"/>
            <a:ext cx="51518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cs typeface="Arial" charset="0"/>
              </a:rPr>
              <a:t>z-</a:t>
            </a:r>
            <a:r>
              <a:rPr lang="en-US" sz="2000" b="1" dirty="0" err="1">
                <a:cs typeface="Arial" charset="0"/>
              </a:rPr>
              <a:t>int</a:t>
            </a:r>
            <a:r>
              <a:rPr lang="en-US" sz="2000" b="1" dirty="0">
                <a:cs typeface="Arial" charset="0"/>
              </a:rPr>
              <a:t> Chlorophyll </a:t>
            </a:r>
            <a:r>
              <a:rPr lang="en-US" sz="2000" b="1" i="1" dirty="0">
                <a:cs typeface="Arial" charset="0"/>
              </a:rPr>
              <a:t>a</a:t>
            </a:r>
            <a:r>
              <a:rPr lang="en-US" sz="2000" b="1" dirty="0">
                <a:cs typeface="Arial" charset="0"/>
              </a:rPr>
              <a:t> anomaly (mg m</a:t>
            </a:r>
            <a:r>
              <a:rPr lang="en-US" sz="2000" b="1" baseline="30000" dirty="0">
                <a:cs typeface="Arial" charset="0"/>
              </a:rPr>
              <a:t>-2</a:t>
            </a:r>
            <a:r>
              <a:rPr lang="en-US" sz="2000" b="1" dirty="0">
                <a:cs typeface="Arial" charset="0"/>
              </a:rPr>
              <a:t>)</a:t>
            </a:r>
          </a:p>
        </p:txBody>
      </p:sp>
      <p:sp>
        <p:nvSpPr>
          <p:cNvPr id="66" name="Down Arrow 65"/>
          <p:cNvSpPr/>
          <p:nvPr/>
        </p:nvSpPr>
        <p:spPr>
          <a:xfrm>
            <a:off x="4195639"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Down Arrow 66"/>
          <p:cNvSpPr/>
          <p:nvPr/>
        </p:nvSpPr>
        <p:spPr>
          <a:xfrm>
            <a:off x="5871774"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Down Arrow 67"/>
          <p:cNvSpPr/>
          <p:nvPr/>
        </p:nvSpPr>
        <p:spPr>
          <a:xfrm>
            <a:off x="8335574"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Down Arrow 68"/>
          <p:cNvSpPr/>
          <p:nvPr/>
        </p:nvSpPr>
        <p:spPr>
          <a:xfrm>
            <a:off x="10003508"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Down Arrow 69"/>
          <p:cNvSpPr/>
          <p:nvPr/>
        </p:nvSpPr>
        <p:spPr>
          <a:xfrm>
            <a:off x="11662974"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Down Arrow 70"/>
          <p:cNvSpPr/>
          <p:nvPr/>
        </p:nvSpPr>
        <p:spPr>
          <a:xfrm>
            <a:off x="12069374" y="25562618"/>
            <a:ext cx="148026" cy="217926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TextBox 15"/>
          <p:cNvSpPr txBox="1">
            <a:spLocks noChangeArrowheads="1"/>
          </p:cNvSpPr>
          <p:nvPr/>
        </p:nvSpPr>
        <p:spPr bwMode="auto">
          <a:xfrm rot="5400000">
            <a:off x="10668605" y="24110285"/>
            <a:ext cx="5694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cs typeface="Arial" charset="0"/>
              </a:rPr>
              <a:t>z-</a:t>
            </a:r>
            <a:r>
              <a:rPr lang="en-US" sz="2000" b="1" dirty="0" err="1">
                <a:cs typeface="Arial" charset="0"/>
              </a:rPr>
              <a:t>int</a:t>
            </a:r>
            <a:r>
              <a:rPr lang="en-US" sz="2000" b="1" dirty="0">
                <a:cs typeface="Arial" charset="0"/>
              </a:rPr>
              <a:t> </a:t>
            </a:r>
            <a:r>
              <a:rPr lang="en-US" sz="2000" b="1" dirty="0" err="1">
                <a:cs typeface="Arial" charset="0"/>
              </a:rPr>
              <a:t>Bact</a:t>
            </a:r>
            <a:r>
              <a:rPr lang="en-US" sz="2000" b="1" dirty="0">
                <a:cs typeface="Arial" charset="0"/>
              </a:rPr>
              <a:t> Prod </a:t>
            </a:r>
            <a:r>
              <a:rPr lang="en-US" sz="2000" b="1" dirty="0" smtClean="0">
                <a:cs typeface="Arial" charset="0"/>
              </a:rPr>
              <a:t>anomaly (</a:t>
            </a:r>
            <a:r>
              <a:rPr lang="en-US" sz="2000" b="1" dirty="0">
                <a:cs typeface="Arial" charset="0"/>
              </a:rPr>
              <a:t>mg C m</a:t>
            </a:r>
            <a:r>
              <a:rPr lang="en-US" sz="2000" b="1" baseline="30000" dirty="0">
                <a:cs typeface="Arial" charset="0"/>
              </a:rPr>
              <a:t>-2</a:t>
            </a:r>
            <a:r>
              <a:rPr lang="en-US" sz="2000" b="1" dirty="0">
                <a:cs typeface="Arial" charset="0"/>
              </a:rPr>
              <a:t> d</a:t>
            </a:r>
            <a:r>
              <a:rPr lang="en-US" sz="2000" b="1" baseline="30000" dirty="0">
                <a:cs typeface="Arial" charset="0"/>
              </a:rPr>
              <a:t>-1</a:t>
            </a:r>
            <a:r>
              <a:rPr lang="en-US" sz="2000" b="1" dirty="0">
                <a:cs typeface="Arial" charset="0"/>
              </a:rPr>
              <a:t>)</a:t>
            </a:r>
          </a:p>
        </p:txBody>
      </p:sp>
      <p:grpSp>
        <p:nvGrpSpPr>
          <p:cNvPr id="3" name="Group 2"/>
          <p:cNvGrpSpPr/>
          <p:nvPr/>
        </p:nvGrpSpPr>
        <p:grpSpPr>
          <a:xfrm>
            <a:off x="3962664" y="21640799"/>
            <a:ext cx="3285516" cy="763774"/>
            <a:chOff x="1899658" y="20345400"/>
            <a:chExt cx="2824742" cy="602980"/>
          </a:xfrm>
        </p:grpSpPr>
        <p:pic>
          <p:nvPicPr>
            <p:cNvPr id="74" name="Picture 28"/>
            <p:cNvPicPr>
              <a:picLocks noChangeAspect="1"/>
            </p:cNvPicPr>
            <p:nvPr/>
          </p:nvPicPr>
          <p:blipFill rotWithShape="1">
            <a:blip r:embed="rId10">
              <a:extLst>
                <a:ext uri="{28A0092B-C50C-407E-A947-70E740481C1C}">
                  <a14:useLocalDpi xmlns:a14="http://schemas.microsoft.com/office/drawing/2010/main" val="0"/>
                </a:ext>
              </a:extLst>
            </a:blip>
            <a:srcRect l="79082" t="6094" r="2417" b="88302"/>
            <a:stretch/>
          </p:blipFill>
          <p:spPr bwMode="auto">
            <a:xfrm>
              <a:off x="1905000" y="20345400"/>
              <a:ext cx="2819400" cy="3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30"/>
            <p:cNvPicPr>
              <a:picLocks noChangeAspect="1"/>
            </p:cNvPicPr>
            <p:nvPr/>
          </p:nvPicPr>
          <p:blipFill>
            <a:blip r:embed="rId11">
              <a:extLst>
                <a:ext uri="{28A0092B-C50C-407E-A947-70E740481C1C}">
                  <a14:useLocalDpi xmlns:a14="http://schemas.microsoft.com/office/drawing/2010/main" val="0"/>
                </a:ext>
              </a:extLst>
            </a:blip>
            <a:srcRect l="79037" t="26271" r="2461" b="70389"/>
            <a:stretch>
              <a:fillRect/>
            </a:stretch>
          </p:blipFill>
          <p:spPr bwMode="auto">
            <a:xfrm>
              <a:off x="1899658" y="20726400"/>
              <a:ext cx="2824742" cy="22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6" name="Chart 75"/>
          <p:cNvGraphicFramePr>
            <a:graphicFrameLocks/>
          </p:cNvGraphicFramePr>
          <p:nvPr>
            <p:extLst>
              <p:ext uri="{D42A27DB-BD31-4B8C-83A1-F6EECF244321}">
                <p14:modId xmlns:p14="http://schemas.microsoft.com/office/powerpoint/2010/main" val="152838999"/>
              </p:ext>
            </p:extLst>
          </p:nvPr>
        </p:nvGraphicFramePr>
        <p:xfrm>
          <a:off x="3129806" y="21183600"/>
          <a:ext cx="9976594" cy="6281644"/>
        </p:xfrm>
        <a:graphic>
          <a:graphicData uri="http://schemas.openxmlformats.org/drawingml/2006/chart">
            <c:chart xmlns:c="http://schemas.openxmlformats.org/drawingml/2006/chart" xmlns:r="http://schemas.openxmlformats.org/officeDocument/2006/relationships" r:id="rId12"/>
          </a:graphicData>
        </a:graphic>
      </p:graphicFrame>
      <p:sp>
        <p:nvSpPr>
          <p:cNvPr id="13328" name="TextBox 17"/>
          <p:cNvSpPr txBox="1">
            <a:spLocks noChangeArrowheads="1"/>
          </p:cNvSpPr>
          <p:nvPr/>
        </p:nvSpPr>
        <p:spPr bwMode="auto">
          <a:xfrm>
            <a:off x="762000" y="11941173"/>
            <a:ext cx="141732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In 1990, PAL LTER was designated as the first polar biome LTER site in the Southern Hemisphere. The WAP</a:t>
            </a:r>
            <a:r>
              <a:rPr lang="en-US" sz="2400" dirty="0"/>
              <a:t> </a:t>
            </a:r>
            <a:r>
              <a:rPr lang="en-US" sz="2400" dirty="0" smtClean="0"/>
              <a:t>region has undergone dramatic climate change in the past decades (Schofield et al. 2010). Scientific research is </a:t>
            </a:r>
            <a:endParaRPr lang="en-US" sz="2400" dirty="0"/>
          </a:p>
        </p:txBody>
      </p:sp>
      <p:pic>
        <p:nvPicPr>
          <p:cNvPr id="77" name="Picture 62" descr="EOF1.t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046575" y="8093135"/>
            <a:ext cx="396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Box 5"/>
          <p:cNvSpPr txBox="1">
            <a:spLocks noChangeArrowheads="1"/>
          </p:cNvSpPr>
          <p:nvPr/>
        </p:nvSpPr>
        <p:spPr bwMode="auto">
          <a:xfrm>
            <a:off x="20332700" y="9917172"/>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-59</a:t>
            </a:r>
          </a:p>
        </p:txBody>
      </p:sp>
      <p:cxnSp>
        <p:nvCxnSpPr>
          <p:cNvPr id="79" name="Straight Connector 78"/>
          <p:cNvCxnSpPr/>
          <p:nvPr/>
        </p:nvCxnSpPr>
        <p:spPr>
          <a:xfrm>
            <a:off x="20574000"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9951700"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9345275"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8748375"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8130837"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17503775" y="98647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1026437" y="957903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14"/>
          <p:cNvSpPr txBox="1">
            <a:spLocks noChangeArrowheads="1"/>
          </p:cNvSpPr>
          <p:nvPr/>
        </p:nvSpPr>
        <p:spPr bwMode="auto">
          <a:xfrm>
            <a:off x="19704050" y="99171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-61</a:t>
            </a:r>
          </a:p>
        </p:txBody>
      </p:sp>
      <p:sp>
        <p:nvSpPr>
          <p:cNvPr id="87" name="TextBox 15"/>
          <p:cNvSpPr txBox="1">
            <a:spLocks noChangeArrowheads="1"/>
          </p:cNvSpPr>
          <p:nvPr/>
        </p:nvSpPr>
        <p:spPr bwMode="auto">
          <a:xfrm>
            <a:off x="19097625" y="99171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88" name="TextBox 16"/>
          <p:cNvSpPr txBox="1">
            <a:spLocks noChangeArrowheads="1"/>
          </p:cNvSpPr>
          <p:nvPr/>
        </p:nvSpPr>
        <p:spPr bwMode="auto">
          <a:xfrm>
            <a:off x="18505487" y="99171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89" name="TextBox 17"/>
          <p:cNvSpPr txBox="1">
            <a:spLocks noChangeArrowheads="1"/>
          </p:cNvSpPr>
          <p:nvPr/>
        </p:nvSpPr>
        <p:spPr bwMode="auto">
          <a:xfrm>
            <a:off x="17887950" y="99171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90" name="TextBox 18"/>
          <p:cNvSpPr txBox="1">
            <a:spLocks noChangeArrowheads="1"/>
          </p:cNvSpPr>
          <p:nvPr/>
        </p:nvSpPr>
        <p:spPr bwMode="auto">
          <a:xfrm>
            <a:off x="17265650" y="99171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-69</a:t>
            </a:r>
          </a:p>
        </p:txBody>
      </p:sp>
      <p:cxnSp>
        <p:nvCxnSpPr>
          <p:cNvPr id="91" name="Straight Connector 90"/>
          <p:cNvCxnSpPr/>
          <p:nvPr/>
        </p:nvCxnSpPr>
        <p:spPr>
          <a:xfrm rot="5400000">
            <a:off x="21026437" y="9269472"/>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a:off x="21026437" y="898213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5400000">
            <a:off x="21026437" y="866463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a:off x="21026437" y="835031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23"/>
          <p:cNvSpPr txBox="1">
            <a:spLocks noChangeArrowheads="1"/>
          </p:cNvSpPr>
          <p:nvPr/>
        </p:nvSpPr>
        <p:spPr bwMode="auto">
          <a:xfrm>
            <a:off x="21028025" y="945679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96" name="TextBox 28"/>
          <p:cNvSpPr txBox="1">
            <a:spLocks noChangeArrowheads="1"/>
          </p:cNvSpPr>
          <p:nvPr/>
        </p:nvSpPr>
        <p:spPr bwMode="auto">
          <a:xfrm>
            <a:off x="21039137" y="914723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-66</a:t>
            </a:r>
          </a:p>
        </p:txBody>
      </p:sp>
      <p:sp>
        <p:nvSpPr>
          <p:cNvPr id="97" name="TextBox 29"/>
          <p:cNvSpPr txBox="1">
            <a:spLocks noChangeArrowheads="1"/>
          </p:cNvSpPr>
          <p:nvPr/>
        </p:nvSpPr>
        <p:spPr bwMode="auto">
          <a:xfrm>
            <a:off x="21043900" y="885989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98" name="TextBox 30"/>
          <p:cNvSpPr txBox="1">
            <a:spLocks noChangeArrowheads="1"/>
          </p:cNvSpPr>
          <p:nvPr/>
        </p:nvSpPr>
        <p:spPr bwMode="auto">
          <a:xfrm>
            <a:off x="21040725" y="854239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-64</a:t>
            </a:r>
          </a:p>
        </p:txBody>
      </p:sp>
      <p:sp>
        <p:nvSpPr>
          <p:cNvPr id="99" name="TextBox 31"/>
          <p:cNvSpPr txBox="1">
            <a:spLocks noChangeArrowheads="1"/>
          </p:cNvSpPr>
          <p:nvPr/>
        </p:nvSpPr>
        <p:spPr bwMode="auto">
          <a:xfrm>
            <a:off x="21040725" y="82280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100" name="TextBox 32"/>
          <p:cNvSpPr txBox="1">
            <a:spLocks noChangeArrowheads="1"/>
          </p:cNvSpPr>
          <p:nvPr/>
        </p:nvSpPr>
        <p:spPr bwMode="auto">
          <a:xfrm>
            <a:off x="17329695" y="7774047"/>
            <a:ext cx="341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cs typeface="Arial" charset="0"/>
              </a:rPr>
              <a:t>SeaWiFS</a:t>
            </a:r>
            <a:r>
              <a:rPr lang="en-US" sz="1800" dirty="0">
                <a:cs typeface="Arial" charset="0"/>
              </a:rPr>
              <a:t> </a:t>
            </a:r>
            <a:r>
              <a:rPr lang="en-US" sz="1800" dirty="0" err="1">
                <a:cs typeface="Arial" charset="0"/>
              </a:rPr>
              <a:t>Chl</a:t>
            </a:r>
            <a:r>
              <a:rPr lang="en-US" sz="1800" dirty="0">
                <a:cs typeface="Arial" charset="0"/>
              </a:rPr>
              <a:t>-</a:t>
            </a:r>
            <a:r>
              <a:rPr lang="en-US" sz="1800" i="1" dirty="0">
                <a:cs typeface="Arial" charset="0"/>
              </a:rPr>
              <a:t>a</a:t>
            </a:r>
            <a:r>
              <a:rPr lang="en-US" sz="1800" dirty="0">
                <a:cs typeface="Arial" charset="0"/>
              </a:rPr>
              <a:t> EOF 1    15.8%</a:t>
            </a:r>
          </a:p>
        </p:txBody>
      </p:sp>
      <p:sp>
        <p:nvSpPr>
          <p:cNvPr id="101" name="5-Point Star 100"/>
          <p:cNvSpPr/>
          <p:nvPr/>
        </p:nvSpPr>
        <p:spPr>
          <a:xfrm>
            <a:off x="18657887" y="8793222"/>
            <a:ext cx="196850" cy="25400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02" name="Chart 101"/>
          <p:cNvGraphicFramePr>
            <a:graphicFrameLocks noGrp="1"/>
          </p:cNvGraphicFramePr>
          <p:nvPr>
            <p:extLst>
              <p:ext uri="{D42A27DB-BD31-4B8C-83A1-F6EECF244321}">
                <p14:modId xmlns:p14="http://schemas.microsoft.com/office/powerpoint/2010/main" val="4271208940"/>
              </p:ext>
            </p:extLst>
          </p:nvPr>
        </p:nvGraphicFramePr>
        <p:xfrm>
          <a:off x="16983377" y="10383006"/>
          <a:ext cx="4352623" cy="3942594"/>
        </p:xfrm>
        <a:graphic>
          <a:graphicData uri="http://schemas.openxmlformats.org/drawingml/2006/chart">
            <c:chart xmlns:c="http://schemas.openxmlformats.org/drawingml/2006/chart" xmlns:r="http://schemas.openxmlformats.org/officeDocument/2006/relationships" r:id="rId14"/>
          </a:graphicData>
        </a:graphic>
      </p:graphicFrame>
      <p:pic>
        <p:nvPicPr>
          <p:cNvPr id="103" name="Picture 51" descr="EOF2.t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932650" y="8096945"/>
            <a:ext cx="396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Box 5"/>
          <p:cNvSpPr txBox="1">
            <a:spLocks noChangeArrowheads="1"/>
          </p:cNvSpPr>
          <p:nvPr/>
        </p:nvSpPr>
        <p:spPr bwMode="auto">
          <a:xfrm>
            <a:off x="25218775" y="9925745"/>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-59</a:t>
            </a:r>
          </a:p>
        </p:txBody>
      </p:sp>
      <p:cxnSp>
        <p:nvCxnSpPr>
          <p:cNvPr id="105" name="Straight Connector 104"/>
          <p:cNvCxnSpPr/>
          <p:nvPr/>
        </p:nvCxnSpPr>
        <p:spPr>
          <a:xfrm>
            <a:off x="25460075"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4837775"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4231350"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3634450"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3016912"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2389850" y="987335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a:off x="25912512" y="961300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2" name="TextBox 14"/>
          <p:cNvSpPr txBox="1">
            <a:spLocks noChangeArrowheads="1"/>
          </p:cNvSpPr>
          <p:nvPr/>
        </p:nvSpPr>
        <p:spPr bwMode="auto">
          <a:xfrm>
            <a:off x="24590125" y="99257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-61</a:t>
            </a:r>
          </a:p>
        </p:txBody>
      </p:sp>
      <p:sp>
        <p:nvSpPr>
          <p:cNvPr id="113" name="TextBox 15"/>
          <p:cNvSpPr txBox="1">
            <a:spLocks noChangeArrowheads="1"/>
          </p:cNvSpPr>
          <p:nvPr/>
        </p:nvSpPr>
        <p:spPr bwMode="auto">
          <a:xfrm>
            <a:off x="23983700" y="99257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114" name="TextBox 16"/>
          <p:cNvSpPr txBox="1">
            <a:spLocks noChangeArrowheads="1"/>
          </p:cNvSpPr>
          <p:nvPr/>
        </p:nvSpPr>
        <p:spPr bwMode="auto">
          <a:xfrm>
            <a:off x="23391562" y="99257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115" name="TextBox 17"/>
          <p:cNvSpPr txBox="1">
            <a:spLocks noChangeArrowheads="1"/>
          </p:cNvSpPr>
          <p:nvPr/>
        </p:nvSpPr>
        <p:spPr bwMode="auto">
          <a:xfrm>
            <a:off x="22774025" y="99257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116" name="TextBox 18"/>
          <p:cNvSpPr txBox="1">
            <a:spLocks noChangeArrowheads="1"/>
          </p:cNvSpPr>
          <p:nvPr/>
        </p:nvSpPr>
        <p:spPr bwMode="auto">
          <a:xfrm>
            <a:off x="22151725" y="99257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-69</a:t>
            </a:r>
          </a:p>
        </p:txBody>
      </p:sp>
      <p:cxnSp>
        <p:nvCxnSpPr>
          <p:cNvPr id="117" name="Straight Connector 116"/>
          <p:cNvCxnSpPr/>
          <p:nvPr/>
        </p:nvCxnSpPr>
        <p:spPr>
          <a:xfrm rot="5400000">
            <a:off x="25912512" y="930344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a:off x="25912512" y="901610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25912512" y="8698608"/>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25912512" y="8384283"/>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23"/>
          <p:cNvSpPr txBox="1">
            <a:spLocks noChangeArrowheads="1"/>
          </p:cNvSpPr>
          <p:nvPr/>
        </p:nvSpPr>
        <p:spPr bwMode="auto">
          <a:xfrm>
            <a:off x="25914100" y="9490770"/>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122" name="TextBox 28"/>
          <p:cNvSpPr txBox="1">
            <a:spLocks noChangeArrowheads="1"/>
          </p:cNvSpPr>
          <p:nvPr/>
        </p:nvSpPr>
        <p:spPr bwMode="auto">
          <a:xfrm>
            <a:off x="25925212" y="9181208"/>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-66</a:t>
            </a:r>
          </a:p>
        </p:txBody>
      </p:sp>
      <p:sp>
        <p:nvSpPr>
          <p:cNvPr id="123" name="TextBox 29"/>
          <p:cNvSpPr txBox="1">
            <a:spLocks noChangeArrowheads="1"/>
          </p:cNvSpPr>
          <p:nvPr/>
        </p:nvSpPr>
        <p:spPr bwMode="auto">
          <a:xfrm>
            <a:off x="25929975" y="8893870"/>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124" name="TextBox 30"/>
          <p:cNvSpPr txBox="1">
            <a:spLocks noChangeArrowheads="1"/>
          </p:cNvSpPr>
          <p:nvPr/>
        </p:nvSpPr>
        <p:spPr bwMode="auto">
          <a:xfrm>
            <a:off x="25926800" y="8576370"/>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-64</a:t>
            </a:r>
          </a:p>
        </p:txBody>
      </p:sp>
      <p:sp>
        <p:nvSpPr>
          <p:cNvPr id="125" name="TextBox 31"/>
          <p:cNvSpPr txBox="1">
            <a:spLocks noChangeArrowheads="1"/>
          </p:cNvSpPr>
          <p:nvPr/>
        </p:nvSpPr>
        <p:spPr bwMode="auto">
          <a:xfrm>
            <a:off x="25926800" y="8262045"/>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126" name="TextBox 32"/>
          <p:cNvSpPr txBox="1">
            <a:spLocks noChangeArrowheads="1"/>
          </p:cNvSpPr>
          <p:nvPr/>
        </p:nvSpPr>
        <p:spPr bwMode="auto">
          <a:xfrm>
            <a:off x="22284765" y="7782620"/>
            <a:ext cx="3289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smtClean="0">
                <a:cs typeface="Arial" charset="0"/>
              </a:rPr>
              <a:t>SeaWiFS</a:t>
            </a:r>
            <a:r>
              <a:rPr lang="en-US" sz="1800" dirty="0" smtClean="0">
                <a:cs typeface="Arial" charset="0"/>
              </a:rPr>
              <a:t> </a:t>
            </a:r>
            <a:r>
              <a:rPr lang="en-US" sz="1800" dirty="0" err="1" smtClean="0">
                <a:cs typeface="Arial" charset="0"/>
              </a:rPr>
              <a:t>Chl</a:t>
            </a:r>
            <a:r>
              <a:rPr lang="en-US" sz="1800" dirty="0" smtClean="0">
                <a:cs typeface="Arial" charset="0"/>
              </a:rPr>
              <a:t>-</a:t>
            </a:r>
            <a:r>
              <a:rPr lang="en-US" sz="1800" i="1" dirty="0" smtClean="0">
                <a:cs typeface="Arial" charset="0"/>
              </a:rPr>
              <a:t>a</a:t>
            </a:r>
            <a:r>
              <a:rPr lang="en-US" sz="1800" dirty="0" smtClean="0">
                <a:cs typeface="Arial" charset="0"/>
              </a:rPr>
              <a:t> EOF </a:t>
            </a:r>
            <a:r>
              <a:rPr lang="en-US" sz="1800" dirty="0">
                <a:cs typeface="Arial" charset="0"/>
              </a:rPr>
              <a:t>2    9.3%</a:t>
            </a:r>
          </a:p>
        </p:txBody>
      </p:sp>
      <p:sp>
        <p:nvSpPr>
          <p:cNvPr id="127" name="5-Point Star 126"/>
          <p:cNvSpPr/>
          <p:nvPr/>
        </p:nvSpPr>
        <p:spPr>
          <a:xfrm>
            <a:off x="23531262" y="8801795"/>
            <a:ext cx="196850" cy="25400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28" name="Chart 127"/>
          <p:cNvGraphicFramePr>
            <a:graphicFrameLocks noGrp="1"/>
          </p:cNvGraphicFramePr>
          <p:nvPr>
            <p:extLst>
              <p:ext uri="{D42A27DB-BD31-4B8C-83A1-F6EECF244321}">
                <p14:modId xmlns:p14="http://schemas.microsoft.com/office/powerpoint/2010/main" val="2027377592"/>
              </p:ext>
            </p:extLst>
          </p:nvPr>
        </p:nvGraphicFramePr>
        <p:xfrm>
          <a:off x="21859128" y="10383006"/>
          <a:ext cx="4353672" cy="3942594"/>
        </p:xfrm>
        <a:graphic>
          <a:graphicData uri="http://schemas.openxmlformats.org/drawingml/2006/chart">
            <c:chart xmlns:c="http://schemas.openxmlformats.org/drawingml/2006/chart" xmlns:r="http://schemas.openxmlformats.org/officeDocument/2006/relationships" r:id="rId16"/>
          </a:graphicData>
        </a:graphic>
      </p:graphicFrame>
      <p:pic>
        <p:nvPicPr>
          <p:cNvPr id="129" name="Picture 62" descr="EOF3.ti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800175" y="8068722"/>
            <a:ext cx="39782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5"/>
          <p:cNvSpPr txBox="1">
            <a:spLocks noChangeArrowheads="1"/>
          </p:cNvSpPr>
          <p:nvPr/>
        </p:nvSpPr>
        <p:spPr bwMode="auto">
          <a:xfrm>
            <a:off x="30086300" y="9907047"/>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-59</a:t>
            </a:r>
          </a:p>
        </p:txBody>
      </p:sp>
      <p:cxnSp>
        <p:nvCxnSpPr>
          <p:cNvPr id="131" name="Straight Connector 130"/>
          <p:cNvCxnSpPr/>
          <p:nvPr/>
        </p:nvCxnSpPr>
        <p:spPr>
          <a:xfrm>
            <a:off x="30327600"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29705300"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9098875"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8501975"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7884437"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7257375" y="985466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a:off x="30780037" y="956891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8" name="TextBox 14"/>
          <p:cNvSpPr txBox="1">
            <a:spLocks noChangeArrowheads="1"/>
          </p:cNvSpPr>
          <p:nvPr/>
        </p:nvSpPr>
        <p:spPr bwMode="auto">
          <a:xfrm>
            <a:off x="29457650" y="99070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-61</a:t>
            </a:r>
          </a:p>
        </p:txBody>
      </p:sp>
      <p:sp>
        <p:nvSpPr>
          <p:cNvPr id="139" name="TextBox 15"/>
          <p:cNvSpPr txBox="1">
            <a:spLocks noChangeArrowheads="1"/>
          </p:cNvSpPr>
          <p:nvPr/>
        </p:nvSpPr>
        <p:spPr bwMode="auto">
          <a:xfrm>
            <a:off x="28851225" y="99070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140" name="TextBox 16"/>
          <p:cNvSpPr txBox="1">
            <a:spLocks noChangeArrowheads="1"/>
          </p:cNvSpPr>
          <p:nvPr/>
        </p:nvSpPr>
        <p:spPr bwMode="auto">
          <a:xfrm>
            <a:off x="28259087" y="99070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141" name="TextBox 17"/>
          <p:cNvSpPr txBox="1">
            <a:spLocks noChangeArrowheads="1"/>
          </p:cNvSpPr>
          <p:nvPr/>
        </p:nvSpPr>
        <p:spPr bwMode="auto">
          <a:xfrm>
            <a:off x="27641550" y="99070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142" name="TextBox 18"/>
          <p:cNvSpPr txBox="1">
            <a:spLocks noChangeArrowheads="1"/>
          </p:cNvSpPr>
          <p:nvPr/>
        </p:nvSpPr>
        <p:spPr bwMode="auto">
          <a:xfrm>
            <a:off x="27019250" y="99070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-69</a:t>
            </a:r>
          </a:p>
        </p:txBody>
      </p:sp>
      <p:cxnSp>
        <p:nvCxnSpPr>
          <p:cNvPr id="143" name="Straight Connector 142"/>
          <p:cNvCxnSpPr/>
          <p:nvPr/>
        </p:nvCxnSpPr>
        <p:spPr>
          <a:xfrm rot="5400000">
            <a:off x="30780037" y="9259347"/>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5400000">
            <a:off x="30780037" y="897201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30780037" y="8654510"/>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30780037" y="8340185"/>
            <a:ext cx="0" cy="1143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7" name="TextBox 23"/>
          <p:cNvSpPr txBox="1">
            <a:spLocks noChangeArrowheads="1"/>
          </p:cNvSpPr>
          <p:nvPr/>
        </p:nvSpPr>
        <p:spPr bwMode="auto">
          <a:xfrm>
            <a:off x="30781625" y="94466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-67</a:t>
            </a:r>
          </a:p>
        </p:txBody>
      </p:sp>
      <p:sp>
        <p:nvSpPr>
          <p:cNvPr id="148" name="TextBox 28"/>
          <p:cNvSpPr txBox="1">
            <a:spLocks noChangeArrowheads="1"/>
          </p:cNvSpPr>
          <p:nvPr/>
        </p:nvSpPr>
        <p:spPr bwMode="auto">
          <a:xfrm>
            <a:off x="30792737" y="9137110"/>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-66</a:t>
            </a:r>
          </a:p>
        </p:txBody>
      </p:sp>
      <p:sp>
        <p:nvSpPr>
          <p:cNvPr id="149" name="TextBox 29"/>
          <p:cNvSpPr txBox="1">
            <a:spLocks noChangeArrowheads="1"/>
          </p:cNvSpPr>
          <p:nvPr/>
        </p:nvSpPr>
        <p:spPr bwMode="auto">
          <a:xfrm>
            <a:off x="30797500" y="88497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-65</a:t>
            </a:r>
          </a:p>
        </p:txBody>
      </p:sp>
      <p:sp>
        <p:nvSpPr>
          <p:cNvPr id="150" name="TextBox 30"/>
          <p:cNvSpPr txBox="1">
            <a:spLocks noChangeArrowheads="1"/>
          </p:cNvSpPr>
          <p:nvPr/>
        </p:nvSpPr>
        <p:spPr bwMode="auto">
          <a:xfrm>
            <a:off x="30794325" y="8532272"/>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-64</a:t>
            </a:r>
          </a:p>
        </p:txBody>
      </p:sp>
      <p:sp>
        <p:nvSpPr>
          <p:cNvPr id="151" name="TextBox 31"/>
          <p:cNvSpPr txBox="1">
            <a:spLocks noChangeArrowheads="1"/>
          </p:cNvSpPr>
          <p:nvPr/>
        </p:nvSpPr>
        <p:spPr bwMode="auto">
          <a:xfrm>
            <a:off x="30794325" y="8217947"/>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cs typeface="Arial" charset="0"/>
              </a:rPr>
              <a:t>-63</a:t>
            </a:r>
          </a:p>
        </p:txBody>
      </p:sp>
      <p:sp>
        <p:nvSpPr>
          <p:cNvPr id="152" name="TextBox 32"/>
          <p:cNvSpPr txBox="1">
            <a:spLocks noChangeArrowheads="1"/>
          </p:cNvSpPr>
          <p:nvPr/>
        </p:nvSpPr>
        <p:spPr bwMode="auto">
          <a:xfrm>
            <a:off x="27152290" y="7772400"/>
            <a:ext cx="3289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smtClean="0">
                <a:cs typeface="Arial" charset="0"/>
              </a:rPr>
              <a:t>SeaWiFS</a:t>
            </a:r>
            <a:r>
              <a:rPr lang="en-US" sz="1800" dirty="0" smtClean="0">
                <a:cs typeface="Arial" charset="0"/>
              </a:rPr>
              <a:t> </a:t>
            </a:r>
            <a:r>
              <a:rPr lang="en-US" sz="1800" dirty="0" err="1" smtClean="0">
                <a:cs typeface="Arial" charset="0"/>
              </a:rPr>
              <a:t>Chl</a:t>
            </a:r>
            <a:r>
              <a:rPr lang="en-US" sz="1800" dirty="0" smtClean="0">
                <a:cs typeface="Arial" charset="0"/>
              </a:rPr>
              <a:t>-</a:t>
            </a:r>
            <a:r>
              <a:rPr lang="en-US" sz="1800" i="1" dirty="0" smtClean="0">
                <a:cs typeface="Arial" charset="0"/>
              </a:rPr>
              <a:t>a</a:t>
            </a:r>
            <a:r>
              <a:rPr lang="en-US" sz="1800" dirty="0" smtClean="0">
                <a:cs typeface="Arial" charset="0"/>
              </a:rPr>
              <a:t> EOF </a:t>
            </a:r>
            <a:r>
              <a:rPr lang="en-US" sz="1800" dirty="0">
                <a:cs typeface="Arial" charset="0"/>
              </a:rPr>
              <a:t>3    7.8%</a:t>
            </a:r>
          </a:p>
        </p:txBody>
      </p:sp>
      <p:sp>
        <p:nvSpPr>
          <p:cNvPr id="153" name="5-Point Star 152"/>
          <p:cNvSpPr/>
          <p:nvPr/>
        </p:nvSpPr>
        <p:spPr>
          <a:xfrm>
            <a:off x="28411487" y="8757697"/>
            <a:ext cx="196850" cy="254000"/>
          </a:xfrm>
          <a:prstGeom prst="star5">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154" name="Chart 153"/>
          <p:cNvGraphicFramePr>
            <a:graphicFrameLocks noGrp="1"/>
          </p:cNvGraphicFramePr>
          <p:nvPr>
            <p:extLst>
              <p:ext uri="{D42A27DB-BD31-4B8C-83A1-F6EECF244321}">
                <p14:modId xmlns:p14="http://schemas.microsoft.com/office/powerpoint/2010/main" val="2629162389"/>
              </p:ext>
            </p:extLst>
          </p:nvPr>
        </p:nvGraphicFramePr>
        <p:xfrm>
          <a:off x="26735928" y="10387228"/>
          <a:ext cx="4353672" cy="3938372"/>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55" name="Chart 154"/>
          <p:cNvGraphicFramePr>
            <a:graphicFrameLocks noGrp="1"/>
          </p:cNvGraphicFramePr>
          <p:nvPr>
            <p:extLst>
              <p:ext uri="{D42A27DB-BD31-4B8C-83A1-F6EECF244321}">
                <p14:modId xmlns:p14="http://schemas.microsoft.com/office/powerpoint/2010/main" val="3632770111"/>
              </p:ext>
            </p:extLst>
          </p:nvPr>
        </p:nvGraphicFramePr>
        <p:xfrm>
          <a:off x="16535400" y="16645592"/>
          <a:ext cx="7010400" cy="47244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56" name="Chart 155"/>
          <p:cNvGraphicFramePr>
            <a:graphicFrameLocks noGrp="1"/>
          </p:cNvGraphicFramePr>
          <p:nvPr>
            <p:extLst>
              <p:ext uri="{D42A27DB-BD31-4B8C-83A1-F6EECF244321}">
                <p14:modId xmlns:p14="http://schemas.microsoft.com/office/powerpoint/2010/main" val="3633697735"/>
              </p:ext>
            </p:extLst>
          </p:nvPr>
        </p:nvGraphicFramePr>
        <p:xfrm>
          <a:off x="24765000" y="16645592"/>
          <a:ext cx="6858000" cy="4648200"/>
        </p:xfrm>
        <a:graphic>
          <a:graphicData uri="http://schemas.openxmlformats.org/drawingml/2006/chart">
            <c:chart xmlns:c="http://schemas.openxmlformats.org/drawingml/2006/chart" xmlns:r="http://schemas.openxmlformats.org/officeDocument/2006/relationships" r:id="rId20"/>
          </a:graphicData>
        </a:graphic>
      </p:graphicFrame>
      <p:sp>
        <p:nvSpPr>
          <p:cNvPr id="167" name="TextBox 21"/>
          <p:cNvSpPr txBox="1">
            <a:spLocks noChangeArrowheads="1"/>
          </p:cNvSpPr>
          <p:nvPr/>
        </p:nvSpPr>
        <p:spPr bwMode="auto">
          <a:xfrm>
            <a:off x="762000" y="13046213"/>
            <a:ext cx="3429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centered in and around Palmer Station, located in the northern WAP region (</a:t>
            </a:r>
            <a:r>
              <a:rPr lang="en-US" sz="2400" i="1" dirty="0"/>
              <a:t>r</a:t>
            </a:r>
            <a:r>
              <a:rPr lang="en-US" sz="2400" i="1" dirty="0" smtClean="0"/>
              <a:t>ight</a:t>
            </a:r>
            <a:r>
              <a:rPr lang="en-US" sz="2400" dirty="0" smtClean="0"/>
              <a:t>), and an annual January cruise has been conducted along the entire peninsula since 1992.  Palmer Station study sites include an inshore station (Station B) and an offshore station (Station E).</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3619381163"/>
              </p:ext>
            </p:extLst>
          </p:nvPr>
        </p:nvGraphicFramePr>
        <p:xfrm>
          <a:off x="990600" y="32232599"/>
          <a:ext cx="8610600" cy="4477618"/>
        </p:xfrm>
        <a:graphic>
          <a:graphicData uri="http://schemas.openxmlformats.org/drawingml/2006/table">
            <a:tbl>
              <a:tblPr/>
              <a:tblGrid>
                <a:gridCol w="4572000"/>
                <a:gridCol w="2209800"/>
                <a:gridCol w="1828800"/>
              </a:tblGrid>
              <a:tr h="443756">
                <a:tc>
                  <a:txBody>
                    <a:bodyPr/>
                    <a:lstStyle/>
                    <a:p>
                      <a:pPr algn="ctr" fontAlgn="b"/>
                      <a:r>
                        <a:rPr lang="en-US" sz="1800" b="1" i="0" u="none" strike="noStrike" dirty="0">
                          <a:effectLst/>
                          <a:latin typeface="Arial"/>
                          <a:cs typeface="Arial"/>
                        </a:rPr>
                        <a:t>Anomaly</a:t>
                      </a:r>
                    </a:p>
                  </a:txBody>
                  <a:tcPr marL="12700" marR="12700"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b"/>
                      <a:r>
                        <a:rPr lang="en-US" sz="1800" b="1" i="0" u="none" strike="noStrike">
                          <a:effectLst/>
                          <a:latin typeface="Arial"/>
                          <a:cs typeface="Arial"/>
                        </a:rPr>
                        <a:t>1998-1999</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b"/>
                      <a:r>
                        <a:rPr lang="en-US" sz="1800" b="1" i="0" u="none" strike="noStrike" dirty="0">
                          <a:effectLst/>
                          <a:latin typeface="Arial"/>
                          <a:cs typeface="Arial"/>
                        </a:rPr>
                        <a:t>2005-2006</a:t>
                      </a: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2"/>
                    </a:solidFill>
                  </a:tcPr>
                </a:tc>
              </a:tr>
              <a:tr h="381913">
                <a:tc>
                  <a:txBody>
                    <a:bodyPr/>
                    <a:lstStyle/>
                    <a:p>
                      <a:pPr algn="l" fontAlgn="b"/>
                      <a:r>
                        <a:rPr lang="en-US" sz="1800" b="0" i="0" u="none" strike="noStrike">
                          <a:effectLst/>
                          <a:latin typeface="Arial"/>
                          <a:cs typeface="Arial"/>
                        </a:rPr>
                        <a:t>Depth-integrated chlorophyll </a:t>
                      </a:r>
                      <a:r>
                        <a:rPr lang="en-US" sz="1800" b="0" i="1" u="none" strike="noStrike">
                          <a:effectLst/>
                          <a:latin typeface="Arial"/>
                          <a:cs typeface="Arial"/>
                        </a:rPr>
                        <a:t>a</a:t>
                      </a:r>
                      <a:r>
                        <a:rPr lang="en-US" sz="1800" b="0" i="0" u="none" strike="noStrike">
                          <a:effectLst/>
                          <a:latin typeface="Arial"/>
                          <a:cs typeface="Arial"/>
                        </a:rPr>
                        <a:t> (mg m</a:t>
                      </a:r>
                      <a:r>
                        <a:rPr lang="en-US" sz="1800" b="0" i="0" u="none" strike="noStrike" baseline="30000">
                          <a:effectLst/>
                          <a:latin typeface="Arial"/>
                          <a:cs typeface="Arial"/>
                        </a:rPr>
                        <a:t>-2</a:t>
                      </a:r>
                      <a:r>
                        <a:rPr lang="en-US" sz="1800" b="0" i="0" u="none" strike="noStrike">
                          <a:effectLst/>
                          <a:latin typeface="Arial"/>
                          <a:cs typeface="Arial"/>
                        </a:rPr>
                        <a:t>)</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(-)75</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a:effectLst/>
                          <a:latin typeface="Arial"/>
                          <a:cs typeface="Arial"/>
                        </a:rPr>
                        <a:t>(+)107</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43722">
                <a:tc>
                  <a:txBody>
                    <a:bodyPr/>
                    <a:lstStyle/>
                    <a:p>
                      <a:pPr algn="l" fontAlgn="b"/>
                      <a:r>
                        <a:rPr lang="en-US" sz="1800" b="0" i="0" u="none" strike="noStrike">
                          <a:effectLst/>
                          <a:latin typeface="Arial"/>
                          <a:cs typeface="Arial"/>
                        </a:rPr>
                        <a:t>Diatoms (% total phytoplankton)</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(-)11</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dirty="0">
                          <a:effectLst/>
                          <a:latin typeface="Arial"/>
                          <a:cs typeface="Arial"/>
                        </a:rPr>
                        <a:t>(+)23</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43722">
                <a:tc>
                  <a:txBody>
                    <a:bodyPr/>
                    <a:lstStyle/>
                    <a:p>
                      <a:pPr algn="l" fontAlgn="b"/>
                      <a:r>
                        <a:rPr lang="en-US" sz="1800" b="0" i="0" u="none" strike="noStrike">
                          <a:effectLst/>
                          <a:latin typeface="Arial"/>
                          <a:cs typeface="Arial"/>
                        </a:rPr>
                        <a:t>Cryptophytes (% total phytoplankton)</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(+)12</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a:effectLst/>
                          <a:latin typeface="Arial"/>
                          <a:cs typeface="Arial"/>
                        </a:rPr>
                        <a:t>(-)9</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43722">
                <a:tc>
                  <a:txBody>
                    <a:bodyPr/>
                    <a:lstStyle/>
                    <a:p>
                      <a:pPr algn="l" fontAlgn="b"/>
                      <a:r>
                        <a:rPr lang="en-US" sz="1800" b="0" i="0" u="none" strike="noStrike" dirty="0">
                          <a:effectLst/>
                          <a:latin typeface="Arial"/>
                          <a:cs typeface="Arial"/>
                        </a:rPr>
                        <a:t>SAM (DJF) </a:t>
                      </a:r>
                      <a:r>
                        <a:rPr lang="en-US" sz="1800" b="0" i="0" u="none" strike="noStrike" dirty="0" smtClean="0">
                          <a:effectLst/>
                          <a:latin typeface="Arial"/>
                          <a:cs typeface="Arial"/>
                        </a:rPr>
                        <a:t>+ </a:t>
                      </a:r>
                      <a:r>
                        <a:rPr lang="en-US" sz="1800" b="0" i="0" u="none" strike="noStrike" dirty="0">
                          <a:effectLst/>
                          <a:latin typeface="Arial"/>
                          <a:cs typeface="Arial"/>
                        </a:rPr>
                        <a:t>Yearly MEI</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(+)2.31</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a:effectLst/>
                          <a:latin typeface="Arial"/>
                          <a:cs typeface="Arial"/>
                        </a:rPr>
                        <a:t>(-)0.02</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43722">
                <a:tc>
                  <a:txBody>
                    <a:bodyPr/>
                    <a:lstStyle/>
                    <a:p>
                      <a:pPr algn="l" fontAlgn="b"/>
                      <a:r>
                        <a:rPr lang="en-US" sz="1800" b="0" i="0" u="none" strike="noStrike" dirty="0">
                          <a:effectLst/>
                          <a:latin typeface="Arial"/>
                          <a:cs typeface="Arial"/>
                        </a:rPr>
                        <a:t>SAM (DJF)</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(+)1.47</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a:effectLst/>
                          <a:latin typeface="Arial"/>
                          <a:cs typeface="Arial"/>
                        </a:rPr>
                        <a:t>neutral</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62817">
                <a:tc>
                  <a:txBody>
                    <a:bodyPr/>
                    <a:lstStyle/>
                    <a:p>
                      <a:pPr algn="l" fontAlgn="b"/>
                      <a:r>
                        <a:rPr lang="en-US" sz="1800" b="0" i="0" u="none" strike="noStrike">
                          <a:effectLst/>
                          <a:latin typeface="Arial"/>
                          <a:cs typeface="Arial"/>
                        </a:rPr>
                        <a:t>Yearly MEI</a:t>
                      </a:r>
                    </a:p>
                  </a:txBody>
                  <a:tcPr marL="12700" marR="12700" marT="12700" marB="0" anchor="b">
                    <a:lnL w="1270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s-ES_tradnl" sz="1800" b="0" i="0" u="none" strike="noStrike">
                          <a:effectLst/>
                          <a:latin typeface="Arial"/>
                          <a:cs typeface="Arial"/>
                        </a:rPr>
                        <a:t>(+)0.84 (El Niño)</a:t>
                      </a:r>
                    </a:p>
                  </a:txBody>
                  <a:tcPr marL="12700" marR="12700" marT="12700" marB="0" anchor="b">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effectLst/>
                          <a:latin typeface="Arial"/>
                          <a:cs typeface="Arial"/>
                        </a:rPr>
                        <a:t>neutral</a:t>
                      </a:r>
                    </a:p>
                  </a:txBody>
                  <a:tcPr marL="12700" marR="12700" marT="12700" marB="0" anchor="b">
                    <a:lnL>
                      <a:noFill/>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468953">
                <a:tc>
                  <a:txBody>
                    <a:bodyPr/>
                    <a:lstStyle/>
                    <a:p>
                      <a:pPr algn="ctr" fontAlgn="b"/>
                      <a:r>
                        <a:rPr lang="en-US" sz="1800" b="1" i="0" u="none" strike="noStrike">
                          <a:effectLst/>
                          <a:latin typeface="Arial"/>
                          <a:cs typeface="Arial"/>
                        </a:rPr>
                        <a:t>Actual Measured Value</a:t>
                      </a:r>
                    </a:p>
                  </a:txBody>
                  <a:tcPr marL="12700" marR="12700" marT="12700" marB="0" anchor="b">
                    <a:lnL w="1270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solidFill>
                      <a:srgbClr val="8DB4E2"/>
                    </a:solidFill>
                  </a:tcPr>
                </a:tc>
                <a:tc>
                  <a:txBody>
                    <a:bodyPr/>
                    <a:lstStyle/>
                    <a:p>
                      <a:pPr algn="ctr" fontAlgn="b"/>
                      <a:r>
                        <a:rPr lang="en-US" sz="1800" b="1" i="0" u="none" strike="noStrike">
                          <a:effectLst/>
                          <a:latin typeface="Arial"/>
                          <a:cs typeface="Arial"/>
                        </a:rPr>
                        <a:t>1998-1999</a:t>
                      </a:r>
                    </a:p>
                  </a:txBody>
                  <a:tcPr marL="12700" marR="12700" marT="12700" marB="0" anchor="b">
                    <a:lnL>
                      <a:noFill/>
                    </a:lnL>
                    <a:lnR>
                      <a:noFill/>
                    </a:lnR>
                    <a:lnT w="25400" cap="flat" cmpd="dbl" algn="ctr">
                      <a:solidFill>
                        <a:srgbClr val="000000"/>
                      </a:solidFill>
                      <a:prstDash val="solid"/>
                      <a:round/>
                      <a:headEnd type="none" w="med" len="med"/>
                      <a:tailEnd type="none" w="med" len="med"/>
                    </a:lnT>
                    <a:lnB>
                      <a:noFill/>
                    </a:lnB>
                    <a:solidFill>
                      <a:srgbClr val="8DB4E2"/>
                    </a:solidFill>
                  </a:tcPr>
                </a:tc>
                <a:tc>
                  <a:txBody>
                    <a:bodyPr/>
                    <a:lstStyle/>
                    <a:p>
                      <a:pPr algn="ctr" fontAlgn="b"/>
                      <a:r>
                        <a:rPr lang="en-US" sz="1800" b="1" i="0" u="none" strike="noStrike">
                          <a:effectLst/>
                          <a:latin typeface="Arial"/>
                          <a:cs typeface="Arial"/>
                        </a:rPr>
                        <a:t>2005-2006</a:t>
                      </a:r>
                    </a:p>
                  </a:txBody>
                  <a:tcPr marL="12700" marR="12700" marT="12700" marB="0" anchor="b">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8DB4E2"/>
                    </a:solidFill>
                  </a:tcPr>
                </a:tc>
              </a:tr>
              <a:tr h="343722">
                <a:tc>
                  <a:txBody>
                    <a:bodyPr/>
                    <a:lstStyle/>
                    <a:p>
                      <a:pPr algn="l" fontAlgn="b"/>
                      <a:r>
                        <a:rPr lang="en-US" sz="1800" b="0" i="0" u="none" strike="noStrike" dirty="0">
                          <a:effectLst/>
                          <a:latin typeface="Arial"/>
                          <a:cs typeface="Arial"/>
                        </a:rPr>
                        <a:t>SST (°C; WAP </a:t>
                      </a:r>
                      <a:r>
                        <a:rPr lang="en-US" sz="1800" b="0" i="0" u="none" strike="noStrike" dirty="0" smtClean="0">
                          <a:effectLst/>
                          <a:latin typeface="Arial"/>
                          <a:cs typeface="Arial"/>
                        </a:rPr>
                        <a:t>Average)</a:t>
                      </a:r>
                      <a:endParaRPr lang="en-US" sz="1800" b="0" i="0" u="none" strike="noStrike" dirty="0">
                        <a:effectLst/>
                        <a:latin typeface="Arial"/>
                        <a:cs typeface="Arial"/>
                      </a:endParaRP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a:effectLst/>
                          <a:latin typeface="Arial"/>
                          <a:cs typeface="Arial"/>
                        </a:rPr>
                        <a:t>0.25</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dirty="0">
                          <a:effectLst/>
                          <a:latin typeface="Arial"/>
                          <a:cs typeface="Arial"/>
                        </a:rPr>
                        <a:t>0.55</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43722">
                <a:tc>
                  <a:txBody>
                    <a:bodyPr/>
                    <a:lstStyle/>
                    <a:p>
                      <a:pPr algn="l" fontAlgn="b"/>
                      <a:r>
                        <a:rPr lang="en-US" sz="1800" b="0" i="0" u="none" strike="noStrike" dirty="0" smtClean="0">
                          <a:effectLst/>
                          <a:latin typeface="Arial"/>
                          <a:cs typeface="Arial"/>
                        </a:rPr>
                        <a:t>Average depth of </a:t>
                      </a:r>
                      <a:r>
                        <a:rPr lang="en-US" sz="1800" b="0" i="0" u="none" strike="noStrike" dirty="0" err="1">
                          <a:effectLst/>
                          <a:latin typeface="Arial"/>
                          <a:cs typeface="Arial"/>
                        </a:rPr>
                        <a:t>Chl</a:t>
                      </a:r>
                      <a:r>
                        <a:rPr lang="en-US" sz="1800" b="0" i="0" u="none" strike="noStrike" dirty="0">
                          <a:effectLst/>
                          <a:latin typeface="Arial"/>
                          <a:cs typeface="Arial"/>
                        </a:rPr>
                        <a:t> a max (m)</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dirty="0">
                          <a:effectLst/>
                          <a:latin typeface="Arial"/>
                          <a:cs typeface="Arial"/>
                        </a:rPr>
                        <a:t>48</a:t>
                      </a: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a:effectLst/>
                          <a:latin typeface="Arial"/>
                          <a:cs typeface="Arial"/>
                        </a:rPr>
                        <a:t>15</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95030">
                <a:tc>
                  <a:txBody>
                    <a:bodyPr/>
                    <a:lstStyle/>
                    <a:p>
                      <a:pPr algn="l" fontAlgn="b"/>
                      <a:r>
                        <a:rPr lang="en-US" sz="1800" b="0" i="0" u="none" strike="noStrike" dirty="0" smtClean="0">
                          <a:effectLst/>
                          <a:latin typeface="Arial"/>
                          <a:cs typeface="Arial"/>
                        </a:rPr>
                        <a:t>Average</a:t>
                      </a:r>
                      <a:r>
                        <a:rPr lang="en-US" sz="1800" b="0" i="0" u="none" strike="noStrike" baseline="0" dirty="0" smtClean="0">
                          <a:effectLst/>
                          <a:latin typeface="Arial"/>
                          <a:cs typeface="Arial"/>
                        </a:rPr>
                        <a:t> d</a:t>
                      </a:r>
                      <a:r>
                        <a:rPr lang="en-US" sz="1800" b="0" i="0" u="none" strike="noStrike" dirty="0" smtClean="0">
                          <a:effectLst/>
                          <a:latin typeface="Arial"/>
                          <a:cs typeface="Arial"/>
                        </a:rPr>
                        <a:t>epth </a:t>
                      </a:r>
                      <a:r>
                        <a:rPr lang="en-US" sz="1800" b="0" i="0" u="none" strike="noStrike" dirty="0">
                          <a:effectLst/>
                          <a:latin typeface="Arial"/>
                          <a:cs typeface="Arial"/>
                        </a:rPr>
                        <a:t>of 1% surface </a:t>
                      </a:r>
                      <a:r>
                        <a:rPr lang="en-US" sz="1800" b="0" i="0" u="none" strike="noStrike" dirty="0" smtClean="0">
                          <a:effectLst/>
                          <a:latin typeface="Arial"/>
                          <a:cs typeface="Arial"/>
                        </a:rPr>
                        <a:t>irradiance (m)</a:t>
                      </a:r>
                      <a:endParaRPr lang="en-US" sz="1800" b="0" i="0" u="none" strike="noStrike" dirty="0">
                        <a:effectLst/>
                        <a:latin typeface="Arial"/>
                        <a:cs typeface="Arial"/>
                      </a:endParaRP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800" b="0" i="0" u="none" strike="noStrike" dirty="0" smtClean="0">
                          <a:effectLst/>
                          <a:latin typeface="Arial"/>
                          <a:cs typeface="Arial"/>
                        </a:rPr>
                        <a:t>41</a:t>
                      </a:r>
                      <a:endParaRPr lang="en-US" sz="1800" b="0" i="0" u="none" strike="noStrike" dirty="0">
                        <a:effectLst/>
                        <a:latin typeface="Arial"/>
                        <a:cs typeface="Arial"/>
                      </a:endParaRPr>
                    </a:p>
                  </a:txBody>
                  <a:tcPr marL="12700" marR="12700" marT="12700" marB="0" anchor="b">
                    <a:lnL>
                      <a:noFill/>
                    </a:lnL>
                    <a:lnR>
                      <a:noFill/>
                    </a:lnR>
                    <a:lnT>
                      <a:noFill/>
                    </a:lnT>
                    <a:lnB>
                      <a:noFill/>
                    </a:lnB>
                    <a:solidFill>
                      <a:srgbClr val="FFFFFF"/>
                    </a:solidFill>
                  </a:tcPr>
                </a:tc>
                <a:tc>
                  <a:txBody>
                    <a:bodyPr/>
                    <a:lstStyle/>
                    <a:p>
                      <a:pPr algn="ctr" fontAlgn="b"/>
                      <a:r>
                        <a:rPr lang="en-US" sz="1800" b="0" i="0" u="none" strike="noStrike" dirty="0" smtClean="0">
                          <a:effectLst/>
                          <a:latin typeface="Arial"/>
                          <a:cs typeface="Arial"/>
                        </a:rPr>
                        <a:t>25</a:t>
                      </a:r>
                      <a:endParaRPr lang="en-US" sz="1800" b="0" i="0" u="none" strike="noStrike" dirty="0">
                        <a:effectLst/>
                        <a:latin typeface="Arial"/>
                        <a:cs typeface="Arial"/>
                      </a:endParaRP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362817">
                <a:tc>
                  <a:txBody>
                    <a:bodyPr/>
                    <a:lstStyle/>
                    <a:p>
                      <a:pPr algn="l" fontAlgn="b"/>
                      <a:r>
                        <a:rPr lang="en-US" sz="1800" b="0" i="0" u="none" strike="noStrike" dirty="0" smtClean="0">
                          <a:effectLst/>
                          <a:latin typeface="Arial"/>
                          <a:cs typeface="Arial"/>
                        </a:rPr>
                        <a:t>Depth of </a:t>
                      </a:r>
                      <a:r>
                        <a:rPr lang="en-US" sz="1800" b="0" i="0" u="none" strike="noStrike" dirty="0" err="1" smtClean="0">
                          <a:effectLst/>
                          <a:latin typeface="Arial"/>
                          <a:cs typeface="Arial"/>
                        </a:rPr>
                        <a:t>Tmin</a:t>
                      </a:r>
                      <a:r>
                        <a:rPr lang="en-US" sz="1800" b="0" i="0" u="none" strike="noStrike" dirty="0" smtClean="0">
                          <a:effectLst/>
                          <a:latin typeface="Arial"/>
                          <a:cs typeface="Arial"/>
                        </a:rPr>
                        <a:t> (m)</a:t>
                      </a:r>
                      <a:endParaRPr lang="en-US" sz="1800" b="0" i="0" u="none" strike="noStrike" dirty="0">
                        <a:effectLst/>
                        <a:latin typeface="Arial"/>
                        <a:cs typeface="Arial"/>
                      </a:endParaRP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smtClean="0">
                          <a:effectLst/>
                          <a:latin typeface="Arial"/>
                          <a:cs typeface="Arial"/>
                        </a:rPr>
                        <a:t>77</a:t>
                      </a:r>
                      <a:endParaRPr lang="en-US" sz="1800" b="0" i="0" u="none" strike="noStrike" dirty="0">
                        <a:effectLst/>
                        <a:latin typeface="Arial"/>
                        <a:cs typeface="Arial"/>
                      </a:endParaRP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smtClean="0">
                          <a:effectLst/>
                          <a:latin typeface="Arial"/>
                          <a:cs typeface="Arial"/>
                        </a:rPr>
                        <a:t>34</a:t>
                      </a:r>
                      <a:endParaRPr lang="en-US" sz="1800" b="0" i="0" u="none" strike="noStrike" dirty="0">
                        <a:effectLst/>
                        <a:latin typeface="Arial"/>
                        <a:cs typeface="Arial"/>
                      </a:endParaRP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8" name="TextBox 25"/>
          <p:cNvSpPr txBox="1">
            <a:spLocks noChangeArrowheads="1"/>
          </p:cNvSpPr>
          <p:nvPr/>
        </p:nvSpPr>
        <p:spPr bwMode="auto">
          <a:xfrm>
            <a:off x="9677400" y="32004000"/>
            <a:ext cx="5257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r>
              <a:rPr lang="en-US" sz="2400" u="sng" dirty="0" smtClean="0"/>
              <a:t>Case study</a:t>
            </a:r>
            <a:r>
              <a:rPr lang="en-US" sz="2400" dirty="0" smtClean="0"/>
              <a:t>: We compared an anomalously low </a:t>
            </a:r>
            <a:r>
              <a:rPr lang="en-US" sz="2400" dirty="0" err="1"/>
              <a:t>Chl</a:t>
            </a:r>
            <a:r>
              <a:rPr lang="en-US" sz="2400" dirty="0"/>
              <a:t> </a:t>
            </a:r>
            <a:r>
              <a:rPr lang="en-US" sz="2400" i="1" dirty="0" smtClean="0"/>
              <a:t>a</a:t>
            </a:r>
            <a:r>
              <a:rPr lang="en-US" sz="2400" dirty="0" smtClean="0"/>
              <a:t> season (98-99) to a high </a:t>
            </a:r>
            <a:r>
              <a:rPr lang="en-US" sz="2400" dirty="0" err="1"/>
              <a:t>Chl</a:t>
            </a:r>
            <a:r>
              <a:rPr lang="en-US" sz="2400" dirty="0"/>
              <a:t> </a:t>
            </a:r>
            <a:r>
              <a:rPr lang="en-US" sz="2400" i="1" dirty="0" smtClean="0"/>
              <a:t>a </a:t>
            </a:r>
            <a:r>
              <a:rPr lang="en-US" sz="2400" dirty="0" smtClean="0"/>
              <a:t>season (05-06) (</a:t>
            </a:r>
            <a:r>
              <a:rPr lang="en-US" sz="2400" i="1" dirty="0" smtClean="0"/>
              <a:t>Table 1; left</a:t>
            </a:r>
            <a:r>
              <a:rPr lang="en-US" sz="2400" dirty="0" smtClean="0"/>
              <a:t>). The peak </a:t>
            </a:r>
            <a:r>
              <a:rPr lang="en-US" sz="2400" dirty="0" err="1" smtClean="0"/>
              <a:t>Chl</a:t>
            </a:r>
            <a:r>
              <a:rPr lang="en-US" sz="2400" dirty="0" smtClean="0"/>
              <a:t> </a:t>
            </a:r>
            <a:r>
              <a:rPr lang="en-US" sz="2400" i="1" dirty="0" smtClean="0"/>
              <a:t>a</a:t>
            </a:r>
            <a:r>
              <a:rPr lang="en-US" sz="2400" dirty="0" smtClean="0"/>
              <a:t> season was characterized by diatom dominance, warmer water, ample light at </a:t>
            </a:r>
            <a:r>
              <a:rPr lang="en-US" sz="2400" dirty="0" err="1" smtClean="0"/>
              <a:t>Chl</a:t>
            </a:r>
            <a:r>
              <a:rPr lang="en-US" sz="2400" baseline="-25000" dirty="0" err="1" smtClean="0"/>
              <a:t>max</a:t>
            </a:r>
            <a:r>
              <a:rPr lang="en-US" sz="2400" dirty="0" smtClean="0"/>
              <a:t> depth, and neutral MEI and SAM events.  In contrast, an El Niño event occurred in 98-88. Small </a:t>
            </a:r>
            <a:r>
              <a:rPr lang="en-US" sz="2400" dirty="0" err="1" smtClean="0"/>
              <a:t>cryptophytes</a:t>
            </a:r>
            <a:r>
              <a:rPr lang="en-US" sz="2400" dirty="0" smtClean="0"/>
              <a:t> dominated, and the depth </a:t>
            </a:r>
            <a:r>
              <a:rPr lang="en-US" sz="2400" dirty="0"/>
              <a:t>at </a:t>
            </a:r>
            <a:r>
              <a:rPr lang="en-US" sz="2400" dirty="0" err="1" smtClean="0"/>
              <a:t>Chl</a:t>
            </a:r>
            <a:r>
              <a:rPr lang="en-US" sz="2400" baseline="-25000" dirty="0" err="1" smtClean="0"/>
              <a:t>max</a:t>
            </a:r>
            <a:r>
              <a:rPr lang="en-US" sz="2400" dirty="0" smtClean="0"/>
              <a:t> was at or below the 1% light depth, potentially limiting productivity.</a:t>
            </a:r>
            <a:endParaRPr lang="en-US" sz="2400" dirty="0"/>
          </a:p>
        </p:txBody>
      </p:sp>
      <p:sp>
        <p:nvSpPr>
          <p:cNvPr id="2" name="Rectangle 1"/>
          <p:cNvSpPr/>
          <p:nvPr/>
        </p:nvSpPr>
        <p:spPr>
          <a:xfrm rot="18854350">
            <a:off x="9376247" y="31244077"/>
            <a:ext cx="914400" cy="3048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rot="19014549">
            <a:off x="6477000" y="31233833"/>
            <a:ext cx="914400" cy="30480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wn Arrow 169"/>
          <p:cNvSpPr/>
          <p:nvPr/>
        </p:nvSpPr>
        <p:spPr>
          <a:xfrm rot="2464840">
            <a:off x="9142250" y="31623657"/>
            <a:ext cx="287015" cy="760688"/>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1" name="Down Arrow 170"/>
          <p:cNvSpPr/>
          <p:nvPr/>
        </p:nvSpPr>
        <p:spPr>
          <a:xfrm rot="355092">
            <a:off x="6549841" y="31712036"/>
            <a:ext cx="278973" cy="580532"/>
          </a:xfrm>
          <a:prstGeom prst="downArrow">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TextBox 36"/>
          <p:cNvSpPr txBox="1">
            <a:spLocks noChangeArrowheads="1"/>
          </p:cNvSpPr>
          <p:nvPr/>
        </p:nvSpPr>
        <p:spPr bwMode="auto">
          <a:xfrm>
            <a:off x="16383000" y="14478000"/>
            <a:ext cx="7239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Palmer Station (Station B) seasonal depth-integrated </a:t>
            </a:r>
            <a:r>
              <a:rPr lang="en-US" sz="2400" dirty="0" err="1" smtClean="0"/>
              <a:t>Chl</a:t>
            </a:r>
            <a:r>
              <a:rPr lang="en-US" sz="2400" dirty="0" smtClean="0"/>
              <a:t> </a:t>
            </a:r>
            <a:r>
              <a:rPr lang="en-US" sz="2400" i="1" dirty="0" smtClean="0"/>
              <a:t>a</a:t>
            </a:r>
            <a:r>
              <a:rPr lang="en-US" sz="2400" dirty="0" smtClean="0"/>
              <a:t> (</a:t>
            </a:r>
            <a:r>
              <a:rPr lang="en-US" sz="2400" i="1" dirty="0" smtClean="0"/>
              <a:t>below; red squares</a:t>
            </a:r>
            <a:r>
              <a:rPr lang="en-US" sz="2400" dirty="0" smtClean="0"/>
              <a:t>) is slightly inversely correlated to MEI and SAM indices, and in general, </a:t>
            </a:r>
            <a:r>
              <a:rPr lang="en-US" sz="2400" dirty="0" err="1" smtClean="0"/>
              <a:t>Chl</a:t>
            </a:r>
            <a:r>
              <a:rPr lang="en-US" sz="2400" dirty="0" smtClean="0"/>
              <a:t> </a:t>
            </a:r>
            <a:r>
              <a:rPr lang="en-US" sz="2400" i="1" dirty="0" smtClean="0"/>
              <a:t>a</a:t>
            </a:r>
            <a:r>
              <a:rPr lang="en-US" sz="2400" dirty="0" smtClean="0"/>
              <a:t> peaks occur during neutral or slightly negative (-SAM and or La Niña) events.  </a:t>
            </a:r>
            <a:endParaRPr lang="en-US" sz="2400" dirty="0"/>
          </a:p>
        </p:txBody>
      </p:sp>
      <p:sp>
        <p:nvSpPr>
          <p:cNvPr id="173" name="TextBox 36"/>
          <p:cNvSpPr txBox="1">
            <a:spLocks noChangeArrowheads="1"/>
          </p:cNvSpPr>
          <p:nvPr/>
        </p:nvSpPr>
        <p:spPr bwMode="auto">
          <a:xfrm>
            <a:off x="24536400" y="14478000"/>
            <a:ext cx="723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err="1" smtClean="0"/>
              <a:t>SeaWiFS</a:t>
            </a:r>
            <a:r>
              <a:rPr lang="en-US" sz="2400" dirty="0" smtClean="0"/>
              <a:t> </a:t>
            </a:r>
            <a:r>
              <a:rPr lang="en-US" sz="2400" dirty="0" err="1" smtClean="0"/>
              <a:t>Chl</a:t>
            </a:r>
            <a:r>
              <a:rPr lang="en-US" sz="2400" dirty="0" smtClean="0"/>
              <a:t> </a:t>
            </a:r>
            <a:r>
              <a:rPr lang="en-US" sz="2400" i="1" dirty="0" smtClean="0"/>
              <a:t>a</a:t>
            </a:r>
            <a:r>
              <a:rPr lang="en-US" sz="2400" dirty="0" smtClean="0"/>
              <a:t> (</a:t>
            </a:r>
            <a:r>
              <a:rPr lang="en-US" sz="2400" i="1" dirty="0" smtClean="0"/>
              <a:t>below; red line</a:t>
            </a:r>
            <a:r>
              <a:rPr lang="en-US" sz="2400" dirty="0" smtClean="0"/>
              <a:t>) is positively correlated to sea surface temperature (</a:t>
            </a:r>
            <a:r>
              <a:rPr lang="en-US" sz="2400" i="1" dirty="0" smtClean="0"/>
              <a:t>SST; black line</a:t>
            </a:r>
            <a:r>
              <a:rPr lang="en-US" sz="2400" dirty="0" smtClean="0"/>
              <a:t>), and in general, </a:t>
            </a:r>
            <a:r>
              <a:rPr lang="en-US" sz="2400" dirty="0" err="1" smtClean="0"/>
              <a:t>Chl</a:t>
            </a:r>
            <a:r>
              <a:rPr lang="en-US" sz="2400" dirty="0" smtClean="0"/>
              <a:t> </a:t>
            </a:r>
            <a:r>
              <a:rPr lang="en-US" sz="2400" i="1" dirty="0" smtClean="0"/>
              <a:t>a</a:t>
            </a:r>
            <a:r>
              <a:rPr lang="en-US" sz="2400" dirty="0" smtClean="0"/>
              <a:t> was higher in warmer water.  </a:t>
            </a:r>
            <a:endParaRPr lang="en-US" sz="2400" dirty="0"/>
          </a:p>
        </p:txBody>
      </p:sp>
      <p:sp>
        <p:nvSpPr>
          <p:cNvPr id="174" name="TextBox 41"/>
          <p:cNvSpPr txBox="1">
            <a:spLocks noChangeArrowheads="1"/>
          </p:cNvSpPr>
          <p:nvPr/>
        </p:nvSpPr>
        <p:spPr bwMode="auto">
          <a:xfrm>
            <a:off x="16002000" y="32689800"/>
            <a:ext cx="16306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800">
                <a:solidFill>
                  <a:schemeClr val="tx1"/>
                </a:solidFill>
                <a:latin typeface="Arial" charset="0"/>
                <a:ea typeface="ＭＳ Ｐゴシック" charset="0"/>
                <a:cs typeface="ＭＳ Ｐゴシック" charset="0"/>
              </a:defRPr>
            </a:lvl1pPr>
            <a:lvl2pPr marL="37931725" indent="-37474525" eaLnBrk="0" hangingPunct="0">
              <a:defRPr sz="9800">
                <a:solidFill>
                  <a:schemeClr val="tx1"/>
                </a:solidFill>
                <a:latin typeface="Arial" charset="0"/>
                <a:ea typeface="ＭＳ Ｐゴシック" charset="0"/>
              </a:defRPr>
            </a:lvl2pPr>
            <a:lvl3pPr eaLnBrk="0" hangingPunct="0">
              <a:defRPr sz="9800">
                <a:solidFill>
                  <a:schemeClr val="tx1"/>
                </a:solidFill>
                <a:latin typeface="Arial" charset="0"/>
                <a:ea typeface="ＭＳ Ｐゴシック" charset="0"/>
              </a:defRPr>
            </a:lvl3pPr>
            <a:lvl4pPr eaLnBrk="0" hangingPunct="0">
              <a:defRPr sz="9800">
                <a:solidFill>
                  <a:schemeClr val="tx1"/>
                </a:solidFill>
                <a:latin typeface="Arial" charset="0"/>
                <a:ea typeface="ＭＳ Ｐゴシック" charset="0"/>
              </a:defRPr>
            </a:lvl4pPr>
            <a:lvl5pPr eaLnBrk="0" hangingPunct="0">
              <a:defRPr sz="9800">
                <a:solidFill>
                  <a:schemeClr val="tx1"/>
                </a:solidFill>
                <a:latin typeface="Arial" charset="0"/>
                <a:ea typeface="ＭＳ Ｐゴシック" charset="0"/>
              </a:defRPr>
            </a:lvl5pPr>
            <a:lvl6pPr marL="457200" eaLnBrk="0" fontAlgn="base" hangingPunct="0">
              <a:spcBef>
                <a:spcPct val="0"/>
              </a:spcBef>
              <a:spcAft>
                <a:spcPct val="0"/>
              </a:spcAft>
              <a:defRPr sz="9800">
                <a:solidFill>
                  <a:schemeClr val="tx1"/>
                </a:solidFill>
                <a:latin typeface="Arial" charset="0"/>
                <a:ea typeface="ＭＳ Ｐゴシック" charset="0"/>
              </a:defRPr>
            </a:lvl6pPr>
            <a:lvl7pPr marL="914400" eaLnBrk="0" fontAlgn="base" hangingPunct="0">
              <a:spcBef>
                <a:spcPct val="0"/>
              </a:spcBef>
              <a:spcAft>
                <a:spcPct val="0"/>
              </a:spcAft>
              <a:defRPr sz="9800">
                <a:solidFill>
                  <a:schemeClr val="tx1"/>
                </a:solidFill>
                <a:latin typeface="Arial" charset="0"/>
                <a:ea typeface="ＭＳ Ｐゴシック" charset="0"/>
              </a:defRPr>
            </a:lvl7pPr>
            <a:lvl8pPr marL="1371600" eaLnBrk="0" fontAlgn="base" hangingPunct="0">
              <a:spcBef>
                <a:spcPct val="0"/>
              </a:spcBef>
              <a:spcAft>
                <a:spcPct val="0"/>
              </a:spcAft>
              <a:defRPr sz="9800">
                <a:solidFill>
                  <a:schemeClr val="tx1"/>
                </a:solidFill>
                <a:latin typeface="Arial" charset="0"/>
                <a:ea typeface="ＭＳ Ｐゴシック" charset="0"/>
              </a:defRPr>
            </a:lvl8pPr>
            <a:lvl9pPr marL="1828800" eaLnBrk="0" fontAlgn="base" hangingPunct="0">
              <a:spcBef>
                <a:spcPct val="0"/>
              </a:spcBef>
              <a:spcAft>
                <a:spcPct val="0"/>
              </a:spcAft>
              <a:defRPr sz="9800">
                <a:solidFill>
                  <a:schemeClr val="tx1"/>
                </a:solidFill>
                <a:latin typeface="Arial" charset="0"/>
                <a:ea typeface="ＭＳ Ｐゴシック" charset="0"/>
              </a:defRPr>
            </a:lvl9pPr>
          </a:lstStyle>
          <a:p>
            <a:pPr eaLnBrk="1" hangingPunct="1"/>
            <a:r>
              <a:rPr lang="en-US" sz="2400" dirty="0" smtClean="0"/>
              <a:t>We hypothesize that during La Niña events and possibly transitional phases (neutral MEI/SAM), when the </a:t>
            </a:r>
            <a:r>
              <a:rPr lang="en-US" sz="2400" dirty="0" err="1" smtClean="0"/>
              <a:t>sACCf</a:t>
            </a:r>
            <a:r>
              <a:rPr lang="en-US" sz="2400" dirty="0" smtClean="0"/>
              <a:t> is displaced closer to WAP, the increased circulation of warm water reduces sea ice (influx of warm water), increases water column stratification (enhanced light; due to shoaling of Upper Circumpolar Deep Water, UCDW), and/or supplies macronutrients and iron the water column at Palmer Station, favoring biological activity.  In contrast, during El Ni</a:t>
            </a:r>
            <a:r>
              <a:rPr lang="en-US" sz="2400" dirty="0"/>
              <a:t>ñ</a:t>
            </a:r>
            <a:r>
              <a:rPr lang="en-US" sz="2400" dirty="0" smtClean="0"/>
              <a:t>o events, the north-westward displacement of the </a:t>
            </a:r>
            <a:r>
              <a:rPr lang="en-US" sz="2400" dirty="0" err="1" smtClean="0"/>
              <a:t>sACCf</a:t>
            </a:r>
            <a:r>
              <a:rPr lang="en-US" sz="2400" dirty="0" smtClean="0"/>
              <a:t> creates an entrainment of cold water along the shelf, increases sea ice and deepens the mixed layer (light limitation), and/or reduces nutrient supply.  As a consequence, phytoplankton productivity is decreased, which reduces recruitment of Antarctic krill and the availability of krill to penguins and other predators.</a:t>
            </a:r>
            <a:endParaRPr lang="en-US" sz="2400" i="1" dirty="0"/>
          </a:p>
        </p:txBody>
      </p:sp>
      <p:grpSp>
        <p:nvGrpSpPr>
          <p:cNvPr id="157" name="Group 156"/>
          <p:cNvGrpSpPr/>
          <p:nvPr/>
        </p:nvGrpSpPr>
        <p:grpSpPr>
          <a:xfrm>
            <a:off x="17983200" y="23774401"/>
            <a:ext cx="11687223" cy="8915399"/>
            <a:chOff x="0" y="279400"/>
            <a:chExt cx="7527969" cy="5930679"/>
          </a:xfrm>
        </p:grpSpPr>
        <p:pic>
          <p:nvPicPr>
            <p:cNvPr id="158" name="Picture 157"/>
            <p:cNvPicPr>
              <a:picLocks noChangeAspect="1"/>
            </p:cNvPicPr>
            <p:nvPr/>
          </p:nvPicPr>
          <p:blipFill>
            <a:blip r:embed="rId21"/>
            <a:stretch>
              <a:fillRect/>
            </a:stretch>
          </p:blipFill>
          <p:spPr>
            <a:xfrm>
              <a:off x="0" y="469900"/>
              <a:ext cx="4861672" cy="5473700"/>
            </a:xfrm>
            <a:prstGeom prst="rect">
              <a:avLst/>
            </a:prstGeom>
          </p:spPr>
        </p:pic>
        <p:pic>
          <p:nvPicPr>
            <p:cNvPr id="159" name="Picture 158"/>
            <p:cNvPicPr>
              <a:picLocks noChangeAspect="1"/>
            </p:cNvPicPr>
            <p:nvPr/>
          </p:nvPicPr>
          <p:blipFill rotWithShape="1">
            <a:blip r:embed="rId22"/>
            <a:srcRect t="64445"/>
            <a:stretch/>
          </p:blipFill>
          <p:spPr>
            <a:xfrm>
              <a:off x="5092700" y="3771679"/>
              <a:ext cx="2435269" cy="2438400"/>
            </a:xfrm>
            <a:prstGeom prst="rect">
              <a:avLst/>
            </a:prstGeom>
          </p:spPr>
        </p:pic>
        <p:pic>
          <p:nvPicPr>
            <p:cNvPr id="160" name="Picture 159"/>
            <p:cNvPicPr>
              <a:picLocks noChangeAspect="1"/>
            </p:cNvPicPr>
            <p:nvPr/>
          </p:nvPicPr>
          <p:blipFill rotWithShape="1">
            <a:blip r:embed="rId22"/>
            <a:srcRect t="31667" b="35555"/>
            <a:stretch/>
          </p:blipFill>
          <p:spPr>
            <a:xfrm>
              <a:off x="5092700" y="584200"/>
              <a:ext cx="2435269" cy="2247900"/>
            </a:xfrm>
            <a:prstGeom prst="rect">
              <a:avLst/>
            </a:prstGeom>
          </p:spPr>
        </p:pic>
        <p:sp>
          <p:nvSpPr>
            <p:cNvPr id="161" name="Rectangle 160"/>
            <p:cNvSpPr/>
            <p:nvPr/>
          </p:nvSpPr>
          <p:spPr>
            <a:xfrm>
              <a:off x="25400" y="279400"/>
              <a:ext cx="1905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5010150" y="355600"/>
              <a:ext cx="1905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12700" y="3251200"/>
              <a:ext cx="1905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5010150" y="3390900"/>
              <a:ext cx="190500" cy="40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5" name="Straight Connector 164"/>
            <p:cNvCxnSpPr/>
            <p:nvPr/>
          </p:nvCxnSpPr>
          <p:spPr>
            <a:xfrm>
              <a:off x="5010150" y="571500"/>
              <a:ext cx="0" cy="5384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6" name="Picture 165"/>
            <p:cNvPicPr>
              <a:picLocks noChangeAspect="1"/>
            </p:cNvPicPr>
            <p:nvPr/>
          </p:nvPicPr>
          <p:blipFill rotWithShape="1">
            <a:blip r:embed="rId22"/>
            <a:srcRect t="45370" r="94574" b="47963"/>
            <a:stretch/>
          </p:blipFill>
          <p:spPr>
            <a:xfrm>
              <a:off x="5118118" y="4574542"/>
              <a:ext cx="146067" cy="505458"/>
            </a:xfrm>
            <a:prstGeom prst="rect">
              <a:avLst/>
            </a:prstGeom>
          </p:spPr>
        </p:pic>
      </p:grpSp>
      <p:sp>
        <p:nvSpPr>
          <p:cNvPr id="4" name="TextBox 3"/>
          <p:cNvSpPr txBox="1"/>
          <p:nvPr/>
        </p:nvSpPr>
        <p:spPr>
          <a:xfrm>
            <a:off x="28094240" y="30243367"/>
            <a:ext cx="1699960" cy="319129"/>
          </a:xfrm>
          <a:prstGeom prst="rect">
            <a:avLst/>
          </a:prstGeom>
          <a:noFill/>
        </p:spPr>
        <p:txBody>
          <a:bodyPr wrap="square" rtlCol="0">
            <a:spAutoFit/>
          </a:bodyPr>
          <a:lstStyle/>
          <a:p>
            <a:pPr algn="ctr"/>
            <a:r>
              <a:rPr lang="en-US" sz="1600" b="1" dirty="0" smtClean="0">
                <a:solidFill>
                  <a:srgbClr val="FFFF00"/>
                </a:solidFill>
              </a:rPr>
              <a:t>COLD WATER</a:t>
            </a:r>
            <a:endParaRPr lang="en-US" sz="1600" b="1" dirty="0">
              <a:solidFill>
                <a:srgbClr val="FFFF00"/>
              </a:solidFill>
            </a:endParaRPr>
          </a:p>
        </p:txBody>
      </p:sp>
      <p:sp>
        <p:nvSpPr>
          <p:cNvPr id="175" name="TextBox 174"/>
          <p:cNvSpPr txBox="1"/>
          <p:nvPr/>
        </p:nvSpPr>
        <p:spPr>
          <a:xfrm>
            <a:off x="26412167" y="25264648"/>
            <a:ext cx="1699960" cy="319129"/>
          </a:xfrm>
          <a:prstGeom prst="rect">
            <a:avLst/>
          </a:prstGeom>
          <a:noFill/>
        </p:spPr>
        <p:txBody>
          <a:bodyPr wrap="square" rtlCol="0">
            <a:spAutoFit/>
          </a:bodyPr>
          <a:lstStyle/>
          <a:p>
            <a:pPr algn="ctr"/>
            <a:r>
              <a:rPr lang="en-US" sz="1600" b="1" dirty="0" smtClean="0">
                <a:solidFill>
                  <a:srgbClr val="FFFF00"/>
                </a:solidFill>
              </a:rPr>
              <a:t>WARM WATER</a:t>
            </a:r>
            <a:endParaRPr lang="en-US" sz="1600" b="1" dirty="0">
              <a:solidFill>
                <a:srgbClr val="FFFF00"/>
              </a:solidFill>
            </a:endParaRPr>
          </a:p>
        </p:txBody>
      </p:sp>
      <p:sp>
        <p:nvSpPr>
          <p:cNvPr id="7" name="TextBox 6"/>
          <p:cNvSpPr txBox="1"/>
          <p:nvPr/>
        </p:nvSpPr>
        <p:spPr>
          <a:xfrm>
            <a:off x="16611600" y="7924800"/>
            <a:ext cx="762000" cy="584776"/>
          </a:xfrm>
          <a:prstGeom prst="rect">
            <a:avLst/>
          </a:prstGeom>
          <a:noFill/>
        </p:spPr>
        <p:txBody>
          <a:bodyPr wrap="square" rtlCol="0">
            <a:spAutoFit/>
          </a:bodyPr>
          <a:lstStyle/>
          <a:p>
            <a:r>
              <a:rPr lang="en-US" sz="3200" b="1" dirty="0" smtClean="0"/>
              <a:t>A</a:t>
            </a:r>
            <a:endParaRPr lang="en-US" sz="3200" b="1" dirty="0"/>
          </a:p>
        </p:txBody>
      </p:sp>
      <p:sp>
        <p:nvSpPr>
          <p:cNvPr id="176" name="TextBox 175"/>
          <p:cNvSpPr txBox="1"/>
          <p:nvPr/>
        </p:nvSpPr>
        <p:spPr>
          <a:xfrm>
            <a:off x="26384442" y="7924800"/>
            <a:ext cx="762000" cy="584776"/>
          </a:xfrm>
          <a:prstGeom prst="rect">
            <a:avLst/>
          </a:prstGeom>
          <a:noFill/>
        </p:spPr>
        <p:txBody>
          <a:bodyPr wrap="square" rtlCol="0">
            <a:spAutoFit/>
          </a:bodyPr>
          <a:lstStyle/>
          <a:p>
            <a:r>
              <a:rPr lang="en-US" sz="3200" b="1" dirty="0" smtClean="0"/>
              <a:t>C</a:t>
            </a:r>
            <a:endParaRPr lang="en-US" sz="3200" b="1" dirty="0"/>
          </a:p>
        </p:txBody>
      </p:sp>
      <p:sp>
        <p:nvSpPr>
          <p:cNvPr id="177" name="TextBox 176"/>
          <p:cNvSpPr txBox="1"/>
          <p:nvPr/>
        </p:nvSpPr>
        <p:spPr>
          <a:xfrm>
            <a:off x="21526116" y="7924800"/>
            <a:ext cx="762000" cy="584776"/>
          </a:xfrm>
          <a:prstGeom prst="rect">
            <a:avLst/>
          </a:prstGeom>
          <a:noFill/>
        </p:spPr>
        <p:txBody>
          <a:bodyPr wrap="square" rtlCol="0">
            <a:spAutoFit/>
          </a:bodyPr>
          <a:lstStyle/>
          <a:p>
            <a:r>
              <a:rPr lang="en-US" sz="3200" b="1" dirty="0" smtClean="0"/>
              <a:t>B</a:t>
            </a:r>
            <a:endParaRPr lang="en-US" sz="3200" b="1" dirty="0"/>
          </a:p>
        </p:txBody>
      </p:sp>
      <p:sp>
        <p:nvSpPr>
          <p:cNvPr id="178" name="TextBox 177"/>
          <p:cNvSpPr txBox="1"/>
          <p:nvPr/>
        </p:nvSpPr>
        <p:spPr>
          <a:xfrm>
            <a:off x="16630842" y="10274108"/>
            <a:ext cx="762000" cy="584776"/>
          </a:xfrm>
          <a:prstGeom prst="rect">
            <a:avLst/>
          </a:prstGeom>
          <a:noFill/>
        </p:spPr>
        <p:txBody>
          <a:bodyPr wrap="square" rtlCol="0">
            <a:spAutoFit/>
          </a:bodyPr>
          <a:lstStyle/>
          <a:p>
            <a:r>
              <a:rPr lang="en-US" sz="3200" b="1" dirty="0" smtClean="0"/>
              <a:t>D</a:t>
            </a:r>
            <a:endParaRPr lang="en-US" sz="3200" b="1" dirty="0"/>
          </a:p>
        </p:txBody>
      </p:sp>
      <p:sp>
        <p:nvSpPr>
          <p:cNvPr id="179" name="TextBox 178"/>
          <p:cNvSpPr txBox="1"/>
          <p:nvPr/>
        </p:nvSpPr>
        <p:spPr>
          <a:xfrm>
            <a:off x="21545358" y="10248516"/>
            <a:ext cx="762000" cy="584776"/>
          </a:xfrm>
          <a:prstGeom prst="rect">
            <a:avLst/>
          </a:prstGeom>
          <a:noFill/>
        </p:spPr>
        <p:txBody>
          <a:bodyPr wrap="square" rtlCol="0">
            <a:spAutoFit/>
          </a:bodyPr>
          <a:lstStyle/>
          <a:p>
            <a:r>
              <a:rPr lang="en-US" sz="3200" b="1" dirty="0" smtClean="0"/>
              <a:t>E</a:t>
            </a:r>
            <a:endParaRPr lang="en-US" sz="3200" b="1" dirty="0"/>
          </a:p>
        </p:txBody>
      </p:sp>
      <p:sp>
        <p:nvSpPr>
          <p:cNvPr id="180" name="TextBox 179"/>
          <p:cNvSpPr txBox="1"/>
          <p:nvPr/>
        </p:nvSpPr>
        <p:spPr>
          <a:xfrm>
            <a:off x="26441400" y="10287000"/>
            <a:ext cx="762000" cy="584776"/>
          </a:xfrm>
          <a:prstGeom prst="rect">
            <a:avLst/>
          </a:prstGeom>
          <a:noFill/>
        </p:spPr>
        <p:txBody>
          <a:bodyPr wrap="square" rtlCol="0">
            <a:spAutoFit/>
          </a:bodyPr>
          <a:lstStyle/>
          <a:p>
            <a:r>
              <a:rPr lang="en-US" sz="3200" b="1" dirty="0" smtClean="0"/>
              <a:t>F</a:t>
            </a:r>
            <a:endParaRPr lang="en-US" sz="3200" b="1" dirty="0"/>
          </a:p>
        </p:txBody>
      </p:sp>
      <p:sp>
        <p:nvSpPr>
          <p:cNvPr id="9" name="TextBox 8"/>
          <p:cNvSpPr txBox="1"/>
          <p:nvPr/>
        </p:nvSpPr>
        <p:spPr>
          <a:xfrm>
            <a:off x="17449800" y="27813132"/>
            <a:ext cx="2590800" cy="400110"/>
          </a:xfrm>
          <a:prstGeom prst="rect">
            <a:avLst/>
          </a:prstGeom>
          <a:noFill/>
        </p:spPr>
        <p:txBody>
          <a:bodyPr wrap="square" rtlCol="0">
            <a:spAutoFit/>
          </a:bodyPr>
          <a:lstStyle/>
          <a:p>
            <a:pPr algn="ctr"/>
            <a:r>
              <a:rPr lang="en-US" sz="2000" i="1" dirty="0" smtClean="0"/>
              <a:t>(Yuan 2004)</a:t>
            </a:r>
            <a:endParaRPr lang="en-US" sz="2000" i="1" dirty="0"/>
          </a:p>
        </p:txBody>
      </p:sp>
      <p:sp>
        <p:nvSpPr>
          <p:cNvPr id="181" name="TextBox 180"/>
          <p:cNvSpPr txBox="1"/>
          <p:nvPr/>
        </p:nvSpPr>
        <p:spPr>
          <a:xfrm>
            <a:off x="27813000" y="27813132"/>
            <a:ext cx="2895600" cy="400110"/>
          </a:xfrm>
          <a:prstGeom prst="rect">
            <a:avLst/>
          </a:prstGeom>
          <a:noFill/>
        </p:spPr>
        <p:txBody>
          <a:bodyPr wrap="square" rtlCol="0">
            <a:spAutoFit/>
          </a:bodyPr>
          <a:lstStyle/>
          <a:p>
            <a:pPr algn="ctr"/>
            <a:r>
              <a:rPr lang="en-US" sz="2000" i="1" dirty="0" smtClean="0"/>
              <a:t>(Loeb et al. 2009)</a:t>
            </a:r>
            <a:endParaRPr lang="en-US" sz="2000" i="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2692</TotalTime>
  <Words>1720</Words>
  <Application>Microsoft Macintosh PowerPoint</Application>
  <PresentationFormat>Custom</PresentationFormat>
  <Paragraphs>135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Darren McKee</dc:creator>
  <cp:lastModifiedBy>Grace Saba</cp:lastModifiedBy>
  <cp:revision>328</cp:revision>
  <dcterms:created xsi:type="dcterms:W3CDTF">2012-09-04T15:07:43Z</dcterms:created>
  <dcterms:modified xsi:type="dcterms:W3CDTF">2012-09-25T00:58:29Z</dcterms:modified>
</cp:coreProperties>
</file>