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42062400" cy="32004000"/>
  <p:notesSz cx="6858000" cy="9144000"/>
  <p:defaultTextStyle>
    <a:defPPr>
      <a:defRPr lang="en-US"/>
    </a:defPPr>
    <a:lvl1pPr marL="0" algn="l" defTabSz="2168408" rtl="0" eaLnBrk="1" latinLnBrk="0" hangingPunct="1">
      <a:defRPr sz="8500" kern="1200">
        <a:solidFill>
          <a:schemeClr val="tx1"/>
        </a:solidFill>
        <a:latin typeface="+mn-lt"/>
        <a:ea typeface="+mn-ea"/>
        <a:cs typeface="+mn-cs"/>
      </a:defRPr>
    </a:lvl1pPr>
    <a:lvl2pPr marL="2168408" algn="l" defTabSz="2168408" rtl="0" eaLnBrk="1" latinLnBrk="0" hangingPunct="1">
      <a:defRPr sz="8500" kern="1200">
        <a:solidFill>
          <a:schemeClr val="tx1"/>
        </a:solidFill>
        <a:latin typeface="+mn-lt"/>
        <a:ea typeface="+mn-ea"/>
        <a:cs typeface="+mn-cs"/>
      </a:defRPr>
    </a:lvl2pPr>
    <a:lvl3pPr marL="4336816" algn="l" defTabSz="2168408" rtl="0" eaLnBrk="1" latinLnBrk="0" hangingPunct="1">
      <a:defRPr sz="8500" kern="1200">
        <a:solidFill>
          <a:schemeClr val="tx1"/>
        </a:solidFill>
        <a:latin typeface="+mn-lt"/>
        <a:ea typeface="+mn-ea"/>
        <a:cs typeface="+mn-cs"/>
      </a:defRPr>
    </a:lvl3pPr>
    <a:lvl4pPr marL="6505224" algn="l" defTabSz="2168408" rtl="0" eaLnBrk="1" latinLnBrk="0" hangingPunct="1">
      <a:defRPr sz="8500" kern="1200">
        <a:solidFill>
          <a:schemeClr val="tx1"/>
        </a:solidFill>
        <a:latin typeface="+mn-lt"/>
        <a:ea typeface="+mn-ea"/>
        <a:cs typeface="+mn-cs"/>
      </a:defRPr>
    </a:lvl4pPr>
    <a:lvl5pPr marL="8673633" algn="l" defTabSz="2168408" rtl="0" eaLnBrk="1" latinLnBrk="0" hangingPunct="1">
      <a:defRPr sz="8500" kern="1200">
        <a:solidFill>
          <a:schemeClr val="tx1"/>
        </a:solidFill>
        <a:latin typeface="+mn-lt"/>
        <a:ea typeface="+mn-ea"/>
        <a:cs typeface="+mn-cs"/>
      </a:defRPr>
    </a:lvl5pPr>
    <a:lvl6pPr marL="10842041" algn="l" defTabSz="2168408" rtl="0" eaLnBrk="1" latinLnBrk="0" hangingPunct="1">
      <a:defRPr sz="8500" kern="1200">
        <a:solidFill>
          <a:schemeClr val="tx1"/>
        </a:solidFill>
        <a:latin typeface="+mn-lt"/>
        <a:ea typeface="+mn-ea"/>
        <a:cs typeface="+mn-cs"/>
      </a:defRPr>
    </a:lvl6pPr>
    <a:lvl7pPr marL="13010449" algn="l" defTabSz="2168408" rtl="0" eaLnBrk="1" latinLnBrk="0" hangingPunct="1">
      <a:defRPr sz="8500" kern="1200">
        <a:solidFill>
          <a:schemeClr val="tx1"/>
        </a:solidFill>
        <a:latin typeface="+mn-lt"/>
        <a:ea typeface="+mn-ea"/>
        <a:cs typeface="+mn-cs"/>
      </a:defRPr>
    </a:lvl7pPr>
    <a:lvl8pPr marL="15178857" algn="l" defTabSz="2168408" rtl="0" eaLnBrk="1" latinLnBrk="0" hangingPunct="1">
      <a:defRPr sz="8500" kern="1200">
        <a:solidFill>
          <a:schemeClr val="tx1"/>
        </a:solidFill>
        <a:latin typeface="+mn-lt"/>
        <a:ea typeface="+mn-ea"/>
        <a:cs typeface="+mn-cs"/>
      </a:defRPr>
    </a:lvl8pPr>
    <a:lvl9pPr marL="17347265" algn="l" defTabSz="2168408" rtl="0" eaLnBrk="1" latinLnBrk="0" hangingPunct="1">
      <a:defRPr sz="8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409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0180" autoAdjust="0"/>
    <p:restoredTop sz="97381" autoAdjust="0"/>
  </p:normalViewPr>
  <p:slideViewPr>
    <p:cSldViewPr snapToGrid="0" snapToObjects="1">
      <p:cViewPr varScale="1">
        <p:scale>
          <a:sx n="41" d="100"/>
          <a:sy n="41" d="100"/>
        </p:scale>
        <p:origin x="-1784" y="-168"/>
      </p:cViewPr>
      <p:guideLst>
        <p:guide orient="horz" pos="10080"/>
        <p:guide pos="132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54680" y="9941993"/>
            <a:ext cx="35753040" cy="6860117"/>
          </a:xfrm>
        </p:spPr>
        <p:txBody>
          <a:bodyPr/>
          <a:lstStyle/>
          <a:p>
            <a:r>
              <a:rPr lang="en-US" smtClean="0"/>
              <a:t>Click to edit Master title style</a:t>
            </a:r>
            <a:endParaRPr lang="en-US"/>
          </a:p>
        </p:txBody>
      </p:sp>
      <p:sp>
        <p:nvSpPr>
          <p:cNvPr id="3" name="Subtitle 2"/>
          <p:cNvSpPr>
            <a:spLocks noGrp="1"/>
          </p:cNvSpPr>
          <p:nvPr>
            <p:ph type="subTitle" idx="1"/>
          </p:nvPr>
        </p:nvSpPr>
        <p:spPr>
          <a:xfrm>
            <a:off x="6309360" y="18135600"/>
            <a:ext cx="29443680" cy="8178800"/>
          </a:xfrm>
        </p:spPr>
        <p:txBody>
          <a:bodyPr/>
          <a:lstStyle>
            <a:lvl1pPr marL="0" indent="0" algn="ctr">
              <a:buNone/>
              <a:defRPr>
                <a:solidFill>
                  <a:schemeClr val="tx1">
                    <a:tint val="75000"/>
                  </a:schemeClr>
                </a:solidFill>
              </a:defRPr>
            </a:lvl1pPr>
            <a:lvl2pPr marL="2168408" indent="0" algn="ctr">
              <a:buNone/>
              <a:defRPr>
                <a:solidFill>
                  <a:schemeClr val="tx1">
                    <a:tint val="75000"/>
                  </a:schemeClr>
                </a:solidFill>
              </a:defRPr>
            </a:lvl2pPr>
            <a:lvl3pPr marL="4336816" indent="0" algn="ctr">
              <a:buNone/>
              <a:defRPr>
                <a:solidFill>
                  <a:schemeClr val="tx1">
                    <a:tint val="75000"/>
                  </a:schemeClr>
                </a:solidFill>
              </a:defRPr>
            </a:lvl3pPr>
            <a:lvl4pPr marL="6505224" indent="0" algn="ctr">
              <a:buNone/>
              <a:defRPr>
                <a:solidFill>
                  <a:schemeClr val="tx1">
                    <a:tint val="75000"/>
                  </a:schemeClr>
                </a:solidFill>
              </a:defRPr>
            </a:lvl4pPr>
            <a:lvl5pPr marL="8673633" indent="0" algn="ctr">
              <a:buNone/>
              <a:defRPr>
                <a:solidFill>
                  <a:schemeClr val="tx1">
                    <a:tint val="75000"/>
                  </a:schemeClr>
                </a:solidFill>
              </a:defRPr>
            </a:lvl5pPr>
            <a:lvl6pPr marL="10842041" indent="0" algn="ctr">
              <a:buNone/>
              <a:defRPr>
                <a:solidFill>
                  <a:schemeClr val="tx1">
                    <a:tint val="75000"/>
                  </a:schemeClr>
                </a:solidFill>
              </a:defRPr>
            </a:lvl6pPr>
            <a:lvl7pPr marL="13010449" indent="0" algn="ctr">
              <a:buNone/>
              <a:defRPr>
                <a:solidFill>
                  <a:schemeClr val="tx1">
                    <a:tint val="75000"/>
                  </a:schemeClr>
                </a:solidFill>
              </a:defRPr>
            </a:lvl7pPr>
            <a:lvl8pPr marL="15178857" indent="0" algn="ctr">
              <a:buNone/>
              <a:defRPr>
                <a:solidFill>
                  <a:schemeClr val="tx1">
                    <a:tint val="75000"/>
                  </a:schemeClr>
                </a:solidFill>
              </a:defRPr>
            </a:lvl8pPr>
            <a:lvl9pPr marL="1734726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BDBC66-8A93-D640-80DC-A8BE6CF4FC38}" type="datetimeFigureOut">
              <a:rPr lang="en-US" smtClean="0"/>
              <a:t>2/28/12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283C0-BF5E-DC40-964E-E6DEC48C058E}" type="slidenum">
              <a:rPr lang="en-US" smtClean="0"/>
              <a:t>‹#›</a:t>
            </a:fld>
            <a:endParaRPr lang="en-US" dirty="0"/>
          </a:p>
        </p:txBody>
      </p:sp>
    </p:spTree>
    <p:extLst>
      <p:ext uri="{BB962C8B-B14F-4D97-AF65-F5344CB8AC3E}">
        <p14:creationId xmlns:p14="http://schemas.microsoft.com/office/powerpoint/2010/main" val="3132629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DBC66-8A93-D640-80DC-A8BE6CF4FC38}" type="datetimeFigureOut">
              <a:rPr lang="en-US" smtClean="0"/>
              <a:t>2/28/12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283C0-BF5E-DC40-964E-E6DEC48C058E}" type="slidenum">
              <a:rPr lang="en-US" smtClean="0"/>
              <a:t>‹#›</a:t>
            </a:fld>
            <a:endParaRPr lang="en-US" dirty="0"/>
          </a:p>
        </p:txBody>
      </p:sp>
    </p:spTree>
    <p:extLst>
      <p:ext uri="{BB962C8B-B14F-4D97-AF65-F5344CB8AC3E}">
        <p14:creationId xmlns:p14="http://schemas.microsoft.com/office/powerpoint/2010/main" val="295219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495240" y="1281653"/>
            <a:ext cx="9464040" cy="273071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03120" y="1281653"/>
            <a:ext cx="27691080" cy="273071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DBC66-8A93-D640-80DC-A8BE6CF4FC38}" type="datetimeFigureOut">
              <a:rPr lang="en-US" smtClean="0"/>
              <a:t>2/28/12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283C0-BF5E-DC40-964E-E6DEC48C058E}" type="slidenum">
              <a:rPr lang="en-US" smtClean="0"/>
              <a:t>‹#›</a:t>
            </a:fld>
            <a:endParaRPr lang="en-US" dirty="0"/>
          </a:p>
        </p:txBody>
      </p:sp>
    </p:spTree>
    <p:extLst>
      <p:ext uri="{BB962C8B-B14F-4D97-AF65-F5344CB8AC3E}">
        <p14:creationId xmlns:p14="http://schemas.microsoft.com/office/powerpoint/2010/main" val="951702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DBC66-8A93-D640-80DC-A8BE6CF4FC38}" type="datetimeFigureOut">
              <a:rPr lang="en-US" smtClean="0"/>
              <a:t>2/28/12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283C0-BF5E-DC40-964E-E6DEC48C058E}" type="slidenum">
              <a:rPr lang="en-US" smtClean="0"/>
              <a:t>‹#›</a:t>
            </a:fld>
            <a:endParaRPr lang="en-US" dirty="0"/>
          </a:p>
        </p:txBody>
      </p:sp>
    </p:spTree>
    <p:extLst>
      <p:ext uri="{BB962C8B-B14F-4D97-AF65-F5344CB8AC3E}">
        <p14:creationId xmlns:p14="http://schemas.microsoft.com/office/powerpoint/2010/main" val="1326914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2638" y="20565536"/>
            <a:ext cx="35753040" cy="6356350"/>
          </a:xfrm>
        </p:spPr>
        <p:txBody>
          <a:bodyPr anchor="t"/>
          <a:lstStyle>
            <a:lvl1pPr algn="l">
              <a:defRPr sz="19000" b="1" cap="all"/>
            </a:lvl1pPr>
          </a:lstStyle>
          <a:p>
            <a:r>
              <a:rPr lang="en-US" smtClean="0"/>
              <a:t>Click to edit Master title style</a:t>
            </a:r>
            <a:endParaRPr lang="en-US"/>
          </a:p>
        </p:txBody>
      </p:sp>
      <p:sp>
        <p:nvSpPr>
          <p:cNvPr id="3" name="Text Placeholder 2"/>
          <p:cNvSpPr>
            <a:spLocks noGrp="1"/>
          </p:cNvSpPr>
          <p:nvPr>
            <p:ph type="body" idx="1"/>
          </p:nvPr>
        </p:nvSpPr>
        <p:spPr>
          <a:xfrm>
            <a:off x="3322638" y="13564670"/>
            <a:ext cx="35753040" cy="7000873"/>
          </a:xfrm>
        </p:spPr>
        <p:txBody>
          <a:bodyPr anchor="b"/>
          <a:lstStyle>
            <a:lvl1pPr marL="0" indent="0">
              <a:buNone/>
              <a:defRPr sz="9500">
                <a:solidFill>
                  <a:schemeClr val="tx1">
                    <a:tint val="75000"/>
                  </a:schemeClr>
                </a:solidFill>
              </a:defRPr>
            </a:lvl1pPr>
            <a:lvl2pPr marL="2168408" indent="0">
              <a:buNone/>
              <a:defRPr sz="8500">
                <a:solidFill>
                  <a:schemeClr val="tx1">
                    <a:tint val="75000"/>
                  </a:schemeClr>
                </a:solidFill>
              </a:defRPr>
            </a:lvl2pPr>
            <a:lvl3pPr marL="4336816" indent="0">
              <a:buNone/>
              <a:defRPr sz="7600">
                <a:solidFill>
                  <a:schemeClr val="tx1">
                    <a:tint val="75000"/>
                  </a:schemeClr>
                </a:solidFill>
              </a:defRPr>
            </a:lvl3pPr>
            <a:lvl4pPr marL="6505224" indent="0">
              <a:buNone/>
              <a:defRPr sz="6600">
                <a:solidFill>
                  <a:schemeClr val="tx1">
                    <a:tint val="75000"/>
                  </a:schemeClr>
                </a:solidFill>
              </a:defRPr>
            </a:lvl4pPr>
            <a:lvl5pPr marL="8673633" indent="0">
              <a:buNone/>
              <a:defRPr sz="6600">
                <a:solidFill>
                  <a:schemeClr val="tx1">
                    <a:tint val="75000"/>
                  </a:schemeClr>
                </a:solidFill>
              </a:defRPr>
            </a:lvl5pPr>
            <a:lvl6pPr marL="10842041" indent="0">
              <a:buNone/>
              <a:defRPr sz="6600">
                <a:solidFill>
                  <a:schemeClr val="tx1">
                    <a:tint val="75000"/>
                  </a:schemeClr>
                </a:solidFill>
              </a:defRPr>
            </a:lvl6pPr>
            <a:lvl7pPr marL="13010449" indent="0">
              <a:buNone/>
              <a:defRPr sz="6600">
                <a:solidFill>
                  <a:schemeClr val="tx1">
                    <a:tint val="75000"/>
                  </a:schemeClr>
                </a:solidFill>
              </a:defRPr>
            </a:lvl7pPr>
            <a:lvl8pPr marL="15178857" indent="0">
              <a:buNone/>
              <a:defRPr sz="6600">
                <a:solidFill>
                  <a:schemeClr val="tx1">
                    <a:tint val="75000"/>
                  </a:schemeClr>
                </a:solidFill>
              </a:defRPr>
            </a:lvl8pPr>
            <a:lvl9pPr marL="17347265" indent="0">
              <a:buNone/>
              <a:defRPr sz="6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BDBC66-8A93-D640-80DC-A8BE6CF4FC38}" type="datetimeFigureOut">
              <a:rPr lang="en-US" smtClean="0"/>
              <a:t>2/28/12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283C0-BF5E-DC40-964E-E6DEC48C058E}" type="slidenum">
              <a:rPr lang="en-US" smtClean="0"/>
              <a:t>‹#›</a:t>
            </a:fld>
            <a:endParaRPr lang="en-US" dirty="0"/>
          </a:p>
        </p:txBody>
      </p:sp>
    </p:spTree>
    <p:extLst>
      <p:ext uri="{BB962C8B-B14F-4D97-AF65-F5344CB8AC3E}">
        <p14:creationId xmlns:p14="http://schemas.microsoft.com/office/powerpoint/2010/main" val="134452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03120" y="7467609"/>
            <a:ext cx="18577560" cy="21121161"/>
          </a:xfrm>
        </p:spPr>
        <p:txBody>
          <a:bodyPr/>
          <a:lstStyle>
            <a:lvl1pPr>
              <a:defRPr sz="13300"/>
            </a:lvl1pPr>
            <a:lvl2pPr>
              <a:defRPr sz="11400"/>
            </a:lvl2pPr>
            <a:lvl3pPr>
              <a:defRPr sz="9500"/>
            </a:lvl3pPr>
            <a:lvl4pPr>
              <a:defRPr sz="8500"/>
            </a:lvl4pPr>
            <a:lvl5pPr>
              <a:defRPr sz="8500"/>
            </a:lvl5pPr>
            <a:lvl6pPr>
              <a:defRPr sz="8500"/>
            </a:lvl6pPr>
            <a:lvl7pPr>
              <a:defRPr sz="8500"/>
            </a:lvl7pPr>
            <a:lvl8pPr>
              <a:defRPr sz="8500"/>
            </a:lvl8pPr>
            <a:lvl9pPr>
              <a:defRPr sz="8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1381720" y="7467609"/>
            <a:ext cx="18577560" cy="21121161"/>
          </a:xfrm>
        </p:spPr>
        <p:txBody>
          <a:bodyPr/>
          <a:lstStyle>
            <a:lvl1pPr>
              <a:defRPr sz="13300"/>
            </a:lvl1pPr>
            <a:lvl2pPr>
              <a:defRPr sz="11400"/>
            </a:lvl2pPr>
            <a:lvl3pPr>
              <a:defRPr sz="9500"/>
            </a:lvl3pPr>
            <a:lvl4pPr>
              <a:defRPr sz="8500"/>
            </a:lvl4pPr>
            <a:lvl5pPr>
              <a:defRPr sz="8500"/>
            </a:lvl5pPr>
            <a:lvl6pPr>
              <a:defRPr sz="8500"/>
            </a:lvl6pPr>
            <a:lvl7pPr>
              <a:defRPr sz="8500"/>
            </a:lvl7pPr>
            <a:lvl8pPr>
              <a:defRPr sz="8500"/>
            </a:lvl8pPr>
            <a:lvl9pPr>
              <a:defRPr sz="8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BDBC66-8A93-D640-80DC-A8BE6CF4FC38}" type="datetimeFigureOut">
              <a:rPr lang="en-US" smtClean="0"/>
              <a:t>2/28/12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283C0-BF5E-DC40-964E-E6DEC48C058E}" type="slidenum">
              <a:rPr lang="en-US" smtClean="0"/>
              <a:t>‹#›</a:t>
            </a:fld>
            <a:endParaRPr lang="en-US" dirty="0"/>
          </a:p>
        </p:txBody>
      </p:sp>
    </p:spTree>
    <p:extLst>
      <p:ext uri="{BB962C8B-B14F-4D97-AF65-F5344CB8AC3E}">
        <p14:creationId xmlns:p14="http://schemas.microsoft.com/office/powerpoint/2010/main" val="301925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03123" y="7163861"/>
            <a:ext cx="18584863" cy="2985556"/>
          </a:xfrm>
        </p:spPr>
        <p:txBody>
          <a:bodyPr anchor="b"/>
          <a:lstStyle>
            <a:lvl1pPr marL="0" indent="0">
              <a:buNone/>
              <a:defRPr sz="11400" b="1"/>
            </a:lvl1pPr>
            <a:lvl2pPr marL="2168408" indent="0">
              <a:buNone/>
              <a:defRPr sz="9500" b="1"/>
            </a:lvl2pPr>
            <a:lvl3pPr marL="4336816" indent="0">
              <a:buNone/>
              <a:defRPr sz="8500" b="1"/>
            </a:lvl3pPr>
            <a:lvl4pPr marL="6505224" indent="0">
              <a:buNone/>
              <a:defRPr sz="7600" b="1"/>
            </a:lvl4pPr>
            <a:lvl5pPr marL="8673633" indent="0">
              <a:buNone/>
              <a:defRPr sz="7600" b="1"/>
            </a:lvl5pPr>
            <a:lvl6pPr marL="10842041" indent="0">
              <a:buNone/>
              <a:defRPr sz="7600" b="1"/>
            </a:lvl6pPr>
            <a:lvl7pPr marL="13010449" indent="0">
              <a:buNone/>
              <a:defRPr sz="7600" b="1"/>
            </a:lvl7pPr>
            <a:lvl8pPr marL="15178857" indent="0">
              <a:buNone/>
              <a:defRPr sz="7600" b="1"/>
            </a:lvl8pPr>
            <a:lvl9pPr marL="17347265" indent="0">
              <a:buNone/>
              <a:defRPr sz="7600" b="1"/>
            </a:lvl9pPr>
          </a:lstStyle>
          <a:p>
            <a:pPr lvl="0"/>
            <a:r>
              <a:rPr lang="en-US" smtClean="0"/>
              <a:t>Click to edit Master text styles</a:t>
            </a:r>
          </a:p>
        </p:txBody>
      </p:sp>
      <p:sp>
        <p:nvSpPr>
          <p:cNvPr id="4" name="Content Placeholder 3"/>
          <p:cNvSpPr>
            <a:spLocks noGrp="1"/>
          </p:cNvSpPr>
          <p:nvPr>
            <p:ph sz="half" idx="2"/>
          </p:nvPr>
        </p:nvSpPr>
        <p:spPr>
          <a:xfrm>
            <a:off x="2103123" y="10149417"/>
            <a:ext cx="18584863" cy="18439344"/>
          </a:xfrm>
        </p:spPr>
        <p:txBody>
          <a:bodyPr/>
          <a:lstStyle>
            <a:lvl1pPr>
              <a:defRPr sz="114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1367121" y="7163861"/>
            <a:ext cx="18592165" cy="2985556"/>
          </a:xfrm>
        </p:spPr>
        <p:txBody>
          <a:bodyPr anchor="b"/>
          <a:lstStyle>
            <a:lvl1pPr marL="0" indent="0">
              <a:buNone/>
              <a:defRPr sz="11400" b="1"/>
            </a:lvl1pPr>
            <a:lvl2pPr marL="2168408" indent="0">
              <a:buNone/>
              <a:defRPr sz="9500" b="1"/>
            </a:lvl2pPr>
            <a:lvl3pPr marL="4336816" indent="0">
              <a:buNone/>
              <a:defRPr sz="8500" b="1"/>
            </a:lvl3pPr>
            <a:lvl4pPr marL="6505224" indent="0">
              <a:buNone/>
              <a:defRPr sz="7600" b="1"/>
            </a:lvl4pPr>
            <a:lvl5pPr marL="8673633" indent="0">
              <a:buNone/>
              <a:defRPr sz="7600" b="1"/>
            </a:lvl5pPr>
            <a:lvl6pPr marL="10842041" indent="0">
              <a:buNone/>
              <a:defRPr sz="7600" b="1"/>
            </a:lvl6pPr>
            <a:lvl7pPr marL="13010449" indent="0">
              <a:buNone/>
              <a:defRPr sz="7600" b="1"/>
            </a:lvl7pPr>
            <a:lvl8pPr marL="15178857" indent="0">
              <a:buNone/>
              <a:defRPr sz="7600" b="1"/>
            </a:lvl8pPr>
            <a:lvl9pPr marL="17347265" indent="0">
              <a:buNone/>
              <a:defRPr sz="7600" b="1"/>
            </a:lvl9pPr>
          </a:lstStyle>
          <a:p>
            <a:pPr lvl="0"/>
            <a:r>
              <a:rPr lang="en-US" smtClean="0"/>
              <a:t>Click to edit Master text styles</a:t>
            </a:r>
          </a:p>
        </p:txBody>
      </p:sp>
      <p:sp>
        <p:nvSpPr>
          <p:cNvPr id="6" name="Content Placeholder 5"/>
          <p:cNvSpPr>
            <a:spLocks noGrp="1"/>
          </p:cNvSpPr>
          <p:nvPr>
            <p:ph sz="quarter" idx="4"/>
          </p:nvPr>
        </p:nvSpPr>
        <p:spPr>
          <a:xfrm>
            <a:off x="21367121" y="10149417"/>
            <a:ext cx="18592165" cy="18439344"/>
          </a:xfrm>
        </p:spPr>
        <p:txBody>
          <a:bodyPr/>
          <a:lstStyle>
            <a:lvl1pPr>
              <a:defRPr sz="114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BDBC66-8A93-D640-80DC-A8BE6CF4FC38}" type="datetimeFigureOut">
              <a:rPr lang="en-US" smtClean="0"/>
              <a:t>2/28/12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F283C0-BF5E-DC40-964E-E6DEC48C058E}" type="slidenum">
              <a:rPr lang="en-US" smtClean="0"/>
              <a:t>‹#›</a:t>
            </a:fld>
            <a:endParaRPr lang="en-US" dirty="0"/>
          </a:p>
        </p:txBody>
      </p:sp>
    </p:spTree>
    <p:extLst>
      <p:ext uri="{BB962C8B-B14F-4D97-AF65-F5344CB8AC3E}">
        <p14:creationId xmlns:p14="http://schemas.microsoft.com/office/powerpoint/2010/main" val="1855554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BDBC66-8A93-D640-80DC-A8BE6CF4FC38}" type="datetimeFigureOut">
              <a:rPr lang="en-US" smtClean="0"/>
              <a:t>2/28/12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F283C0-BF5E-DC40-964E-E6DEC48C058E}" type="slidenum">
              <a:rPr lang="en-US" smtClean="0"/>
              <a:t>‹#›</a:t>
            </a:fld>
            <a:endParaRPr lang="en-US" dirty="0"/>
          </a:p>
        </p:txBody>
      </p:sp>
    </p:spTree>
    <p:extLst>
      <p:ext uri="{BB962C8B-B14F-4D97-AF65-F5344CB8AC3E}">
        <p14:creationId xmlns:p14="http://schemas.microsoft.com/office/powerpoint/2010/main" val="1233876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DBC66-8A93-D640-80DC-A8BE6CF4FC38}" type="datetimeFigureOut">
              <a:rPr lang="en-US" smtClean="0"/>
              <a:t>2/28/12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F283C0-BF5E-DC40-964E-E6DEC48C058E}" type="slidenum">
              <a:rPr lang="en-US" smtClean="0"/>
              <a:t>‹#›</a:t>
            </a:fld>
            <a:endParaRPr lang="en-US" dirty="0"/>
          </a:p>
        </p:txBody>
      </p:sp>
    </p:spTree>
    <p:extLst>
      <p:ext uri="{BB962C8B-B14F-4D97-AF65-F5344CB8AC3E}">
        <p14:creationId xmlns:p14="http://schemas.microsoft.com/office/powerpoint/2010/main" val="2133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03126" y="1274233"/>
            <a:ext cx="13838238" cy="5422900"/>
          </a:xfrm>
        </p:spPr>
        <p:txBody>
          <a:bodyPr anchor="b"/>
          <a:lstStyle>
            <a:lvl1pPr algn="l">
              <a:defRPr sz="9500" b="1"/>
            </a:lvl1pPr>
          </a:lstStyle>
          <a:p>
            <a:r>
              <a:rPr lang="en-US" smtClean="0"/>
              <a:t>Click to edit Master title style</a:t>
            </a:r>
            <a:endParaRPr lang="en-US"/>
          </a:p>
        </p:txBody>
      </p:sp>
      <p:sp>
        <p:nvSpPr>
          <p:cNvPr id="3" name="Content Placeholder 2"/>
          <p:cNvSpPr>
            <a:spLocks noGrp="1"/>
          </p:cNvSpPr>
          <p:nvPr>
            <p:ph idx="1"/>
          </p:nvPr>
        </p:nvSpPr>
        <p:spPr>
          <a:xfrm>
            <a:off x="16445230" y="1274243"/>
            <a:ext cx="23514050" cy="27314527"/>
          </a:xfrm>
        </p:spPr>
        <p:txBody>
          <a:bodyPr/>
          <a:lstStyle>
            <a:lvl1pPr>
              <a:defRPr sz="15200"/>
            </a:lvl1pPr>
            <a:lvl2pPr>
              <a:defRPr sz="13300"/>
            </a:lvl2pPr>
            <a:lvl3pPr>
              <a:defRPr sz="114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03126" y="6697143"/>
            <a:ext cx="13838238" cy="21891627"/>
          </a:xfrm>
        </p:spPr>
        <p:txBody>
          <a:bodyPr/>
          <a:lstStyle>
            <a:lvl1pPr marL="0" indent="0">
              <a:buNone/>
              <a:defRPr sz="6600"/>
            </a:lvl1pPr>
            <a:lvl2pPr marL="2168408" indent="0">
              <a:buNone/>
              <a:defRPr sz="5700"/>
            </a:lvl2pPr>
            <a:lvl3pPr marL="4336816" indent="0">
              <a:buNone/>
              <a:defRPr sz="4700"/>
            </a:lvl3pPr>
            <a:lvl4pPr marL="6505224" indent="0">
              <a:buNone/>
              <a:defRPr sz="4300"/>
            </a:lvl4pPr>
            <a:lvl5pPr marL="8673633" indent="0">
              <a:buNone/>
              <a:defRPr sz="4300"/>
            </a:lvl5pPr>
            <a:lvl6pPr marL="10842041" indent="0">
              <a:buNone/>
              <a:defRPr sz="4300"/>
            </a:lvl6pPr>
            <a:lvl7pPr marL="13010449" indent="0">
              <a:buNone/>
              <a:defRPr sz="4300"/>
            </a:lvl7pPr>
            <a:lvl8pPr marL="15178857" indent="0">
              <a:buNone/>
              <a:defRPr sz="4300"/>
            </a:lvl8pPr>
            <a:lvl9pPr marL="17347265"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DBC66-8A93-D640-80DC-A8BE6CF4FC38}" type="datetimeFigureOut">
              <a:rPr lang="en-US" smtClean="0"/>
              <a:t>2/28/12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283C0-BF5E-DC40-964E-E6DEC48C058E}" type="slidenum">
              <a:rPr lang="en-US" smtClean="0"/>
              <a:t>‹#›</a:t>
            </a:fld>
            <a:endParaRPr lang="en-US" dirty="0"/>
          </a:p>
        </p:txBody>
      </p:sp>
    </p:spTree>
    <p:extLst>
      <p:ext uri="{BB962C8B-B14F-4D97-AF65-F5344CB8AC3E}">
        <p14:creationId xmlns:p14="http://schemas.microsoft.com/office/powerpoint/2010/main" val="1501481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44523" y="22402807"/>
            <a:ext cx="25237440" cy="2644777"/>
          </a:xfrm>
        </p:spPr>
        <p:txBody>
          <a:bodyPr anchor="b"/>
          <a:lstStyle>
            <a:lvl1pPr algn="l">
              <a:defRPr sz="9500" b="1"/>
            </a:lvl1pPr>
          </a:lstStyle>
          <a:p>
            <a:r>
              <a:rPr lang="en-US" smtClean="0"/>
              <a:t>Click to edit Master title style</a:t>
            </a:r>
            <a:endParaRPr lang="en-US"/>
          </a:p>
        </p:txBody>
      </p:sp>
      <p:sp>
        <p:nvSpPr>
          <p:cNvPr id="3" name="Picture Placeholder 2"/>
          <p:cNvSpPr>
            <a:spLocks noGrp="1"/>
          </p:cNvSpPr>
          <p:nvPr>
            <p:ph type="pic" idx="1"/>
          </p:nvPr>
        </p:nvSpPr>
        <p:spPr>
          <a:xfrm>
            <a:off x="8244523" y="2859617"/>
            <a:ext cx="25237440" cy="19202400"/>
          </a:xfrm>
        </p:spPr>
        <p:txBody>
          <a:bodyPr/>
          <a:lstStyle>
            <a:lvl1pPr marL="0" indent="0">
              <a:buNone/>
              <a:defRPr sz="15200"/>
            </a:lvl1pPr>
            <a:lvl2pPr marL="2168408" indent="0">
              <a:buNone/>
              <a:defRPr sz="13300"/>
            </a:lvl2pPr>
            <a:lvl3pPr marL="4336816" indent="0">
              <a:buNone/>
              <a:defRPr sz="11400"/>
            </a:lvl3pPr>
            <a:lvl4pPr marL="6505224" indent="0">
              <a:buNone/>
              <a:defRPr sz="9500"/>
            </a:lvl4pPr>
            <a:lvl5pPr marL="8673633" indent="0">
              <a:buNone/>
              <a:defRPr sz="9500"/>
            </a:lvl5pPr>
            <a:lvl6pPr marL="10842041" indent="0">
              <a:buNone/>
              <a:defRPr sz="9500"/>
            </a:lvl6pPr>
            <a:lvl7pPr marL="13010449" indent="0">
              <a:buNone/>
              <a:defRPr sz="9500"/>
            </a:lvl7pPr>
            <a:lvl8pPr marL="15178857" indent="0">
              <a:buNone/>
              <a:defRPr sz="9500"/>
            </a:lvl8pPr>
            <a:lvl9pPr marL="17347265" indent="0">
              <a:buNone/>
              <a:defRPr sz="9500"/>
            </a:lvl9pPr>
          </a:lstStyle>
          <a:p>
            <a:endParaRPr lang="en-US" dirty="0"/>
          </a:p>
        </p:txBody>
      </p:sp>
      <p:sp>
        <p:nvSpPr>
          <p:cNvPr id="4" name="Text Placeholder 3"/>
          <p:cNvSpPr>
            <a:spLocks noGrp="1"/>
          </p:cNvSpPr>
          <p:nvPr>
            <p:ph type="body" sz="half" idx="2"/>
          </p:nvPr>
        </p:nvSpPr>
        <p:spPr>
          <a:xfrm>
            <a:off x="8244523" y="25047584"/>
            <a:ext cx="25237440" cy="3756023"/>
          </a:xfrm>
        </p:spPr>
        <p:txBody>
          <a:bodyPr/>
          <a:lstStyle>
            <a:lvl1pPr marL="0" indent="0">
              <a:buNone/>
              <a:defRPr sz="6600"/>
            </a:lvl1pPr>
            <a:lvl2pPr marL="2168408" indent="0">
              <a:buNone/>
              <a:defRPr sz="5700"/>
            </a:lvl2pPr>
            <a:lvl3pPr marL="4336816" indent="0">
              <a:buNone/>
              <a:defRPr sz="4700"/>
            </a:lvl3pPr>
            <a:lvl4pPr marL="6505224" indent="0">
              <a:buNone/>
              <a:defRPr sz="4300"/>
            </a:lvl4pPr>
            <a:lvl5pPr marL="8673633" indent="0">
              <a:buNone/>
              <a:defRPr sz="4300"/>
            </a:lvl5pPr>
            <a:lvl6pPr marL="10842041" indent="0">
              <a:buNone/>
              <a:defRPr sz="4300"/>
            </a:lvl6pPr>
            <a:lvl7pPr marL="13010449" indent="0">
              <a:buNone/>
              <a:defRPr sz="4300"/>
            </a:lvl7pPr>
            <a:lvl8pPr marL="15178857" indent="0">
              <a:buNone/>
              <a:defRPr sz="4300"/>
            </a:lvl8pPr>
            <a:lvl9pPr marL="17347265"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DBC66-8A93-D640-80DC-A8BE6CF4FC38}" type="datetimeFigureOut">
              <a:rPr lang="en-US" smtClean="0"/>
              <a:t>2/28/12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283C0-BF5E-DC40-964E-E6DEC48C058E}" type="slidenum">
              <a:rPr lang="en-US" smtClean="0"/>
              <a:t>‹#›</a:t>
            </a:fld>
            <a:endParaRPr lang="en-US" dirty="0"/>
          </a:p>
        </p:txBody>
      </p:sp>
    </p:spTree>
    <p:extLst>
      <p:ext uri="{BB962C8B-B14F-4D97-AF65-F5344CB8AC3E}">
        <p14:creationId xmlns:p14="http://schemas.microsoft.com/office/powerpoint/2010/main" val="24902770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3120" y="1281644"/>
            <a:ext cx="37856160" cy="5334000"/>
          </a:xfrm>
          <a:prstGeom prst="rect">
            <a:avLst/>
          </a:prstGeom>
        </p:spPr>
        <p:txBody>
          <a:bodyPr vert="horz" lIns="433682" tIns="216841" rIns="433682" bIns="2168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03120" y="7467609"/>
            <a:ext cx="37856160" cy="21121161"/>
          </a:xfrm>
          <a:prstGeom prst="rect">
            <a:avLst/>
          </a:prstGeom>
        </p:spPr>
        <p:txBody>
          <a:bodyPr vert="horz" lIns="433682" tIns="216841" rIns="433682" bIns="2168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03120" y="29662976"/>
            <a:ext cx="9814560" cy="1703917"/>
          </a:xfrm>
          <a:prstGeom prst="rect">
            <a:avLst/>
          </a:prstGeom>
        </p:spPr>
        <p:txBody>
          <a:bodyPr vert="horz" lIns="433682" tIns="216841" rIns="433682" bIns="216841" rtlCol="0" anchor="ctr"/>
          <a:lstStyle>
            <a:lvl1pPr algn="l">
              <a:defRPr sz="5700">
                <a:solidFill>
                  <a:schemeClr val="tx1">
                    <a:tint val="75000"/>
                  </a:schemeClr>
                </a:solidFill>
              </a:defRPr>
            </a:lvl1pPr>
          </a:lstStyle>
          <a:p>
            <a:fld id="{86BDBC66-8A93-D640-80DC-A8BE6CF4FC38}" type="datetimeFigureOut">
              <a:rPr lang="en-US" smtClean="0"/>
              <a:t>2/28/12</a:t>
            </a:fld>
            <a:endParaRPr lang="en-US" dirty="0"/>
          </a:p>
        </p:txBody>
      </p:sp>
      <p:sp>
        <p:nvSpPr>
          <p:cNvPr id="5" name="Footer Placeholder 4"/>
          <p:cNvSpPr>
            <a:spLocks noGrp="1"/>
          </p:cNvSpPr>
          <p:nvPr>
            <p:ph type="ftr" sz="quarter" idx="3"/>
          </p:nvPr>
        </p:nvSpPr>
        <p:spPr>
          <a:xfrm>
            <a:off x="14371320" y="29662976"/>
            <a:ext cx="13319760" cy="1703917"/>
          </a:xfrm>
          <a:prstGeom prst="rect">
            <a:avLst/>
          </a:prstGeom>
        </p:spPr>
        <p:txBody>
          <a:bodyPr vert="horz" lIns="433682" tIns="216841" rIns="433682" bIns="216841" rtlCol="0" anchor="ctr"/>
          <a:lstStyle>
            <a:lvl1pPr algn="ctr">
              <a:defRPr sz="57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144720" y="29662976"/>
            <a:ext cx="9814560" cy="1703917"/>
          </a:xfrm>
          <a:prstGeom prst="rect">
            <a:avLst/>
          </a:prstGeom>
        </p:spPr>
        <p:txBody>
          <a:bodyPr vert="horz" lIns="433682" tIns="216841" rIns="433682" bIns="216841" rtlCol="0" anchor="ctr"/>
          <a:lstStyle>
            <a:lvl1pPr algn="r">
              <a:defRPr sz="5700">
                <a:solidFill>
                  <a:schemeClr val="tx1">
                    <a:tint val="75000"/>
                  </a:schemeClr>
                </a:solidFill>
              </a:defRPr>
            </a:lvl1pPr>
          </a:lstStyle>
          <a:p>
            <a:fld id="{99F283C0-BF5E-DC40-964E-E6DEC48C058E}" type="slidenum">
              <a:rPr lang="en-US" smtClean="0"/>
              <a:t>‹#›</a:t>
            </a:fld>
            <a:endParaRPr lang="en-US" dirty="0"/>
          </a:p>
        </p:txBody>
      </p:sp>
    </p:spTree>
    <p:extLst>
      <p:ext uri="{BB962C8B-B14F-4D97-AF65-F5344CB8AC3E}">
        <p14:creationId xmlns:p14="http://schemas.microsoft.com/office/powerpoint/2010/main" val="4051567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68408" rtl="0" eaLnBrk="1" latinLnBrk="0" hangingPunct="1">
        <a:spcBef>
          <a:spcPct val="0"/>
        </a:spcBef>
        <a:buNone/>
        <a:defRPr sz="20900" kern="1200">
          <a:solidFill>
            <a:schemeClr val="tx1"/>
          </a:solidFill>
          <a:latin typeface="+mj-lt"/>
          <a:ea typeface="+mj-ea"/>
          <a:cs typeface="+mj-cs"/>
        </a:defRPr>
      </a:lvl1pPr>
    </p:titleStyle>
    <p:bodyStyle>
      <a:lvl1pPr marL="1626306" indent="-1626306" algn="l" defTabSz="2168408" rtl="0" eaLnBrk="1" latinLnBrk="0" hangingPunct="1">
        <a:spcBef>
          <a:spcPct val="20000"/>
        </a:spcBef>
        <a:buFont typeface="Arial"/>
        <a:buChar char="•"/>
        <a:defRPr sz="15200" kern="1200">
          <a:solidFill>
            <a:schemeClr val="tx1"/>
          </a:solidFill>
          <a:latin typeface="+mn-lt"/>
          <a:ea typeface="+mn-ea"/>
          <a:cs typeface="+mn-cs"/>
        </a:defRPr>
      </a:lvl1pPr>
      <a:lvl2pPr marL="3523663" indent="-1355255" algn="l" defTabSz="2168408" rtl="0" eaLnBrk="1" latinLnBrk="0" hangingPunct="1">
        <a:spcBef>
          <a:spcPct val="20000"/>
        </a:spcBef>
        <a:buFont typeface="Arial"/>
        <a:buChar char="–"/>
        <a:defRPr sz="13300" kern="1200">
          <a:solidFill>
            <a:schemeClr val="tx1"/>
          </a:solidFill>
          <a:latin typeface="+mn-lt"/>
          <a:ea typeface="+mn-ea"/>
          <a:cs typeface="+mn-cs"/>
        </a:defRPr>
      </a:lvl2pPr>
      <a:lvl3pPr marL="5421020" indent="-1084204" algn="l" defTabSz="2168408" rtl="0" eaLnBrk="1" latinLnBrk="0" hangingPunct="1">
        <a:spcBef>
          <a:spcPct val="20000"/>
        </a:spcBef>
        <a:buFont typeface="Arial"/>
        <a:buChar char="•"/>
        <a:defRPr sz="11400" kern="1200">
          <a:solidFill>
            <a:schemeClr val="tx1"/>
          </a:solidFill>
          <a:latin typeface="+mn-lt"/>
          <a:ea typeface="+mn-ea"/>
          <a:cs typeface="+mn-cs"/>
        </a:defRPr>
      </a:lvl3pPr>
      <a:lvl4pPr marL="7589429" indent="-1084204" algn="l" defTabSz="2168408" rtl="0" eaLnBrk="1" latinLnBrk="0" hangingPunct="1">
        <a:spcBef>
          <a:spcPct val="20000"/>
        </a:spcBef>
        <a:buFont typeface="Arial"/>
        <a:buChar char="–"/>
        <a:defRPr sz="9500" kern="1200">
          <a:solidFill>
            <a:schemeClr val="tx1"/>
          </a:solidFill>
          <a:latin typeface="+mn-lt"/>
          <a:ea typeface="+mn-ea"/>
          <a:cs typeface="+mn-cs"/>
        </a:defRPr>
      </a:lvl4pPr>
      <a:lvl5pPr marL="9757837" indent="-1084204" algn="l" defTabSz="2168408" rtl="0" eaLnBrk="1" latinLnBrk="0" hangingPunct="1">
        <a:spcBef>
          <a:spcPct val="20000"/>
        </a:spcBef>
        <a:buFont typeface="Arial"/>
        <a:buChar char="»"/>
        <a:defRPr sz="9500" kern="1200">
          <a:solidFill>
            <a:schemeClr val="tx1"/>
          </a:solidFill>
          <a:latin typeface="+mn-lt"/>
          <a:ea typeface="+mn-ea"/>
          <a:cs typeface="+mn-cs"/>
        </a:defRPr>
      </a:lvl5pPr>
      <a:lvl6pPr marL="11926245" indent="-1084204" algn="l" defTabSz="2168408" rtl="0" eaLnBrk="1" latinLnBrk="0" hangingPunct="1">
        <a:spcBef>
          <a:spcPct val="20000"/>
        </a:spcBef>
        <a:buFont typeface="Arial"/>
        <a:buChar char="•"/>
        <a:defRPr sz="9500" kern="1200">
          <a:solidFill>
            <a:schemeClr val="tx1"/>
          </a:solidFill>
          <a:latin typeface="+mn-lt"/>
          <a:ea typeface="+mn-ea"/>
          <a:cs typeface="+mn-cs"/>
        </a:defRPr>
      </a:lvl6pPr>
      <a:lvl7pPr marL="14094653" indent="-1084204" algn="l" defTabSz="2168408" rtl="0" eaLnBrk="1" latinLnBrk="0" hangingPunct="1">
        <a:spcBef>
          <a:spcPct val="20000"/>
        </a:spcBef>
        <a:buFont typeface="Arial"/>
        <a:buChar char="•"/>
        <a:defRPr sz="9500" kern="1200">
          <a:solidFill>
            <a:schemeClr val="tx1"/>
          </a:solidFill>
          <a:latin typeface="+mn-lt"/>
          <a:ea typeface="+mn-ea"/>
          <a:cs typeface="+mn-cs"/>
        </a:defRPr>
      </a:lvl7pPr>
      <a:lvl8pPr marL="16263061" indent="-1084204" algn="l" defTabSz="2168408" rtl="0" eaLnBrk="1" latinLnBrk="0" hangingPunct="1">
        <a:spcBef>
          <a:spcPct val="20000"/>
        </a:spcBef>
        <a:buFont typeface="Arial"/>
        <a:buChar char="•"/>
        <a:defRPr sz="9500" kern="1200">
          <a:solidFill>
            <a:schemeClr val="tx1"/>
          </a:solidFill>
          <a:latin typeface="+mn-lt"/>
          <a:ea typeface="+mn-ea"/>
          <a:cs typeface="+mn-cs"/>
        </a:defRPr>
      </a:lvl8pPr>
      <a:lvl9pPr marL="18431469" indent="-1084204" algn="l" defTabSz="2168408" rtl="0" eaLnBrk="1" latinLnBrk="0" hangingPunct="1">
        <a:spcBef>
          <a:spcPct val="20000"/>
        </a:spcBef>
        <a:buFont typeface="Arial"/>
        <a:buChar char="•"/>
        <a:defRPr sz="9500" kern="1200">
          <a:solidFill>
            <a:schemeClr val="tx1"/>
          </a:solidFill>
          <a:latin typeface="+mn-lt"/>
          <a:ea typeface="+mn-ea"/>
          <a:cs typeface="+mn-cs"/>
        </a:defRPr>
      </a:lvl9pPr>
    </p:bodyStyle>
    <p:otherStyle>
      <a:defPPr>
        <a:defRPr lang="en-US"/>
      </a:defPPr>
      <a:lvl1pPr marL="0" algn="l" defTabSz="2168408" rtl="0" eaLnBrk="1" latinLnBrk="0" hangingPunct="1">
        <a:defRPr sz="8500" kern="1200">
          <a:solidFill>
            <a:schemeClr val="tx1"/>
          </a:solidFill>
          <a:latin typeface="+mn-lt"/>
          <a:ea typeface="+mn-ea"/>
          <a:cs typeface="+mn-cs"/>
        </a:defRPr>
      </a:lvl1pPr>
      <a:lvl2pPr marL="2168408" algn="l" defTabSz="2168408" rtl="0" eaLnBrk="1" latinLnBrk="0" hangingPunct="1">
        <a:defRPr sz="8500" kern="1200">
          <a:solidFill>
            <a:schemeClr val="tx1"/>
          </a:solidFill>
          <a:latin typeface="+mn-lt"/>
          <a:ea typeface="+mn-ea"/>
          <a:cs typeface="+mn-cs"/>
        </a:defRPr>
      </a:lvl2pPr>
      <a:lvl3pPr marL="4336816" algn="l" defTabSz="2168408" rtl="0" eaLnBrk="1" latinLnBrk="0" hangingPunct="1">
        <a:defRPr sz="8500" kern="1200">
          <a:solidFill>
            <a:schemeClr val="tx1"/>
          </a:solidFill>
          <a:latin typeface="+mn-lt"/>
          <a:ea typeface="+mn-ea"/>
          <a:cs typeface="+mn-cs"/>
        </a:defRPr>
      </a:lvl3pPr>
      <a:lvl4pPr marL="6505224" algn="l" defTabSz="2168408" rtl="0" eaLnBrk="1" latinLnBrk="0" hangingPunct="1">
        <a:defRPr sz="8500" kern="1200">
          <a:solidFill>
            <a:schemeClr val="tx1"/>
          </a:solidFill>
          <a:latin typeface="+mn-lt"/>
          <a:ea typeface="+mn-ea"/>
          <a:cs typeface="+mn-cs"/>
        </a:defRPr>
      </a:lvl4pPr>
      <a:lvl5pPr marL="8673633" algn="l" defTabSz="2168408" rtl="0" eaLnBrk="1" latinLnBrk="0" hangingPunct="1">
        <a:defRPr sz="8500" kern="1200">
          <a:solidFill>
            <a:schemeClr val="tx1"/>
          </a:solidFill>
          <a:latin typeface="+mn-lt"/>
          <a:ea typeface="+mn-ea"/>
          <a:cs typeface="+mn-cs"/>
        </a:defRPr>
      </a:lvl5pPr>
      <a:lvl6pPr marL="10842041" algn="l" defTabSz="2168408" rtl="0" eaLnBrk="1" latinLnBrk="0" hangingPunct="1">
        <a:defRPr sz="8500" kern="1200">
          <a:solidFill>
            <a:schemeClr val="tx1"/>
          </a:solidFill>
          <a:latin typeface="+mn-lt"/>
          <a:ea typeface="+mn-ea"/>
          <a:cs typeface="+mn-cs"/>
        </a:defRPr>
      </a:lvl6pPr>
      <a:lvl7pPr marL="13010449" algn="l" defTabSz="2168408" rtl="0" eaLnBrk="1" latinLnBrk="0" hangingPunct="1">
        <a:defRPr sz="8500" kern="1200">
          <a:solidFill>
            <a:schemeClr val="tx1"/>
          </a:solidFill>
          <a:latin typeface="+mn-lt"/>
          <a:ea typeface="+mn-ea"/>
          <a:cs typeface="+mn-cs"/>
        </a:defRPr>
      </a:lvl7pPr>
      <a:lvl8pPr marL="15178857" algn="l" defTabSz="2168408" rtl="0" eaLnBrk="1" latinLnBrk="0" hangingPunct="1">
        <a:defRPr sz="8500" kern="1200">
          <a:solidFill>
            <a:schemeClr val="tx1"/>
          </a:solidFill>
          <a:latin typeface="+mn-lt"/>
          <a:ea typeface="+mn-ea"/>
          <a:cs typeface="+mn-cs"/>
        </a:defRPr>
      </a:lvl8pPr>
      <a:lvl9pPr marL="17347265" algn="l" defTabSz="2168408" rtl="0" eaLnBrk="1" latinLnBrk="0" hangingPunct="1">
        <a:defRPr sz="8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6.jpg"/><Relationship Id="rId20" Type="http://schemas.openxmlformats.org/officeDocument/2006/relationships/image" Target="../media/image17.emf"/><Relationship Id="rId21" Type="http://schemas.openxmlformats.org/officeDocument/2006/relationships/image" Target="../media/image18.png"/><Relationship Id="rId22" Type="http://schemas.openxmlformats.org/officeDocument/2006/relationships/image" Target="../media/image19.png"/><Relationship Id="rId23" Type="http://schemas.openxmlformats.org/officeDocument/2006/relationships/image" Target="../media/image20.png"/><Relationship Id="rId24" Type="http://schemas.openxmlformats.org/officeDocument/2006/relationships/image" Target="../media/image21.png"/><Relationship Id="rId25" Type="http://schemas.openxmlformats.org/officeDocument/2006/relationships/image" Target="../media/image22.png"/><Relationship Id="rId10" Type="http://schemas.openxmlformats.org/officeDocument/2006/relationships/image" Target="../media/image7.jpg"/><Relationship Id="rId11" Type="http://schemas.openxmlformats.org/officeDocument/2006/relationships/image" Target="../media/image8.emf"/><Relationship Id="rId12" Type="http://schemas.openxmlformats.org/officeDocument/2006/relationships/image" Target="../media/image9.png"/><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png"/><Relationship Id="rId18" Type="http://schemas.openxmlformats.org/officeDocument/2006/relationships/image" Target="../media/image15.png"/><Relationship Id="rId19"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jpg"/><Relationship Id="rId4" Type="http://schemas.openxmlformats.org/officeDocument/2006/relationships/hyperlink" Target="http://coseenow.net/files/2008/12/rtd_exec_sum.pdf" TargetMode="External"/><Relationship Id="rId5" Type="http://schemas.openxmlformats.org/officeDocument/2006/relationships/hyperlink" Target="http://coseenow.net/groups/rtd/" TargetMode="External"/><Relationship Id="rId6" Type="http://schemas.openxmlformats.org/officeDocument/2006/relationships/image" Target="../media/image3.jpeg"/><Relationship Id="rId7" Type="http://schemas.openxmlformats.org/officeDocument/2006/relationships/image" Target="../media/image4.png"/><Relationship Id="rId8"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descr="nsf1.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40347" y="29308424"/>
            <a:ext cx="2182733" cy="219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0515600" y="16843085"/>
            <a:ext cx="10597533" cy="14770795"/>
          </a:xfrm>
          <a:prstGeom prst="rect">
            <a:avLst/>
          </a:prstGeom>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1113133" y="16843085"/>
            <a:ext cx="10515600" cy="14865728"/>
          </a:xfrm>
          <a:prstGeom prst="rect">
            <a:avLst/>
          </a:prstGeom>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3" name="Picture 152" descr="IMG_14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6219" y="17048319"/>
            <a:ext cx="2743200" cy="2646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67" name="Group 166"/>
          <p:cNvGrpSpPr/>
          <p:nvPr/>
        </p:nvGrpSpPr>
        <p:grpSpPr>
          <a:xfrm>
            <a:off x="15154641" y="4580063"/>
            <a:ext cx="15562661" cy="11762250"/>
            <a:chOff x="12326539" y="4572000"/>
            <a:chExt cx="15562661" cy="11762250"/>
          </a:xfrm>
        </p:grpSpPr>
        <p:grpSp>
          <p:nvGrpSpPr>
            <p:cNvPr id="155" name="Group 154"/>
            <p:cNvGrpSpPr/>
            <p:nvPr/>
          </p:nvGrpSpPr>
          <p:grpSpPr>
            <a:xfrm>
              <a:off x="14173200" y="4572000"/>
              <a:ext cx="13716000" cy="10972800"/>
              <a:chOff x="14173200" y="4572000"/>
              <a:chExt cx="13716000" cy="10972800"/>
            </a:xfrm>
            <a:noFill/>
          </p:grpSpPr>
          <p:sp>
            <p:nvSpPr>
              <p:cNvPr id="124" name="Rectangle 123"/>
              <p:cNvSpPr/>
              <p:nvPr/>
            </p:nvSpPr>
            <p:spPr>
              <a:xfrm>
                <a:off x="14173200" y="4572000"/>
                <a:ext cx="4572000" cy="2743200"/>
              </a:xfrm>
              <a:prstGeom prst="rect">
                <a:avLst/>
              </a:prstGeom>
              <a:grp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18745200" y="4572000"/>
                <a:ext cx="4572000" cy="2743200"/>
              </a:xfrm>
              <a:prstGeom prst="rect">
                <a:avLst/>
              </a:prstGeom>
              <a:grp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Rectangle 125"/>
              <p:cNvSpPr/>
              <p:nvPr/>
            </p:nvSpPr>
            <p:spPr>
              <a:xfrm>
                <a:off x="23317200" y="4572000"/>
                <a:ext cx="4572000" cy="2743200"/>
              </a:xfrm>
              <a:prstGeom prst="rect">
                <a:avLst/>
              </a:prstGeom>
              <a:grp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7" name="Rectangle 126"/>
              <p:cNvSpPr/>
              <p:nvPr/>
            </p:nvSpPr>
            <p:spPr>
              <a:xfrm>
                <a:off x="14173200" y="7315200"/>
                <a:ext cx="4572000" cy="2743200"/>
              </a:xfrm>
              <a:prstGeom prst="rect">
                <a:avLst/>
              </a:prstGeom>
              <a:grp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8" name="Rectangle 127"/>
              <p:cNvSpPr/>
              <p:nvPr/>
            </p:nvSpPr>
            <p:spPr>
              <a:xfrm>
                <a:off x="14173200" y="10058400"/>
                <a:ext cx="4572000" cy="2743200"/>
              </a:xfrm>
              <a:prstGeom prst="rect">
                <a:avLst/>
              </a:prstGeom>
              <a:grp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Rectangle 128"/>
              <p:cNvSpPr/>
              <p:nvPr/>
            </p:nvSpPr>
            <p:spPr>
              <a:xfrm>
                <a:off x="14173200" y="12801600"/>
                <a:ext cx="4572000" cy="2743200"/>
              </a:xfrm>
              <a:prstGeom prst="rect">
                <a:avLst/>
              </a:prstGeom>
              <a:grp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0" name="Rectangle 129"/>
              <p:cNvSpPr/>
              <p:nvPr/>
            </p:nvSpPr>
            <p:spPr>
              <a:xfrm>
                <a:off x="18745200" y="7315200"/>
                <a:ext cx="4572000" cy="2743200"/>
              </a:xfrm>
              <a:prstGeom prst="rect">
                <a:avLst/>
              </a:prstGeom>
              <a:grp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1" name="Rectangle 130"/>
              <p:cNvSpPr/>
              <p:nvPr/>
            </p:nvSpPr>
            <p:spPr>
              <a:xfrm>
                <a:off x="18745200" y="10058400"/>
                <a:ext cx="4572000" cy="2743200"/>
              </a:xfrm>
              <a:prstGeom prst="rect">
                <a:avLst/>
              </a:prstGeom>
              <a:grp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2" name="Rectangle 131"/>
              <p:cNvSpPr/>
              <p:nvPr/>
            </p:nvSpPr>
            <p:spPr>
              <a:xfrm>
                <a:off x="18745200" y="12801600"/>
                <a:ext cx="4572000" cy="2743200"/>
              </a:xfrm>
              <a:prstGeom prst="rect">
                <a:avLst/>
              </a:prstGeom>
              <a:grp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3" name="Rectangle 132"/>
              <p:cNvSpPr/>
              <p:nvPr/>
            </p:nvSpPr>
            <p:spPr>
              <a:xfrm>
                <a:off x="23317200" y="7315200"/>
                <a:ext cx="4572000" cy="2743200"/>
              </a:xfrm>
              <a:prstGeom prst="rect">
                <a:avLst/>
              </a:prstGeom>
              <a:grp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4" name="Rectangle 133"/>
              <p:cNvSpPr/>
              <p:nvPr/>
            </p:nvSpPr>
            <p:spPr>
              <a:xfrm>
                <a:off x="23317200" y="12801600"/>
                <a:ext cx="4572000" cy="2743200"/>
              </a:xfrm>
              <a:prstGeom prst="rect">
                <a:avLst/>
              </a:prstGeom>
              <a:grp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Rectangle 134"/>
              <p:cNvSpPr/>
              <p:nvPr/>
            </p:nvSpPr>
            <p:spPr>
              <a:xfrm>
                <a:off x="23317200" y="10058400"/>
                <a:ext cx="4572000" cy="2743200"/>
              </a:xfrm>
              <a:prstGeom prst="rect">
                <a:avLst/>
              </a:prstGeom>
              <a:grp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7" name="TextBox 136"/>
            <p:cNvSpPr txBox="1"/>
            <p:nvPr/>
          </p:nvSpPr>
          <p:spPr>
            <a:xfrm>
              <a:off x="15268117" y="15687919"/>
              <a:ext cx="2399891" cy="646331"/>
            </a:xfrm>
            <a:prstGeom prst="rect">
              <a:avLst/>
            </a:prstGeom>
            <a:noFill/>
          </p:spPr>
          <p:txBody>
            <a:bodyPr wrap="none" rtlCol="0">
              <a:spAutoFit/>
            </a:bodyPr>
            <a:lstStyle/>
            <a:p>
              <a:r>
                <a:rPr lang="en-US" sz="3600" b="1" dirty="0" smtClean="0"/>
                <a:t>Orientation</a:t>
              </a:r>
              <a:endParaRPr lang="en-US" sz="3600" b="1" dirty="0"/>
            </a:p>
          </p:txBody>
        </p:sp>
        <p:sp>
          <p:nvSpPr>
            <p:cNvPr id="139" name="TextBox 138"/>
            <p:cNvSpPr txBox="1"/>
            <p:nvPr/>
          </p:nvSpPr>
          <p:spPr>
            <a:xfrm>
              <a:off x="19587346" y="15670844"/>
              <a:ext cx="2887705" cy="646331"/>
            </a:xfrm>
            <a:prstGeom prst="rect">
              <a:avLst/>
            </a:prstGeom>
            <a:noFill/>
          </p:spPr>
          <p:txBody>
            <a:bodyPr wrap="none" rtlCol="0">
              <a:spAutoFit/>
            </a:bodyPr>
            <a:lstStyle/>
            <a:p>
              <a:r>
                <a:rPr lang="en-US" sz="3600" b="1" dirty="0" smtClean="0"/>
                <a:t>Interpretation</a:t>
              </a:r>
              <a:endParaRPr lang="en-US" sz="3600" b="1" dirty="0"/>
            </a:p>
          </p:txBody>
        </p:sp>
        <p:sp>
          <p:nvSpPr>
            <p:cNvPr id="140" name="TextBox 139"/>
            <p:cNvSpPr txBox="1"/>
            <p:nvPr/>
          </p:nvSpPr>
          <p:spPr>
            <a:xfrm>
              <a:off x="24363629" y="15687919"/>
              <a:ext cx="2635232" cy="646331"/>
            </a:xfrm>
            <a:prstGeom prst="rect">
              <a:avLst/>
            </a:prstGeom>
            <a:noFill/>
          </p:spPr>
          <p:txBody>
            <a:bodyPr wrap="none" rtlCol="0">
              <a:spAutoFit/>
            </a:bodyPr>
            <a:lstStyle/>
            <a:p>
              <a:r>
                <a:rPr lang="en-US" sz="3600" b="1" dirty="0" smtClean="0"/>
                <a:t>Construction</a:t>
              </a:r>
              <a:endParaRPr lang="en-US" sz="3600" b="1" dirty="0"/>
            </a:p>
          </p:txBody>
        </p:sp>
        <p:sp>
          <p:nvSpPr>
            <p:cNvPr id="144" name="TextBox 143"/>
            <p:cNvSpPr txBox="1"/>
            <p:nvPr/>
          </p:nvSpPr>
          <p:spPr>
            <a:xfrm>
              <a:off x="12326539" y="5005946"/>
              <a:ext cx="1846660" cy="2111215"/>
            </a:xfrm>
            <a:prstGeom prst="rect">
              <a:avLst/>
            </a:prstGeom>
            <a:noFill/>
            <a:scene3d>
              <a:camera prst="orthographicFront">
                <a:rot lat="0" lon="0" rev="0"/>
              </a:camera>
              <a:lightRig rig="threePt" dir="t"/>
            </a:scene3d>
          </p:spPr>
          <p:txBody>
            <a:bodyPr vert="vert270" wrap="none" rtlCol="0">
              <a:spAutoFit/>
            </a:bodyPr>
            <a:lstStyle/>
            <a:p>
              <a:pPr algn="ctr"/>
              <a:r>
                <a:rPr lang="en-US" sz="3600" b="1" dirty="0" smtClean="0"/>
                <a:t>Learner </a:t>
              </a:r>
            </a:p>
            <a:p>
              <a:pPr algn="ctr"/>
              <a:r>
                <a:rPr lang="en-US" sz="3600" b="1" dirty="0" smtClean="0"/>
                <a:t>Generated</a:t>
              </a:r>
            </a:p>
            <a:p>
              <a:pPr algn="ctr"/>
              <a:r>
                <a:rPr lang="en-US" sz="3600" b="1" dirty="0" smtClean="0"/>
                <a:t> Data</a:t>
              </a:r>
              <a:endParaRPr lang="en-US" sz="3600" b="1" dirty="0"/>
            </a:p>
          </p:txBody>
        </p:sp>
        <p:sp>
          <p:nvSpPr>
            <p:cNvPr id="147" name="TextBox 146"/>
            <p:cNvSpPr txBox="1"/>
            <p:nvPr/>
          </p:nvSpPr>
          <p:spPr>
            <a:xfrm>
              <a:off x="12326539" y="7848986"/>
              <a:ext cx="1846660" cy="1973482"/>
            </a:xfrm>
            <a:prstGeom prst="rect">
              <a:avLst/>
            </a:prstGeom>
            <a:noFill/>
            <a:scene3d>
              <a:camera prst="orthographicFront">
                <a:rot lat="0" lon="0" rev="0"/>
              </a:camera>
              <a:lightRig rig="threePt" dir="t"/>
            </a:scene3d>
          </p:spPr>
          <p:txBody>
            <a:bodyPr vert="vert270" wrap="none" rtlCol="0">
              <a:spAutoFit/>
            </a:bodyPr>
            <a:lstStyle/>
            <a:p>
              <a:pPr algn="ctr"/>
              <a:r>
                <a:rPr lang="en-US" sz="3600" b="1" dirty="0" smtClean="0"/>
                <a:t>Real Time </a:t>
              </a:r>
            </a:p>
            <a:p>
              <a:pPr algn="ctr"/>
              <a:r>
                <a:rPr lang="en-US" sz="3600" b="1" dirty="0" smtClean="0"/>
                <a:t>Data and </a:t>
              </a:r>
            </a:p>
            <a:p>
              <a:pPr algn="ctr"/>
              <a:r>
                <a:rPr lang="en-US" sz="3600" b="1" dirty="0" smtClean="0"/>
                <a:t>near RTD</a:t>
              </a:r>
              <a:endParaRPr lang="en-US" sz="3600" b="1" dirty="0"/>
            </a:p>
          </p:txBody>
        </p:sp>
        <p:sp>
          <p:nvSpPr>
            <p:cNvPr id="148" name="TextBox 147"/>
            <p:cNvSpPr txBox="1"/>
            <p:nvPr/>
          </p:nvSpPr>
          <p:spPr>
            <a:xfrm>
              <a:off x="12880537" y="10751789"/>
              <a:ext cx="1292662" cy="1778266"/>
            </a:xfrm>
            <a:prstGeom prst="rect">
              <a:avLst/>
            </a:prstGeom>
            <a:noFill/>
            <a:scene3d>
              <a:camera prst="orthographicFront">
                <a:rot lat="0" lon="0" rev="0"/>
              </a:camera>
              <a:lightRig rig="threePt" dir="t"/>
            </a:scene3d>
          </p:spPr>
          <p:txBody>
            <a:bodyPr vert="vert270" wrap="none" rtlCol="0">
              <a:spAutoFit/>
            </a:bodyPr>
            <a:lstStyle/>
            <a:p>
              <a:pPr algn="ctr"/>
              <a:r>
                <a:rPr lang="en-US" sz="3600" b="1" dirty="0" smtClean="0"/>
                <a:t>Archived </a:t>
              </a:r>
            </a:p>
            <a:p>
              <a:pPr algn="ctr"/>
              <a:r>
                <a:rPr lang="en-US" sz="3600" b="1" dirty="0" smtClean="0"/>
                <a:t>Data</a:t>
              </a:r>
              <a:endParaRPr lang="en-US" sz="3600" b="1" dirty="0"/>
            </a:p>
          </p:txBody>
        </p:sp>
        <p:sp>
          <p:nvSpPr>
            <p:cNvPr id="149" name="TextBox 148"/>
            <p:cNvSpPr txBox="1"/>
            <p:nvPr/>
          </p:nvSpPr>
          <p:spPr>
            <a:xfrm>
              <a:off x="12880537" y="13315654"/>
              <a:ext cx="1292662" cy="2018792"/>
            </a:xfrm>
            <a:prstGeom prst="rect">
              <a:avLst/>
            </a:prstGeom>
            <a:noFill/>
            <a:scene3d>
              <a:camera prst="orthographicFront">
                <a:rot lat="0" lon="0" rev="0"/>
              </a:camera>
              <a:lightRig rig="threePt" dir="t"/>
            </a:scene3d>
          </p:spPr>
          <p:txBody>
            <a:bodyPr vert="vert270" wrap="none" rtlCol="0">
              <a:spAutoFit/>
            </a:bodyPr>
            <a:lstStyle/>
            <a:p>
              <a:pPr algn="ctr"/>
              <a:r>
                <a:rPr lang="en-US" sz="3600" b="1" dirty="0" smtClean="0"/>
                <a:t>Simulated </a:t>
              </a:r>
            </a:p>
            <a:p>
              <a:pPr algn="ctr"/>
              <a:r>
                <a:rPr lang="en-US" sz="3600" b="1" dirty="0" smtClean="0"/>
                <a:t>Data</a:t>
              </a:r>
              <a:endParaRPr lang="en-US" sz="3600" b="1" dirty="0"/>
            </a:p>
          </p:txBody>
        </p:sp>
      </p:grpSp>
      <p:sp>
        <p:nvSpPr>
          <p:cNvPr id="88" name="TextBox 87"/>
          <p:cNvSpPr txBox="1"/>
          <p:nvPr/>
        </p:nvSpPr>
        <p:spPr>
          <a:xfrm>
            <a:off x="22595244" y="9206451"/>
            <a:ext cx="2531944" cy="251083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rtlCol="0" anchor="ctr" anchorCtr="0">
            <a:noAutofit/>
          </a:bodyPr>
          <a:lstStyle/>
          <a:p>
            <a:pPr algn="ctr"/>
            <a:r>
              <a:rPr lang="en-US" sz="3600" dirty="0" smtClean="0"/>
              <a:t>Online Labs</a:t>
            </a:r>
            <a:endParaRPr lang="en-US" sz="3600" dirty="0"/>
          </a:p>
        </p:txBody>
      </p:sp>
      <p:sp>
        <p:nvSpPr>
          <p:cNvPr id="178" name="TextBox 177"/>
          <p:cNvSpPr txBox="1"/>
          <p:nvPr/>
        </p:nvSpPr>
        <p:spPr>
          <a:xfrm>
            <a:off x="32121881" y="14006853"/>
            <a:ext cx="9601200" cy="16350093"/>
          </a:xfrm>
          <a:prstGeom prst="rect">
            <a:avLst/>
          </a:prstGeom>
          <a:noFill/>
        </p:spPr>
        <p:txBody>
          <a:bodyPr wrap="square" rtlCol="0">
            <a:noAutofit/>
          </a:bodyPr>
          <a:lstStyle/>
          <a:p>
            <a:pPr algn="just"/>
            <a:r>
              <a:rPr lang="en-US" sz="3600" b="1" dirty="0" smtClean="0"/>
              <a:t>Using the Framework to Improve RTD Education</a:t>
            </a:r>
            <a:endParaRPr lang="en-US" sz="2400" dirty="0"/>
          </a:p>
          <a:p>
            <a:pPr algn="just"/>
            <a:r>
              <a:rPr lang="en-US" sz="2400" dirty="0" smtClean="0"/>
              <a:t>The COSEE NOW team is currently </a:t>
            </a:r>
            <a:br>
              <a:rPr lang="en-US" sz="2400" dirty="0" smtClean="0"/>
            </a:br>
            <a:r>
              <a:rPr lang="en-US" sz="2400" dirty="0" smtClean="0"/>
              <a:t>building out the framework to include </a:t>
            </a:r>
            <a:br>
              <a:rPr lang="en-US" sz="2400" dirty="0" smtClean="0"/>
            </a:br>
            <a:r>
              <a:rPr lang="en-US" sz="2400" dirty="0" smtClean="0"/>
              <a:t>guidance for educators and content </a:t>
            </a:r>
            <a:br>
              <a:rPr lang="en-US" sz="2400" dirty="0" smtClean="0"/>
            </a:br>
            <a:r>
              <a:rPr lang="en-US" sz="2400" dirty="0" smtClean="0"/>
              <a:t>developers for each box. This includes </a:t>
            </a:r>
            <a:br>
              <a:rPr lang="en-US" sz="2400" dirty="0" smtClean="0"/>
            </a:br>
            <a:r>
              <a:rPr lang="en-US" sz="2400" dirty="0" smtClean="0"/>
              <a:t>defining the skills learners need to have </a:t>
            </a:r>
            <a:br>
              <a:rPr lang="en-US" sz="2400" dirty="0" smtClean="0"/>
            </a:br>
            <a:r>
              <a:rPr lang="en-US" sz="2400" dirty="0" smtClean="0"/>
              <a:t>to use activities in each category, and </a:t>
            </a:r>
            <a:br>
              <a:rPr lang="en-US" sz="2400" dirty="0" smtClean="0"/>
            </a:br>
            <a:r>
              <a:rPr lang="en-US" sz="2400" dirty="0" smtClean="0"/>
              <a:t>the skills educators need to effectively </a:t>
            </a:r>
            <a:br>
              <a:rPr lang="en-US" sz="2400" dirty="0" smtClean="0"/>
            </a:br>
            <a:r>
              <a:rPr lang="en-US" sz="2400" dirty="0" smtClean="0"/>
              <a:t>build skills in their students.</a:t>
            </a:r>
          </a:p>
          <a:p>
            <a:pPr algn="just"/>
            <a:endParaRPr lang="en-US" sz="2400" dirty="0"/>
          </a:p>
          <a:p>
            <a:pPr algn="just"/>
            <a:r>
              <a:rPr lang="en-US" sz="2400" dirty="0" smtClean="0"/>
              <a:t>COSEE NOW is using this framework </a:t>
            </a:r>
            <a:br>
              <a:rPr lang="en-US" sz="2400" dirty="0" smtClean="0"/>
            </a:br>
            <a:r>
              <a:rPr lang="en-US" sz="2400" dirty="0" smtClean="0"/>
              <a:t>to inform several current and future </a:t>
            </a:r>
            <a:br>
              <a:rPr lang="en-US" sz="2400" dirty="0" smtClean="0"/>
            </a:br>
            <a:r>
              <a:rPr lang="en-US" sz="2400" dirty="0" smtClean="0"/>
              <a:t>activities, including:</a:t>
            </a:r>
          </a:p>
          <a:p>
            <a:pPr marL="342900" indent="-342900" algn="just">
              <a:buFont typeface="Arial"/>
              <a:buChar char="•"/>
            </a:pPr>
            <a:r>
              <a:rPr lang="en-US" sz="2400" b="1" dirty="0" smtClean="0"/>
              <a:t>Defining</a:t>
            </a:r>
            <a:r>
              <a:rPr lang="en-US" sz="2400" dirty="0" smtClean="0"/>
              <a:t> </a:t>
            </a:r>
            <a:r>
              <a:rPr lang="en-US" sz="2400" b="1" dirty="0" smtClean="0"/>
              <a:t>Pathways to Learning</a:t>
            </a:r>
            <a:r>
              <a:rPr lang="en-US" sz="2400" dirty="0"/>
              <a:t>:</a:t>
            </a:r>
            <a:r>
              <a:rPr lang="en-US" sz="2400" dirty="0" smtClean="0"/>
              <a:t> What is the best approach to develop data literacy in students and educators?  Can the framework be used to designed </a:t>
            </a:r>
            <a:r>
              <a:rPr lang="en-US" sz="2400" dirty="0" err="1" smtClean="0"/>
              <a:t>scaffolded</a:t>
            </a:r>
            <a:r>
              <a:rPr lang="en-US" sz="2400" dirty="0" smtClean="0"/>
              <a:t> curriculum (i.e. a pathway through the boxes)?</a:t>
            </a:r>
          </a:p>
          <a:p>
            <a:pPr marL="342900" indent="-342900" algn="just">
              <a:buFont typeface="Arial"/>
              <a:buChar char="•"/>
            </a:pPr>
            <a:r>
              <a:rPr lang="en-US" sz="2400" b="1" dirty="0" smtClean="0"/>
              <a:t>Informing Curricula Development: </a:t>
            </a:r>
            <a:r>
              <a:rPr lang="en-US" sz="2400" dirty="0" smtClean="0"/>
              <a:t>The framework can be used to classify existing curricula and to find niches that are not well covered.</a:t>
            </a:r>
          </a:p>
          <a:p>
            <a:pPr marL="342900" indent="-342900" algn="just">
              <a:buFont typeface="Arial"/>
              <a:buChar char="•"/>
            </a:pPr>
            <a:r>
              <a:rPr lang="en-US" sz="2400" b="1" dirty="0" smtClean="0"/>
              <a:t>Professional Development: </a:t>
            </a:r>
            <a:r>
              <a:rPr lang="en-US" sz="2400" dirty="0" smtClean="0"/>
              <a:t>The framework can provide educators with a context for using RTD in their teaching, as well as selecting, adapting and developing lessons that use best practices to teach data literacy.</a:t>
            </a:r>
          </a:p>
          <a:p>
            <a:pPr algn="just"/>
            <a:endParaRPr lang="en-US" sz="2400" dirty="0" smtClean="0"/>
          </a:p>
          <a:p>
            <a:pPr algn="just"/>
            <a:r>
              <a:rPr lang="en-US" sz="2400" dirty="0" smtClean="0"/>
              <a:t>The framework does </a:t>
            </a:r>
            <a:r>
              <a:rPr lang="en-US" sz="2400" dirty="0"/>
              <a:t>not include all of the possible ways to teach with data, nor all of the nuances of different data </a:t>
            </a:r>
            <a:r>
              <a:rPr lang="en-US" sz="2400" dirty="0" smtClean="0"/>
              <a:t>types.  If you are an educator who is using or aspires to use data in your classroom, we hope that this framework can help you identify and grow the data analysis skills and inquiry capabilities of your students.</a:t>
            </a:r>
          </a:p>
          <a:p>
            <a:pPr algn="just"/>
            <a:endParaRPr lang="en-US" sz="2400" dirty="0" smtClean="0"/>
          </a:p>
          <a:p>
            <a:pPr algn="just"/>
            <a:r>
              <a:rPr lang="en-US" sz="2400" b="1" dirty="0" smtClean="0"/>
              <a:t>References</a:t>
            </a:r>
          </a:p>
          <a:p>
            <a:pPr marL="285750" indent="-285750">
              <a:buFont typeface="Arial"/>
              <a:buChar char="•"/>
            </a:pPr>
            <a:r>
              <a:rPr lang="en-US" sz="1800" dirty="0"/>
              <a:t>Adams, L. G. and G. Matsumoto (2009). Enhancing Ocean Literacy Using Real-Time Data. Oceanography.</a:t>
            </a:r>
          </a:p>
          <a:p>
            <a:pPr marL="285750" indent="-285750">
              <a:buFont typeface="Arial"/>
              <a:buChar char="•"/>
            </a:pPr>
            <a:r>
              <a:rPr lang="en-US" sz="1800" dirty="0" smtClean="0"/>
              <a:t>Hug</a:t>
            </a:r>
            <a:r>
              <a:rPr lang="en-US" sz="1800" dirty="0"/>
              <a:t>, B. and K. </a:t>
            </a:r>
            <a:r>
              <a:rPr lang="en-US" sz="1800" dirty="0" smtClean="0"/>
              <a:t>McNeill </a:t>
            </a:r>
            <a:r>
              <a:rPr lang="en-US" sz="1800" dirty="0"/>
              <a:t>(2008</a:t>
            </a:r>
            <a:r>
              <a:rPr lang="en-US" sz="1800" dirty="0" smtClean="0"/>
              <a:t>). </a:t>
            </a:r>
            <a:r>
              <a:rPr lang="en-US" sz="1800" dirty="0"/>
              <a:t>Use of First-hand and Second-hand Data in Science: Does data type influence classroom conversations?  International Journal of Science </a:t>
            </a:r>
            <a:r>
              <a:rPr lang="en-US" sz="1800" dirty="0" smtClean="0"/>
              <a:t>Education.</a:t>
            </a:r>
          </a:p>
          <a:p>
            <a:pPr marL="285750" indent="-285750">
              <a:buFont typeface="Arial"/>
              <a:buChar char="•"/>
            </a:pPr>
            <a:r>
              <a:rPr lang="en-US" sz="1800" dirty="0"/>
              <a:t>McDonnell, J. D</a:t>
            </a:r>
            <a:r>
              <a:rPr lang="en-US" sz="1800" dirty="0" smtClean="0"/>
              <a:t>. et al (2012).  An Assessment of Real-Time Data Use in Undergraduate Classrooms.  Ocean Sciences 2012. (see poster in this session)</a:t>
            </a:r>
          </a:p>
          <a:p>
            <a:pPr marL="285750" indent="-285750">
              <a:buFont typeface="Arial"/>
              <a:buChar char="•"/>
            </a:pPr>
            <a:r>
              <a:rPr lang="en-US" sz="1800" dirty="0" smtClean="0"/>
              <a:t>McGrath</a:t>
            </a:r>
            <a:r>
              <a:rPr lang="en-US" sz="1800" dirty="0"/>
              <a:t>, </a:t>
            </a:r>
            <a:r>
              <a:rPr lang="en-US" sz="1800" dirty="0" smtClean="0"/>
              <a:t>E. </a:t>
            </a:r>
            <a:r>
              <a:rPr lang="en-US" sz="1800" dirty="0"/>
              <a:t> </a:t>
            </a:r>
            <a:r>
              <a:rPr lang="en-US" sz="1800" dirty="0" smtClean="0"/>
              <a:t>(2001</a:t>
            </a:r>
            <a:r>
              <a:rPr lang="en-US" sz="1800" dirty="0"/>
              <a:t>). Is it Unique &amp; Compelling? </a:t>
            </a:r>
            <a:r>
              <a:rPr lang="en-US" sz="1800" dirty="0" smtClean="0"/>
              <a:t>Momentum Magazine.</a:t>
            </a:r>
          </a:p>
          <a:p>
            <a:pPr marL="285750" indent="-285750">
              <a:buFont typeface="Arial"/>
              <a:buChar char="•"/>
            </a:pPr>
            <a:r>
              <a:rPr lang="en-US" sz="1800" dirty="0"/>
              <a:t>Parsons, C. (2006). SWMP/IOOS Real-Time Data in K-12 Classrooms: A Front-end Evaluation. </a:t>
            </a:r>
            <a:br>
              <a:rPr lang="en-US" sz="1800" dirty="0"/>
            </a:br>
            <a:r>
              <a:rPr lang="en-US" sz="1800" dirty="0">
                <a:hlinkClick r:id="rId4"/>
              </a:rPr>
              <a:t>http://coseenow.net/files/2008/12/</a:t>
            </a:r>
            <a:r>
              <a:rPr lang="en-US" sz="1800" dirty="0" smtClean="0">
                <a:hlinkClick r:id="rId4"/>
              </a:rPr>
              <a:t>rtd_exec_sum.pdf</a:t>
            </a:r>
            <a:endParaRPr lang="en-US" sz="1800" dirty="0" smtClean="0"/>
          </a:p>
          <a:p>
            <a:endParaRPr lang="en-US" sz="1800" dirty="0"/>
          </a:p>
          <a:p>
            <a:r>
              <a:rPr lang="en-US" sz="2400" b="1" dirty="0"/>
              <a:t>Acknowledgements</a:t>
            </a:r>
            <a:endParaRPr lang="en-US" sz="2400" i="1" dirty="0"/>
          </a:p>
          <a:p>
            <a:r>
              <a:rPr lang="en-US" sz="1800" i="1" dirty="0"/>
              <a:t>This project is a collaborative effort </a:t>
            </a:r>
            <a:r>
              <a:rPr lang="en-US" sz="1800" i="1" dirty="0" smtClean="0"/>
              <a:t>by members of the </a:t>
            </a:r>
            <a:r>
              <a:rPr lang="en-US" sz="1800" i="1" dirty="0"/>
              <a:t>Centers for Ocean Sciences Education Excellence Networked Ocean World (COSEE NOW). This project is supported by the National Science Foundation under Grant No. OCE-0730719</a:t>
            </a:r>
            <a:r>
              <a:rPr lang="en-US" sz="1800" i="1" dirty="0" smtClean="0"/>
              <a:t>.</a:t>
            </a:r>
            <a:endParaRPr lang="en-US" sz="1800" i="1" dirty="0"/>
          </a:p>
          <a:p>
            <a:endParaRPr lang="en-US" sz="2400" i="1" dirty="0"/>
          </a:p>
          <a:p>
            <a:r>
              <a:rPr lang="en-US" sz="2400" i="1" dirty="0" smtClean="0"/>
              <a:t>            Visit </a:t>
            </a:r>
            <a:r>
              <a:rPr lang="en-US" sz="2400" i="1" dirty="0"/>
              <a:t>and join our online </a:t>
            </a:r>
            <a:r>
              <a:rPr lang="en-US" sz="2400" i="1" dirty="0" smtClean="0"/>
              <a:t>community of real-time </a:t>
            </a:r>
            <a:br>
              <a:rPr lang="en-US" sz="2400" i="1" dirty="0" smtClean="0"/>
            </a:br>
            <a:r>
              <a:rPr lang="en-US" sz="2400" i="1" dirty="0" smtClean="0"/>
              <a:t>            data educators </a:t>
            </a:r>
            <a:r>
              <a:rPr lang="en-US" sz="2400" i="1" dirty="0"/>
              <a:t>at </a:t>
            </a:r>
            <a:r>
              <a:rPr lang="en-US" sz="2400" i="1" dirty="0">
                <a:hlinkClick r:id="rId5"/>
              </a:rPr>
              <a:t>http://coseenow.net/groups/rtd</a:t>
            </a:r>
            <a:r>
              <a:rPr lang="en-US" sz="2400" i="1" dirty="0" smtClean="0">
                <a:hlinkClick r:id="rId5"/>
              </a:rPr>
              <a:t>/</a:t>
            </a:r>
            <a:r>
              <a:rPr lang="en-US" sz="2400" i="1" dirty="0" smtClean="0"/>
              <a:t>  </a:t>
            </a:r>
            <a:endParaRPr lang="en-US" sz="2400" i="1" dirty="0"/>
          </a:p>
          <a:p>
            <a:endParaRPr lang="en-US" sz="2400" dirty="0"/>
          </a:p>
        </p:txBody>
      </p:sp>
      <p:sp>
        <p:nvSpPr>
          <p:cNvPr id="82" name="TextBox 81"/>
          <p:cNvSpPr txBox="1"/>
          <p:nvPr/>
        </p:nvSpPr>
        <p:spPr>
          <a:xfrm>
            <a:off x="21369219" y="11912230"/>
            <a:ext cx="2531944" cy="251083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rtlCol="0" anchor="ctr" anchorCtr="0">
            <a:noAutofit/>
          </a:bodyPr>
          <a:lstStyle/>
          <a:p>
            <a:pPr algn="ctr"/>
            <a:r>
              <a:rPr lang="en-US" sz="3600" dirty="0" smtClean="0"/>
              <a:t>Writing Prompts &amp; Homework</a:t>
            </a:r>
            <a:endParaRPr lang="en-US" sz="3600" dirty="0"/>
          </a:p>
        </p:txBody>
      </p:sp>
      <p:sp>
        <p:nvSpPr>
          <p:cNvPr id="81" name="TextBox 80"/>
          <p:cNvSpPr txBox="1"/>
          <p:nvPr/>
        </p:nvSpPr>
        <p:spPr>
          <a:xfrm>
            <a:off x="23901163" y="5980095"/>
            <a:ext cx="2531944" cy="251083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rtlCol="0" anchor="ctr" anchorCtr="0">
            <a:noAutofit/>
          </a:bodyPr>
          <a:lstStyle/>
          <a:p>
            <a:pPr algn="ctr"/>
            <a:r>
              <a:rPr lang="en-US" sz="3600" dirty="0" smtClean="0"/>
              <a:t>Lab/Field Experiments</a:t>
            </a:r>
            <a:endParaRPr lang="en-US" sz="3600" dirty="0"/>
          </a:p>
        </p:txBody>
      </p:sp>
      <p:sp>
        <p:nvSpPr>
          <p:cNvPr id="197" name="Rounded Rectangle 196"/>
          <p:cNvSpPr/>
          <p:nvPr/>
        </p:nvSpPr>
        <p:spPr>
          <a:xfrm>
            <a:off x="10515597" y="4789565"/>
            <a:ext cx="4575702" cy="476228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4" name="PosterHeaderBar"/>
          <p:cNvSpPr/>
          <p:nvPr/>
        </p:nvSpPr>
        <p:spPr bwMode="auto">
          <a:xfrm>
            <a:off x="0" y="-6351"/>
            <a:ext cx="42062400" cy="3886200"/>
          </a:xfrm>
          <a:prstGeom prst="rect">
            <a:avLst/>
          </a:prstGeom>
          <a:solidFill>
            <a:srgbClr val="C5E2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defTabSz="3134513" fontAlgn="auto">
              <a:spcBef>
                <a:spcPts val="0"/>
              </a:spcBef>
              <a:spcAft>
                <a:spcPts val="0"/>
              </a:spcAft>
              <a:defRPr/>
            </a:pPr>
            <a:endParaRPr lang="en-US" dirty="0"/>
          </a:p>
        </p:txBody>
      </p:sp>
      <p:cxnSp>
        <p:nvCxnSpPr>
          <p:cNvPr id="55" name="Straight Connector 54"/>
          <p:cNvCxnSpPr/>
          <p:nvPr/>
        </p:nvCxnSpPr>
        <p:spPr bwMode="auto">
          <a:xfrm>
            <a:off x="0" y="3879849"/>
            <a:ext cx="42062400" cy="0"/>
          </a:xfrm>
          <a:prstGeom prst="line">
            <a:avLst/>
          </a:prstGeom>
          <a:ln w="177800">
            <a:solidFill>
              <a:srgbClr val="0097CC"/>
            </a:solidFill>
          </a:ln>
        </p:spPr>
        <p:style>
          <a:lnRef idx="1">
            <a:schemeClr val="accent1"/>
          </a:lnRef>
          <a:fillRef idx="0">
            <a:schemeClr val="accent1"/>
          </a:fillRef>
          <a:effectRef idx="0">
            <a:schemeClr val="accent1"/>
          </a:effectRef>
          <a:fontRef idx="minor">
            <a:schemeClr val="tx1"/>
          </a:fontRef>
        </p:style>
      </p:cxnSp>
      <p:sp>
        <p:nvSpPr>
          <p:cNvPr id="61" name="Authors"/>
          <p:cNvSpPr txBox="1">
            <a:spLocks/>
          </p:cNvSpPr>
          <p:nvPr/>
        </p:nvSpPr>
        <p:spPr>
          <a:xfrm>
            <a:off x="6842125" y="2520858"/>
            <a:ext cx="29464602" cy="1093787"/>
          </a:xfrm>
          <a:prstGeom prst="rect">
            <a:avLst/>
          </a:prstGeom>
        </p:spPr>
        <p:txBody>
          <a:bodyPr/>
          <a:lstStyle>
            <a:lvl1pPr marL="1626306" indent="-1626306" algn="l" defTabSz="2168408" rtl="0" eaLnBrk="1" latinLnBrk="0" hangingPunct="1">
              <a:spcBef>
                <a:spcPct val="20000"/>
              </a:spcBef>
              <a:buFont typeface="Arial"/>
              <a:buChar char="•"/>
              <a:defRPr sz="15200" kern="1200">
                <a:solidFill>
                  <a:schemeClr val="tx1"/>
                </a:solidFill>
                <a:latin typeface="+mn-lt"/>
                <a:ea typeface="+mn-ea"/>
                <a:cs typeface="+mn-cs"/>
              </a:defRPr>
            </a:lvl1pPr>
            <a:lvl2pPr marL="3523663" indent="-1355255" algn="l" defTabSz="2168408" rtl="0" eaLnBrk="1" latinLnBrk="0" hangingPunct="1">
              <a:spcBef>
                <a:spcPct val="20000"/>
              </a:spcBef>
              <a:buFont typeface="Arial"/>
              <a:buChar char="–"/>
              <a:defRPr sz="13300" kern="1200">
                <a:solidFill>
                  <a:schemeClr val="tx1"/>
                </a:solidFill>
                <a:latin typeface="+mn-lt"/>
                <a:ea typeface="+mn-ea"/>
                <a:cs typeface="+mn-cs"/>
              </a:defRPr>
            </a:lvl2pPr>
            <a:lvl3pPr marL="5421020" indent="-1084204" algn="l" defTabSz="2168408" rtl="0" eaLnBrk="1" latinLnBrk="0" hangingPunct="1">
              <a:spcBef>
                <a:spcPct val="20000"/>
              </a:spcBef>
              <a:buFont typeface="Arial"/>
              <a:buChar char="•"/>
              <a:defRPr sz="11400" kern="1200">
                <a:solidFill>
                  <a:schemeClr val="tx1"/>
                </a:solidFill>
                <a:latin typeface="+mn-lt"/>
                <a:ea typeface="+mn-ea"/>
                <a:cs typeface="+mn-cs"/>
              </a:defRPr>
            </a:lvl3pPr>
            <a:lvl4pPr marL="7589429" indent="-1084204" algn="l" defTabSz="2168408" rtl="0" eaLnBrk="1" latinLnBrk="0" hangingPunct="1">
              <a:spcBef>
                <a:spcPct val="20000"/>
              </a:spcBef>
              <a:buFont typeface="Arial"/>
              <a:buChar char="–"/>
              <a:defRPr sz="9500" kern="1200">
                <a:solidFill>
                  <a:schemeClr val="tx1"/>
                </a:solidFill>
                <a:latin typeface="+mn-lt"/>
                <a:ea typeface="+mn-ea"/>
                <a:cs typeface="+mn-cs"/>
              </a:defRPr>
            </a:lvl4pPr>
            <a:lvl5pPr marL="9757837" indent="-1084204" algn="l" defTabSz="2168408" rtl="0" eaLnBrk="1" latinLnBrk="0" hangingPunct="1">
              <a:spcBef>
                <a:spcPct val="20000"/>
              </a:spcBef>
              <a:buFont typeface="Arial"/>
              <a:buChar char="»"/>
              <a:defRPr sz="9500" kern="1200">
                <a:solidFill>
                  <a:schemeClr val="tx1"/>
                </a:solidFill>
                <a:latin typeface="+mn-lt"/>
                <a:ea typeface="+mn-ea"/>
                <a:cs typeface="+mn-cs"/>
              </a:defRPr>
            </a:lvl5pPr>
            <a:lvl6pPr marL="11926245" indent="-1084204" algn="l" defTabSz="2168408" rtl="0" eaLnBrk="1" latinLnBrk="0" hangingPunct="1">
              <a:spcBef>
                <a:spcPct val="20000"/>
              </a:spcBef>
              <a:buFont typeface="Arial"/>
              <a:buChar char="•"/>
              <a:defRPr sz="9500" kern="1200">
                <a:solidFill>
                  <a:schemeClr val="tx1"/>
                </a:solidFill>
                <a:latin typeface="+mn-lt"/>
                <a:ea typeface="+mn-ea"/>
                <a:cs typeface="+mn-cs"/>
              </a:defRPr>
            </a:lvl6pPr>
            <a:lvl7pPr marL="14094653" indent="-1084204" algn="l" defTabSz="2168408" rtl="0" eaLnBrk="1" latinLnBrk="0" hangingPunct="1">
              <a:spcBef>
                <a:spcPct val="20000"/>
              </a:spcBef>
              <a:buFont typeface="Arial"/>
              <a:buChar char="•"/>
              <a:defRPr sz="9500" kern="1200">
                <a:solidFill>
                  <a:schemeClr val="tx1"/>
                </a:solidFill>
                <a:latin typeface="+mn-lt"/>
                <a:ea typeface="+mn-ea"/>
                <a:cs typeface="+mn-cs"/>
              </a:defRPr>
            </a:lvl7pPr>
            <a:lvl8pPr marL="16263061" indent="-1084204" algn="l" defTabSz="2168408" rtl="0" eaLnBrk="1" latinLnBrk="0" hangingPunct="1">
              <a:spcBef>
                <a:spcPct val="20000"/>
              </a:spcBef>
              <a:buFont typeface="Arial"/>
              <a:buChar char="•"/>
              <a:defRPr sz="9500" kern="1200">
                <a:solidFill>
                  <a:schemeClr val="tx1"/>
                </a:solidFill>
                <a:latin typeface="+mn-lt"/>
                <a:ea typeface="+mn-ea"/>
                <a:cs typeface="+mn-cs"/>
              </a:defRPr>
            </a:lvl8pPr>
            <a:lvl9pPr marL="18431469" indent="-1084204" algn="l" defTabSz="2168408" rtl="0" eaLnBrk="1" latinLnBrk="0" hangingPunct="1">
              <a:spcBef>
                <a:spcPct val="20000"/>
              </a:spcBef>
              <a:buFont typeface="Arial"/>
              <a:buChar char="•"/>
              <a:defRPr sz="9500" kern="1200">
                <a:solidFill>
                  <a:schemeClr val="tx1"/>
                </a:solidFill>
                <a:latin typeface="+mn-lt"/>
                <a:ea typeface="+mn-ea"/>
                <a:cs typeface="+mn-cs"/>
              </a:defRPr>
            </a:lvl9pPr>
          </a:lstStyle>
          <a:p>
            <a:pPr marL="0" indent="0" algn="ctr">
              <a:buNone/>
            </a:pPr>
            <a:r>
              <a:rPr lang="en-US" sz="4400" dirty="0" smtClean="0">
                <a:latin typeface="Tahoma" charset="0"/>
                <a:cs typeface="Tahoma" charset="0"/>
              </a:rPr>
              <a:t>Sage Lichtenwalner</a:t>
            </a:r>
            <a:r>
              <a:rPr lang="en-US" sz="4400" baseline="30000" dirty="0" smtClean="0">
                <a:latin typeface="Tahoma" charset="0"/>
                <a:cs typeface="Tahoma" charset="0"/>
              </a:rPr>
              <a:t>1</a:t>
            </a:r>
            <a:r>
              <a:rPr lang="en-US" sz="4400" dirty="0" smtClean="0">
                <a:latin typeface="Tahoma" charset="0"/>
                <a:cs typeface="Tahoma" charset="0"/>
              </a:rPr>
              <a:t>, Kate Florio</a:t>
            </a:r>
            <a:r>
              <a:rPr lang="en-US" sz="4400" baseline="30000" dirty="0">
                <a:latin typeface="Tahoma" charset="0"/>
                <a:cs typeface="Tahoma" charset="0"/>
              </a:rPr>
              <a:t>2</a:t>
            </a:r>
            <a:r>
              <a:rPr lang="en-US" sz="4400" dirty="0" smtClean="0">
                <a:latin typeface="Tahoma" charset="0"/>
                <a:cs typeface="Tahoma" charset="0"/>
              </a:rPr>
              <a:t>, Janice McDonnell</a:t>
            </a:r>
            <a:r>
              <a:rPr lang="en-US" sz="4400" baseline="30000" dirty="0" smtClean="0">
                <a:latin typeface="Tahoma" charset="0"/>
                <a:cs typeface="Tahoma" charset="0"/>
              </a:rPr>
              <a:t>1</a:t>
            </a:r>
            <a:r>
              <a:rPr lang="en-US" sz="4400" dirty="0" smtClean="0">
                <a:latin typeface="Tahoma" charset="0"/>
                <a:cs typeface="Tahoma" charset="0"/>
              </a:rPr>
              <a:t>, Katie Gardner</a:t>
            </a:r>
            <a:r>
              <a:rPr lang="en-US" sz="4400" baseline="30000" dirty="0">
                <a:latin typeface="Tahoma" charset="0"/>
                <a:cs typeface="Tahoma" charset="0"/>
              </a:rPr>
              <a:t>2</a:t>
            </a:r>
            <a:r>
              <a:rPr lang="en-US" sz="4400" dirty="0" smtClean="0">
                <a:latin typeface="Tahoma" charset="0"/>
                <a:cs typeface="Tahoma" charset="0"/>
              </a:rPr>
              <a:t>, Harold Clark</a:t>
            </a:r>
            <a:r>
              <a:rPr lang="en-US" sz="4400" baseline="30000" dirty="0" smtClean="0">
                <a:latin typeface="Tahoma" charset="0"/>
                <a:cs typeface="Tahoma" charset="0"/>
              </a:rPr>
              <a:t>2</a:t>
            </a:r>
            <a:r>
              <a:rPr lang="en-US" sz="4400" dirty="0" smtClean="0">
                <a:latin typeface="Tahoma" charset="0"/>
                <a:cs typeface="Tahoma" charset="0"/>
              </a:rPr>
              <a:t>, Chris Parsons</a:t>
            </a:r>
            <a:r>
              <a:rPr lang="en-US" sz="4400" baseline="30000" dirty="0">
                <a:latin typeface="Tahoma" charset="0"/>
                <a:cs typeface="Tahoma" charset="0"/>
              </a:rPr>
              <a:t>3</a:t>
            </a:r>
            <a:r>
              <a:rPr lang="en-US" sz="4400" dirty="0" smtClean="0">
                <a:latin typeface="Tahoma" charset="0"/>
                <a:cs typeface="Tahoma" charset="0"/>
              </a:rPr>
              <a:t>, Liesl Hotaling</a:t>
            </a:r>
            <a:r>
              <a:rPr lang="en-US" sz="4400" baseline="30000" dirty="0" smtClean="0">
                <a:latin typeface="Tahoma" charset="0"/>
                <a:cs typeface="Tahoma" charset="0"/>
              </a:rPr>
              <a:t>4</a:t>
            </a:r>
          </a:p>
          <a:p>
            <a:pPr marL="0" indent="0" algn="ctr">
              <a:buNone/>
            </a:pPr>
            <a:r>
              <a:rPr lang="en-US" sz="2400" dirty="0" smtClean="0">
                <a:latin typeface="Tahoma" charset="0"/>
                <a:cs typeface="Tahoma" charset="0"/>
              </a:rPr>
              <a:t>1 Rutgers University       2 Liberty Science Center       3 Word Craft</a:t>
            </a:r>
            <a:r>
              <a:rPr lang="en-US" sz="2400" dirty="0">
                <a:latin typeface="Tahoma" charset="0"/>
                <a:cs typeface="Tahoma" charset="0"/>
              </a:rPr>
              <a:t> </a:t>
            </a:r>
            <a:r>
              <a:rPr lang="en-US" sz="2400" dirty="0" smtClean="0">
                <a:latin typeface="Tahoma" charset="0"/>
                <a:cs typeface="Tahoma" charset="0"/>
              </a:rPr>
              <a:t>      4 University of South Florida</a:t>
            </a:r>
            <a:endParaRPr lang="en-US" sz="2400" baseline="30000" dirty="0">
              <a:latin typeface="Tahoma" charset="0"/>
              <a:cs typeface="Tahoma" charset="0"/>
            </a:endParaRPr>
          </a:p>
        </p:txBody>
      </p:sp>
      <p:pic>
        <p:nvPicPr>
          <p:cNvPr id="77" name="Picture 63" descr="Logo BK.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121881" y="30568961"/>
            <a:ext cx="3632419" cy="93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2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876220" y="30566955"/>
            <a:ext cx="1948884" cy="932688"/>
          </a:xfrm>
          <a:prstGeom prst="rect">
            <a:avLst/>
          </a:prstGeom>
          <a:solidFill>
            <a:srgbClr val="0068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 name="Poster Title"/>
          <p:cNvSpPr txBox="1">
            <a:spLocks/>
          </p:cNvSpPr>
          <p:nvPr/>
        </p:nvSpPr>
        <p:spPr>
          <a:xfrm>
            <a:off x="6842125" y="81930"/>
            <a:ext cx="29464602" cy="2474912"/>
          </a:xfrm>
          <a:prstGeom prst="rect">
            <a:avLst/>
          </a:prstGeom>
        </p:spPr>
        <p:txBody>
          <a:bodyPr/>
          <a:lstStyle>
            <a:lvl1pPr algn="ctr" defTabSz="2168408" rtl="0" eaLnBrk="1" latinLnBrk="0" hangingPunct="1">
              <a:spcBef>
                <a:spcPct val="0"/>
              </a:spcBef>
              <a:buNone/>
              <a:defRPr sz="20900" kern="1200">
                <a:solidFill>
                  <a:schemeClr val="tx1"/>
                </a:solidFill>
                <a:latin typeface="+mj-lt"/>
                <a:ea typeface="+mj-ea"/>
                <a:cs typeface="+mj-cs"/>
              </a:defRPr>
            </a:lvl1pPr>
          </a:lstStyle>
          <a:p>
            <a:r>
              <a:rPr lang="en-US" sz="8000" dirty="0" smtClean="0">
                <a:latin typeface="Helvetica"/>
                <a:cs typeface="Helvetica"/>
              </a:rPr>
              <a:t>Constructing a Framework to Classify Ocean Data Activities: </a:t>
            </a:r>
          </a:p>
          <a:p>
            <a:r>
              <a:rPr lang="en-US" sz="6600" dirty="0" smtClean="0">
                <a:latin typeface="Helvetica"/>
                <a:cs typeface="Helvetica"/>
              </a:rPr>
              <a:t>A Tool for Content Developers, Data Translators and Educators (B0680)</a:t>
            </a:r>
            <a:endParaRPr lang="en-US" sz="6600" dirty="0">
              <a:latin typeface="Helvetica"/>
              <a:cs typeface="Helvetica"/>
            </a:endParaRPr>
          </a:p>
        </p:txBody>
      </p:sp>
      <p:pic>
        <p:nvPicPr>
          <p:cNvPr id="106" name="Picture 105" descr="RU_SIG_IMCS_CMYK.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327" y="503787"/>
            <a:ext cx="6400799" cy="2560320"/>
          </a:xfrm>
          <a:prstGeom prst="rect">
            <a:avLst/>
          </a:prstGeom>
        </p:spPr>
      </p:pic>
      <p:sp>
        <p:nvSpPr>
          <p:cNvPr id="108" name="TextBox 107"/>
          <p:cNvSpPr txBox="1"/>
          <p:nvPr/>
        </p:nvSpPr>
        <p:spPr>
          <a:xfrm>
            <a:off x="457200" y="4114800"/>
            <a:ext cx="9601200" cy="9140962"/>
          </a:xfrm>
          <a:prstGeom prst="rect">
            <a:avLst/>
          </a:prstGeom>
          <a:noFill/>
        </p:spPr>
        <p:txBody>
          <a:bodyPr wrap="square" rtlCol="0">
            <a:spAutoFit/>
          </a:bodyPr>
          <a:lstStyle/>
          <a:p>
            <a:pPr algn="just"/>
            <a:r>
              <a:rPr lang="en-US" sz="3600" b="1" dirty="0" smtClean="0"/>
              <a:t>Introduction</a:t>
            </a:r>
          </a:p>
          <a:p>
            <a:pPr algn="just"/>
            <a:r>
              <a:rPr lang="en-US" sz="2400" dirty="0" smtClean="0"/>
              <a:t>The world we live in is increasingly characterized by data. In oceanography, the Ocean Observatories Initiative (OOI), the Integrated Ocean Observing System (IOOS) and other efforts are spurring advances in sensor technologies and </a:t>
            </a:r>
            <a:r>
              <a:rPr lang="en-US" sz="2400" dirty="0" err="1" smtClean="0"/>
              <a:t>cyberinfrastructure</a:t>
            </a:r>
            <a:r>
              <a:rPr lang="en-US" sz="2400" dirty="0" smtClean="0"/>
              <a:t> that are changing the way oceanographers conduct research and share their results with the world. </a:t>
            </a:r>
          </a:p>
          <a:p>
            <a:pPr algn="just"/>
            <a:endParaRPr lang="en-US" sz="2400" dirty="0"/>
          </a:p>
          <a:p>
            <a:pPr algn="just"/>
            <a:r>
              <a:rPr lang="en-US" sz="2400" dirty="0" smtClean="0"/>
              <a:t>As we look to train the next generation of scientists, it is imperative that students have the opportunity to develop the skills necessary to collect, analyze and understand data. </a:t>
            </a:r>
          </a:p>
          <a:p>
            <a:pPr algn="just"/>
            <a:endParaRPr lang="en-US" sz="2400" dirty="0"/>
          </a:p>
          <a:p>
            <a:pPr algn="just"/>
            <a:r>
              <a:rPr lang="en-US" sz="2400" dirty="0" smtClean="0"/>
              <a:t>To meet this challenge, COSEE Networked Ocean World (NOW) has collaborated with scientists and educators to develop a framework to categorize and describe classroom activities that utilize ocean datasets and visualizations.   The framework is designed to:</a:t>
            </a:r>
          </a:p>
          <a:p>
            <a:pPr marL="342900" indent="-342900" algn="just">
              <a:buFont typeface="Arial"/>
              <a:buChar char="•"/>
            </a:pPr>
            <a:r>
              <a:rPr lang="en-US" sz="2400" dirty="0" smtClean="0"/>
              <a:t>make data activities more accessible to both formal and informal educators by facilitating the discovery of ocean data and data products appropriate for their audience of learners. </a:t>
            </a:r>
          </a:p>
          <a:p>
            <a:pPr marL="342900" indent="-342900" algn="just">
              <a:buFont typeface="Arial"/>
              <a:buChar char="•"/>
            </a:pPr>
            <a:r>
              <a:rPr lang="en-US" sz="2400" dirty="0" smtClean="0"/>
              <a:t>assist content developers by providing them a means to guide their development efforts towards suitable presentation formats for various inquiry styles. </a:t>
            </a:r>
          </a:p>
          <a:p>
            <a:pPr marL="342900" indent="-342900" algn="just">
              <a:buFont typeface="Arial"/>
              <a:buChar char="•"/>
            </a:pPr>
            <a:endParaRPr lang="en-US" sz="2400" dirty="0" smtClean="0"/>
          </a:p>
          <a:p>
            <a:pPr algn="just"/>
            <a:r>
              <a:rPr lang="en-US" sz="2400" dirty="0" smtClean="0"/>
              <a:t>The model framework is currently being reviewed with classroom educators and lesson developers in the COSEE NOW online community.</a:t>
            </a:r>
            <a:endParaRPr lang="en-US" sz="2400" dirty="0"/>
          </a:p>
        </p:txBody>
      </p:sp>
      <p:sp>
        <p:nvSpPr>
          <p:cNvPr id="113" name="TextBox 112"/>
          <p:cNvSpPr txBox="1"/>
          <p:nvPr/>
        </p:nvSpPr>
        <p:spPr>
          <a:xfrm>
            <a:off x="457200" y="20713784"/>
            <a:ext cx="9601200" cy="10785858"/>
          </a:xfrm>
          <a:prstGeom prst="rect">
            <a:avLst/>
          </a:prstGeom>
          <a:noFill/>
        </p:spPr>
        <p:txBody>
          <a:bodyPr wrap="square" rtlCol="0">
            <a:noAutofit/>
          </a:bodyPr>
          <a:lstStyle/>
          <a:p>
            <a:pPr algn="just"/>
            <a:r>
              <a:rPr lang="en-US" sz="3600" b="1" dirty="0" smtClean="0"/>
              <a:t>Background</a:t>
            </a:r>
          </a:p>
          <a:p>
            <a:pPr algn="just"/>
            <a:r>
              <a:rPr lang="en-US" sz="2400" dirty="0" smtClean="0"/>
              <a:t>Several </a:t>
            </a:r>
            <a:r>
              <a:rPr lang="en-US" sz="2400" dirty="0"/>
              <a:t>e</a:t>
            </a:r>
            <a:r>
              <a:rPr lang="en-US" sz="2400" dirty="0" smtClean="0"/>
              <a:t>ducational studies have shown that using authentic real-time data (RTD) from scientific institutions can enhance student motivation and investment in the concepts being </a:t>
            </a:r>
            <a:r>
              <a:rPr lang="en-US" sz="2400" dirty="0"/>
              <a:t>explored (Adams and Matsumoto 2009, McGrath 2001, Hug &amp; McNeill 2008)</a:t>
            </a:r>
            <a:r>
              <a:rPr lang="en-US" sz="2400" dirty="0" smtClean="0"/>
              <a:t>. The experience can also engage students directly in the scientific process. Unfortunately, relatively few K-12 or undergraduate educators currently integrate data analysis into their curriculum.  Many are highly motivated to do so, in part thanks to the ongoing effort to implement new science standards at the K-12 level (McDonnell 2012, Parsons 2006).</a:t>
            </a:r>
            <a:endParaRPr lang="en-US" sz="2400" dirty="0"/>
          </a:p>
          <a:p>
            <a:pPr algn="just"/>
            <a:endParaRPr lang="en-US" sz="2400" dirty="0"/>
          </a:p>
          <a:p>
            <a:pPr algn="just"/>
            <a:r>
              <a:rPr lang="en-US" sz="2400" dirty="0" smtClean="0"/>
              <a:t>This framework is intended to categorize the skills needed by students at different levels of engagement with data, as well as the teaching styles necessary for educators to use to effectively engage students in using and understanding data.  It also provides examples of how different types of data (i.e. raw, visualizations, models and simulations) and delivery methods (static images, </a:t>
            </a:r>
            <a:r>
              <a:rPr lang="en-US" sz="2400" dirty="0" err="1" smtClean="0"/>
              <a:t>interactives</a:t>
            </a:r>
            <a:r>
              <a:rPr lang="en-US" sz="2400" dirty="0" smtClean="0"/>
              <a:t>, first-hand data collection) can fit into various educational settings. Finally, it will include recommended pathways for educators to increase the data literacy level of their students.</a:t>
            </a:r>
          </a:p>
          <a:p>
            <a:pPr algn="just"/>
            <a:endParaRPr lang="en-US" sz="2400" dirty="0" smtClean="0"/>
          </a:p>
          <a:p>
            <a:pPr algn="just"/>
            <a:r>
              <a:rPr lang="en-US" sz="3600" b="1" dirty="0" smtClean="0"/>
              <a:t>Potential Uses of the Framework</a:t>
            </a:r>
            <a:endParaRPr lang="en-US" sz="2400" dirty="0" smtClean="0"/>
          </a:p>
          <a:p>
            <a:pPr marL="457200" indent="-457200" algn="just">
              <a:buFont typeface="+mj-lt"/>
              <a:buAutoNum type="arabicPeriod"/>
            </a:pPr>
            <a:r>
              <a:rPr lang="en-US" sz="2400" dirty="0" smtClean="0"/>
              <a:t>To provide a roadmap for creating </a:t>
            </a:r>
            <a:r>
              <a:rPr lang="en-US" sz="2400" dirty="0"/>
              <a:t>Professional Development </a:t>
            </a:r>
            <a:r>
              <a:rPr lang="en-US" sz="2400" dirty="0" smtClean="0"/>
              <a:t>programs for educators.</a:t>
            </a:r>
            <a:endParaRPr lang="en-US" sz="2400" dirty="0"/>
          </a:p>
          <a:p>
            <a:pPr marL="457200" indent="-457200" algn="just">
              <a:buFont typeface="+mj-lt"/>
              <a:buAutoNum type="arabicPeriod"/>
            </a:pPr>
            <a:r>
              <a:rPr lang="en-US" sz="2400" dirty="0" smtClean="0"/>
              <a:t>To help </a:t>
            </a:r>
            <a:r>
              <a:rPr lang="en-US" sz="2400" dirty="0"/>
              <a:t>Content Developers create lessons, matched with appropriate datasets and visualizations, focused on specific learning objectives</a:t>
            </a:r>
            <a:r>
              <a:rPr lang="en-US" sz="2400" dirty="0" smtClean="0"/>
              <a:t>.</a:t>
            </a:r>
          </a:p>
          <a:p>
            <a:pPr marL="457200" indent="-457200" algn="just">
              <a:buFont typeface="+mj-lt"/>
              <a:buAutoNum type="arabicPeriod"/>
            </a:pPr>
            <a:r>
              <a:rPr lang="en-US" sz="2400" dirty="0" smtClean="0"/>
              <a:t>To provide Educators, </a:t>
            </a:r>
            <a:r>
              <a:rPr lang="en-US" sz="2400" dirty="0"/>
              <a:t>who haven’t taught with data, </a:t>
            </a:r>
            <a:r>
              <a:rPr lang="en-US" sz="2400" dirty="0" smtClean="0"/>
              <a:t>with suggested pathways </a:t>
            </a:r>
            <a:r>
              <a:rPr lang="en-US" sz="2400" dirty="0"/>
              <a:t>to integrate </a:t>
            </a:r>
            <a:r>
              <a:rPr lang="en-US" sz="2400" dirty="0" smtClean="0"/>
              <a:t>data activities into </a:t>
            </a:r>
            <a:r>
              <a:rPr lang="en-US" sz="2400" dirty="0"/>
              <a:t>their teaching</a:t>
            </a:r>
            <a:r>
              <a:rPr lang="en-US" sz="2400" dirty="0" smtClean="0"/>
              <a:t>.</a:t>
            </a:r>
          </a:p>
          <a:p>
            <a:pPr marL="457200" indent="-457200" algn="just">
              <a:buFont typeface="+mj-lt"/>
              <a:buAutoNum type="arabicPeriod"/>
            </a:pPr>
            <a:r>
              <a:rPr lang="en-US" sz="2400" dirty="0" smtClean="0"/>
              <a:t>To help Educators, who are already teach with data, find lessons.</a:t>
            </a:r>
          </a:p>
        </p:txBody>
      </p:sp>
      <p:sp>
        <p:nvSpPr>
          <p:cNvPr id="117" name="TextBox 116"/>
          <p:cNvSpPr txBox="1"/>
          <p:nvPr/>
        </p:nvSpPr>
        <p:spPr>
          <a:xfrm>
            <a:off x="11054732" y="16843085"/>
            <a:ext cx="6815335" cy="12760615"/>
          </a:xfrm>
          <a:prstGeom prst="rect">
            <a:avLst/>
          </a:prstGeom>
          <a:noFill/>
        </p:spPr>
        <p:txBody>
          <a:bodyPr wrap="square" rtlCol="0">
            <a:noAutofit/>
          </a:bodyPr>
          <a:lstStyle/>
          <a:p>
            <a:pPr algn="just"/>
            <a:r>
              <a:rPr lang="en-US" sz="3600" b="1" dirty="0" smtClean="0"/>
              <a:t>Y axis: Data Types</a:t>
            </a:r>
            <a:endParaRPr lang="en-US" sz="2400" b="1" dirty="0"/>
          </a:p>
          <a:p>
            <a:pPr algn="just" fontAlgn="t"/>
            <a:endParaRPr lang="en-US" sz="2400" b="1" dirty="0" smtClean="0"/>
          </a:p>
          <a:p>
            <a:pPr algn="just" fontAlgn="t"/>
            <a:r>
              <a:rPr lang="en-US" sz="2400" b="1" dirty="0" smtClean="0"/>
              <a:t>Learner Generated Data</a:t>
            </a:r>
            <a:endParaRPr lang="en-US" sz="2400" b="1" dirty="0"/>
          </a:p>
          <a:p>
            <a:pPr algn="just" fontAlgn="t"/>
            <a:r>
              <a:rPr lang="en-US" sz="2400" dirty="0" smtClean="0"/>
              <a:t>Data that is measured </a:t>
            </a:r>
            <a:r>
              <a:rPr lang="en-US" sz="2400" dirty="0"/>
              <a:t>and/or calculated by learners </a:t>
            </a:r>
            <a:r>
              <a:rPr lang="en-US" sz="2400" dirty="0" smtClean="0"/>
              <a:t>as part </a:t>
            </a:r>
            <a:r>
              <a:rPr lang="en-US" sz="2400" dirty="0"/>
              <a:t>of </a:t>
            </a:r>
            <a:r>
              <a:rPr lang="en-US" sz="2400" dirty="0" smtClean="0"/>
              <a:t>an activity, </a:t>
            </a:r>
            <a:r>
              <a:rPr lang="en-US" sz="2400" dirty="0"/>
              <a:t>lesson, or </a:t>
            </a:r>
            <a:r>
              <a:rPr lang="en-US" sz="2400" dirty="0" smtClean="0"/>
              <a:t>project.  This can take place in the lab, field, or classroom.</a:t>
            </a:r>
          </a:p>
          <a:p>
            <a:pPr algn="just" fontAlgn="t"/>
            <a:endParaRPr lang="en-US" sz="2400" dirty="0" smtClean="0"/>
          </a:p>
          <a:p>
            <a:pPr algn="just" fontAlgn="t"/>
            <a:r>
              <a:rPr lang="en-US" sz="2400" b="1" dirty="0"/>
              <a:t>Real Time Data and near-RTD</a:t>
            </a:r>
          </a:p>
          <a:p>
            <a:pPr algn="just" fontAlgn="t"/>
            <a:r>
              <a:rPr lang="en-US" sz="2400" dirty="0" smtClean="0"/>
              <a:t>Data </a:t>
            </a:r>
            <a:r>
              <a:rPr lang="en-US" sz="2400" dirty="0"/>
              <a:t>that you can access as the data </a:t>
            </a:r>
            <a:r>
              <a:rPr lang="en-US" sz="2400" dirty="0" smtClean="0"/>
              <a:t>is collected </a:t>
            </a:r>
            <a:r>
              <a:rPr lang="en-US" sz="2400" dirty="0"/>
              <a:t>(or shortly thereafter) to study current conditions or </a:t>
            </a:r>
            <a:r>
              <a:rPr lang="en-US" sz="2400" dirty="0" smtClean="0"/>
              <a:t>events.  Generally these datasets are collected </a:t>
            </a:r>
            <a:r>
              <a:rPr lang="en-US" sz="2400" dirty="0"/>
              <a:t>on an ongoing </a:t>
            </a:r>
            <a:r>
              <a:rPr lang="en-US" sz="2400" dirty="0" smtClean="0"/>
              <a:t>basis. The </a:t>
            </a:r>
            <a:r>
              <a:rPr lang="en-US" sz="2400" dirty="0"/>
              <a:t>most recent data available are considered “real-time</a:t>
            </a:r>
            <a:r>
              <a:rPr lang="en-US" sz="2400" dirty="0" smtClean="0"/>
              <a:t>” (for </a:t>
            </a:r>
            <a:r>
              <a:rPr lang="en-US" sz="2400" dirty="0"/>
              <a:t>example, the current </a:t>
            </a:r>
            <a:r>
              <a:rPr lang="en-US" sz="2400" dirty="0" smtClean="0"/>
              <a:t>month </a:t>
            </a:r>
            <a:r>
              <a:rPr lang="en-US" sz="2400" dirty="0"/>
              <a:t>for data </a:t>
            </a:r>
            <a:r>
              <a:rPr lang="en-US" sz="2400" dirty="0" smtClean="0"/>
              <a:t>accumulated on </a:t>
            </a:r>
            <a:r>
              <a:rPr lang="en-US" sz="2400" dirty="0"/>
              <a:t>a monthly </a:t>
            </a:r>
            <a:r>
              <a:rPr lang="en-US" sz="2400" dirty="0" smtClean="0"/>
              <a:t>basis). </a:t>
            </a:r>
            <a:r>
              <a:rPr lang="en-US" sz="2400" dirty="0"/>
              <a:t>This can include data in which confusing features or outliers have been removed, or by averaging multiple </a:t>
            </a:r>
            <a:r>
              <a:rPr lang="en-US" sz="2400" dirty="0" smtClean="0"/>
              <a:t>data sets </a:t>
            </a:r>
            <a:r>
              <a:rPr lang="en-US" sz="2400" dirty="0"/>
              <a:t>to create a </a:t>
            </a:r>
            <a:r>
              <a:rPr lang="en-US" sz="2400" dirty="0" smtClean="0"/>
              <a:t>generalization, composite or advanced data product.</a:t>
            </a:r>
          </a:p>
          <a:p>
            <a:pPr algn="just" fontAlgn="t"/>
            <a:endParaRPr lang="en-US" sz="2400" dirty="0" smtClean="0"/>
          </a:p>
          <a:p>
            <a:pPr algn="just" fontAlgn="t"/>
            <a:r>
              <a:rPr lang="en-US" sz="2400" b="1" dirty="0"/>
              <a:t>Archived Data</a:t>
            </a:r>
          </a:p>
          <a:p>
            <a:pPr algn="just" fontAlgn="t"/>
            <a:r>
              <a:rPr lang="en-US" sz="2400" dirty="0"/>
              <a:t>Data that </a:t>
            </a:r>
            <a:r>
              <a:rPr lang="en-US" sz="2400" dirty="0" smtClean="0"/>
              <a:t>documents </a:t>
            </a:r>
            <a:r>
              <a:rPr lang="en-US" sz="2400" dirty="0"/>
              <a:t>past conditions or </a:t>
            </a:r>
            <a:r>
              <a:rPr lang="en-US" sz="2400" dirty="0" smtClean="0"/>
              <a:t>events </a:t>
            </a:r>
            <a:r>
              <a:rPr lang="en-US" sz="2400" dirty="0"/>
              <a:t>that </a:t>
            </a:r>
            <a:r>
              <a:rPr lang="en-US" sz="2400" dirty="0" smtClean="0"/>
              <a:t>is used </a:t>
            </a:r>
            <a:r>
              <a:rPr lang="en-US" sz="2400" dirty="0"/>
              <a:t>to put present conditions in </a:t>
            </a:r>
            <a:r>
              <a:rPr lang="en-US" sz="2400" dirty="0" smtClean="0"/>
              <a:t>context, generally older </a:t>
            </a:r>
            <a:r>
              <a:rPr lang="en-US" sz="2400" dirty="0"/>
              <a:t>than 5-10 sampling </a:t>
            </a:r>
            <a:r>
              <a:rPr lang="en-US" sz="2400" dirty="0" smtClean="0"/>
              <a:t>periods. </a:t>
            </a:r>
            <a:r>
              <a:rPr lang="en-US" sz="2400" dirty="0"/>
              <a:t>This can include data in which confusing features or outliers have been removed, or by averaging multiple </a:t>
            </a:r>
            <a:r>
              <a:rPr lang="en-US" sz="2400" dirty="0" smtClean="0"/>
              <a:t>datasets </a:t>
            </a:r>
            <a:r>
              <a:rPr lang="en-US" sz="2400" dirty="0"/>
              <a:t>to create a generalization, composite or advanced data product</a:t>
            </a:r>
            <a:r>
              <a:rPr lang="en-US" sz="2400" dirty="0" smtClean="0"/>
              <a:t>.</a:t>
            </a:r>
          </a:p>
          <a:p>
            <a:pPr algn="just" fontAlgn="t"/>
            <a:endParaRPr lang="en-US" sz="2400" dirty="0" smtClean="0"/>
          </a:p>
          <a:p>
            <a:pPr algn="just" fontAlgn="t"/>
            <a:r>
              <a:rPr lang="en-US" sz="2400" b="1" dirty="0"/>
              <a:t>Simulated Data</a:t>
            </a:r>
          </a:p>
          <a:p>
            <a:pPr algn="just" fontAlgn="t"/>
            <a:r>
              <a:rPr lang="en-US" sz="2400" dirty="0"/>
              <a:t>Data that looks realistic, but was </a:t>
            </a:r>
            <a:r>
              <a:rPr lang="en-US" sz="2400" dirty="0" smtClean="0"/>
              <a:t>created </a:t>
            </a:r>
            <a:r>
              <a:rPr lang="en-US" sz="2400" dirty="0"/>
              <a:t>or manipulated using real </a:t>
            </a:r>
            <a:r>
              <a:rPr lang="en-US" sz="2400" dirty="0" smtClean="0"/>
              <a:t>data or a model approximation to </a:t>
            </a:r>
            <a:r>
              <a:rPr lang="en-US" sz="2400" dirty="0"/>
              <a:t>emphasize a particular science concept </a:t>
            </a:r>
            <a:r>
              <a:rPr lang="en-US" sz="2400" dirty="0" smtClean="0"/>
              <a:t>with </a:t>
            </a:r>
            <a:r>
              <a:rPr lang="en-US" sz="2400" dirty="0"/>
              <a:t>minimal confusion.</a:t>
            </a:r>
          </a:p>
          <a:p>
            <a:endParaRPr lang="en-US" sz="2400" dirty="0"/>
          </a:p>
          <a:p>
            <a:pPr algn="just" fontAlgn="t"/>
            <a:endParaRPr lang="en-US" sz="2400" dirty="0"/>
          </a:p>
          <a:p>
            <a:pPr algn="just" fontAlgn="t"/>
            <a:endParaRPr lang="en-US" sz="2400" dirty="0"/>
          </a:p>
          <a:p>
            <a:pPr algn="just" fontAlgn="t"/>
            <a:endParaRPr lang="en-US" sz="2400" dirty="0"/>
          </a:p>
        </p:txBody>
      </p:sp>
      <p:sp>
        <p:nvSpPr>
          <p:cNvPr id="118" name="TextBox 117"/>
          <p:cNvSpPr txBox="1"/>
          <p:nvPr/>
        </p:nvSpPr>
        <p:spPr>
          <a:xfrm>
            <a:off x="21488400" y="16843476"/>
            <a:ext cx="9601200" cy="12632345"/>
          </a:xfrm>
          <a:prstGeom prst="rect">
            <a:avLst/>
          </a:prstGeom>
          <a:noFill/>
        </p:spPr>
        <p:txBody>
          <a:bodyPr wrap="square" rtlCol="0">
            <a:noAutofit/>
          </a:bodyPr>
          <a:lstStyle/>
          <a:p>
            <a:pPr algn="just"/>
            <a:r>
              <a:rPr lang="en-US" sz="3600" b="1" dirty="0" smtClean="0"/>
              <a:t>X axis: Learner Engagement Level</a:t>
            </a:r>
          </a:p>
          <a:p>
            <a:pPr algn="just" fontAlgn="t"/>
            <a:endParaRPr lang="en-US" sz="2400" b="1" dirty="0" smtClean="0"/>
          </a:p>
          <a:p>
            <a:pPr algn="just" fontAlgn="t"/>
            <a:r>
              <a:rPr lang="en-US" sz="2400" b="1" dirty="0" smtClean="0"/>
              <a:t>Orientation</a:t>
            </a:r>
            <a:endParaRPr lang="en-US" sz="2400" b="1" dirty="0"/>
          </a:p>
          <a:p>
            <a:pPr algn="just" fontAlgn="t"/>
            <a:r>
              <a:rPr lang="en-US" sz="2400" dirty="0" smtClean="0"/>
              <a:t>At this level, learners </a:t>
            </a:r>
            <a:r>
              <a:rPr lang="en-US" sz="2400" dirty="0"/>
              <a:t>use of data is highly guided by the </a:t>
            </a:r>
            <a:r>
              <a:rPr lang="en-US" sz="2400" dirty="0" smtClean="0"/>
              <a:t>educator.  Students </a:t>
            </a:r>
            <a:r>
              <a:rPr lang="en-US" sz="2400" dirty="0"/>
              <a:t>need </a:t>
            </a:r>
            <a:r>
              <a:rPr lang="en-US" sz="2400" dirty="0" smtClean="0"/>
              <a:t>to be </a:t>
            </a:r>
            <a:r>
              <a:rPr lang="en-US" sz="2400" dirty="0"/>
              <a:t>told what data is, what it tells them about the world, and </a:t>
            </a:r>
            <a:r>
              <a:rPr lang="en-US" sz="2400" dirty="0" smtClean="0"/>
              <a:t>how data representations communicate information</a:t>
            </a:r>
            <a:r>
              <a:rPr lang="en-US" sz="2400" dirty="0"/>
              <a:t>. </a:t>
            </a:r>
            <a:r>
              <a:rPr lang="en-US" sz="2400" dirty="0" smtClean="0"/>
              <a:t>Students can </a:t>
            </a:r>
            <a:r>
              <a:rPr lang="en-US" sz="2400" dirty="0"/>
              <a:t>identify </a:t>
            </a:r>
            <a:r>
              <a:rPr lang="en-US" sz="2400" dirty="0" smtClean="0"/>
              <a:t>specific answers </a:t>
            </a:r>
            <a:r>
              <a:rPr lang="en-US" sz="2400" dirty="0"/>
              <a:t>within </a:t>
            </a:r>
            <a:r>
              <a:rPr lang="en-US" sz="2400" dirty="0" smtClean="0"/>
              <a:t>their existing knowledge base.  For example, they can answer </a:t>
            </a:r>
            <a:r>
              <a:rPr lang="en-US" sz="2400" dirty="0"/>
              <a:t>simple</a:t>
            </a:r>
            <a:r>
              <a:rPr lang="en-US" sz="2400" dirty="0" smtClean="0"/>
              <a:t>, focused </a:t>
            </a:r>
            <a:r>
              <a:rPr lang="en-US" sz="2400" dirty="0"/>
              <a:t>questions about a data set or visualization </a:t>
            </a:r>
            <a:r>
              <a:rPr lang="en-US" sz="2400" dirty="0" smtClean="0"/>
              <a:t>(e.g. verify a value, or which of </a:t>
            </a:r>
            <a:r>
              <a:rPr lang="en-US" sz="2400" dirty="0"/>
              <a:t>the following things are true)</a:t>
            </a:r>
            <a:r>
              <a:rPr lang="en-US" sz="2400" dirty="0" smtClean="0"/>
              <a:t>. </a:t>
            </a:r>
          </a:p>
          <a:p>
            <a:pPr algn="just" fontAlgn="t"/>
            <a:endParaRPr lang="en-US" sz="2400" dirty="0"/>
          </a:p>
          <a:p>
            <a:pPr algn="just" fontAlgn="t"/>
            <a:r>
              <a:rPr lang="en-US" sz="2400" dirty="0" smtClean="0"/>
              <a:t>Learners begin </a:t>
            </a:r>
            <a:r>
              <a:rPr lang="en-US" sz="2400" dirty="0"/>
              <a:t>to identify data as useful </a:t>
            </a:r>
            <a:r>
              <a:rPr lang="en-US" sz="2400" dirty="0" smtClean="0"/>
              <a:t>information that can be interpreted </a:t>
            </a:r>
            <a:r>
              <a:rPr lang="en-US" sz="2400" dirty="0"/>
              <a:t>and </a:t>
            </a:r>
            <a:r>
              <a:rPr lang="en-US" sz="2400" dirty="0" smtClean="0"/>
              <a:t>practice basic data literacy skills.  They can use </a:t>
            </a:r>
            <a:r>
              <a:rPr lang="en-US" sz="2400" dirty="0"/>
              <a:t>data to find answers </a:t>
            </a:r>
            <a:r>
              <a:rPr lang="en-US" sz="2400" dirty="0" smtClean="0"/>
              <a:t>that support concepts </a:t>
            </a:r>
            <a:r>
              <a:rPr lang="en-US" sz="2400" dirty="0"/>
              <a:t>being discussed, </a:t>
            </a:r>
            <a:r>
              <a:rPr lang="en-US" sz="2400" dirty="0" smtClean="0"/>
              <a:t>but are not yet able </a:t>
            </a:r>
            <a:r>
              <a:rPr lang="en-US" sz="2400" dirty="0"/>
              <a:t>to build understanding.</a:t>
            </a:r>
          </a:p>
          <a:p>
            <a:pPr algn="just" fontAlgn="t"/>
            <a:endParaRPr lang="en-US" sz="2400" dirty="0" smtClean="0"/>
          </a:p>
          <a:p>
            <a:pPr algn="just" fontAlgn="t"/>
            <a:r>
              <a:rPr lang="en-US" sz="2400" b="1" dirty="0" smtClean="0"/>
              <a:t>Interpretation</a:t>
            </a:r>
            <a:endParaRPr lang="en-US" sz="2400" b="1" dirty="0"/>
          </a:p>
          <a:p>
            <a:pPr algn="just" fontAlgn="t"/>
            <a:r>
              <a:rPr lang="en-US" sz="2400" dirty="0" smtClean="0"/>
              <a:t>Learners can parse out information from data with less scaffolding from the educator.  They can begin to apply (often with guidance and/or prompting) how information gained from data applies to the topic they are studying, as well as what they already know about the world.</a:t>
            </a:r>
          </a:p>
          <a:p>
            <a:pPr algn="just" fontAlgn="t"/>
            <a:endParaRPr lang="en-US" sz="2400" dirty="0" smtClean="0"/>
          </a:p>
          <a:p>
            <a:pPr algn="just" fontAlgn="t"/>
            <a:r>
              <a:rPr lang="en-US" sz="2400" dirty="0" smtClean="0"/>
              <a:t>Learners become aware </a:t>
            </a:r>
            <a:r>
              <a:rPr lang="en-US" sz="2400" dirty="0"/>
              <a:t>of how to get information from </a:t>
            </a:r>
            <a:r>
              <a:rPr lang="en-US" sz="2400" dirty="0" smtClean="0"/>
              <a:t>basic data representations (i.e. without </a:t>
            </a:r>
            <a:r>
              <a:rPr lang="en-US" sz="2400" dirty="0"/>
              <a:t>guidance they </a:t>
            </a:r>
            <a:r>
              <a:rPr lang="en-US" sz="2400" dirty="0" smtClean="0"/>
              <a:t>can decipher information from the title</a:t>
            </a:r>
            <a:r>
              <a:rPr lang="en-US" sz="2400" dirty="0"/>
              <a:t>, axes, key, </a:t>
            </a:r>
            <a:r>
              <a:rPr lang="en-US" sz="2400" dirty="0" smtClean="0"/>
              <a:t>and legend) and continue to build their skillset.</a:t>
            </a:r>
            <a:endParaRPr lang="en-US" sz="2400" dirty="0"/>
          </a:p>
          <a:p>
            <a:pPr algn="just" fontAlgn="t"/>
            <a:endParaRPr lang="en-US" sz="2400" b="1" dirty="0" smtClean="0"/>
          </a:p>
          <a:p>
            <a:pPr algn="just" fontAlgn="t"/>
            <a:r>
              <a:rPr lang="en-US" sz="2400" b="1" dirty="0" smtClean="0"/>
              <a:t>Construction</a:t>
            </a:r>
            <a:endParaRPr lang="en-US" sz="2400" b="1" dirty="0"/>
          </a:p>
          <a:p>
            <a:pPr algn="just" fontAlgn="t"/>
            <a:r>
              <a:rPr lang="en-US" sz="2400" dirty="0"/>
              <a:t>Learners </a:t>
            </a:r>
            <a:r>
              <a:rPr lang="en-US" sz="2400" dirty="0" smtClean="0"/>
              <a:t>at this level can use </a:t>
            </a:r>
            <a:r>
              <a:rPr lang="en-US" sz="2400" dirty="0"/>
              <a:t>data as supporting evidence to construct </a:t>
            </a:r>
            <a:r>
              <a:rPr lang="en-US" sz="2400" dirty="0" smtClean="0"/>
              <a:t>their own conclusions without requiring step-by-step guidance.  They are able to interpret data on their own, and look to their educator for confirmation </a:t>
            </a:r>
            <a:r>
              <a:rPr lang="en-US" sz="2400" dirty="0"/>
              <a:t>of their </a:t>
            </a:r>
            <a:r>
              <a:rPr lang="en-US" sz="2400" dirty="0" smtClean="0"/>
              <a:t>analysis. </a:t>
            </a:r>
          </a:p>
          <a:p>
            <a:pPr algn="just" fontAlgn="t"/>
            <a:endParaRPr lang="en-US" sz="2400" dirty="0"/>
          </a:p>
          <a:p>
            <a:pPr algn="just" fontAlgn="t"/>
            <a:r>
              <a:rPr lang="en-US" sz="2400" dirty="0" smtClean="0"/>
              <a:t>Learners should </a:t>
            </a:r>
            <a:r>
              <a:rPr lang="en-US" sz="2400" dirty="0"/>
              <a:t>also </a:t>
            </a:r>
            <a:r>
              <a:rPr lang="en-US" sz="2400" dirty="0" smtClean="0"/>
              <a:t>be able </a:t>
            </a:r>
            <a:r>
              <a:rPr lang="en-US" sz="2400" dirty="0"/>
              <a:t>to identify which </a:t>
            </a:r>
            <a:r>
              <a:rPr lang="en-US" sz="2400" dirty="0" smtClean="0"/>
              <a:t>datasets </a:t>
            </a:r>
            <a:r>
              <a:rPr lang="en-US" sz="2400" dirty="0"/>
              <a:t>or pieces of information within </a:t>
            </a:r>
            <a:r>
              <a:rPr lang="en-US" sz="2400" dirty="0" smtClean="0"/>
              <a:t>a larger </a:t>
            </a:r>
            <a:r>
              <a:rPr lang="en-US" sz="2400" dirty="0"/>
              <a:t>set are relevant to the question being asked</a:t>
            </a:r>
            <a:r>
              <a:rPr lang="en-US" sz="2400" dirty="0" smtClean="0"/>
              <a:t>. The use of data is integrated </a:t>
            </a:r>
            <a:r>
              <a:rPr lang="en-US" sz="2400" dirty="0"/>
              <a:t>into their understanding of </a:t>
            </a:r>
            <a:r>
              <a:rPr lang="en-US" sz="2400" dirty="0" smtClean="0"/>
              <a:t>the topic.</a:t>
            </a:r>
            <a:endParaRPr lang="en-US" sz="2400" dirty="0"/>
          </a:p>
        </p:txBody>
      </p:sp>
      <p:pic>
        <p:nvPicPr>
          <p:cNvPr id="151" name="Picture 150" descr="IMG_0464.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327" y="13315655"/>
            <a:ext cx="9617073" cy="6411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2" name="Picture 151" descr="IMG_0981.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81261" y="14699427"/>
            <a:ext cx="4114800"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4" name="Picture 153" descr="cosee_logo__color_eps.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306727" y="503786"/>
            <a:ext cx="5167191" cy="2560320"/>
          </a:xfrm>
          <a:prstGeom prst="rect">
            <a:avLst/>
          </a:prstGeom>
        </p:spPr>
      </p:pic>
      <p:sp>
        <p:nvSpPr>
          <p:cNvPr id="157" name="TextBox 156"/>
          <p:cNvSpPr txBox="1"/>
          <p:nvPr/>
        </p:nvSpPr>
        <p:spPr>
          <a:xfrm>
            <a:off x="32121881" y="4091142"/>
            <a:ext cx="9601200" cy="646331"/>
          </a:xfrm>
          <a:prstGeom prst="rect">
            <a:avLst/>
          </a:prstGeom>
          <a:noFill/>
        </p:spPr>
        <p:txBody>
          <a:bodyPr wrap="square" rtlCol="0">
            <a:spAutoFit/>
          </a:bodyPr>
          <a:lstStyle/>
          <a:p>
            <a:pPr algn="just"/>
            <a:r>
              <a:rPr lang="en-US" sz="3600" b="1" dirty="0" smtClean="0"/>
              <a:t>Example COSEE NOW Activities</a:t>
            </a:r>
          </a:p>
        </p:txBody>
      </p:sp>
      <p:sp>
        <p:nvSpPr>
          <p:cNvPr id="158" name="TextBox 157"/>
          <p:cNvSpPr txBox="1"/>
          <p:nvPr/>
        </p:nvSpPr>
        <p:spPr>
          <a:xfrm>
            <a:off x="30708630" y="13788492"/>
            <a:ext cx="615553" cy="1788022"/>
          </a:xfrm>
          <a:prstGeom prst="rect">
            <a:avLst/>
          </a:prstGeom>
          <a:noFill/>
          <a:scene3d>
            <a:camera prst="orthographicFront">
              <a:rot lat="0" lon="0" rev="0"/>
            </a:camera>
            <a:lightRig rig="threePt" dir="t"/>
          </a:scene3d>
        </p:spPr>
        <p:txBody>
          <a:bodyPr vert="vert270" wrap="none" rtlCol="0">
            <a:spAutoFit/>
          </a:bodyPr>
          <a:lstStyle/>
          <a:p>
            <a:pPr algn="ctr"/>
            <a:r>
              <a:rPr lang="en-US" sz="2800" i="1" dirty="0" smtClean="0"/>
              <a:t>Complexity</a:t>
            </a:r>
          </a:p>
        </p:txBody>
      </p:sp>
      <p:cxnSp>
        <p:nvCxnSpPr>
          <p:cNvPr id="160" name="Straight Arrow Connector 159"/>
          <p:cNvCxnSpPr/>
          <p:nvPr/>
        </p:nvCxnSpPr>
        <p:spPr>
          <a:xfrm flipV="1">
            <a:off x="31070293" y="12210671"/>
            <a:ext cx="0" cy="1600200"/>
          </a:xfrm>
          <a:prstGeom prst="straightConnector1">
            <a:avLst/>
          </a:prstGeom>
          <a:ln w="76200" cmpd="sng">
            <a:solidFill>
              <a:schemeClr val="bg1">
                <a:lumMod val="6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65" name="TextBox 164"/>
          <p:cNvSpPr txBox="1"/>
          <p:nvPr/>
        </p:nvSpPr>
        <p:spPr>
          <a:xfrm>
            <a:off x="11054733" y="29475823"/>
            <a:ext cx="9601200" cy="2023820"/>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noAutofit/>
          </a:bodyPr>
          <a:lstStyle/>
          <a:p>
            <a:r>
              <a:rPr lang="en-US" sz="2400" b="1" dirty="0" smtClean="0"/>
              <a:t>What is Data?</a:t>
            </a:r>
          </a:p>
          <a:p>
            <a:r>
              <a:rPr lang="en-US" sz="2400" dirty="0" smtClean="0"/>
              <a:t>In this framework, we consider data in several forms, including  data measurements (e.g. information from instruments), data visualizations, and data products (e.g. calculated or modeled measurements), all of which can be used by students to conduct scientific investigations.</a:t>
            </a:r>
          </a:p>
        </p:txBody>
      </p:sp>
      <p:sp>
        <p:nvSpPr>
          <p:cNvPr id="168" name="TextBox 167"/>
          <p:cNvSpPr txBox="1"/>
          <p:nvPr/>
        </p:nvSpPr>
        <p:spPr>
          <a:xfrm>
            <a:off x="23757815" y="9075154"/>
            <a:ext cx="9144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oAutofit/>
          </a:bodyPr>
          <a:lstStyle/>
          <a:p>
            <a:pPr algn="ctr"/>
            <a:r>
              <a:rPr lang="en-US" sz="3600" b="1" dirty="0" smtClean="0"/>
              <a:t>3</a:t>
            </a:r>
            <a:endParaRPr lang="en-US" sz="3600" b="1" dirty="0"/>
          </a:p>
        </p:txBody>
      </p:sp>
      <p:sp>
        <p:nvSpPr>
          <p:cNvPr id="169" name="TextBox 168"/>
          <p:cNvSpPr txBox="1"/>
          <p:nvPr/>
        </p:nvSpPr>
        <p:spPr>
          <a:xfrm>
            <a:off x="22986763" y="11078923"/>
            <a:ext cx="9144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oAutofit/>
          </a:bodyPr>
          <a:lstStyle/>
          <a:p>
            <a:pPr algn="ctr"/>
            <a:r>
              <a:rPr lang="en-US" sz="3600" b="1" dirty="0"/>
              <a:t>4</a:t>
            </a:r>
          </a:p>
        </p:txBody>
      </p:sp>
      <p:sp>
        <p:nvSpPr>
          <p:cNvPr id="170" name="TextBox 169"/>
          <p:cNvSpPr txBox="1"/>
          <p:nvPr/>
        </p:nvSpPr>
        <p:spPr>
          <a:xfrm>
            <a:off x="20518179" y="12752166"/>
            <a:ext cx="9144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oAutofit/>
          </a:bodyPr>
          <a:lstStyle/>
          <a:p>
            <a:pPr algn="ctr"/>
            <a:r>
              <a:rPr lang="en-US" sz="3600" b="1" dirty="0" smtClean="0"/>
              <a:t>1</a:t>
            </a:r>
            <a:endParaRPr lang="en-US" sz="3600" b="1" dirty="0"/>
          </a:p>
        </p:txBody>
      </p:sp>
      <p:sp>
        <p:nvSpPr>
          <p:cNvPr id="171" name="TextBox 170"/>
          <p:cNvSpPr txBox="1"/>
          <p:nvPr/>
        </p:nvSpPr>
        <p:spPr>
          <a:xfrm>
            <a:off x="21680844" y="5607763"/>
            <a:ext cx="9144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oAutofit/>
          </a:bodyPr>
          <a:lstStyle/>
          <a:p>
            <a:pPr algn="ctr"/>
            <a:r>
              <a:rPr lang="en-US" sz="3600" b="1" dirty="0" smtClean="0"/>
              <a:t>2</a:t>
            </a:r>
            <a:endParaRPr lang="en-US" sz="3600" b="1" dirty="0"/>
          </a:p>
        </p:txBody>
      </p:sp>
      <p:pic>
        <p:nvPicPr>
          <p:cNvPr id="172" name="Picture 171"/>
          <p:cNvPicPr>
            <a:picLocks noChangeAspect="1"/>
          </p:cNvPicPr>
          <p:nvPr/>
        </p:nvPicPr>
        <p:blipFill>
          <a:blip r:embed="rId12"/>
          <a:stretch>
            <a:fillRect/>
          </a:stretch>
        </p:blipFill>
        <p:spPr>
          <a:xfrm>
            <a:off x="32123865" y="9961310"/>
            <a:ext cx="2286000" cy="1835812"/>
          </a:xfrm>
          <a:prstGeom prst="rect">
            <a:avLst/>
          </a:prstGeom>
          <a:ln w="28575" cmpd="sng">
            <a:solidFill>
              <a:schemeClr val="tx1"/>
            </a:solidFill>
          </a:ln>
        </p:spPr>
      </p:pic>
      <p:pic>
        <p:nvPicPr>
          <p:cNvPr id="174" name="Picture 173"/>
          <p:cNvPicPr>
            <a:picLocks noChangeAspect="1"/>
          </p:cNvPicPr>
          <p:nvPr/>
        </p:nvPicPr>
        <p:blipFill>
          <a:blip r:embed="rId13"/>
          <a:stretch>
            <a:fillRect/>
          </a:stretch>
        </p:blipFill>
        <p:spPr>
          <a:xfrm>
            <a:off x="32123865" y="8025830"/>
            <a:ext cx="2286000" cy="1935480"/>
          </a:xfrm>
          <a:prstGeom prst="rect">
            <a:avLst/>
          </a:prstGeom>
          <a:ln w="28575" cmpd="sng">
            <a:solidFill>
              <a:schemeClr val="tx1"/>
            </a:solidFill>
          </a:ln>
        </p:spPr>
      </p:pic>
      <p:pic>
        <p:nvPicPr>
          <p:cNvPr id="176" name="Picture 175"/>
          <p:cNvPicPr>
            <a:picLocks noChangeAspect="1"/>
          </p:cNvPicPr>
          <p:nvPr/>
        </p:nvPicPr>
        <p:blipFill>
          <a:blip r:embed="rId14"/>
          <a:stretch>
            <a:fillRect/>
          </a:stretch>
        </p:blipFill>
        <p:spPr>
          <a:xfrm>
            <a:off x="32123865" y="11760847"/>
            <a:ext cx="2286000" cy="1816100"/>
          </a:xfrm>
          <a:prstGeom prst="rect">
            <a:avLst/>
          </a:prstGeom>
          <a:ln w="28575" cmpd="sng">
            <a:solidFill>
              <a:schemeClr val="tx1"/>
            </a:solidFill>
          </a:ln>
        </p:spPr>
      </p:pic>
      <p:sp>
        <p:nvSpPr>
          <p:cNvPr id="179" name="TextBox 178"/>
          <p:cNvSpPr txBox="1"/>
          <p:nvPr/>
        </p:nvSpPr>
        <p:spPr>
          <a:xfrm>
            <a:off x="34712459" y="4867959"/>
            <a:ext cx="7010622" cy="1200328"/>
          </a:xfrm>
          <a:prstGeom prst="rect">
            <a:avLst/>
          </a:prstGeom>
          <a:noFill/>
        </p:spPr>
        <p:txBody>
          <a:bodyPr wrap="square" rtlCol="0">
            <a:noAutofit/>
          </a:bodyPr>
          <a:lstStyle/>
          <a:p>
            <a:pPr algn="just"/>
            <a:r>
              <a:rPr lang="en-US" sz="2400" b="1" dirty="0" smtClean="0"/>
              <a:t>Ships, Ocean and Satellites </a:t>
            </a:r>
          </a:p>
          <a:p>
            <a:pPr algn="just"/>
            <a:r>
              <a:rPr lang="en-US" sz="2400" dirty="0" smtClean="0"/>
              <a:t>Includes simulated collection &amp; interpretation of averaged data and an introduction to SST RTD products</a:t>
            </a:r>
          </a:p>
        </p:txBody>
      </p:sp>
      <p:sp>
        <p:nvSpPr>
          <p:cNvPr id="180" name="TextBox 179"/>
          <p:cNvSpPr txBox="1"/>
          <p:nvPr/>
        </p:nvSpPr>
        <p:spPr>
          <a:xfrm>
            <a:off x="27432584" y="9123854"/>
            <a:ext cx="9144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oAutofit/>
          </a:bodyPr>
          <a:lstStyle/>
          <a:p>
            <a:pPr algn="ctr"/>
            <a:r>
              <a:rPr lang="en-US" sz="3600" b="1" dirty="0" smtClean="0"/>
              <a:t>5</a:t>
            </a:r>
            <a:endParaRPr lang="en-US" sz="3600" b="1" dirty="0"/>
          </a:p>
        </p:txBody>
      </p:sp>
      <p:pic>
        <p:nvPicPr>
          <p:cNvPr id="181" name="Picture 180"/>
          <p:cNvPicPr>
            <a:picLocks noChangeAspect="1"/>
          </p:cNvPicPr>
          <p:nvPr/>
        </p:nvPicPr>
        <p:blipFill>
          <a:blip r:embed="rId15"/>
          <a:stretch>
            <a:fillRect/>
          </a:stretch>
        </p:blipFill>
        <p:spPr>
          <a:xfrm>
            <a:off x="32123865" y="4867959"/>
            <a:ext cx="2286000" cy="1508760"/>
          </a:xfrm>
          <a:prstGeom prst="rect">
            <a:avLst/>
          </a:prstGeom>
          <a:ln w="28575" cmpd="sng">
            <a:solidFill>
              <a:schemeClr val="tx1"/>
            </a:solidFill>
          </a:ln>
        </p:spPr>
      </p:pic>
      <p:pic>
        <p:nvPicPr>
          <p:cNvPr id="184" name="Picture 183"/>
          <p:cNvPicPr>
            <a:picLocks noChangeAspect="1"/>
          </p:cNvPicPr>
          <p:nvPr/>
        </p:nvPicPr>
        <p:blipFill>
          <a:blip r:embed="rId16"/>
          <a:stretch>
            <a:fillRect/>
          </a:stretch>
        </p:blipFill>
        <p:spPr>
          <a:xfrm>
            <a:off x="33493480" y="12662547"/>
            <a:ext cx="914400" cy="914400"/>
          </a:xfrm>
          <a:prstGeom prst="rect">
            <a:avLst/>
          </a:prstGeom>
        </p:spPr>
      </p:pic>
      <p:pic>
        <p:nvPicPr>
          <p:cNvPr id="185" name="Picture 184"/>
          <p:cNvPicPr>
            <a:picLocks noChangeAspect="1"/>
          </p:cNvPicPr>
          <p:nvPr/>
        </p:nvPicPr>
        <p:blipFill rotWithShape="1">
          <a:blip r:embed="rId17"/>
          <a:srcRect r="7353"/>
          <a:stretch/>
        </p:blipFill>
        <p:spPr>
          <a:xfrm>
            <a:off x="32121880" y="6347984"/>
            <a:ext cx="2286000" cy="1677846"/>
          </a:xfrm>
          <a:prstGeom prst="rect">
            <a:avLst/>
          </a:prstGeom>
          <a:ln w="28575" cmpd="sng">
            <a:solidFill>
              <a:schemeClr val="tx1"/>
            </a:solidFill>
          </a:ln>
        </p:spPr>
      </p:pic>
      <p:sp>
        <p:nvSpPr>
          <p:cNvPr id="187" name="TextBox 186"/>
          <p:cNvSpPr txBox="1"/>
          <p:nvPr/>
        </p:nvSpPr>
        <p:spPr>
          <a:xfrm>
            <a:off x="34714443" y="8025830"/>
            <a:ext cx="7010622" cy="1667785"/>
          </a:xfrm>
          <a:prstGeom prst="rect">
            <a:avLst/>
          </a:prstGeom>
          <a:noFill/>
        </p:spPr>
        <p:txBody>
          <a:bodyPr wrap="square" rtlCol="0">
            <a:noAutofit/>
          </a:bodyPr>
          <a:lstStyle/>
          <a:p>
            <a:pPr algn="just"/>
            <a:r>
              <a:rPr lang="en-US" sz="2400" b="1" dirty="0" smtClean="0"/>
              <a:t>Don’t even Sink About it </a:t>
            </a:r>
          </a:p>
          <a:p>
            <a:pPr algn="just"/>
            <a:r>
              <a:rPr lang="en-US" sz="2400" dirty="0" smtClean="0"/>
              <a:t>Includes hands-on experiences and brief introduction to buoyancy and its implications on commercial shipping</a:t>
            </a:r>
          </a:p>
        </p:txBody>
      </p:sp>
      <p:sp>
        <p:nvSpPr>
          <p:cNvPr id="188" name="TextBox 187"/>
          <p:cNvSpPr txBox="1"/>
          <p:nvPr/>
        </p:nvSpPr>
        <p:spPr>
          <a:xfrm>
            <a:off x="34714443" y="9961310"/>
            <a:ext cx="7010622" cy="1213167"/>
          </a:xfrm>
          <a:prstGeom prst="rect">
            <a:avLst/>
          </a:prstGeom>
          <a:noFill/>
        </p:spPr>
        <p:txBody>
          <a:bodyPr wrap="square" rtlCol="0">
            <a:noAutofit/>
          </a:bodyPr>
          <a:lstStyle/>
          <a:p>
            <a:pPr algn="just"/>
            <a:r>
              <a:rPr lang="en-US" sz="2400" b="1" dirty="0" smtClean="0"/>
              <a:t>Coral Bleaching </a:t>
            </a:r>
          </a:p>
          <a:p>
            <a:pPr algn="just"/>
            <a:r>
              <a:rPr lang="en-US" sz="2400" dirty="0" smtClean="0"/>
              <a:t>Learners use SST graphs created from archived data to determine the threat of coral bleaching</a:t>
            </a:r>
          </a:p>
        </p:txBody>
      </p:sp>
      <p:sp>
        <p:nvSpPr>
          <p:cNvPr id="189" name="TextBox 188"/>
          <p:cNvSpPr txBox="1"/>
          <p:nvPr/>
        </p:nvSpPr>
        <p:spPr>
          <a:xfrm>
            <a:off x="34714443" y="11759363"/>
            <a:ext cx="7010622" cy="1571144"/>
          </a:xfrm>
          <a:prstGeom prst="rect">
            <a:avLst/>
          </a:prstGeom>
          <a:noFill/>
        </p:spPr>
        <p:txBody>
          <a:bodyPr wrap="square" rtlCol="0">
            <a:noAutofit/>
          </a:bodyPr>
          <a:lstStyle/>
          <a:p>
            <a:pPr algn="just"/>
            <a:r>
              <a:rPr lang="en-US" sz="2400" b="1" dirty="0" smtClean="0"/>
              <a:t>Christmas Island RTD Activity </a:t>
            </a:r>
          </a:p>
          <a:p>
            <a:r>
              <a:rPr lang="en-US" sz="2400" dirty="0" smtClean="0"/>
              <a:t>Provides a series of questions and relevant data sources for students to investigate their own questions about weather at various locations in the world</a:t>
            </a:r>
            <a:endParaRPr lang="en-US" sz="2400" dirty="0"/>
          </a:p>
        </p:txBody>
      </p:sp>
      <p:sp>
        <p:nvSpPr>
          <p:cNvPr id="190" name="TextBox 189"/>
          <p:cNvSpPr txBox="1"/>
          <p:nvPr/>
        </p:nvSpPr>
        <p:spPr>
          <a:xfrm>
            <a:off x="34712459" y="6347984"/>
            <a:ext cx="7010622" cy="1598395"/>
          </a:xfrm>
          <a:prstGeom prst="rect">
            <a:avLst/>
          </a:prstGeom>
          <a:noFill/>
        </p:spPr>
        <p:txBody>
          <a:bodyPr wrap="square" rtlCol="0">
            <a:noAutofit/>
          </a:bodyPr>
          <a:lstStyle/>
          <a:p>
            <a:pPr algn="just"/>
            <a:r>
              <a:rPr lang="en-US" sz="2400" b="1" dirty="0" smtClean="0"/>
              <a:t>Water Density and the Ocean </a:t>
            </a:r>
          </a:p>
          <a:p>
            <a:pPr algn="just"/>
            <a:r>
              <a:rPr lang="en-US" sz="2400" dirty="0" smtClean="0"/>
              <a:t>Learners create water samples of different densities, collect data about them, and observe them interacting in a density tank</a:t>
            </a:r>
          </a:p>
        </p:txBody>
      </p:sp>
      <p:sp>
        <p:nvSpPr>
          <p:cNvPr id="196" name="TextBox 195"/>
          <p:cNvSpPr txBox="1"/>
          <p:nvPr/>
        </p:nvSpPr>
        <p:spPr>
          <a:xfrm>
            <a:off x="10696399" y="4932953"/>
            <a:ext cx="4190913" cy="4541950"/>
          </a:xfrm>
          <a:prstGeom prst="rect">
            <a:avLst/>
          </a:prstGeom>
          <a:noFill/>
        </p:spPr>
        <p:txBody>
          <a:bodyPr wrap="square" rtlCol="0">
            <a:noAutofit/>
          </a:bodyPr>
          <a:lstStyle/>
          <a:p>
            <a:r>
              <a:rPr lang="en-US" sz="3200" i="1" dirty="0" smtClean="0"/>
              <a:t>Please place a dot on the framework:</a:t>
            </a:r>
          </a:p>
          <a:p>
            <a:endParaRPr lang="en-US" sz="3200" i="1" dirty="0" smtClean="0"/>
          </a:p>
          <a:p>
            <a:pPr marL="742950" indent="-742950">
              <a:buFont typeface="+mj-lt"/>
              <a:buAutoNum type="arabicPeriod"/>
            </a:pPr>
            <a:r>
              <a:rPr lang="en-US" sz="3200" i="1" dirty="0" smtClean="0"/>
              <a:t>Where you feel your students learn best</a:t>
            </a:r>
          </a:p>
          <a:p>
            <a:pPr marL="742950" indent="-742950">
              <a:buFont typeface="+mj-lt"/>
              <a:buAutoNum type="arabicPeriod"/>
            </a:pPr>
            <a:endParaRPr lang="en-US" sz="3200" i="1" dirty="0" smtClean="0"/>
          </a:p>
          <a:p>
            <a:pPr marL="742950" indent="-742950">
              <a:buFont typeface="+mj-lt"/>
              <a:buAutoNum type="arabicPeriod"/>
            </a:pPr>
            <a:r>
              <a:rPr lang="en-US" sz="3200" i="1" dirty="0" smtClean="0"/>
              <a:t>Where you typically teach</a:t>
            </a:r>
          </a:p>
        </p:txBody>
      </p:sp>
      <p:sp>
        <p:nvSpPr>
          <p:cNvPr id="200" name="TextBox 199"/>
          <p:cNvSpPr txBox="1"/>
          <p:nvPr/>
        </p:nvSpPr>
        <p:spPr>
          <a:xfrm>
            <a:off x="21488400" y="29475822"/>
            <a:ext cx="9601200" cy="2023820"/>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noAutofit/>
          </a:bodyPr>
          <a:lstStyle/>
          <a:p>
            <a:r>
              <a:rPr lang="en-US" sz="2400" b="1" dirty="0" smtClean="0"/>
              <a:t>The Skill of Graphing</a:t>
            </a:r>
          </a:p>
          <a:p>
            <a:r>
              <a:rPr lang="en-US" sz="2400" dirty="0" smtClean="0"/>
              <a:t>Graphing data is a basic skill students need to learn and practice. Graphing itself does not fall under any one particular learner use on this framework; the framework is more concerned with what students do with the graph once it is constructed.</a:t>
            </a:r>
            <a:endParaRPr lang="en-US" sz="2400" dirty="0"/>
          </a:p>
        </p:txBody>
      </p:sp>
      <p:pic>
        <p:nvPicPr>
          <p:cNvPr id="202" name="Picture 201"/>
          <p:cNvPicPr>
            <a:picLocks noChangeAspect="1"/>
          </p:cNvPicPr>
          <p:nvPr/>
        </p:nvPicPr>
        <p:blipFill>
          <a:blip r:embed="rId18"/>
          <a:stretch>
            <a:fillRect/>
          </a:stretch>
        </p:blipFill>
        <p:spPr>
          <a:xfrm>
            <a:off x="37977504" y="30566955"/>
            <a:ext cx="1121019" cy="932688"/>
          </a:xfrm>
          <a:prstGeom prst="rect">
            <a:avLst/>
          </a:prstGeom>
        </p:spPr>
      </p:pic>
      <p:sp>
        <p:nvSpPr>
          <p:cNvPr id="74" name="TextBox 73"/>
          <p:cNvSpPr txBox="1"/>
          <p:nvPr/>
        </p:nvSpPr>
        <p:spPr>
          <a:xfrm>
            <a:off x="31326375" y="4947847"/>
            <a:ext cx="640080" cy="6400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oAutofit/>
          </a:bodyPr>
          <a:lstStyle/>
          <a:p>
            <a:pPr algn="ctr"/>
            <a:r>
              <a:rPr lang="en-US" sz="3200" b="1" dirty="0" smtClean="0"/>
              <a:t>1</a:t>
            </a:r>
            <a:endParaRPr lang="en-US" sz="3200" b="1" dirty="0"/>
          </a:p>
        </p:txBody>
      </p:sp>
      <p:sp>
        <p:nvSpPr>
          <p:cNvPr id="76" name="TextBox 75"/>
          <p:cNvSpPr txBox="1"/>
          <p:nvPr/>
        </p:nvSpPr>
        <p:spPr>
          <a:xfrm>
            <a:off x="31326375" y="6427872"/>
            <a:ext cx="640080" cy="6400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oAutofit/>
          </a:bodyPr>
          <a:lstStyle/>
          <a:p>
            <a:pPr algn="ctr"/>
            <a:r>
              <a:rPr lang="en-US" sz="3200" b="1" dirty="0"/>
              <a:t>2</a:t>
            </a:r>
          </a:p>
        </p:txBody>
      </p:sp>
      <p:sp>
        <p:nvSpPr>
          <p:cNvPr id="78" name="TextBox 77"/>
          <p:cNvSpPr txBox="1"/>
          <p:nvPr/>
        </p:nvSpPr>
        <p:spPr>
          <a:xfrm>
            <a:off x="31328359" y="8105718"/>
            <a:ext cx="640080" cy="6400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oAutofit/>
          </a:bodyPr>
          <a:lstStyle/>
          <a:p>
            <a:pPr algn="ctr"/>
            <a:r>
              <a:rPr lang="en-US" sz="3200" b="1" dirty="0"/>
              <a:t>3</a:t>
            </a:r>
          </a:p>
        </p:txBody>
      </p:sp>
      <p:sp>
        <p:nvSpPr>
          <p:cNvPr id="79" name="TextBox 78"/>
          <p:cNvSpPr txBox="1"/>
          <p:nvPr/>
        </p:nvSpPr>
        <p:spPr>
          <a:xfrm>
            <a:off x="31368754" y="10041198"/>
            <a:ext cx="640080" cy="6400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oAutofit/>
          </a:bodyPr>
          <a:lstStyle/>
          <a:p>
            <a:pPr algn="ctr"/>
            <a:r>
              <a:rPr lang="en-US" sz="3200" b="1" dirty="0"/>
              <a:t>4</a:t>
            </a:r>
          </a:p>
        </p:txBody>
      </p:sp>
      <p:sp>
        <p:nvSpPr>
          <p:cNvPr id="80" name="TextBox 79"/>
          <p:cNvSpPr txBox="1"/>
          <p:nvPr/>
        </p:nvSpPr>
        <p:spPr>
          <a:xfrm>
            <a:off x="31328359" y="11840735"/>
            <a:ext cx="640080" cy="6400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oAutofit/>
          </a:bodyPr>
          <a:lstStyle/>
          <a:p>
            <a:pPr algn="ctr"/>
            <a:r>
              <a:rPr lang="en-US" sz="3200" b="1" dirty="0"/>
              <a:t>5</a:t>
            </a:r>
          </a:p>
        </p:txBody>
      </p:sp>
      <p:sp>
        <p:nvSpPr>
          <p:cNvPr id="4" name="TextBox 3"/>
          <p:cNvSpPr txBox="1"/>
          <p:nvPr/>
        </p:nvSpPr>
        <p:spPr>
          <a:xfrm>
            <a:off x="17870068" y="8916131"/>
            <a:ext cx="1954391" cy="5506929"/>
          </a:xfrm>
          <a:prstGeom prst="rect">
            <a:avLst/>
          </a:prstGeom>
        </p:spPr>
        <p:style>
          <a:lnRef idx="1">
            <a:schemeClr val="accent1"/>
          </a:lnRef>
          <a:fillRef idx="2">
            <a:schemeClr val="accent1"/>
          </a:fillRef>
          <a:effectRef idx="1">
            <a:schemeClr val="accent1"/>
          </a:effectRef>
          <a:fontRef idx="minor">
            <a:schemeClr val="dk1"/>
          </a:fontRef>
        </p:style>
        <p:txBody>
          <a:bodyPr vert="horz" wrap="square" rtlCol="0" anchor="ctr" anchorCtr="0">
            <a:noAutofit/>
          </a:bodyPr>
          <a:lstStyle/>
          <a:p>
            <a:pPr algn="ctr"/>
            <a:r>
              <a:rPr lang="en-US" sz="3600" dirty="0" smtClean="0"/>
              <a:t>Lecture</a:t>
            </a:r>
            <a:endParaRPr lang="en-US" sz="3600" dirty="0"/>
          </a:p>
        </p:txBody>
      </p:sp>
      <p:cxnSp>
        <p:nvCxnSpPr>
          <p:cNvPr id="72" name="Straight Connector 71"/>
          <p:cNvCxnSpPr/>
          <p:nvPr/>
        </p:nvCxnSpPr>
        <p:spPr>
          <a:xfrm>
            <a:off x="0" y="31708813"/>
            <a:ext cx="42062400" cy="0"/>
          </a:xfrm>
          <a:prstGeom prst="line">
            <a:avLst/>
          </a:prstGeom>
          <a:ln w="1778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10515597" y="14755763"/>
            <a:ext cx="914400" cy="91440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rtlCol="0" anchor="ctr" anchorCtr="0">
            <a:noAutofit/>
          </a:bodyPr>
          <a:lstStyle/>
          <a:p>
            <a:pPr algn="ctr"/>
            <a:endParaRPr lang="en-US" sz="3600" dirty="0"/>
          </a:p>
        </p:txBody>
      </p:sp>
      <p:sp>
        <p:nvSpPr>
          <p:cNvPr id="2" name="TextBox 1"/>
          <p:cNvSpPr txBox="1"/>
          <p:nvPr/>
        </p:nvSpPr>
        <p:spPr>
          <a:xfrm>
            <a:off x="10515598" y="4114800"/>
            <a:ext cx="4575702" cy="707886"/>
          </a:xfrm>
          <a:prstGeom prst="rect">
            <a:avLst/>
          </a:prstGeom>
          <a:noFill/>
        </p:spPr>
        <p:txBody>
          <a:bodyPr wrap="square" rtlCol="0">
            <a:spAutoFit/>
          </a:bodyPr>
          <a:lstStyle/>
          <a:p>
            <a:pPr algn="ctr"/>
            <a:r>
              <a:rPr lang="en-US" sz="4000" b="1" dirty="0"/>
              <a:t>What do you think?</a:t>
            </a:r>
          </a:p>
        </p:txBody>
      </p:sp>
      <p:sp>
        <p:nvSpPr>
          <p:cNvPr id="9" name="TextBox 8"/>
          <p:cNvSpPr txBox="1"/>
          <p:nvPr/>
        </p:nvSpPr>
        <p:spPr>
          <a:xfrm>
            <a:off x="441327" y="19830746"/>
            <a:ext cx="9617073" cy="646331"/>
          </a:xfrm>
          <a:prstGeom prst="rect">
            <a:avLst/>
          </a:prstGeom>
          <a:noFill/>
        </p:spPr>
        <p:txBody>
          <a:bodyPr wrap="square" rtlCol="0">
            <a:spAutoFit/>
          </a:bodyPr>
          <a:lstStyle/>
          <a:p>
            <a:r>
              <a:rPr lang="en-US" sz="1800" i="1" dirty="0" smtClean="0"/>
              <a:t>At Rutgers Ocean Day events, middle school students learn how scientists are utilizing new technologies like underwater gliders to study the ocean in real-time.</a:t>
            </a:r>
            <a:endParaRPr lang="en-US" sz="1800" i="1" dirty="0"/>
          </a:p>
        </p:txBody>
      </p:sp>
      <p:sp>
        <p:nvSpPr>
          <p:cNvPr id="95" name="TextBox 94"/>
          <p:cNvSpPr txBox="1"/>
          <p:nvPr/>
        </p:nvSpPr>
        <p:spPr>
          <a:xfrm>
            <a:off x="18096219" y="19798897"/>
            <a:ext cx="3016914" cy="646331"/>
          </a:xfrm>
          <a:prstGeom prst="rect">
            <a:avLst/>
          </a:prstGeom>
          <a:noFill/>
        </p:spPr>
        <p:txBody>
          <a:bodyPr wrap="square" rtlCol="0">
            <a:spAutoFit/>
          </a:bodyPr>
          <a:lstStyle/>
          <a:p>
            <a:r>
              <a:rPr lang="en-US" sz="1800" i="1" dirty="0" smtClean="0"/>
              <a:t>Students can use </a:t>
            </a:r>
            <a:r>
              <a:rPr lang="en-US" sz="1800" i="1" dirty="0" err="1" smtClean="0"/>
              <a:t>probeware</a:t>
            </a:r>
            <a:r>
              <a:rPr lang="en-US" sz="1800" i="1" dirty="0" smtClean="0"/>
              <a:t> to easily collect their own data</a:t>
            </a:r>
            <a:endParaRPr lang="en-US" sz="1800" i="1" dirty="0"/>
          </a:p>
        </p:txBody>
      </p:sp>
      <p:pic>
        <p:nvPicPr>
          <p:cNvPr id="12" name="Picture 11"/>
          <p:cNvPicPr>
            <a:picLocks noChangeAspect="1"/>
          </p:cNvPicPr>
          <p:nvPr/>
        </p:nvPicPr>
        <p:blipFill>
          <a:blip r:embed="rId19"/>
          <a:stretch>
            <a:fillRect/>
          </a:stretch>
        </p:blipFill>
        <p:spPr>
          <a:xfrm>
            <a:off x="18096219" y="20810372"/>
            <a:ext cx="2743200" cy="2288858"/>
          </a:xfrm>
          <a:prstGeom prst="rect">
            <a:avLst/>
          </a:prstGeom>
        </p:spPr>
      </p:pic>
      <p:sp>
        <p:nvSpPr>
          <p:cNvPr id="98" name="TextBox 97"/>
          <p:cNvSpPr txBox="1"/>
          <p:nvPr/>
        </p:nvSpPr>
        <p:spPr>
          <a:xfrm>
            <a:off x="18096219" y="23121281"/>
            <a:ext cx="3016914" cy="1200329"/>
          </a:xfrm>
          <a:prstGeom prst="rect">
            <a:avLst/>
          </a:prstGeom>
          <a:noFill/>
        </p:spPr>
        <p:txBody>
          <a:bodyPr wrap="square" rtlCol="0">
            <a:spAutoFit/>
          </a:bodyPr>
          <a:lstStyle/>
          <a:p>
            <a:r>
              <a:rPr lang="en-US" sz="1800" i="1" dirty="0" smtClean="0"/>
              <a:t>Student can use real-time or archived daily SST composites to learn about ocean conditions</a:t>
            </a:r>
            <a:endParaRPr lang="en-US" sz="1800" i="1" dirty="0"/>
          </a:p>
        </p:txBody>
      </p:sp>
      <p:sp>
        <p:nvSpPr>
          <p:cNvPr id="99" name="TextBox 98"/>
          <p:cNvSpPr txBox="1"/>
          <p:nvPr/>
        </p:nvSpPr>
        <p:spPr>
          <a:xfrm>
            <a:off x="18096219" y="28108096"/>
            <a:ext cx="3016914" cy="1200329"/>
          </a:xfrm>
          <a:prstGeom prst="rect">
            <a:avLst/>
          </a:prstGeom>
          <a:noFill/>
        </p:spPr>
        <p:txBody>
          <a:bodyPr wrap="square" rtlCol="0">
            <a:spAutoFit/>
          </a:bodyPr>
          <a:lstStyle/>
          <a:p>
            <a:r>
              <a:rPr lang="en-US" sz="1800" i="1" dirty="0" smtClean="0"/>
              <a:t>Climatology SST </a:t>
            </a:r>
            <a:r>
              <a:rPr lang="en-US" sz="1800" i="1" dirty="0"/>
              <a:t>imagery </a:t>
            </a:r>
            <a:r>
              <a:rPr lang="en-US" sz="1800" i="1" dirty="0" smtClean="0"/>
              <a:t>with generalized scales is useful for  introducing students to basic ocean patterns</a:t>
            </a:r>
            <a:endParaRPr lang="en-US" sz="1800" i="1" dirty="0"/>
          </a:p>
        </p:txBody>
      </p:sp>
      <p:pic>
        <p:nvPicPr>
          <p:cNvPr id="13" name="Picture 12" descr="SeasonalDataSheets.pdf"/>
          <p:cNvPicPr>
            <a:picLocks noChangeAspect="1"/>
          </p:cNvPicPr>
          <p:nvPr/>
        </p:nvPicPr>
        <p:blipFill rotWithShape="1">
          <a:blip r:embed="rId20">
            <a:extLst>
              <a:ext uri="{28A0092B-C50C-407E-A947-70E740481C1C}">
                <a14:useLocalDpi xmlns:a14="http://schemas.microsoft.com/office/drawing/2010/main" val="0"/>
              </a:ext>
            </a:extLst>
          </a:blip>
          <a:srcRect l="3400" t="5033" r="52029" b="22952"/>
          <a:stretch/>
        </p:blipFill>
        <p:spPr>
          <a:xfrm>
            <a:off x="18096219" y="24683146"/>
            <a:ext cx="2743200" cy="3424950"/>
          </a:xfrm>
          <a:prstGeom prst="rect">
            <a:avLst/>
          </a:prstGeom>
        </p:spPr>
      </p:pic>
      <p:sp>
        <p:nvSpPr>
          <p:cNvPr id="104" name="TextBox 103"/>
          <p:cNvSpPr txBox="1"/>
          <p:nvPr/>
        </p:nvSpPr>
        <p:spPr>
          <a:xfrm>
            <a:off x="17072584" y="4053950"/>
            <a:ext cx="3496182" cy="523220"/>
          </a:xfrm>
          <a:prstGeom prst="rect">
            <a:avLst/>
          </a:prstGeom>
          <a:noFill/>
          <a:scene3d>
            <a:camera prst="orthographicFront">
              <a:rot lat="0" lon="0" rev="0"/>
            </a:camera>
            <a:lightRig rig="threePt" dir="t"/>
          </a:scene3d>
        </p:spPr>
        <p:txBody>
          <a:bodyPr vert="horz" wrap="none" rtlCol="0">
            <a:spAutoFit/>
          </a:bodyPr>
          <a:lstStyle/>
          <a:p>
            <a:r>
              <a:rPr lang="en-US" sz="2800" i="1" dirty="0" smtClean="0"/>
              <a:t>Learner Independence</a:t>
            </a:r>
          </a:p>
        </p:txBody>
      </p:sp>
      <p:cxnSp>
        <p:nvCxnSpPr>
          <p:cNvPr id="107" name="Straight Arrow Connector 106"/>
          <p:cNvCxnSpPr/>
          <p:nvPr/>
        </p:nvCxnSpPr>
        <p:spPr>
          <a:xfrm>
            <a:off x="20568766" y="4402975"/>
            <a:ext cx="1600200" cy="0"/>
          </a:xfrm>
          <a:prstGeom prst="straightConnector1">
            <a:avLst/>
          </a:prstGeom>
          <a:ln w="76200" cmpd="sng">
            <a:solidFill>
              <a:schemeClr val="bg1">
                <a:lumMod val="6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0515602" y="10066462"/>
            <a:ext cx="4575700" cy="3533585"/>
          </a:xfrm>
          <a:prstGeom prst="rect">
            <a:avLst/>
          </a:prstGeom>
          <a:noFill/>
          <a:ln w="38100" cmpd="sng">
            <a:solidFill>
              <a:schemeClr val="bg1">
                <a:lumMod val="65000"/>
              </a:schemeClr>
            </a:solidFill>
          </a:ln>
        </p:spPr>
        <p:txBody>
          <a:bodyPr wrap="square" rtlCol="0" anchor="b" anchorCtr="0">
            <a:noAutofit/>
          </a:bodyPr>
          <a:lstStyle/>
          <a:p>
            <a:pPr algn="ctr"/>
            <a:r>
              <a:rPr lang="en-US" sz="2400" i="1" dirty="0" smtClean="0">
                <a:solidFill>
                  <a:schemeClr val="bg1">
                    <a:lumMod val="65000"/>
                  </a:schemeClr>
                </a:solidFill>
              </a:rPr>
              <a:t>Place your 2</a:t>
            </a:r>
            <a:r>
              <a:rPr lang="en-US" sz="2400" i="1" baseline="30000" dirty="0" smtClean="0">
                <a:solidFill>
                  <a:schemeClr val="bg1">
                    <a:lumMod val="65000"/>
                  </a:schemeClr>
                </a:solidFill>
              </a:rPr>
              <a:t>nd</a:t>
            </a:r>
            <a:r>
              <a:rPr lang="en-US" sz="2400" i="1" dirty="0" smtClean="0">
                <a:solidFill>
                  <a:schemeClr val="bg1">
                    <a:lumMod val="65000"/>
                  </a:schemeClr>
                </a:solidFill>
              </a:rPr>
              <a:t> dot here if you do not currently teach with data</a:t>
            </a:r>
            <a:endParaRPr lang="en-US" sz="2400" i="1" dirty="0">
              <a:solidFill>
                <a:schemeClr val="bg1">
                  <a:lumMod val="65000"/>
                </a:schemeClr>
              </a:solidFill>
            </a:endParaRPr>
          </a:p>
        </p:txBody>
      </p:sp>
      <p:sp>
        <p:nvSpPr>
          <p:cNvPr id="8" name="TextBox 7"/>
          <p:cNvSpPr txBox="1"/>
          <p:nvPr/>
        </p:nvSpPr>
        <p:spPr>
          <a:xfrm>
            <a:off x="11511277" y="14446093"/>
            <a:ext cx="4197359" cy="1569660"/>
          </a:xfrm>
          <a:prstGeom prst="rect">
            <a:avLst/>
          </a:prstGeom>
          <a:noFill/>
        </p:spPr>
        <p:txBody>
          <a:bodyPr wrap="square" rtlCol="0">
            <a:spAutoFit/>
          </a:bodyPr>
          <a:lstStyle/>
          <a:p>
            <a:r>
              <a:rPr lang="en-US" sz="2400" b="1" dirty="0" smtClean="0"/>
              <a:t>Delivery Modes</a:t>
            </a:r>
          </a:p>
          <a:p>
            <a:r>
              <a:rPr lang="en-US" sz="2400" dirty="0" smtClean="0"/>
              <a:t>These boxes show the potential intersection of several teaching styles within the framework</a:t>
            </a:r>
            <a:endParaRPr lang="en-US" sz="2400" dirty="0"/>
          </a:p>
        </p:txBody>
      </p:sp>
      <p:sp>
        <p:nvSpPr>
          <p:cNvPr id="109" name="TextBox 108"/>
          <p:cNvSpPr txBox="1"/>
          <p:nvPr/>
        </p:nvSpPr>
        <p:spPr>
          <a:xfrm>
            <a:off x="37581261" y="17785865"/>
            <a:ext cx="4114800" cy="923330"/>
          </a:xfrm>
          <a:prstGeom prst="rect">
            <a:avLst/>
          </a:prstGeom>
          <a:noFill/>
        </p:spPr>
        <p:txBody>
          <a:bodyPr wrap="square" rtlCol="0">
            <a:spAutoFit/>
          </a:bodyPr>
          <a:lstStyle/>
          <a:p>
            <a:r>
              <a:rPr lang="en-US" sz="1800" i="1" dirty="0" smtClean="0"/>
              <a:t>4-H educators learn how to collect real-time environmental data during a professional development workshop.</a:t>
            </a:r>
            <a:endParaRPr lang="en-US" sz="1800" i="1" dirty="0"/>
          </a:p>
        </p:txBody>
      </p:sp>
      <p:pic>
        <p:nvPicPr>
          <p:cNvPr id="19" name="Picture 18"/>
          <p:cNvPicPr>
            <a:picLocks noChangeAspect="1"/>
          </p:cNvPicPr>
          <p:nvPr/>
        </p:nvPicPr>
        <p:blipFill>
          <a:blip r:embed="rId21"/>
          <a:stretch>
            <a:fillRect/>
          </a:stretch>
        </p:blipFill>
        <p:spPr>
          <a:xfrm>
            <a:off x="31813722" y="29026213"/>
            <a:ext cx="1097280" cy="1097280"/>
          </a:xfrm>
          <a:prstGeom prst="rect">
            <a:avLst/>
          </a:prstGeom>
        </p:spPr>
      </p:pic>
      <p:pic>
        <p:nvPicPr>
          <p:cNvPr id="173" name="Picture 172"/>
          <p:cNvPicPr>
            <a:picLocks noChangeAspect="1"/>
          </p:cNvPicPr>
          <p:nvPr/>
        </p:nvPicPr>
        <p:blipFill>
          <a:blip r:embed="rId22"/>
          <a:stretch>
            <a:fillRect/>
          </a:stretch>
        </p:blipFill>
        <p:spPr>
          <a:xfrm>
            <a:off x="33495465" y="10816939"/>
            <a:ext cx="914400" cy="914400"/>
          </a:xfrm>
          <a:prstGeom prst="rect">
            <a:avLst/>
          </a:prstGeom>
        </p:spPr>
      </p:pic>
      <p:pic>
        <p:nvPicPr>
          <p:cNvPr id="183" name="Picture 182"/>
          <p:cNvPicPr>
            <a:picLocks noChangeAspect="1"/>
          </p:cNvPicPr>
          <p:nvPr/>
        </p:nvPicPr>
        <p:blipFill>
          <a:blip r:embed="rId23"/>
          <a:stretch>
            <a:fillRect/>
          </a:stretch>
        </p:blipFill>
        <p:spPr>
          <a:xfrm>
            <a:off x="33493480" y="9046910"/>
            <a:ext cx="914400" cy="914400"/>
          </a:xfrm>
          <a:prstGeom prst="rect">
            <a:avLst/>
          </a:prstGeom>
        </p:spPr>
      </p:pic>
      <p:pic>
        <p:nvPicPr>
          <p:cNvPr id="186" name="Picture 185"/>
          <p:cNvPicPr>
            <a:picLocks noChangeAspect="1"/>
          </p:cNvPicPr>
          <p:nvPr/>
        </p:nvPicPr>
        <p:blipFill>
          <a:blip r:embed="rId24"/>
          <a:stretch>
            <a:fillRect/>
          </a:stretch>
        </p:blipFill>
        <p:spPr>
          <a:xfrm>
            <a:off x="33493480" y="7111430"/>
            <a:ext cx="914400" cy="914400"/>
          </a:xfrm>
          <a:prstGeom prst="rect">
            <a:avLst/>
          </a:prstGeom>
        </p:spPr>
      </p:pic>
      <p:pic>
        <p:nvPicPr>
          <p:cNvPr id="182" name="Picture 181"/>
          <p:cNvPicPr>
            <a:picLocks noChangeAspect="1"/>
          </p:cNvPicPr>
          <p:nvPr/>
        </p:nvPicPr>
        <p:blipFill>
          <a:blip r:embed="rId25"/>
          <a:stretch>
            <a:fillRect/>
          </a:stretch>
        </p:blipFill>
        <p:spPr>
          <a:xfrm>
            <a:off x="33495465" y="5396093"/>
            <a:ext cx="914400" cy="914400"/>
          </a:xfrm>
          <a:prstGeom prst="rect">
            <a:avLst/>
          </a:prstGeom>
        </p:spPr>
      </p:pic>
    </p:spTree>
    <p:extLst>
      <p:ext uri="{BB962C8B-B14F-4D97-AF65-F5344CB8AC3E}">
        <p14:creationId xmlns:p14="http://schemas.microsoft.com/office/powerpoint/2010/main" val="27721420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874</TotalTime>
  <Words>1488</Words>
  <Application>Microsoft Macintosh PowerPoint</Application>
  <PresentationFormat>Custom</PresentationFormat>
  <Paragraphs>134</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Rutgers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Sage Lichtenwalner</dc:creator>
  <cp:lastModifiedBy>Igor Heifetz</cp:lastModifiedBy>
  <cp:revision>72</cp:revision>
  <cp:lastPrinted>2012-02-16T23:37:27Z</cp:lastPrinted>
  <dcterms:created xsi:type="dcterms:W3CDTF">2012-02-15T17:01:34Z</dcterms:created>
  <dcterms:modified xsi:type="dcterms:W3CDTF">2012-02-28T16:21:35Z</dcterms:modified>
</cp:coreProperties>
</file>