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 id="2147483710" r:id="rId3"/>
  </p:sldMasterIdLst>
  <p:notesMasterIdLst>
    <p:notesMasterId r:id="rId85"/>
  </p:notesMasterIdLst>
  <p:sldIdLst>
    <p:sldId id="319" r:id="rId4"/>
    <p:sldId id="325" r:id="rId5"/>
    <p:sldId id="320" r:id="rId6"/>
    <p:sldId id="321" r:id="rId7"/>
    <p:sldId id="322" r:id="rId8"/>
    <p:sldId id="323" r:id="rId9"/>
    <p:sldId id="324" r:id="rId10"/>
    <p:sldId id="326" r:id="rId11"/>
    <p:sldId id="327" r:id="rId12"/>
    <p:sldId id="256" r:id="rId13"/>
    <p:sldId id="316" r:id="rId14"/>
    <p:sldId id="258" r:id="rId15"/>
    <p:sldId id="257" r:id="rId16"/>
    <p:sldId id="263" r:id="rId17"/>
    <p:sldId id="289" r:id="rId18"/>
    <p:sldId id="268" r:id="rId19"/>
    <p:sldId id="290" r:id="rId20"/>
    <p:sldId id="291" r:id="rId21"/>
    <p:sldId id="292" r:id="rId22"/>
    <p:sldId id="293" r:id="rId23"/>
    <p:sldId id="294" r:id="rId24"/>
    <p:sldId id="295" r:id="rId25"/>
    <p:sldId id="296" r:id="rId26"/>
    <p:sldId id="297" r:id="rId27"/>
    <p:sldId id="266" r:id="rId28"/>
    <p:sldId id="264" r:id="rId29"/>
    <p:sldId id="269" r:id="rId30"/>
    <p:sldId id="265" r:id="rId31"/>
    <p:sldId id="259" r:id="rId32"/>
    <p:sldId id="318" r:id="rId33"/>
    <p:sldId id="303" r:id="rId34"/>
    <p:sldId id="304" r:id="rId35"/>
    <p:sldId id="305" r:id="rId36"/>
    <p:sldId id="306" r:id="rId37"/>
    <p:sldId id="307" r:id="rId38"/>
    <p:sldId id="308" r:id="rId39"/>
    <p:sldId id="309" r:id="rId40"/>
    <p:sldId id="310" r:id="rId41"/>
    <p:sldId id="311" r:id="rId42"/>
    <p:sldId id="312" r:id="rId43"/>
    <p:sldId id="271" r:id="rId44"/>
    <p:sldId id="272" r:id="rId45"/>
    <p:sldId id="273" r:id="rId46"/>
    <p:sldId id="274" r:id="rId47"/>
    <p:sldId id="275" r:id="rId48"/>
    <p:sldId id="314" r:id="rId49"/>
    <p:sldId id="315" r:id="rId50"/>
    <p:sldId id="317" r:id="rId51"/>
    <p:sldId id="359"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28" r:id="rId67"/>
    <p:sldId id="329"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298" r:id="rId83"/>
    <p:sldId id="299"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4660"/>
  </p:normalViewPr>
  <p:slideViewPr>
    <p:cSldViewPr>
      <p:cViewPr varScale="1">
        <p:scale>
          <a:sx n="90" d="100"/>
          <a:sy n="90" d="100"/>
        </p:scale>
        <p:origin x="-1363"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Precipitation in Atlantic City,</a:t>
            </a:r>
            <a:r>
              <a:rPr lang="en-US" baseline="0"/>
              <a:t> NJ during August 2010 and 2011</a:t>
            </a:r>
            <a:endParaRPr lang="en-US"/>
          </a:p>
        </c:rich>
      </c:tx>
      <c:layout/>
    </c:title>
    <c:plotArea>
      <c:layout/>
      <c:scatterChart>
        <c:scatterStyle val="lineMarker"/>
        <c:ser>
          <c:idx val="0"/>
          <c:order val="0"/>
          <c:tx>
            <c:v>2010</c:v>
          </c:tx>
          <c:yVal>
            <c:numRef>
              <c:f>Sheet1!$E$2:$E$32</c:f>
              <c:numCache>
                <c:formatCode>General</c:formatCode>
                <c:ptCount val="31"/>
                <c:pt idx="0">
                  <c:v>0</c:v>
                </c:pt>
                <c:pt idx="1">
                  <c:v>0</c:v>
                </c:pt>
                <c:pt idx="2">
                  <c:v>0</c:v>
                </c:pt>
                <c:pt idx="3">
                  <c:v>0</c:v>
                </c:pt>
                <c:pt idx="4">
                  <c:v>0</c:v>
                </c:pt>
                <c:pt idx="5">
                  <c:v>0</c:v>
                </c:pt>
                <c:pt idx="6">
                  <c:v>0</c:v>
                </c:pt>
                <c:pt idx="7">
                  <c:v>0</c:v>
                </c:pt>
                <c:pt idx="8">
                  <c:v>0</c:v>
                </c:pt>
                <c:pt idx="9">
                  <c:v>0</c:v>
                </c:pt>
                <c:pt idx="10">
                  <c:v>2.5400000000000093E-2</c:v>
                </c:pt>
                <c:pt idx="11">
                  <c:v>5.0800000000000123E-2</c:v>
                </c:pt>
                <c:pt idx="12">
                  <c:v>0</c:v>
                </c:pt>
                <c:pt idx="13">
                  <c:v>0</c:v>
                </c:pt>
                <c:pt idx="15">
                  <c:v>0</c:v>
                </c:pt>
                <c:pt idx="16">
                  <c:v>0</c:v>
                </c:pt>
                <c:pt idx="17">
                  <c:v>2.1082000000000001</c:v>
                </c:pt>
                <c:pt idx="18">
                  <c:v>0</c:v>
                </c:pt>
                <c:pt idx="19">
                  <c:v>0</c:v>
                </c:pt>
                <c:pt idx="20">
                  <c:v>0</c:v>
                </c:pt>
                <c:pt idx="21">
                  <c:v>0.20320000000000021</c:v>
                </c:pt>
                <c:pt idx="22">
                  <c:v>0.33020000000000038</c:v>
                </c:pt>
                <c:pt idx="23">
                  <c:v>5.0800000000000123E-2</c:v>
                </c:pt>
                <c:pt idx="24">
                  <c:v>0</c:v>
                </c:pt>
                <c:pt idx="25">
                  <c:v>0</c:v>
                </c:pt>
                <c:pt idx="26">
                  <c:v>0</c:v>
                </c:pt>
                <c:pt idx="27">
                  <c:v>0</c:v>
                </c:pt>
                <c:pt idx="28">
                  <c:v>0</c:v>
                </c:pt>
                <c:pt idx="29">
                  <c:v>0</c:v>
                </c:pt>
                <c:pt idx="30">
                  <c:v>0</c:v>
                </c:pt>
              </c:numCache>
            </c:numRef>
          </c:yVal>
        </c:ser>
        <c:ser>
          <c:idx val="1"/>
          <c:order val="1"/>
          <c:tx>
            <c:v>2011</c:v>
          </c:tx>
          <c:yVal>
            <c:numRef>
              <c:f>Sheet1!$F$2:$F$32</c:f>
              <c:numCache>
                <c:formatCode>General</c:formatCode>
                <c:ptCount val="31"/>
                <c:pt idx="0">
                  <c:v>0.10160000000000002</c:v>
                </c:pt>
                <c:pt idx="1">
                  <c:v>0</c:v>
                </c:pt>
                <c:pt idx="2">
                  <c:v>0.127</c:v>
                </c:pt>
                <c:pt idx="3">
                  <c:v>1.9303999999999959</c:v>
                </c:pt>
                <c:pt idx="4">
                  <c:v>0</c:v>
                </c:pt>
                <c:pt idx="5">
                  <c:v>0</c:v>
                </c:pt>
                <c:pt idx="7">
                  <c:v>0</c:v>
                </c:pt>
                <c:pt idx="8">
                  <c:v>1.2953999999999959</c:v>
                </c:pt>
                <c:pt idx="9">
                  <c:v>0</c:v>
                </c:pt>
                <c:pt idx="10">
                  <c:v>0</c:v>
                </c:pt>
                <c:pt idx="11">
                  <c:v>0</c:v>
                </c:pt>
                <c:pt idx="13">
                  <c:v>0.83820000000000061</c:v>
                </c:pt>
                <c:pt idx="14">
                  <c:v>3.9370000000000003</c:v>
                </c:pt>
                <c:pt idx="15">
                  <c:v>0.66040000000000065</c:v>
                </c:pt>
                <c:pt idx="16">
                  <c:v>0</c:v>
                </c:pt>
                <c:pt idx="17">
                  <c:v>2.5400000000000093E-2</c:v>
                </c:pt>
                <c:pt idx="18">
                  <c:v>0.40640000000000032</c:v>
                </c:pt>
                <c:pt idx="19">
                  <c:v>0</c:v>
                </c:pt>
                <c:pt idx="21">
                  <c:v>0</c:v>
                </c:pt>
                <c:pt idx="22">
                  <c:v>0</c:v>
                </c:pt>
                <c:pt idx="23">
                  <c:v>0</c:v>
                </c:pt>
                <c:pt idx="24">
                  <c:v>3.9623999999999997</c:v>
                </c:pt>
                <c:pt idx="25">
                  <c:v>0</c:v>
                </c:pt>
                <c:pt idx="26">
                  <c:v>11.150600000000004</c:v>
                </c:pt>
                <c:pt idx="27">
                  <c:v>3.7846000000000002</c:v>
                </c:pt>
                <c:pt idx="28">
                  <c:v>0</c:v>
                </c:pt>
                <c:pt idx="29">
                  <c:v>0</c:v>
                </c:pt>
                <c:pt idx="30">
                  <c:v>0</c:v>
                </c:pt>
              </c:numCache>
            </c:numRef>
          </c:yVal>
        </c:ser>
        <c:axId val="93905280"/>
        <c:axId val="93907200"/>
      </c:scatterChart>
      <c:valAx>
        <c:axId val="93905280"/>
        <c:scaling>
          <c:orientation val="minMax"/>
          <c:max val="31"/>
        </c:scaling>
        <c:axPos val="b"/>
        <c:majorGridlines/>
        <c:title>
          <c:tx>
            <c:rich>
              <a:bodyPr/>
              <a:lstStyle/>
              <a:p>
                <a:pPr>
                  <a:defRPr/>
                </a:pPr>
                <a:r>
                  <a:rPr lang="en-US" sz="1800" dirty="0"/>
                  <a:t>Day</a:t>
                </a:r>
              </a:p>
            </c:rich>
          </c:tx>
          <c:layout/>
        </c:title>
        <c:tickLblPos val="nextTo"/>
        <c:txPr>
          <a:bodyPr/>
          <a:lstStyle/>
          <a:p>
            <a:pPr>
              <a:defRPr sz="1100"/>
            </a:pPr>
            <a:endParaRPr lang="en-US"/>
          </a:p>
        </c:txPr>
        <c:crossAx val="93907200"/>
        <c:crosses val="autoZero"/>
        <c:crossBetween val="midCat"/>
        <c:majorUnit val="1"/>
      </c:valAx>
      <c:valAx>
        <c:axId val="93907200"/>
        <c:scaling>
          <c:orientation val="minMax"/>
        </c:scaling>
        <c:axPos val="l"/>
        <c:majorGridlines/>
        <c:title>
          <c:tx>
            <c:rich>
              <a:bodyPr rot="-5400000" vert="horz"/>
              <a:lstStyle/>
              <a:p>
                <a:pPr>
                  <a:defRPr/>
                </a:pPr>
                <a:r>
                  <a:rPr lang="en-US" sz="1800" dirty="0"/>
                  <a:t>Precipitation (cm)</a:t>
                </a:r>
              </a:p>
            </c:rich>
          </c:tx>
          <c:layout/>
        </c:title>
        <c:numFmt formatCode="General" sourceLinked="1"/>
        <c:tickLblPos val="nextTo"/>
        <c:txPr>
          <a:bodyPr/>
          <a:lstStyle/>
          <a:p>
            <a:pPr>
              <a:defRPr sz="1100"/>
            </a:pPr>
            <a:endParaRPr lang="en-US"/>
          </a:p>
        </c:txPr>
        <c:crossAx val="93905280"/>
        <c:crosses val="autoZero"/>
        <c:crossBetween val="midCat"/>
      </c:valAx>
      <c:spPr>
        <a:solidFill>
          <a:srgbClr val="FFFFFF">
            <a:alpha val="50980"/>
          </a:srgbClr>
        </a:solidFill>
      </c:spPr>
    </c:plotArea>
    <c:legend>
      <c:legendPos val="r"/>
      <c:layout/>
    </c:legend>
    <c:plotVisOnly val="1"/>
  </c:chart>
  <c:spPr>
    <a:solidFill>
      <a:srgbClr val="FFFFFF">
        <a:alpha val="50196"/>
      </a:srgbClr>
    </a:solidFill>
  </c:spPr>
  <c:externalData r:id="rId1"/>
  <c:userShapes r:id="rId2"/>
</c:chartSpace>
</file>

<file path=ppt/drawings/drawing1.xml><?xml version="1.0" encoding="utf-8"?>
<c:userShapes xmlns:c="http://schemas.openxmlformats.org/drawingml/2006/chart">
  <cdr:relSizeAnchor xmlns:cdr="http://schemas.openxmlformats.org/drawingml/2006/chartDrawing">
    <cdr:from>
      <cdr:x>0.79055</cdr:x>
      <cdr:y>0.14725</cdr:y>
    </cdr:from>
    <cdr:to>
      <cdr:x>0.85218</cdr:x>
      <cdr:y>0.14725</cdr:y>
    </cdr:to>
    <cdr:sp macro="" textlink="">
      <cdr:nvSpPr>
        <cdr:cNvPr id="3" name="Straight Arrow Connector 2"/>
        <cdr:cNvSpPr/>
      </cdr:nvSpPr>
      <cdr:spPr>
        <a:xfrm xmlns:a="http://schemas.openxmlformats.org/drawingml/2006/main" flipH="1">
          <a:off x="6841958" y="922421"/>
          <a:ext cx="533400" cy="0"/>
        </a:xfrm>
        <a:prstGeom xmlns:a="http://schemas.openxmlformats.org/drawingml/2006/main" prst="straightConnector1">
          <a:avLst/>
        </a:prstGeom>
        <a:ln xmlns:a="http://schemas.openxmlformats.org/drawingml/2006/main" w="127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0.84337</cdr:x>
      <cdr:y>0.12292</cdr:y>
    </cdr:from>
    <cdr:to>
      <cdr:x>0.94903</cdr:x>
      <cdr:y>0.26889</cdr:y>
    </cdr:to>
    <cdr:sp macro="" textlink="">
      <cdr:nvSpPr>
        <cdr:cNvPr id="4" name="TextBox 3"/>
        <cdr:cNvSpPr txBox="1"/>
      </cdr:nvSpPr>
      <cdr:spPr>
        <a:xfrm xmlns:a="http://schemas.openxmlformats.org/drawingml/2006/main">
          <a:off x="7299158" y="77002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Hurricane Irene</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826AF9-78E8-4CDA-A0D0-5C00DB859148}" type="datetimeFigureOut">
              <a:rPr lang="en-US" smtClean="0"/>
              <a:pPr/>
              <a:t>4/25/2012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1ABA1-CDC9-47BA-A0D7-F4B54204020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AD01199-3C1F-45E4-8088-54EC7C64FF5A}" type="slidenum">
              <a:rPr lang="en-US" smtClean="0"/>
              <a:pPr/>
              <a:t>53</a:t>
            </a:fld>
            <a:endParaRPr lang="en-US" smtClean="0"/>
          </a:p>
        </p:txBody>
      </p:sp>
      <p:sp>
        <p:nvSpPr>
          <p:cNvPr id="19459" name="Slide Image Placeholder 1"/>
          <p:cNvSpPr>
            <a:spLocks noGrp="1" noRot="1" noChangeAspect="1" noTextEdit="1"/>
          </p:cNvSpPr>
          <p:nvPr>
            <p:ph type="sldImg"/>
          </p:nvPr>
        </p:nvSpPr>
        <p:spPr>
          <a:ln/>
        </p:spPr>
      </p:sp>
      <p:sp>
        <p:nvSpPr>
          <p:cNvPr id="19460"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946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1DF7D0C-308E-469B-8433-CC4AADFD1E89}" type="slidenum">
              <a:rPr lang="en-US" sz="1200">
                <a:latin typeface="Calibri" pitchFamily="34" charset="0"/>
              </a:rPr>
              <a:pPr algn="r"/>
              <a:t>53</a:t>
            </a:fld>
            <a:endParaRPr lang="en-US" sz="120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a:ln>
            <a:round/>
            <a:headEnd/>
            <a:tailEnd/>
          </a:ln>
        </p:spPr>
        <p:txBody>
          <a:bodyPr/>
          <a:lstStyle/>
          <a:p>
            <a:fld id="{9CDE4727-9563-41A3-ACD4-2A99E59A62C7}" type="slidenum">
              <a:rPr lang="en-US"/>
              <a:pPr/>
              <a:t>78</a:t>
            </a:fld>
            <a:endParaRPr lang="en-US"/>
          </a:p>
        </p:txBody>
      </p:sp>
      <p:sp>
        <p:nvSpPr>
          <p:cNvPr id="3789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37892" name="Rectangle 2"/>
          <p:cNvSpPr txBox="1">
            <a:spLocks noGrp="1" noChangeArrowheads="1"/>
          </p:cNvSpPr>
          <p:nvPr>
            <p:ph type="body" idx="1"/>
          </p:nvPr>
        </p:nvSpPr>
        <p:spPr>
          <a:xfrm>
            <a:off x="777875" y="4776788"/>
            <a:ext cx="6218238" cy="4525962"/>
          </a:xfrm>
          <a:noFill/>
        </p:spPr>
        <p:txBody>
          <a:bodyPr wrap="none" anchor="ct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a:ln>
            <a:round/>
            <a:headEnd/>
            <a:tailEnd/>
          </a:ln>
        </p:spPr>
        <p:txBody>
          <a:bodyPr/>
          <a:lstStyle/>
          <a:p>
            <a:fld id="{EC03838F-35A7-4F07-BC27-E1D4D550B821}" type="slidenum">
              <a:rPr lang="en-US"/>
              <a:pPr/>
              <a:t>79</a:t>
            </a:fld>
            <a:endParaRPr lang="en-US"/>
          </a:p>
        </p:txBody>
      </p:sp>
      <p:sp>
        <p:nvSpPr>
          <p:cNvPr id="3891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38916" name="Rectangle 2"/>
          <p:cNvSpPr txBox="1">
            <a:spLocks noGrp="1" noChangeArrowheads="1"/>
          </p:cNvSpPr>
          <p:nvPr>
            <p:ph type="body" idx="1"/>
          </p:nvPr>
        </p:nvSpPr>
        <p:spPr>
          <a:xfrm>
            <a:off x="777875" y="4776788"/>
            <a:ext cx="6218238" cy="4525962"/>
          </a:xfrm>
          <a:noFill/>
        </p:spPr>
        <p:txBody>
          <a:bodyPr wrap="none"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a:ln>
            <a:round/>
            <a:headEnd/>
            <a:tailEnd/>
          </a:ln>
        </p:spPr>
        <p:txBody>
          <a:bodyPr/>
          <a:lstStyle/>
          <a:p>
            <a:fld id="{820F4191-7AE2-43E3-A6A4-56CA1E37F286}" type="slidenum">
              <a:rPr lang="en-US"/>
              <a:pPr/>
              <a:t>66</a:t>
            </a:fld>
            <a:endParaRPr lang="en-US"/>
          </a:p>
        </p:txBody>
      </p:sp>
      <p:sp>
        <p:nvSpPr>
          <p:cNvPr id="29699" name="Rectangle 1"/>
          <p:cNvSpPr txBox="1">
            <a:spLocks noGrp="1" noRot="1" noChangeAspect="1" noChangeArrowheads="1" noTextEdit="1"/>
          </p:cNvSpPr>
          <p:nvPr>
            <p:ph type="sldImg"/>
          </p:nvPr>
        </p:nvSpPr>
        <p:spPr>
          <a:xfrm>
            <a:off x="0" y="0"/>
            <a:ext cx="1588" cy="1588"/>
          </a:xfrm>
          <a:solidFill>
            <a:srgbClr val="FFFFFF"/>
          </a:solidFill>
          <a:ln>
            <a:solidFill>
              <a:srgbClr val="000000"/>
            </a:solidFill>
            <a:miter lim="800000"/>
          </a:ln>
        </p:spPr>
      </p:sp>
      <p:sp>
        <p:nvSpPr>
          <p:cNvPr id="29700" name="Text Box 2"/>
          <p:cNvSpPr txBox="1">
            <a:spLocks noGrp="1" noChangeArrowheads="1"/>
          </p:cNvSpPr>
          <p:nvPr>
            <p:ph type="body" idx="1"/>
          </p:nvPr>
        </p:nvSpPr>
        <p:spPr>
          <a:xfrm>
            <a:off x="0" y="0"/>
            <a:ext cx="1588" cy="13806488"/>
          </a:xfrm>
          <a:noFill/>
        </p:spPr>
        <p:txBody>
          <a:bodyPr lIns="90000" tIns="45000" rIns="90000" bIns="45000"/>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i="1" smtClean="0">
                <a:latin typeface="Arial" charset="0"/>
                <a:ea typeface="Microsoft YaHei" charset="-122"/>
              </a:rPr>
              <a:t>Most hypoxia is associated on the global scale with either areas of high population density or developed watersheds that export larges quantities of nutrients and organic matter. Since the creation of the Clean Water Act in 1970 point source pollution (i.e. waste disposals) have dramatically decreased, yet the amount of hypoxic zones has continued to increase since the 1960s. This is due to nonpoint pollution sources.  Agricultural fertilizers are the leading nonpoint source of nutrient pollution, with other sources coming from atmospheric deposition from burning fossil fuels and nitrogen fixation in legume crops. (Primary sources in watersheds)</a:t>
            </a:r>
          </a:p>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i="1" smtClean="0">
              <a:latin typeface="Arial" charset="0"/>
              <a:ea typeface="Microsoft YaHei" charset="-122"/>
            </a:endParaRPr>
          </a:p>
        </p:txBody>
      </p:sp>
      <p:sp>
        <p:nvSpPr>
          <p:cNvPr id="18435"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9pPr>
          </a:lstStyle>
          <a:p>
            <a:pPr hangingPunct="1">
              <a:lnSpc>
                <a:spcPct val="100000"/>
              </a:lnSpc>
              <a:buClrTx/>
              <a:buFontTx/>
              <a:buNone/>
              <a:defRPr/>
            </a:pPr>
            <a:fld id="{998E66BF-5957-4750-8ED7-8FB4550AE542}" type="slidenum">
              <a:rPr lang="en-US" smtClean="0">
                <a:latin typeface="+mn-lt" charset="0"/>
              </a:rPr>
              <a:pPr hangingPunct="1">
                <a:lnSpc>
                  <a:spcPct val="100000"/>
                </a:lnSpc>
                <a:buClrTx/>
                <a:buFontTx/>
                <a:buNone/>
                <a:defRPr/>
              </a:pPr>
              <a:t>66</a:t>
            </a:fld>
            <a:endParaRPr lang="en-US" smtClean="0">
              <a:latin typeface="+mn-lt"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a:ln>
            <a:round/>
            <a:headEnd/>
            <a:tailEnd/>
          </a:ln>
        </p:spPr>
        <p:txBody>
          <a:bodyPr/>
          <a:lstStyle/>
          <a:p>
            <a:fld id="{794A3911-F117-419A-A50D-57D40E3E961B}" type="slidenum">
              <a:rPr lang="en-US"/>
              <a:pPr/>
              <a:t>67</a:t>
            </a:fld>
            <a:endParaRPr lang="en-US"/>
          </a:p>
        </p:txBody>
      </p:sp>
      <p:sp>
        <p:nvSpPr>
          <p:cNvPr id="30723" name="Rectangle 1"/>
          <p:cNvSpPr txBox="1">
            <a:spLocks noGrp="1" noRot="1" noChangeAspect="1" noChangeArrowheads="1" noTextEdit="1"/>
          </p:cNvSpPr>
          <p:nvPr>
            <p:ph type="sldImg"/>
          </p:nvPr>
        </p:nvSpPr>
        <p:spPr>
          <a:xfrm>
            <a:off x="0" y="0"/>
            <a:ext cx="1588" cy="1588"/>
          </a:xfrm>
          <a:solidFill>
            <a:srgbClr val="FFFFFF"/>
          </a:solidFill>
          <a:ln>
            <a:solidFill>
              <a:srgbClr val="000000"/>
            </a:solidFill>
            <a:miter lim="800000"/>
          </a:ln>
        </p:spPr>
      </p:sp>
      <p:sp>
        <p:nvSpPr>
          <p:cNvPr id="30724" name="Rectangle 2"/>
          <p:cNvSpPr txBox="1">
            <a:spLocks noGrp="1" noChangeArrowheads="1"/>
          </p:cNvSpPr>
          <p:nvPr>
            <p:ph type="body" idx="1"/>
          </p:nvPr>
        </p:nvSpPr>
        <p:spPr>
          <a:xfrm>
            <a:off x="0" y="-198438"/>
            <a:ext cx="1588" cy="398463"/>
          </a:xfrm>
          <a:noFill/>
        </p:spPr>
        <p:txBody>
          <a:bodyPr wrap="none" anchor="ctr"/>
          <a:lstStyle/>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smtClean="0">
              <a:latin typeface="Arial" charset="0"/>
              <a:ea typeface="Microsoft YaHei" charset="-122"/>
            </a:endParaRPr>
          </a:p>
        </p:txBody>
      </p:sp>
      <p:sp>
        <p:nvSpPr>
          <p:cNvPr id="19459"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122"/>
              </a:defRPr>
            </a:lvl9pPr>
          </a:lstStyle>
          <a:p>
            <a:pPr hangingPunct="1">
              <a:lnSpc>
                <a:spcPct val="100000"/>
              </a:lnSpc>
              <a:buClrTx/>
              <a:buFontTx/>
              <a:buNone/>
              <a:defRPr/>
            </a:pPr>
            <a:fld id="{3234A726-A2F9-4BDF-9475-98238AA54C08}" type="slidenum">
              <a:rPr lang="en-US" smtClean="0">
                <a:latin typeface="+mn-lt" charset="0"/>
              </a:rPr>
              <a:pPr hangingPunct="1">
                <a:lnSpc>
                  <a:spcPct val="100000"/>
                </a:lnSpc>
                <a:buClrTx/>
                <a:buFontTx/>
                <a:buNone/>
                <a:defRPr/>
              </a:pPr>
              <a:t>67</a:t>
            </a:fld>
            <a:endParaRPr lang="en-US" smtClean="0">
              <a:latin typeface="+mn-lt"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ln>
            <a:round/>
            <a:headEnd/>
            <a:tailEnd/>
          </a:ln>
        </p:spPr>
        <p:txBody>
          <a:bodyPr/>
          <a:lstStyle/>
          <a:p>
            <a:fld id="{A7DBF092-D9BC-4321-AA7B-81C13FA700D0}" type="slidenum">
              <a:rPr lang="en-US"/>
              <a:pPr/>
              <a:t>71</a:t>
            </a:fld>
            <a:endParaRPr lang="en-US"/>
          </a:p>
        </p:txBody>
      </p:sp>
      <p:sp>
        <p:nvSpPr>
          <p:cNvPr id="3174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31748" name="Rectangle 2"/>
          <p:cNvSpPr txBox="1">
            <a:spLocks noGrp="1" noChangeArrowheads="1"/>
          </p:cNvSpPr>
          <p:nvPr>
            <p:ph type="body" idx="1"/>
          </p:nvPr>
        </p:nvSpPr>
        <p:spPr>
          <a:xfrm>
            <a:off x="777875" y="4776788"/>
            <a:ext cx="6218238" cy="4525962"/>
          </a:xfrm>
          <a:noFill/>
        </p:spPr>
        <p:txBody>
          <a:bodyPr wrap="none" anchor="ct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noFill/>
          <a:ln>
            <a:round/>
            <a:headEnd/>
            <a:tailEnd/>
          </a:ln>
        </p:spPr>
        <p:txBody>
          <a:bodyPr/>
          <a:lstStyle/>
          <a:p>
            <a:fld id="{457FBACD-E913-4C79-87D0-80ABAA05FB41}" type="slidenum">
              <a:rPr lang="en-US"/>
              <a:pPr/>
              <a:t>72</a:t>
            </a:fld>
            <a:endParaRPr lang="en-US"/>
          </a:p>
        </p:txBody>
      </p:sp>
      <p:sp>
        <p:nvSpPr>
          <p:cNvPr id="32771"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32772" name="Rectangle 2"/>
          <p:cNvSpPr txBox="1">
            <a:spLocks noGrp="1" noChangeArrowheads="1"/>
          </p:cNvSpPr>
          <p:nvPr>
            <p:ph type="body" idx="1"/>
          </p:nvPr>
        </p:nvSpPr>
        <p:spPr>
          <a:xfrm>
            <a:off x="777875" y="4776788"/>
            <a:ext cx="6218238" cy="4525962"/>
          </a:xfrm>
          <a:noFill/>
        </p:spPr>
        <p:txBody>
          <a:bodyPr wrap="none" anchor="ct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p:nvPr>
        </p:nvSpPr>
        <p:spPr>
          <a:noFill/>
          <a:ln>
            <a:round/>
            <a:headEnd/>
            <a:tailEnd/>
          </a:ln>
        </p:spPr>
        <p:txBody>
          <a:bodyPr/>
          <a:lstStyle/>
          <a:p>
            <a:fld id="{D9CD54FA-DFEC-49B3-A6FF-D68D4D948399}" type="slidenum">
              <a:rPr lang="en-US"/>
              <a:pPr/>
              <a:t>74</a:t>
            </a:fld>
            <a:endParaRPr lang="en-US"/>
          </a:p>
        </p:txBody>
      </p:sp>
      <p:sp>
        <p:nvSpPr>
          <p:cNvPr id="33795"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33796" name="Rectangle 2"/>
          <p:cNvSpPr txBox="1">
            <a:spLocks noGrp="1" noChangeArrowheads="1"/>
          </p:cNvSpPr>
          <p:nvPr>
            <p:ph type="body" idx="1"/>
          </p:nvPr>
        </p:nvSpPr>
        <p:spPr>
          <a:xfrm>
            <a:off x="777875" y="4776788"/>
            <a:ext cx="6218238" cy="4525962"/>
          </a:xfrm>
          <a:noFill/>
        </p:spPr>
        <p:txBody>
          <a:bodyPr wrap="none"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ln>
            <a:round/>
            <a:headEnd/>
            <a:tailEnd/>
          </a:ln>
        </p:spPr>
        <p:txBody>
          <a:bodyPr/>
          <a:lstStyle/>
          <a:p>
            <a:fld id="{78C1A854-DD0C-445B-82C4-F0331224DB55}" type="slidenum">
              <a:rPr lang="en-US"/>
              <a:pPr/>
              <a:t>75</a:t>
            </a:fld>
            <a:endParaRPr lang="en-US"/>
          </a:p>
        </p:txBody>
      </p:sp>
      <p:sp>
        <p:nvSpPr>
          <p:cNvPr id="34819"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34820" name="Rectangle 2"/>
          <p:cNvSpPr txBox="1">
            <a:spLocks noGrp="1" noChangeArrowheads="1"/>
          </p:cNvSpPr>
          <p:nvPr>
            <p:ph type="body" idx="1"/>
          </p:nvPr>
        </p:nvSpPr>
        <p:spPr>
          <a:xfrm>
            <a:off x="777875" y="4776788"/>
            <a:ext cx="6218238" cy="4525962"/>
          </a:xfrm>
          <a:noFill/>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a:ln>
            <a:round/>
            <a:headEnd/>
            <a:tailEnd/>
          </a:ln>
        </p:spPr>
        <p:txBody>
          <a:bodyPr/>
          <a:lstStyle/>
          <a:p>
            <a:fld id="{AD4B4BE5-5C79-4271-8ED7-273B19981B41}" type="slidenum">
              <a:rPr lang="en-US"/>
              <a:pPr/>
              <a:t>76</a:t>
            </a:fld>
            <a:endParaRPr lang="en-US"/>
          </a:p>
        </p:txBody>
      </p:sp>
      <p:sp>
        <p:nvSpPr>
          <p:cNvPr id="35843"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35844" name="Rectangle 2"/>
          <p:cNvSpPr txBox="1">
            <a:spLocks noGrp="1" noChangeArrowheads="1"/>
          </p:cNvSpPr>
          <p:nvPr>
            <p:ph type="body" idx="1"/>
          </p:nvPr>
        </p:nvSpPr>
        <p:spPr>
          <a:xfrm>
            <a:off x="777875" y="4776788"/>
            <a:ext cx="6218238" cy="4525962"/>
          </a:xfrm>
          <a:noFill/>
        </p:spPr>
        <p:txBody>
          <a:bodyPr wrap="none"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a:ln>
            <a:round/>
            <a:headEnd/>
            <a:tailEnd/>
          </a:ln>
        </p:spPr>
        <p:txBody>
          <a:bodyPr/>
          <a:lstStyle/>
          <a:p>
            <a:fld id="{1A280012-BF07-45D1-B3CF-93576F57522F}" type="slidenum">
              <a:rPr lang="en-US"/>
              <a:pPr/>
              <a:t>77</a:t>
            </a:fld>
            <a:endParaRPr lang="en-US"/>
          </a:p>
        </p:txBody>
      </p:sp>
      <p:sp>
        <p:nvSpPr>
          <p:cNvPr id="3686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36868" name="Rectangle 2"/>
          <p:cNvSpPr txBox="1">
            <a:spLocks noGrp="1" noChangeArrowheads="1"/>
          </p:cNvSpPr>
          <p:nvPr>
            <p:ph type="body" idx="1"/>
          </p:nvPr>
        </p:nvSpPr>
        <p:spPr>
          <a:xfrm>
            <a:off x="777875" y="4776788"/>
            <a:ext cx="6218238" cy="4525962"/>
          </a:xfrm>
          <a:noFill/>
        </p:spPr>
        <p:txBody>
          <a:bodyPr wrap="none" anchor="ct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3CB6D14-F17F-49C8-86BD-8F503DD85EF4}" type="datetimeFigureOut">
              <a:rPr lang="en-US" smtClean="0"/>
              <a:pPr/>
              <a:t>4/25/2012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892327D-F757-4BD7-B257-633232EF20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892327D-F757-4BD7-B257-633232EF20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892327D-F757-4BD7-B257-633232EF20E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0425"/>
            <a:ext cx="7769225" cy="146685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356350"/>
            <a:ext cx="2130425" cy="361950"/>
          </a:xfrm>
        </p:spPr>
        <p:txBody>
          <a:bodyPr/>
          <a:lstStyle>
            <a:lvl1pPr>
              <a:defRPr/>
            </a:lvl1pPr>
          </a:lstStyle>
          <a:p>
            <a:pPr>
              <a:defRPr/>
            </a:pPr>
            <a:r>
              <a:rPr lang="en-US"/>
              <a:t>4/18/12</a:t>
            </a:r>
          </a:p>
        </p:txBody>
      </p:sp>
      <p:sp>
        <p:nvSpPr>
          <p:cNvPr id="4" name="Slide Number Placeholder 3"/>
          <p:cNvSpPr>
            <a:spLocks noGrp="1"/>
          </p:cNvSpPr>
          <p:nvPr>
            <p:ph type="sldNum" idx="11"/>
          </p:nvPr>
        </p:nvSpPr>
        <p:spPr>
          <a:xfrm>
            <a:off x="6553200" y="6356350"/>
            <a:ext cx="2130425" cy="361950"/>
          </a:xfrm>
        </p:spPr>
        <p:txBody>
          <a:bodyPr/>
          <a:lstStyle>
            <a:lvl1pPr>
              <a:defRPr/>
            </a:lvl1pPr>
          </a:lstStyle>
          <a:p>
            <a:pPr>
              <a:defRPr/>
            </a:pPr>
            <a:fld id="{BBA9C587-54A2-4345-89DE-FCE48F01CBD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3CB6D14-F17F-49C8-86BD-8F503DD85EF4}" type="datetimeFigureOut">
              <a:rPr lang="en-US" smtClean="0"/>
              <a:pPr/>
              <a:t>4/25/2012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CB6D14-F17F-49C8-86BD-8F503DD85EF4}"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3CB6D14-F17F-49C8-86BD-8F503DD85EF4}" type="datetimeFigureOut">
              <a:rPr lang="en-US" smtClean="0"/>
              <a:pPr/>
              <a:t>4/25/2012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3CB6D14-F17F-49C8-86BD-8F503DD85EF4}" type="datetimeFigureOut">
              <a:rPr lang="en-US" smtClean="0"/>
              <a:pPr/>
              <a:t>4/25/2012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B6D14-F17F-49C8-86BD-8F503DD85EF4}" type="datetimeFigureOut">
              <a:rPr lang="en-US" smtClean="0"/>
              <a:pPr/>
              <a:t>4/25/2012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892327D-F757-4BD7-B257-633232EF20E1}"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CB6D14-F17F-49C8-86BD-8F503DD85EF4}"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3CB6D14-F17F-49C8-86BD-8F503DD85EF4}"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892327D-F757-4BD7-B257-633232EF20E1}"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CB6D14-F17F-49C8-86BD-8F503DD85EF4}"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CB6D14-F17F-49C8-86BD-8F503DD85EF4}" type="datetimeFigureOut">
              <a:rPr lang="en-US" smtClean="0"/>
              <a:pPr/>
              <a:t>4/25/2012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CB6D14-F17F-49C8-86BD-8F503DD85EF4}" type="datetimeFigureOut">
              <a:rPr lang="en-US" smtClean="0"/>
              <a:pPr/>
              <a:t>4/25/2012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892327D-F757-4BD7-B257-633232EF20E1}"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B6D14-F17F-49C8-86BD-8F503DD85EF4}" type="datetimeFigureOut">
              <a:rPr lang="en-US" smtClean="0"/>
              <a:pPr/>
              <a:t>4/25/2012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CB6D14-F17F-49C8-86BD-8F503DD85EF4}"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CB6D14-F17F-49C8-86BD-8F503DD85EF4}"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CB6D14-F17F-49C8-86BD-8F503DD85EF4}"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2327D-F757-4BD7-B257-633232EF20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3CB6D14-F17F-49C8-86BD-8F503DD85EF4}" type="datetimeFigureOut">
              <a:rPr lang="en-US" smtClean="0"/>
              <a:pPr/>
              <a:t>4/25/2012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892327D-F757-4BD7-B257-633232EF20E1}"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3CB6D14-F17F-49C8-86BD-8F503DD85EF4}" type="datetimeFigureOut">
              <a:rPr lang="en-US" smtClean="0"/>
              <a:pPr/>
              <a:t>4/25/2012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892327D-F757-4BD7-B257-633232EF20E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3CB6D14-F17F-49C8-86BD-8F503DD85EF4}" type="datetimeFigureOut">
              <a:rPr lang="en-US" smtClean="0"/>
              <a:pPr/>
              <a:t>4/25/2012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892327D-F757-4BD7-B257-633232EF20E1}"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3CB6D14-F17F-49C8-86BD-8F503DD85EF4}" type="datetimeFigureOut">
              <a:rPr lang="en-US" smtClean="0"/>
              <a:pPr/>
              <a:t>4/25/2012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892327D-F757-4BD7-B257-633232EF20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F3CB6D14-F17F-49C8-86BD-8F503DD85EF4}" type="datetimeFigureOut">
              <a:rPr lang="en-US" smtClean="0"/>
              <a:pPr/>
              <a:t>4/25/2012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892327D-F757-4BD7-B257-633232EF20E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3CB6D14-F17F-49C8-86BD-8F503DD85EF4}" type="datetimeFigureOut">
              <a:rPr lang="en-US" smtClean="0"/>
              <a:pPr/>
              <a:t>4/25/2012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892327D-F757-4BD7-B257-633232EF20E1}"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3CB6D14-F17F-49C8-86BD-8F503DD85EF4}" type="datetimeFigureOut">
              <a:rPr lang="en-US" smtClean="0"/>
              <a:pPr/>
              <a:t>4/25/2012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892327D-F757-4BD7-B257-633232EF20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3CB6D14-F17F-49C8-86BD-8F503DD85EF4}" type="datetimeFigureOut">
              <a:rPr lang="en-US" smtClean="0"/>
              <a:pPr/>
              <a:t>4/25/2012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892327D-F757-4BD7-B257-633232EF20E1}"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B6D14-F17F-49C8-86BD-8F503DD85EF4}" type="datetimeFigureOut">
              <a:rPr lang="en-US" smtClean="0"/>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2327D-F757-4BD7-B257-633232EF20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4.jpeg"/><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34.jpeg"/><Relationship Id="rId1" Type="http://schemas.openxmlformats.org/officeDocument/2006/relationships/slideLayout" Target="../slideLayouts/slideLayout2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eg"/><Relationship Id="rId1" Type="http://schemas.openxmlformats.org/officeDocument/2006/relationships/slideLayout" Target="../slideLayouts/slideLayout29.xml"/><Relationship Id="rId5" Type="http://schemas.openxmlformats.org/officeDocument/2006/relationships/image" Target="../media/image26.jpe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2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eg"/><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533400" y="0"/>
            <a:ext cx="7979988" cy="587376"/>
          </a:xfrm>
          <a:prstGeom prst="rect">
            <a:avLst/>
          </a:prstGeom>
          <a:solidFill>
            <a:srgbClr val="16D4E8">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3276600"/>
            <a:ext cx="8229600" cy="1143000"/>
          </a:xfrm>
        </p:spPr>
        <p:txBody>
          <a:bodyPr>
            <a:noAutofit/>
          </a:bodyPr>
          <a:lstStyle/>
          <a:p>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Mid-Atlantic Bight</a:t>
            </a:r>
            <a:b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Research</a:t>
            </a: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4800" dirty="0"/>
          </a:p>
        </p:txBody>
      </p:sp>
      <p:pic>
        <p:nvPicPr>
          <p:cNvPr id="4" name="Picture 3" descr="13"/>
          <p:cNvPicPr>
            <a:picLocks noChangeAspect="1" noChangeArrowheads="1"/>
          </p:cNvPicPr>
          <p:nvPr/>
        </p:nvPicPr>
        <p:blipFill>
          <a:blip r:embed="rId3" cstate="print"/>
          <a:stretch>
            <a:fillRect/>
          </a:stretch>
        </p:blipFill>
        <p:spPr bwMode="auto">
          <a:xfrm>
            <a:off x="7211638" y="58738"/>
            <a:ext cx="506412"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 name="Picture 4" descr="1"/>
          <p:cNvPicPr>
            <a:picLocks noChangeAspect="1" noChangeArrowheads="1"/>
          </p:cNvPicPr>
          <p:nvPr/>
        </p:nvPicPr>
        <p:blipFill>
          <a:blip r:embed="rId4" cstate="print"/>
          <a:srcRect/>
          <a:stretch>
            <a:fillRect/>
          </a:stretch>
        </p:blipFill>
        <p:spPr bwMode="auto">
          <a:xfrm>
            <a:off x="533400" y="19051"/>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 name="Picture 5" descr="3"/>
          <p:cNvPicPr>
            <a:picLocks noChangeAspect="1" noChangeArrowheads="1"/>
          </p:cNvPicPr>
          <p:nvPr/>
        </p:nvPicPr>
        <p:blipFill>
          <a:blip r:embed="rId5" cstate="print"/>
          <a:stretch>
            <a:fillRect/>
          </a:stretch>
        </p:blipFill>
        <p:spPr bwMode="auto">
          <a:xfrm>
            <a:off x="3540125" y="38101"/>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7" name="Picture 6" descr="6"/>
          <p:cNvPicPr>
            <a:picLocks noChangeAspect="1" noChangeArrowheads="1"/>
          </p:cNvPicPr>
          <p:nvPr/>
        </p:nvPicPr>
        <p:blipFill>
          <a:blip r:embed="rId6" cstate="print"/>
          <a:srcRect/>
          <a:stretch>
            <a:fillRect/>
          </a:stretch>
        </p:blipFill>
        <p:spPr bwMode="auto">
          <a:xfrm>
            <a:off x="1873250" y="1"/>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8" name="Picture 7" descr="7"/>
          <p:cNvPicPr>
            <a:picLocks noChangeAspect="1" noChangeArrowheads="1"/>
          </p:cNvPicPr>
          <p:nvPr/>
        </p:nvPicPr>
        <p:blipFill>
          <a:blip r:embed="rId7" cstate="print"/>
          <a:srcRect/>
          <a:stretch>
            <a:fillRect/>
          </a:stretch>
        </p:blipFill>
        <p:spPr bwMode="auto">
          <a:xfrm>
            <a:off x="4303713" y="7939"/>
            <a:ext cx="614362"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9" name="Picture 8" descr="8"/>
          <p:cNvPicPr>
            <a:picLocks noChangeAspect="1" noChangeArrowheads="1"/>
          </p:cNvPicPr>
          <p:nvPr/>
        </p:nvPicPr>
        <p:blipFill>
          <a:blip r:embed="rId8" cstate="print"/>
          <a:srcRect/>
          <a:stretch>
            <a:fillRect/>
          </a:stretch>
        </p:blipFill>
        <p:spPr bwMode="auto">
          <a:xfrm>
            <a:off x="2725738" y="19051"/>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0" name="Picture 9" descr="12"/>
          <p:cNvPicPr>
            <a:picLocks noChangeAspect="1" noChangeArrowheads="1"/>
          </p:cNvPicPr>
          <p:nvPr/>
        </p:nvPicPr>
        <p:blipFill>
          <a:blip r:embed="rId9" cstate="print"/>
          <a:srcRect/>
          <a:stretch>
            <a:fillRect/>
          </a:stretch>
        </p:blipFill>
        <p:spPr bwMode="auto">
          <a:xfrm>
            <a:off x="5138738" y="19051"/>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 name="Picture 10" descr="2.png"/>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973638" y="61914"/>
            <a:ext cx="539750"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IOOS_logo_white.gif"/>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953125" y="98426"/>
            <a:ext cx="101282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4" descr="https://marine.rutgers.edu/pubs/private/letterheads/rucool_redgray_on_light_lg.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223920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4000" r="-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rmAutofit/>
          </a:bodyPr>
          <a:lstStyle/>
          <a:p>
            <a:r>
              <a:rPr lang="en-US" b="1" dirty="0" smtClean="0"/>
              <a:t>Phytoplankton Bloom or Bust!</a:t>
            </a:r>
            <a:endParaRPr lang="en-US" b="1" dirty="0"/>
          </a:p>
        </p:txBody>
      </p:sp>
      <p:sp>
        <p:nvSpPr>
          <p:cNvPr id="3" name="Subtitle 2"/>
          <p:cNvSpPr>
            <a:spLocks noGrp="1"/>
          </p:cNvSpPr>
          <p:nvPr>
            <p:ph type="subTitle" idx="1"/>
          </p:nvPr>
        </p:nvSpPr>
        <p:spPr>
          <a:xfrm>
            <a:off x="1295400" y="1828800"/>
            <a:ext cx="6400800" cy="1752600"/>
          </a:xfrm>
        </p:spPr>
        <p:txBody>
          <a:bodyPr>
            <a:normAutofit fontScale="92500" lnSpcReduction="20000"/>
          </a:bodyPr>
          <a:lstStyle/>
          <a:p>
            <a:r>
              <a:rPr lang="en-US" b="1" dirty="0" smtClean="0">
                <a:solidFill>
                  <a:schemeClr val="tx2"/>
                </a:solidFill>
              </a:rPr>
              <a:t>A look at physical properties of the </a:t>
            </a:r>
          </a:p>
          <a:p>
            <a:r>
              <a:rPr lang="en-US" b="1" dirty="0" smtClean="0">
                <a:solidFill>
                  <a:schemeClr val="tx2"/>
                </a:solidFill>
              </a:rPr>
              <a:t>Mid-Atlantic Bight during phytoplankton blooms in the summers of 2010 and 2011</a:t>
            </a:r>
          </a:p>
        </p:txBody>
      </p:sp>
      <p:sp>
        <p:nvSpPr>
          <p:cNvPr id="4" name="TextBox 3"/>
          <p:cNvSpPr txBox="1"/>
          <p:nvPr/>
        </p:nvSpPr>
        <p:spPr>
          <a:xfrm>
            <a:off x="3200400" y="3733800"/>
            <a:ext cx="2663293" cy="2585323"/>
          </a:xfrm>
          <a:prstGeom prst="rect">
            <a:avLst/>
          </a:prstGeom>
          <a:noFill/>
        </p:spPr>
        <p:txBody>
          <a:bodyPr wrap="none" rtlCol="0">
            <a:spAutoFit/>
          </a:bodyPr>
          <a:lstStyle/>
          <a:p>
            <a:pPr algn="ctr"/>
            <a:r>
              <a:rPr lang="en-US" sz="2400" dirty="0" smtClean="0"/>
              <a:t>Regina Guazzo </a:t>
            </a:r>
          </a:p>
          <a:p>
            <a:pPr algn="ctr"/>
            <a:r>
              <a:rPr lang="en-US" sz="2400" dirty="0" smtClean="0"/>
              <a:t>Veronica Connor</a:t>
            </a:r>
          </a:p>
          <a:p>
            <a:pPr algn="ctr"/>
            <a:r>
              <a:rPr lang="en-US" sz="2400" dirty="0" smtClean="0"/>
              <a:t>Kristen </a:t>
            </a:r>
            <a:r>
              <a:rPr lang="en-US" sz="2400" dirty="0" err="1" smtClean="0"/>
              <a:t>Holenstein</a:t>
            </a:r>
            <a:endParaRPr lang="en-US" sz="2400" dirty="0" smtClean="0"/>
          </a:p>
          <a:p>
            <a:pPr algn="ctr"/>
            <a:r>
              <a:rPr lang="en-US" sz="2400" dirty="0" smtClean="0"/>
              <a:t>Robert Jackson</a:t>
            </a:r>
          </a:p>
          <a:p>
            <a:pPr algn="ctr"/>
            <a:r>
              <a:rPr lang="en-US" sz="2400" dirty="0" smtClean="0"/>
              <a:t>Stephanie Silva</a:t>
            </a:r>
          </a:p>
          <a:p>
            <a:pPr algn="ctr"/>
            <a:r>
              <a:rPr lang="en-US" sz="2400" dirty="0" smtClean="0"/>
              <a:t>Eric </a:t>
            </a:r>
            <a:r>
              <a:rPr lang="en-US" sz="2400" dirty="0" err="1" smtClean="0"/>
              <a:t>Sinsky</a:t>
            </a:r>
            <a:endParaRPr lang="en-US" sz="2400"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4000" r="-14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4" name="Content Placeholder 3"/>
          <p:cNvSpPr>
            <a:spLocks noGrp="1"/>
          </p:cNvSpPr>
          <p:nvPr>
            <p:ph idx="1"/>
          </p:nvPr>
        </p:nvSpPr>
        <p:spPr/>
        <p:txBody>
          <a:bodyPr/>
          <a:lstStyle/>
          <a:p>
            <a:r>
              <a:rPr lang="en-US" dirty="0" smtClean="0"/>
              <a:t>High Chlorophyll Concentrations via Satellite</a:t>
            </a:r>
          </a:p>
          <a:p>
            <a:r>
              <a:rPr lang="en-US" dirty="0" smtClean="0"/>
              <a:t>Surface Currents measured with CODAR</a:t>
            </a:r>
          </a:p>
          <a:p>
            <a:r>
              <a:rPr lang="en-US" dirty="0" smtClean="0"/>
              <a:t>Gliders sampling in phytoplankton blooms</a:t>
            </a:r>
          </a:p>
          <a:p>
            <a:r>
              <a:rPr lang="en-US" dirty="0" smtClean="0"/>
              <a:t>Gliders measuring chlorophyll, oxygen concentration, salinity, temperature</a:t>
            </a:r>
          </a:p>
          <a:p>
            <a:r>
              <a:rPr lang="en-US" dirty="0" smtClean="0"/>
              <a:t>Originally were studying 5 years</a:t>
            </a:r>
          </a:p>
          <a:p>
            <a:r>
              <a:rPr lang="en-US" dirty="0" smtClean="0"/>
              <a:t>Due to presentation time constraints, focused our presentation on 2010 and 2011</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4000" r="-14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800" y="1752600"/>
            <a:ext cx="7772400" cy="1362075"/>
          </a:xfrm>
        </p:spPr>
        <p:txBody>
          <a:bodyPr/>
          <a:lstStyle/>
          <a:p>
            <a:r>
              <a:rPr lang="en-US" sz="5400" dirty="0" smtClean="0"/>
              <a:t>2011</a:t>
            </a:r>
            <a:endParaRPr lang="en-US" sz="5400" dirty="0"/>
          </a:p>
        </p:txBody>
      </p:sp>
      <p:sp>
        <p:nvSpPr>
          <p:cNvPr id="5" name="Text Placeholder 4"/>
          <p:cNvSpPr>
            <a:spLocks noGrp="1"/>
          </p:cNvSpPr>
          <p:nvPr>
            <p:ph type="body" idx="1"/>
          </p:nvPr>
        </p:nvSpPr>
        <p:spPr>
          <a:xfrm>
            <a:off x="685800" y="3124200"/>
            <a:ext cx="7772400" cy="1500187"/>
          </a:xfrm>
        </p:spPr>
        <p:txBody>
          <a:bodyPr>
            <a:normAutofit/>
          </a:bodyPr>
          <a:lstStyle/>
          <a:p>
            <a:r>
              <a:rPr lang="en-US" sz="2400" dirty="0" smtClean="0">
                <a:solidFill>
                  <a:schemeClr val="tx2"/>
                </a:solidFill>
              </a:rPr>
              <a:t>8/11/2011 – 8/26/2011</a:t>
            </a:r>
          </a:p>
          <a:p>
            <a:r>
              <a:rPr lang="en-US" sz="2400" b="1" dirty="0" smtClean="0">
                <a:solidFill>
                  <a:schemeClr val="tx2"/>
                </a:solidFill>
              </a:rPr>
              <a:t>“Massive algae bloom off New Jersey coast not expected to move in near future” –The Star-Ledger Aug 19, 2011</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4000" r="-14000"/>
          </a:stretch>
        </a:blipFill>
        <a:effectLst/>
      </p:bgPr>
    </p:bg>
    <p:spTree>
      <p:nvGrpSpPr>
        <p:cNvPr id="1" name=""/>
        <p:cNvGrpSpPr/>
        <p:nvPr/>
      </p:nvGrpSpPr>
      <p:grpSpPr>
        <a:xfrm>
          <a:off x="0" y="0"/>
          <a:ext cx="0" cy="0"/>
          <a:chOff x="0" y="0"/>
          <a:chExt cx="0" cy="0"/>
        </a:xfrm>
      </p:grpSpPr>
      <p:sp>
        <p:nvSpPr>
          <p:cNvPr id="2" name="TextBox 1"/>
          <p:cNvSpPr txBox="1"/>
          <p:nvPr/>
        </p:nvSpPr>
        <p:spPr>
          <a:xfrm>
            <a:off x="5686707" y="5791200"/>
            <a:ext cx="3457293" cy="830997"/>
          </a:xfrm>
          <a:prstGeom prst="rect">
            <a:avLst/>
          </a:prstGeom>
          <a:noFill/>
        </p:spPr>
        <p:txBody>
          <a:bodyPr wrap="none" rtlCol="0">
            <a:spAutoFit/>
          </a:bodyPr>
          <a:lstStyle/>
          <a:p>
            <a:r>
              <a:rPr lang="en-US" sz="2400" b="1" dirty="0" smtClean="0">
                <a:solidFill>
                  <a:schemeClr val="bg1"/>
                </a:solidFill>
              </a:rPr>
              <a:t>True Color Satellite Image</a:t>
            </a:r>
          </a:p>
          <a:p>
            <a:r>
              <a:rPr lang="en-US" sz="2400" b="1" dirty="0" smtClean="0">
                <a:solidFill>
                  <a:schemeClr val="bg1"/>
                </a:solidFill>
              </a:rPr>
              <a:t>August 17, 2011</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Chlorophyll Concentration</a:t>
            </a:r>
            <a:endParaRPr lang="en-US" dirty="0"/>
          </a:p>
        </p:txBody>
      </p:sp>
      <p:pic>
        <p:nvPicPr>
          <p:cNvPr id="4" name="Content Placeholder 3" descr="FINAL 082611.jpg"/>
          <p:cNvPicPr>
            <a:picLocks noGrp="1" noChangeAspect="1"/>
          </p:cNvPicPr>
          <p:nvPr>
            <p:ph idx="1"/>
          </p:nvPr>
        </p:nvPicPr>
        <p:blipFill>
          <a:blip r:embed="rId3" cstate="print"/>
          <a:srcRect r="39931" b="12499"/>
          <a:stretch>
            <a:fillRect/>
          </a:stretch>
        </p:blipFill>
        <p:spPr>
          <a:xfrm>
            <a:off x="689498" y="685800"/>
            <a:ext cx="7082902" cy="6113444"/>
          </a:xfrm>
        </p:spPr>
      </p:pic>
      <p:pic>
        <p:nvPicPr>
          <p:cNvPr id="5" name="Picture 4" descr="scale aug.jpg"/>
          <p:cNvPicPr>
            <a:picLocks noChangeAspect="1"/>
          </p:cNvPicPr>
          <p:nvPr/>
        </p:nvPicPr>
        <p:blipFill>
          <a:blip r:embed="rId4" cstate="print">
            <a:clrChange>
              <a:clrFrom>
                <a:srgbClr val="FFFFFF"/>
              </a:clrFrom>
              <a:clrTo>
                <a:srgbClr val="FFFFFF">
                  <a:alpha val="0"/>
                </a:srgbClr>
              </a:clrTo>
            </a:clrChange>
          </a:blip>
          <a:stretch>
            <a:fillRect/>
          </a:stretch>
        </p:blipFill>
        <p:spPr>
          <a:xfrm>
            <a:off x="7848600" y="685801"/>
            <a:ext cx="1081782" cy="6172200"/>
          </a:xfrm>
          <a:prstGeom prst="rect">
            <a:avLst/>
          </a:prstGeom>
        </p:spPr>
      </p:pic>
      <p:sp>
        <p:nvSpPr>
          <p:cNvPr id="6" name="TextBox 5"/>
          <p:cNvSpPr txBox="1"/>
          <p:nvPr/>
        </p:nvSpPr>
        <p:spPr>
          <a:xfrm>
            <a:off x="685800" y="685800"/>
            <a:ext cx="3352800" cy="584775"/>
          </a:xfrm>
          <a:prstGeom prst="rect">
            <a:avLst/>
          </a:prstGeom>
          <a:noFill/>
        </p:spPr>
        <p:txBody>
          <a:bodyPr wrap="square" rtlCol="0">
            <a:spAutoFit/>
          </a:bodyPr>
          <a:lstStyle/>
          <a:p>
            <a:r>
              <a:rPr lang="en-US" sz="3200" dirty="0" smtClean="0">
                <a:solidFill>
                  <a:schemeClr val="bg1"/>
                </a:solidFill>
              </a:rPr>
              <a:t>August 22, 2011</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85800" y="1524000"/>
            <a:ext cx="7772400" cy="1362075"/>
          </a:xfrm>
        </p:spPr>
        <p:txBody>
          <a:bodyPr/>
          <a:lstStyle/>
          <a:p>
            <a:r>
              <a:rPr lang="en-US" dirty="0" smtClean="0"/>
              <a:t>CODAR/SST</a:t>
            </a:r>
            <a:endParaRPr lang="en-US" dirty="0"/>
          </a:p>
        </p:txBody>
      </p:sp>
      <p:sp>
        <p:nvSpPr>
          <p:cNvPr id="5" name="Text Placeholder 4"/>
          <p:cNvSpPr>
            <a:spLocks noGrp="1"/>
          </p:cNvSpPr>
          <p:nvPr>
            <p:ph type="body" idx="1"/>
          </p:nvPr>
        </p:nvSpPr>
        <p:spPr/>
        <p:txBody>
          <a:bodyPr/>
          <a:lstStyle/>
          <a:p>
            <a:r>
              <a:rPr lang="en-US" sz="2400" b="1" dirty="0" smtClean="0">
                <a:solidFill>
                  <a:schemeClr val="tx2"/>
                </a:solidFill>
              </a:rPr>
              <a:t>August 19 – 26, 2011</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076819" y="25786"/>
            <a:ext cx="6838581" cy="6832214"/>
          </a:xfrm>
        </p:spPr>
      </p:pic>
      <p:sp>
        <p:nvSpPr>
          <p:cNvPr id="8" name="Rectangle 7"/>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ugust 19, 2011.png"/>
          <p:cNvPicPr>
            <a:picLocks noChangeAspect="1"/>
          </p:cNvPicPr>
          <p:nvPr/>
        </p:nvPicPr>
        <p:blipFill>
          <a:blip r:embed="rId3" cstate="print"/>
          <a:srcRect l="25344" t="25651" r="53484" b="53158"/>
          <a:stretch>
            <a:fillRect/>
          </a:stretch>
        </p:blipFill>
        <p:spPr>
          <a:xfrm>
            <a:off x="76200" y="2819400"/>
            <a:ext cx="3962400" cy="3962400"/>
          </a:xfrm>
          <a:prstGeom prst="rect">
            <a:avLst/>
          </a:prstGeom>
          <a:ln w="38100">
            <a:solidFill>
              <a:schemeClr val="tx1"/>
            </a:solidFill>
          </a:ln>
        </p:spPr>
      </p:pic>
      <p:cxnSp>
        <p:nvCxnSpPr>
          <p:cNvPr id="10" name="Straight Arrow Connector 9"/>
          <p:cNvCxnSpPr/>
          <p:nvPr/>
        </p:nvCxnSpPr>
        <p:spPr>
          <a:xfrm>
            <a:off x="1981200" y="5334000"/>
            <a:ext cx="3048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076819" y="25787"/>
            <a:ext cx="6838581" cy="6832213"/>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August 19, 2011.png"/>
          <p:cNvPicPr>
            <a:picLocks noChangeAspect="1"/>
          </p:cNvPicPr>
          <p:nvPr/>
        </p:nvPicPr>
        <p:blipFill>
          <a:blip r:embed="rId3" cstate="print"/>
          <a:srcRect l="26742" t="26295" r="53912" b="53535"/>
          <a:stretch>
            <a:fillRect/>
          </a:stretch>
        </p:blipFill>
        <p:spPr>
          <a:xfrm>
            <a:off x="76200" y="2743200"/>
            <a:ext cx="3886200" cy="4048125"/>
          </a:xfrm>
          <a:prstGeom prst="rect">
            <a:avLst/>
          </a:prstGeom>
          <a:ln w="38100">
            <a:solidFill>
              <a:schemeClr val="tx1"/>
            </a:solidFill>
          </a:ln>
        </p:spPr>
      </p:pic>
      <p:cxnSp>
        <p:nvCxnSpPr>
          <p:cNvPr id="9" name="Straight Arrow Connector 8"/>
          <p:cNvCxnSpPr/>
          <p:nvPr/>
        </p:nvCxnSpPr>
        <p:spPr>
          <a:xfrm flipH="1">
            <a:off x="1905000" y="5181600"/>
            <a:ext cx="1524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076819" y="25787"/>
            <a:ext cx="6838581" cy="6832213"/>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August 19, 2011.png"/>
          <p:cNvPicPr>
            <a:picLocks noChangeAspect="1"/>
          </p:cNvPicPr>
          <p:nvPr/>
        </p:nvPicPr>
        <p:blipFill>
          <a:blip r:embed="rId3" cstate="print"/>
          <a:srcRect l="25344" t="25652" r="54599" b="55388"/>
          <a:stretch>
            <a:fillRect/>
          </a:stretch>
        </p:blipFill>
        <p:spPr>
          <a:xfrm>
            <a:off x="80682" y="2971800"/>
            <a:ext cx="4034118" cy="3810000"/>
          </a:xfrm>
          <a:prstGeom prst="rect">
            <a:avLst/>
          </a:prstGeom>
          <a:ln w="38100">
            <a:solidFill>
              <a:schemeClr val="tx1"/>
            </a:solidFill>
          </a:ln>
        </p:spPr>
      </p:pic>
      <p:cxnSp>
        <p:nvCxnSpPr>
          <p:cNvPr id="9" name="Straight Arrow Connector 8"/>
          <p:cNvCxnSpPr/>
          <p:nvPr/>
        </p:nvCxnSpPr>
        <p:spPr>
          <a:xfrm flipH="1">
            <a:off x="2438400" y="5486400"/>
            <a:ext cx="76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057400" y="25787"/>
            <a:ext cx="6838581" cy="6832213"/>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August 19, 2011.png"/>
          <p:cNvPicPr>
            <a:picLocks noChangeAspect="1"/>
          </p:cNvPicPr>
          <p:nvPr/>
        </p:nvPicPr>
        <p:blipFill>
          <a:blip r:embed="rId3" cstate="print"/>
          <a:srcRect l="25628" t="26767" r="53201" b="53157"/>
          <a:stretch>
            <a:fillRect/>
          </a:stretch>
        </p:blipFill>
        <p:spPr>
          <a:xfrm>
            <a:off x="93133" y="2971800"/>
            <a:ext cx="4021667" cy="3810000"/>
          </a:xfrm>
          <a:prstGeom prst="rect">
            <a:avLst/>
          </a:prstGeom>
          <a:ln w="38100">
            <a:solidFill>
              <a:schemeClr val="tx1"/>
            </a:solidFill>
          </a:ln>
        </p:spPr>
      </p:pic>
      <p:cxnSp>
        <p:nvCxnSpPr>
          <p:cNvPr id="9" name="Straight Arrow Connector 8"/>
          <p:cNvCxnSpPr/>
          <p:nvPr/>
        </p:nvCxnSpPr>
        <p:spPr>
          <a:xfrm flipV="1">
            <a:off x="1905000" y="5410200"/>
            <a:ext cx="6096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533400" y="0"/>
            <a:ext cx="7979988" cy="587376"/>
          </a:xfrm>
          <a:prstGeom prst="rect">
            <a:avLst/>
          </a:prstGeom>
          <a:solidFill>
            <a:srgbClr val="16D4E8">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0" y="2667000"/>
            <a:ext cx="8229600" cy="2667000"/>
          </a:xfrm>
        </p:spPr>
        <p:txBody>
          <a:bodyPr>
            <a:noAutofit/>
          </a:bodyPr>
          <a:lstStyle/>
          <a:p>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Christopher </a:t>
            </a:r>
            <a:r>
              <a:rPr lang="en-US" sz="4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Filosa</a:t>
            </a: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Robert Forney</a:t>
            </a:r>
            <a:b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Oliver Ho</a:t>
            </a:r>
            <a:b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Amy Leonard</a:t>
            </a:r>
            <a:b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Packy</a:t>
            </a: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Looney</a:t>
            </a:r>
            <a:b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Danielle </a:t>
            </a:r>
            <a:r>
              <a:rPr lang="en-US" sz="4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Neidich</a:t>
            </a: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4800" dirty="0"/>
          </a:p>
        </p:txBody>
      </p:sp>
      <p:pic>
        <p:nvPicPr>
          <p:cNvPr id="4" name="Picture 3" descr="13"/>
          <p:cNvPicPr>
            <a:picLocks noChangeAspect="1" noChangeArrowheads="1"/>
          </p:cNvPicPr>
          <p:nvPr/>
        </p:nvPicPr>
        <p:blipFill>
          <a:blip r:embed="rId3" cstate="print"/>
          <a:stretch>
            <a:fillRect/>
          </a:stretch>
        </p:blipFill>
        <p:spPr bwMode="auto">
          <a:xfrm>
            <a:off x="7211638" y="58738"/>
            <a:ext cx="506412"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 name="Picture 4" descr="1"/>
          <p:cNvPicPr>
            <a:picLocks noChangeAspect="1" noChangeArrowheads="1"/>
          </p:cNvPicPr>
          <p:nvPr/>
        </p:nvPicPr>
        <p:blipFill>
          <a:blip r:embed="rId4" cstate="print"/>
          <a:srcRect/>
          <a:stretch>
            <a:fillRect/>
          </a:stretch>
        </p:blipFill>
        <p:spPr bwMode="auto">
          <a:xfrm>
            <a:off x="533400" y="19051"/>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 name="Picture 5" descr="3"/>
          <p:cNvPicPr>
            <a:picLocks noChangeAspect="1" noChangeArrowheads="1"/>
          </p:cNvPicPr>
          <p:nvPr/>
        </p:nvPicPr>
        <p:blipFill>
          <a:blip r:embed="rId5" cstate="print"/>
          <a:stretch>
            <a:fillRect/>
          </a:stretch>
        </p:blipFill>
        <p:spPr bwMode="auto">
          <a:xfrm>
            <a:off x="3540125" y="38101"/>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7" name="Picture 6" descr="6"/>
          <p:cNvPicPr>
            <a:picLocks noChangeAspect="1" noChangeArrowheads="1"/>
          </p:cNvPicPr>
          <p:nvPr/>
        </p:nvPicPr>
        <p:blipFill>
          <a:blip r:embed="rId6" cstate="print"/>
          <a:srcRect/>
          <a:stretch>
            <a:fillRect/>
          </a:stretch>
        </p:blipFill>
        <p:spPr bwMode="auto">
          <a:xfrm>
            <a:off x="1873250" y="1"/>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8" name="Picture 7" descr="7"/>
          <p:cNvPicPr>
            <a:picLocks noChangeAspect="1" noChangeArrowheads="1"/>
          </p:cNvPicPr>
          <p:nvPr/>
        </p:nvPicPr>
        <p:blipFill>
          <a:blip r:embed="rId7" cstate="print"/>
          <a:srcRect/>
          <a:stretch>
            <a:fillRect/>
          </a:stretch>
        </p:blipFill>
        <p:spPr bwMode="auto">
          <a:xfrm>
            <a:off x="4303713" y="7939"/>
            <a:ext cx="614362"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9" name="Picture 8" descr="8"/>
          <p:cNvPicPr>
            <a:picLocks noChangeAspect="1" noChangeArrowheads="1"/>
          </p:cNvPicPr>
          <p:nvPr/>
        </p:nvPicPr>
        <p:blipFill>
          <a:blip r:embed="rId8" cstate="print"/>
          <a:srcRect/>
          <a:stretch>
            <a:fillRect/>
          </a:stretch>
        </p:blipFill>
        <p:spPr bwMode="auto">
          <a:xfrm>
            <a:off x="2725738" y="19051"/>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0" name="Picture 9" descr="12"/>
          <p:cNvPicPr>
            <a:picLocks noChangeAspect="1" noChangeArrowheads="1"/>
          </p:cNvPicPr>
          <p:nvPr/>
        </p:nvPicPr>
        <p:blipFill>
          <a:blip r:embed="rId9" cstate="print"/>
          <a:srcRect/>
          <a:stretch>
            <a:fillRect/>
          </a:stretch>
        </p:blipFill>
        <p:spPr bwMode="auto">
          <a:xfrm>
            <a:off x="5138738" y="19051"/>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 name="Picture 10" descr="2.png"/>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973638" y="61914"/>
            <a:ext cx="539750"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IOOS_logo_white.gif"/>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953125" y="98426"/>
            <a:ext cx="101282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4" descr="https://marine.rutgers.edu/pubs/private/letterheads/rucool_redgray_on_light_lg.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223920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057400" y="25787"/>
            <a:ext cx="6838581" cy="6832213"/>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August 19, 2011.png"/>
          <p:cNvPicPr>
            <a:picLocks noChangeAspect="1"/>
          </p:cNvPicPr>
          <p:nvPr/>
        </p:nvPicPr>
        <p:blipFill>
          <a:blip r:embed="rId3" cstate="print"/>
          <a:srcRect l="25628" t="25275" r="53201" b="53534"/>
          <a:stretch>
            <a:fillRect/>
          </a:stretch>
        </p:blipFill>
        <p:spPr>
          <a:xfrm>
            <a:off x="76200" y="2819400"/>
            <a:ext cx="3962400" cy="3962400"/>
          </a:xfrm>
          <a:prstGeom prst="rect">
            <a:avLst/>
          </a:prstGeom>
          <a:ln w="38100">
            <a:solidFill>
              <a:schemeClr val="tx1"/>
            </a:solidFill>
          </a:ln>
        </p:spPr>
      </p:pic>
      <p:cxnSp>
        <p:nvCxnSpPr>
          <p:cNvPr id="9" name="Straight Arrow Connector 8"/>
          <p:cNvCxnSpPr/>
          <p:nvPr/>
        </p:nvCxnSpPr>
        <p:spPr>
          <a:xfrm>
            <a:off x="2057400" y="5486400"/>
            <a:ext cx="76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057400" y="25787"/>
            <a:ext cx="6838581" cy="6832213"/>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August 19, 2011.png"/>
          <p:cNvPicPr>
            <a:picLocks noChangeAspect="1"/>
          </p:cNvPicPr>
          <p:nvPr/>
        </p:nvPicPr>
        <p:blipFill>
          <a:blip r:embed="rId3" cstate="print"/>
          <a:srcRect l="24514" t="26390" r="53201" b="53535"/>
          <a:stretch>
            <a:fillRect/>
          </a:stretch>
        </p:blipFill>
        <p:spPr>
          <a:xfrm>
            <a:off x="118533" y="3048000"/>
            <a:ext cx="4148667" cy="3733800"/>
          </a:xfrm>
          <a:prstGeom prst="rect">
            <a:avLst/>
          </a:prstGeom>
          <a:ln w="38100">
            <a:solidFill>
              <a:schemeClr val="tx1"/>
            </a:solidFill>
          </a:ln>
        </p:spPr>
      </p:pic>
      <p:cxnSp>
        <p:nvCxnSpPr>
          <p:cNvPr id="9" name="Straight Arrow Connector 8"/>
          <p:cNvCxnSpPr/>
          <p:nvPr/>
        </p:nvCxnSpPr>
        <p:spPr>
          <a:xfrm flipH="1">
            <a:off x="2209800" y="5410200"/>
            <a:ext cx="1524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057400" y="0"/>
            <a:ext cx="6838581" cy="6832213"/>
          </a:xfrm>
        </p:spPr>
      </p:pic>
      <p:sp>
        <p:nvSpPr>
          <p:cNvPr id="7" name="Rectangle 6"/>
          <p:cNvSpPr/>
          <p:nvPr/>
        </p:nvSpPr>
        <p:spPr>
          <a:xfrm>
            <a:off x="3810000" y="1752600"/>
            <a:ext cx="14478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August 19, 2011.png"/>
          <p:cNvPicPr>
            <a:picLocks noChangeAspect="1"/>
          </p:cNvPicPr>
          <p:nvPr/>
        </p:nvPicPr>
        <p:blipFill>
          <a:blip r:embed="rId3" cstate="print"/>
          <a:srcRect l="25628" t="26767" r="53201" b="54273"/>
          <a:stretch>
            <a:fillRect/>
          </a:stretch>
        </p:blipFill>
        <p:spPr>
          <a:xfrm>
            <a:off x="76200" y="3048000"/>
            <a:ext cx="4173071" cy="3733800"/>
          </a:xfrm>
          <a:prstGeom prst="rect">
            <a:avLst/>
          </a:prstGeom>
          <a:ln w="38100">
            <a:solidFill>
              <a:schemeClr val="tx1"/>
            </a:solidFill>
          </a:ln>
        </p:spPr>
      </p:pic>
      <p:cxnSp>
        <p:nvCxnSpPr>
          <p:cNvPr id="9" name="Straight Arrow Connector 8"/>
          <p:cNvCxnSpPr/>
          <p:nvPr/>
        </p:nvCxnSpPr>
        <p:spPr>
          <a:xfrm flipH="1" flipV="1">
            <a:off x="1828800" y="5791200"/>
            <a:ext cx="3048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286000" y="5867400"/>
            <a:ext cx="2286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057400" y="0"/>
            <a:ext cx="6838581" cy="6832213"/>
          </a:xfrm>
        </p:spPr>
      </p:pic>
      <p:sp>
        <p:nvSpPr>
          <p:cNvPr id="7" name="Rectangle 6"/>
          <p:cNvSpPr/>
          <p:nvPr/>
        </p:nvSpPr>
        <p:spPr>
          <a:xfrm>
            <a:off x="3810000" y="1752600"/>
            <a:ext cx="14478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August 19, 2011.png"/>
          <p:cNvPicPr>
            <a:picLocks noChangeAspect="1"/>
          </p:cNvPicPr>
          <p:nvPr/>
        </p:nvPicPr>
        <p:blipFill>
          <a:blip r:embed="rId3" cstate="print"/>
          <a:srcRect l="25628" t="25652" r="53201" b="53157"/>
          <a:stretch>
            <a:fillRect/>
          </a:stretch>
        </p:blipFill>
        <p:spPr>
          <a:xfrm>
            <a:off x="76200" y="2743200"/>
            <a:ext cx="4038600" cy="4038600"/>
          </a:xfrm>
          <a:prstGeom prst="rect">
            <a:avLst/>
          </a:prstGeom>
          <a:ln w="38100">
            <a:solidFill>
              <a:schemeClr val="tx1"/>
            </a:solidFill>
          </a:ln>
        </p:spPr>
      </p:pic>
      <p:cxnSp>
        <p:nvCxnSpPr>
          <p:cNvPr id="9" name="Straight Arrow Connector 8"/>
          <p:cNvCxnSpPr/>
          <p:nvPr/>
        </p:nvCxnSpPr>
        <p:spPr>
          <a:xfrm flipV="1">
            <a:off x="2133600" y="5638800"/>
            <a:ext cx="3810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CODAR/SST </a:t>
            </a:r>
            <a:br>
              <a:rPr lang="en-US" dirty="0" smtClean="0"/>
            </a:br>
            <a:r>
              <a:rPr lang="en-US" dirty="0" smtClean="0"/>
              <a:t>summary</a:t>
            </a:r>
            <a:endParaRPr lang="en-US" dirty="0"/>
          </a:p>
        </p:txBody>
      </p:sp>
      <p:pic>
        <p:nvPicPr>
          <p:cNvPr id="6" name="Content Placeholder 3" descr="August 19, 2011.png"/>
          <p:cNvPicPr>
            <a:picLocks noChangeAspect="1"/>
          </p:cNvPicPr>
          <p:nvPr/>
        </p:nvPicPr>
        <p:blipFill>
          <a:blip r:embed="rId3" cstate="print"/>
          <a:srcRect l="25344" t="25651" r="53484" b="53158"/>
          <a:stretch>
            <a:fillRect/>
          </a:stretch>
        </p:blipFill>
        <p:spPr>
          <a:xfrm>
            <a:off x="0" y="1752600"/>
            <a:ext cx="2057400" cy="2057400"/>
          </a:xfrm>
          <a:prstGeom prst="rect">
            <a:avLst/>
          </a:prstGeom>
          <a:ln w="38100">
            <a:solidFill>
              <a:schemeClr val="tx1"/>
            </a:solidFill>
          </a:ln>
        </p:spPr>
      </p:pic>
      <p:cxnSp>
        <p:nvCxnSpPr>
          <p:cNvPr id="7" name="Straight Arrow Connector 6"/>
          <p:cNvCxnSpPr/>
          <p:nvPr/>
        </p:nvCxnSpPr>
        <p:spPr>
          <a:xfrm>
            <a:off x="1143000" y="3352800"/>
            <a:ext cx="281354" cy="1436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Content Placeholder 3" descr="August 19, 2011.png"/>
          <p:cNvPicPr>
            <a:picLocks noChangeAspect="1"/>
          </p:cNvPicPr>
          <p:nvPr/>
        </p:nvPicPr>
        <p:blipFill>
          <a:blip r:embed="rId4" cstate="print"/>
          <a:srcRect l="26742" t="26295" r="53912" b="53535"/>
          <a:stretch>
            <a:fillRect/>
          </a:stretch>
        </p:blipFill>
        <p:spPr>
          <a:xfrm>
            <a:off x="2286000" y="1752600"/>
            <a:ext cx="2048256" cy="2057400"/>
          </a:xfrm>
          <a:prstGeom prst="rect">
            <a:avLst/>
          </a:prstGeom>
          <a:ln w="38100">
            <a:solidFill>
              <a:schemeClr val="tx1"/>
            </a:solidFill>
          </a:ln>
        </p:spPr>
      </p:pic>
      <p:cxnSp>
        <p:nvCxnSpPr>
          <p:cNvPr id="12" name="Straight Arrow Connector 11"/>
          <p:cNvCxnSpPr/>
          <p:nvPr/>
        </p:nvCxnSpPr>
        <p:spPr>
          <a:xfrm flipH="1">
            <a:off x="3352800" y="3048000"/>
            <a:ext cx="71718"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 name="Content Placeholder 3" descr="August 19, 2011.png"/>
          <p:cNvPicPr>
            <a:picLocks noChangeAspect="1"/>
          </p:cNvPicPr>
          <p:nvPr/>
        </p:nvPicPr>
        <p:blipFill>
          <a:blip r:embed="rId5" cstate="print"/>
          <a:srcRect l="25344" t="25652" r="54599" b="55388"/>
          <a:stretch>
            <a:fillRect/>
          </a:stretch>
        </p:blipFill>
        <p:spPr>
          <a:xfrm>
            <a:off x="4518211" y="1752600"/>
            <a:ext cx="2187389" cy="2065866"/>
          </a:xfrm>
          <a:prstGeom prst="rect">
            <a:avLst/>
          </a:prstGeom>
          <a:ln w="38100">
            <a:solidFill>
              <a:schemeClr val="tx1"/>
            </a:solidFill>
          </a:ln>
        </p:spPr>
      </p:pic>
      <p:cxnSp>
        <p:nvCxnSpPr>
          <p:cNvPr id="17" name="Straight Arrow Connector 16"/>
          <p:cNvCxnSpPr/>
          <p:nvPr/>
        </p:nvCxnSpPr>
        <p:spPr>
          <a:xfrm>
            <a:off x="5791200" y="3124200"/>
            <a:ext cx="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 name="Content Placeholder 3" descr="August 19, 2011.png"/>
          <p:cNvPicPr>
            <a:picLocks noChangeAspect="1"/>
          </p:cNvPicPr>
          <p:nvPr/>
        </p:nvPicPr>
        <p:blipFill>
          <a:blip r:embed="rId6" cstate="print"/>
          <a:srcRect l="25628" t="26767" r="53201" b="53157"/>
          <a:stretch>
            <a:fillRect/>
          </a:stretch>
        </p:blipFill>
        <p:spPr>
          <a:xfrm>
            <a:off x="6951133" y="1752600"/>
            <a:ext cx="2192867" cy="2077453"/>
          </a:xfrm>
          <a:prstGeom prst="rect">
            <a:avLst/>
          </a:prstGeom>
          <a:ln w="38100">
            <a:solidFill>
              <a:schemeClr val="tx1"/>
            </a:solidFill>
          </a:ln>
        </p:spPr>
      </p:pic>
      <p:cxnSp>
        <p:nvCxnSpPr>
          <p:cNvPr id="23" name="Straight Arrow Connector 22"/>
          <p:cNvCxnSpPr/>
          <p:nvPr/>
        </p:nvCxnSpPr>
        <p:spPr>
          <a:xfrm flipV="1">
            <a:off x="8001000" y="3124200"/>
            <a:ext cx="3810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 name="Content Placeholder 3" descr="August 19, 2011.png"/>
          <p:cNvPicPr>
            <a:picLocks noChangeAspect="1"/>
          </p:cNvPicPr>
          <p:nvPr/>
        </p:nvPicPr>
        <p:blipFill>
          <a:blip r:embed="rId7" cstate="print"/>
          <a:srcRect l="25628" t="25652" r="53201" b="53157"/>
          <a:stretch>
            <a:fillRect/>
          </a:stretch>
        </p:blipFill>
        <p:spPr>
          <a:xfrm>
            <a:off x="7010400" y="4191000"/>
            <a:ext cx="2057400" cy="2057400"/>
          </a:xfrm>
          <a:prstGeom prst="rect">
            <a:avLst/>
          </a:prstGeom>
          <a:ln w="38100">
            <a:solidFill>
              <a:schemeClr val="tx1"/>
            </a:solidFill>
          </a:ln>
        </p:spPr>
      </p:pic>
      <p:cxnSp>
        <p:nvCxnSpPr>
          <p:cNvPr id="27" name="Straight Arrow Connector 26"/>
          <p:cNvCxnSpPr/>
          <p:nvPr/>
        </p:nvCxnSpPr>
        <p:spPr>
          <a:xfrm flipV="1">
            <a:off x="7848600" y="5562600"/>
            <a:ext cx="3048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 name="Content Placeholder 3" descr="August 19, 2011.png"/>
          <p:cNvPicPr>
            <a:picLocks noChangeAspect="1"/>
          </p:cNvPicPr>
          <p:nvPr/>
        </p:nvPicPr>
        <p:blipFill>
          <a:blip r:embed="rId8" cstate="print"/>
          <a:srcRect l="25628" t="26767" r="53201" b="54273"/>
          <a:stretch>
            <a:fillRect/>
          </a:stretch>
        </p:blipFill>
        <p:spPr>
          <a:xfrm>
            <a:off x="4648200" y="4191000"/>
            <a:ext cx="2214283" cy="2057400"/>
          </a:xfrm>
          <a:prstGeom prst="rect">
            <a:avLst/>
          </a:prstGeom>
          <a:ln w="38100">
            <a:solidFill>
              <a:schemeClr val="tx1"/>
            </a:solidFill>
          </a:ln>
        </p:spPr>
      </p:pic>
      <p:cxnSp>
        <p:nvCxnSpPr>
          <p:cNvPr id="31" name="Straight Arrow Connector 30"/>
          <p:cNvCxnSpPr/>
          <p:nvPr/>
        </p:nvCxnSpPr>
        <p:spPr>
          <a:xfrm flipH="1" flipV="1">
            <a:off x="5562600" y="5638800"/>
            <a:ext cx="2286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867400" y="5715000"/>
            <a:ext cx="1524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5" name="Content Placeholder 3" descr="August 19, 2011.png"/>
          <p:cNvPicPr>
            <a:picLocks noChangeAspect="1"/>
          </p:cNvPicPr>
          <p:nvPr/>
        </p:nvPicPr>
        <p:blipFill>
          <a:blip r:embed="rId9" cstate="print"/>
          <a:srcRect l="24514" t="26390" r="53201" b="53535"/>
          <a:stretch>
            <a:fillRect/>
          </a:stretch>
        </p:blipFill>
        <p:spPr>
          <a:xfrm>
            <a:off x="2209800" y="4191000"/>
            <a:ext cx="2286000" cy="2057400"/>
          </a:xfrm>
          <a:prstGeom prst="rect">
            <a:avLst/>
          </a:prstGeom>
          <a:ln w="38100">
            <a:solidFill>
              <a:schemeClr val="tx1"/>
            </a:solidFill>
          </a:ln>
        </p:spPr>
      </p:pic>
      <p:cxnSp>
        <p:nvCxnSpPr>
          <p:cNvPr id="36" name="Straight Arrow Connector 35"/>
          <p:cNvCxnSpPr/>
          <p:nvPr/>
        </p:nvCxnSpPr>
        <p:spPr>
          <a:xfrm flipH="1">
            <a:off x="3124200" y="5791200"/>
            <a:ext cx="1524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8" name="Content Placeholder 3" descr="August 19, 2011.png"/>
          <p:cNvPicPr>
            <a:picLocks noChangeAspect="1"/>
          </p:cNvPicPr>
          <p:nvPr/>
        </p:nvPicPr>
        <p:blipFill>
          <a:blip r:embed="rId10" cstate="print"/>
          <a:srcRect l="25628" t="25275" r="53201" b="53534"/>
          <a:stretch>
            <a:fillRect/>
          </a:stretch>
        </p:blipFill>
        <p:spPr>
          <a:xfrm>
            <a:off x="0" y="4191000"/>
            <a:ext cx="2057400" cy="2057400"/>
          </a:xfrm>
          <a:prstGeom prst="rect">
            <a:avLst/>
          </a:prstGeom>
          <a:ln w="38100">
            <a:solidFill>
              <a:schemeClr val="tx1"/>
            </a:solidFill>
          </a:ln>
        </p:spPr>
      </p:pic>
      <p:cxnSp>
        <p:nvCxnSpPr>
          <p:cNvPr id="39" name="Straight Arrow Connector 38"/>
          <p:cNvCxnSpPr/>
          <p:nvPr/>
        </p:nvCxnSpPr>
        <p:spPr>
          <a:xfrm>
            <a:off x="838200" y="5638800"/>
            <a:ext cx="76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33400" y="1295400"/>
            <a:ext cx="835485" cy="369332"/>
          </a:xfrm>
          <a:prstGeom prst="rect">
            <a:avLst/>
          </a:prstGeom>
          <a:noFill/>
        </p:spPr>
        <p:txBody>
          <a:bodyPr wrap="none" rtlCol="0">
            <a:spAutoFit/>
          </a:bodyPr>
          <a:lstStyle/>
          <a:p>
            <a:r>
              <a:rPr lang="en-US" dirty="0" smtClean="0"/>
              <a:t>Aug 19</a:t>
            </a:r>
            <a:endParaRPr lang="en-US" dirty="0"/>
          </a:p>
        </p:txBody>
      </p:sp>
      <p:sp>
        <p:nvSpPr>
          <p:cNvPr id="41" name="TextBox 40"/>
          <p:cNvSpPr txBox="1"/>
          <p:nvPr/>
        </p:nvSpPr>
        <p:spPr>
          <a:xfrm>
            <a:off x="2819400" y="1295400"/>
            <a:ext cx="835485" cy="369332"/>
          </a:xfrm>
          <a:prstGeom prst="rect">
            <a:avLst/>
          </a:prstGeom>
          <a:noFill/>
        </p:spPr>
        <p:txBody>
          <a:bodyPr wrap="none" rtlCol="0">
            <a:spAutoFit/>
          </a:bodyPr>
          <a:lstStyle/>
          <a:p>
            <a:r>
              <a:rPr lang="en-US" dirty="0" smtClean="0"/>
              <a:t>Aug 20</a:t>
            </a:r>
            <a:endParaRPr lang="en-US" dirty="0"/>
          </a:p>
        </p:txBody>
      </p:sp>
      <p:sp>
        <p:nvSpPr>
          <p:cNvPr id="42" name="TextBox 41"/>
          <p:cNvSpPr txBox="1"/>
          <p:nvPr/>
        </p:nvSpPr>
        <p:spPr>
          <a:xfrm>
            <a:off x="5105400" y="1295400"/>
            <a:ext cx="835485" cy="369332"/>
          </a:xfrm>
          <a:prstGeom prst="rect">
            <a:avLst/>
          </a:prstGeom>
          <a:noFill/>
        </p:spPr>
        <p:txBody>
          <a:bodyPr wrap="none" rtlCol="0">
            <a:spAutoFit/>
          </a:bodyPr>
          <a:lstStyle/>
          <a:p>
            <a:r>
              <a:rPr lang="en-US" dirty="0" smtClean="0"/>
              <a:t>Aug 21</a:t>
            </a:r>
            <a:endParaRPr lang="en-US" dirty="0"/>
          </a:p>
        </p:txBody>
      </p:sp>
      <p:sp>
        <p:nvSpPr>
          <p:cNvPr id="43" name="TextBox 42"/>
          <p:cNvSpPr txBox="1"/>
          <p:nvPr/>
        </p:nvSpPr>
        <p:spPr>
          <a:xfrm>
            <a:off x="7772400" y="1295400"/>
            <a:ext cx="835485" cy="369332"/>
          </a:xfrm>
          <a:prstGeom prst="rect">
            <a:avLst/>
          </a:prstGeom>
          <a:noFill/>
        </p:spPr>
        <p:txBody>
          <a:bodyPr wrap="none" rtlCol="0">
            <a:spAutoFit/>
          </a:bodyPr>
          <a:lstStyle/>
          <a:p>
            <a:r>
              <a:rPr lang="en-US" dirty="0" smtClean="0"/>
              <a:t>Aug 22</a:t>
            </a:r>
            <a:endParaRPr lang="en-US" dirty="0"/>
          </a:p>
        </p:txBody>
      </p:sp>
      <p:sp>
        <p:nvSpPr>
          <p:cNvPr id="44" name="TextBox 43"/>
          <p:cNvSpPr txBox="1"/>
          <p:nvPr/>
        </p:nvSpPr>
        <p:spPr>
          <a:xfrm>
            <a:off x="533400" y="6324600"/>
            <a:ext cx="835485" cy="369332"/>
          </a:xfrm>
          <a:prstGeom prst="rect">
            <a:avLst/>
          </a:prstGeom>
          <a:noFill/>
        </p:spPr>
        <p:txBody>
          <a:bodyPr wrap="none" rtlCol="0">
            <a:spAutoFit/>
          </a:bodyPr>
          <a:lstStyle/>
          <a:p>
            <a:r>
              <a:rPr lang="en-US" dirty="0" smtClean="0"/>
              <a:t>Aug 23</a:t>
            </a:r>
            <a:endParaRPr lang="en-US" dirty="0"/>
          </a:p>
        </p:txBody>
      </p:sp>
      <p:sp>
        <p:nvSpPr>
          <p:cNvPr id="45" name="TextBox 44"/>
          <p:cNvSpPr txBox="1"/>
          <p:nvPr/>
        </p:nvSpPr>
        <p:spPr>
          <a:xfrm>
            <a:off x="2819400" y="6324600"/>
            <a:ext cx="835485" cy="369332"/>
          </a:xfrm>
          <a:prstGeom prst="rect">
            <a:avLst/>
          </a:prstGeom>
          <a:noFill/>
        </p:spPr>
        <p:txBody>
          <a:bodyPr wrap="none" rtlCol="0">
            <a:spAutoFit/>
          </a:bodyPr>
          <a:lstStyle/>
          <a:p>
            <a:r>
              <a:rPr lang="en-US" dirty="0" smtClean="0"/>
              <a:t>Aug 24</a:t>
            </a:r>
            <a:endParaRPr lang="en-US" dirty="0"/>
          </a:p>
        </p:txBody>
      </p:sp>
      <p:sp>
        <p:nvSpPr>
          <p:cNvPr id="46" name="TextBox 45"/>
          <p:cNvSpPr txBox="1"/>
          <p:nvPr/>
        </p:nvSpPr>
        <p:spPr>
          <a:xfrm>
            <a:off x="5181600" y="6248400"/>
            <a:ext cx="835485" cy="369332"/>
          </a:xfrm>
          <a:prstGeom prst="rect">
            <a:avLst/>
          </a:prstGeom>
          <a:noFill/>
        </p:spPr>
        <p:txBody>
          <a:bodyPr wrap="none" rtlCol="0">
            <a:spAutoFit/>
          </a:bodyPr>
          <a:lstStyle/>
          <a:p>
            <a:r>
              <a:rPr lang="en-US" dirty="0" smtClean="0"/>
              <a:t>Aug 25</a:t>
            </a:r>
            <a:endParaRPr lang="en-US" dirty="0"/>
          </a:p>
        </p:txBody>
      </p:sp>
      <p:sp>
        <p:nvSpPr>
          <p:cNvPr id="47" name="TextBox 46"/>
          <p:cNvSpPr txBox="1"/>
          <p:nvPr/>
        </p:nvSpPr>
        <p:spPr>
          <a:xfrm>
            <a:off x="7620000" y="6324600"/>
            <a:ext cx="835485" cy="369332"/>
          </a:xfrm>
          <a:prstGeom prst="rect">
            <a:avLst/>
          </a:prstGeom>
          <a:noFill/>
        </p:spPr>
        <p:txBody>
          <a:bodyPr wrap="none" rtlCol="0">
            <a:spAutoFit/>
          </a:bodyPr>
          <a:lstStyle/>
          <a:p>
            <a:r>
              <a:rPr lang="en-US" dirty="0" smtClean="0"/>
              <a:t>Aug 26</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p:nvSpPr>
        <p:spPr>
          <a:xfrm>
            <a:off x="0" y="1600200"/>
            <a:ext cx="9144000"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Temperature</a:t>
            </a:r>
            <a:endParaRPr lang="en-US" dirty="0"/>
          </a:p>
        </p:txBody>
      </p:sp>
      <p:pic>
        <p:nvPicPr>
          <p:cNvPr id="4" name="Content Placeholder 3" descr="ru16_20110810T1329_20110908T1350_sea-water-temperature_ts_lvl2_lores edited.jpg"/>
          <p:cNvPicPr>
            <a:picLocks noGrp="1" noChangeAspect="1"/>
          </p:cNvPicPr>
          <p:nvPr>
            <p:ph idx="1"/>
          </p:nvPr>
        </p:nvPicPr>
        <p:blipFill>
          <a:blip r:embed="rId3" cstate="print"/>
          <a:stretch>
            <a:fillRect/>
          </a:stretch>
        </p:blipFill>
        <p:spPr>
          <a:xfrm>
            <a:off x="457200" y="1805781"/>
            <a:ext cx="8229600" cy="4114800"/>
          </a:xfrm>
        </p:spPr>
      </p:pic>
      <p:sp>
        <p:nvSpPr>
          <p:cNvPr id="6" name="TextBox 5"/>
          <p:cNvSpPr txBox="1"/>
          <p:nvPr/>
        </p:nvSpPr>
        <p:spPr>
          <a:xfrm>
            <a:off x="3505200" y="1600200"/>
            <a:ext cx="2133600" cy="369332"/>
          </a:xfrm>
          <a:prstGeom prst="rect">
            <a:avLst/>
          </a:prstGeom>
          <a:noFill/>
        </p:spPr>
        <p:txBody>
          <a:bodyPr wrap="square" rtlCol="0">
            <a:spAutoFit/>
          </a:bodyPr>
          <a:lstStyle/>
          <a:p>
            <a:r>
              <a:rPr lang="en-US" dirty="0" smtClean="0"/>
              <a:t>RU 16 – August 2011</a:t>
            </a:r>
            <a:endParaRPr lang="en-US" dirty="0"/>
          </a:p>
        </p:txBody>
      </p:sp>
      <p:sp>
        <p:nvSpPr>
          <p:cNvPr id="7" name="TextBox 6"/>
          <p:cNvSpPr txBox="1"/>
          <p:nvPr/>
        </p:nvSpPr>
        <p:spPr>
          <a:xfrm>
            <a:off x="76200" y="1752600"/>
            <a:ext cx="461665" cy="4267200"/>
          </a:xfrm>
          <a:prstGeom prst="rect">
            <a:avLst/>
          </a:prstGeom>
          <a:noFill/>
        </p:spPr>
        <p:txBody>
          <a:bodyPr vert="vert270" wrap="square" rtlCol="0">
            <a:spAutoFit/>
          </a:bodyPr>
          <a:lstStyle/>
          <a:p>
            <a:pPr algn="ctr"/>
            <a:r>
              <a:rPr lang="en-US" dirty="0" smtClean="0"/>
              <a:t>Depth (meters)</a:t>
            </a:r>
            <a:endParaRPr lang="en-US" dirty="0"/>
          </a:p>
        </p:txBody>
      </p:sp>
      <p:sp>
        <p:nvSpPr>
          <p:cNvPr id="8" name="TextBox 7"/>
          <p:cNvSpPr txBox="1"/>
          <p:nvPr/>
        </p:nvSpPr>
        <p:spPr>
          <a:xfrm>
            <a:off x="0" y="5943600"/>
            <a:ext cx="9144000" cy="369332"/>
          </a:xfrm>
          <a:prstGeom prst="rect">
            <a:avLst/>
          </a:prstGeom>
          <a:noFill/>
        </p:spPr>
        <p:txBody>
          <a:bodyPr wrap="square" rtlCol="0">
            <a:spAutoFit/>
          </a:bodyPr>
          <a:lstStyle/>
          <a:p>
            <a:pPr algn="ctr"/>
            <a:r>
              <a:rPr lang="en-US" dirty="0" smtClean="0"/>
              <a:t>Date</a:t>
            </a:r>
            <a:endParaRPr lang="en-US" dirty="0"/>
          </a:p>
        </p:txBody>
      </p:sp>
      <p:sp>
        <p:nvSpPr>
          <p:cNvPr id="9" name="TextBox 8"/>
          <p:cNvSpPr txBox="1"/>
          <p:nvPr/>
        </p:nvSpPr>
        <p:spPr>
          <a:xfrm>
            <a:off x="8682335" y="3048000"/>
            <a:ext cx="461665" cy="1692195"/>
          </a:xfrm>
          <a:prstGeom prst="rect">
            <a:avLst/>
          </a:prstGeom>
          <a:noFill/>
        </p:spPr>
        <p:txBody>
          <a:bodyPr vert="vert" wrap="none" rtlCol="0">
            <a:spAutoFit/>
          </a:bodyPr>
          <a:lstStyle/>
          <a:p>
            <a:r>
              <a:rPr lang="en-US" dirty="0" smtClean="0"/>
              <a:t>Temperature (°C)</a:t>
            </a:r>
            <a:endParaRPr lang="en-US" dirty="0"/>
          </a:p>
        </p:txBody>
      </p:sp>
      <p:sp>
        <p:nvSpPr>
          <p:cNvPr id="10" name="Oval 9"/>
          <p:cNvSpPr/>
          <p:nvPr/>
        </p:nvSpPr>
        <p:spPr>
          <a:xfrm>
            <a:off x="3429000" y="54864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p:nvSpPr>
        <p:spPr>
          <a:xfrm>
            <a:off x="0" y="1600200"/>
            <a:ext cx="9144000"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Salinity</a:t>
            </a:r>
            <a:endParaRPr lang="en-US" dirty="0"/>
          </a:p>
        </p:txBody>
      </p:sp>
      <p:pic>
        <p:nvPicPr>
          <p:cNvPr id="4" name="Content Placeholder 3" descr="ru16_20110810T1329_20110908T1350_sea-water-salinity_ts_lvl2_lores edited.jpg"/>
          <p:cNvPicPr>
            <a:picLocks noGrp="1" noChangeAspect="1"/>
          </p:cNvPicPr>
          <p:nvPr>
            <p:ph idx="1"/>
          </p:nvPr>
        </p:nvPicPr>
        <p:blipFill>
          <a:blip r:embed="rId3" cstate="print"/>
          <a:stretch>
            <a:fillRect/>
          </a:stretch>
        </p:blipFill>
        <p:spPr>
          <a:xfrm>
            <a:off x="152400" y="1828800"/>
            <a:ext cx="8778240" cy="4343400"/>
          </a:xfrm>
        </p:spPr>
      </p:pic>
      <p:sp>
        <p:nvSpPr>
          <p:cNvPr id="6" name="TextBox 5"/>
          <p:cNvSpPr txBox="1"/>
          <p:nvPr/>
        </p:nvSpPr>
        <p:spPr>
          <a:xfrm>
            <a:off x="-76200" y="1752600"/>
            <a:ext cx="461665" cy="4267200"/>
          </a:xfrm>
          <a:prstGeom prst="rect">
            <a:avLst/>
          </a:prstGeom>
          <a:noFill/>
        </p:spPr>
        <p:txBody>
          <a:bodyPr vert="vert270" wrap="square" rtlCol="0">
            <a:spAutoFit/>
          </a:bodyPr>
          <a:lstStyle/>
          <a:p>
            <a:pPr algn="ctr"/>
            <a:r>
              <a:rPr lang="en-US" dirty="0" smtClean="0"/>
              <a:t>Depth (meters)</a:t>
            </a:r>
            <a:endParaRPr lang="en-US" dirty="0"/>
          </a:p>
        </p:txBody>
      </p:sp>
      <p:sp>
        <p:nvSpPr>
          <p:cNvPr id="7" name="TextBox 6"/>
          <p:cNvSpPr txBox="1"/>
          <p:nvPr/>
        </p:nvSpPr>
        <p:spPr>
          <a:xfrm>
            <a:off x="0" y="5943600"/>
            <a:ext cx="9144000" cy="369332"/>
          </a:xfrm>
          <a:prstGeom prst="rect">
            <a:avLst/>
          </a:prstGeom>
          <a:noFill/>
        </p:spPr>
        <p:txBody>
          <a:bodyPr wrap="square" rtlCol="0">
            <a:spAutoFit/>
          </a:bodyPr>
          <a:lstStyle/>
          <a:p>
            <a:pPr algn="ctr"/>
            <a:r>
              <a:rPr lang="en-US" dirty="0" smtClean="0"/>
              <a:t>Date</a:t>
            </a:r>
            <a:endParaRPr lang="en-US" dirty="0"/>
          </a:p>
        </p:txBody>
      </p:sp>
      <p:sp>
        <p:nvSpPr>
          <p:cNvPr id="8" name="TextBox 7"/>
          <p:cNvSpPr txBox="1"/>
          <p:nvPr/>
        </p:nvSpPr>
        <p:spPr>
          <a:xfrm>
            <a:off x="3505200" y="1600200"/>
            <a:ext cx="2133600" cy="369332"/>
          </a:xfrm>
          <a:prstGeom prst="rect">
            <a:avLst/>
          </a:prstGeom>
          <a:noFill/>
        </p:spPr>
        <p:txBody>
          <a:bodyPr wrap="square" rtlCol="0">
            <a:spAutoFit/>
          </a:bodyPr>
          <a:lstStyle/>
          <a:p>
            <a:r>
              <a:rPr lang="en-US" dirty="0" smtClean="0"/>
              <a:t>RU 16 – August 2011</a:t>
            </a:r>
            <a:endParaRPr lang="en-US" dirty="0"/>
          </a:p>
        </p:txBody>
      </p:sp>
      <p:sp>
        <p:nvSpPr>
          <p:cNvPr id="9" name="TextBox 8"/>
          <p:cNvSpPr txBox="1"/>
          <p:nvPr/>
        </p:nvSpPr>
        <p:spPr>
          <a:xfrm>
            <a:off x="8682335" y="3352800"/>
            <a:ext cx="461665" cy="1336263"/>
          </a:xfrm>
          <a:prstGeom prst="rect">
            <a:avLst/>
          </a:prstGeom>
          <a:noFill/>
        </p:spPr>
        <p:txBody>
          <a:bodyPr vert="vert" wrap="none" rtlCol="0">
            <a:spAutoFit/>
          </a:bodyPr>
          <a:lstStyle/>
          <a:p>
            <a:r>
              <a:rPr lang="en-US" dirty="0" smtClean="0"/>
              <a:t>Salinity (PSU)</a:t>
            </a:r>
            <a:endParaRPr lang="en-US" dirty="0"/>
          </a:p>
        </p:txBody>
      </p:sp>
      <p:sp>
        <p:nvSpPr>
          <p:cNvPr id="10" name="Oval 9"/>
          <p:cNvSpPr/>
          <p:nvPr/>
        </p:nvSpPr>
        <p:spPr>
          <a:xfrm>
            <a:off x="3276600" y="57150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11" name="Rectangle 10"/>
          <p:cNvSpPr/>
          <p:nvPr/>
        </p:nvSpPr>
        <p:spPr>
          <a:xfrm>
            <a:off x="0" y="1752600"/>
            <a:ext cx="91440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Chlorophyll Transect</a:t>
            </a:r>
            <a:endParaRPr lang="en-US" dirty="0"/>
          </a:p>
        </p:txBody>
      </p:sp>
      <p:pic>
        <p:nvPicPr>
          <p:cNvPr id="6" name="Content Placeholder 5" descr="ru22 2011 Aug Chl.jpg"/>
          <p:cNvPicPr>
            <a:picLocks noGrp="1" noChangeAspect="1"/>
          </p:cNvPicPr>
          <p:nvPr>
            <p:ph idx="1"/>
          </p:nvPr>
        </p:nvPicPr>
        <p:blipFill>
          <a:blip r:embed="rId3" cstate="print"/>
          <a:stretch>
            <a:fillRect/>
          </a:stretch>
        </p:blipFill>
        <p:spPr>
          <a:xfrm>
            <a:off x="457200" y="1766077"/>
            <a:ext cx="8229600" cy="4194208"/>
          </a:xfrm>
        </p:spPr>
      </p:pic>
      <p:sp>
        <p:nvSpPr>
          <p:cNvPr id="7" name="TextBox 6"/>
          <p:cNvSpPr txBox="1"/>
          <p:nvPr/>
        </p:nvSpPr>
        <p:spPr>
          <a:xfrm>
            <a:off x="152400" y="1752600"/>
            <a:ext cx="461665" cy="4267200"/>
          </a:xfrm>
          <a:prstGeom prst="rect">
            <a:avLst/>
          </a:prstGeom>
          <a:solidFill>
            <a:schemeClr val="bg1"/>
          </a:solidFill>
        </p:spPr>
        <p:txBody>
          <a:bodyPr vert="vert270" wrap="square" rtlCol="0">
            <a:spAutoFit/>
          </a:bodyPr>
          <a:lstStyle/>
          <a:p>
            <a:pPr algn="ctr"/>
            <a:r>
              <a:rPr lang="en-US" dirty="0" smtClean="0"/>
              <a:t>Depth (meters)</a:t>
            </a:r>
            <a:endParaRPr lang="en-US" dirty="0"/>
          </a:p>
        </p:txBody>
      </p:sp>
      <p:sp>
        <p:nvSpPr>
          <p:cNvPr id="8" name="TextBox 7"/>
          <p:cNvSpPr txBox="1"/>
          <p:nvPr/>
        </p:nvSpPr>
        <p:spPr>
          <a:xfrm>
            <a:off x="0" y="5943600"/>
            <a:ext cx="9144000" cy="369332"/>
          </a:xfrm>
          <a:prstGeom prst="rect">
            <a:avLst/>
          </a:prstGeom>
          <a:solidFill>
            <a:schemeClr val="bg1"/>
          </a:solidFill>
        </p:spPr>
        <p:txBody>
          <a:bodyPr wrap="square" rtlCol="0">
            <a:spAutoFit/>
          </a:bodyPr>
          <a:lstStyle/>
          <a:p>
            <a:pPr algn="ctr"/>
            <a:r>
              <a:rPr lang="en-US" dirty="0" smtClean="0"/>
              <a:t>Date</a:t>
            </a:r>
            <a:endParaRPr lang="en-US" dirty="0"/>
          </a:p>
        </p:txBody>
      </p:sp>
      <p:sp>
        <p:nvSpPr>
          <p:cNvPr id="9" name="TextBox 8"/>
          <p:cNvSpPr txBox="1"/>
          <p:nvPr/>
        </p:nvSpPr>
        <p:spPr>
          <a:xfrm>
            <a:off x="8610600" y="1752600"/>
            <a:ext cx="461665" cy="4191000"/>
          </a:xfrm>
          <a:prstGeom prst="rect">
            <a:avLst/>
          </a:prstGeom>
          <a:solidFill>
            <a:schemeClr val="bg1"/>
          </a:solidFill>
        </p:spPr>
        <p:txBody>
          <a:bodyPr vert="vert" wrap="square" rtlCol="0">
            <a:spAutoFit/>
          </a:bodyPr>
          <a:lstStyle/>
          <a:p>
            <a:pPr algn="ctr"/>
            <a:r>
              <a:rPr lang="en-US" dirty="0" smtClean="0"/>
              <a:t>Chlorophyll Concentration</a:t>
            </a:r>
            <a:endParaRPr lang="en-US" dirty="0"/>
          </a:p>
        </p:txBody>
      </p:sp>
      <p:sp>
        <p:nvSpPr>
          <p:cNvPr id="10" name="TextBox 9"/>
          <p:cNvSpPr txBox="1"/>
          <p:nvPr/>
        </p:nvSpPr>
        <p:spPr>
          <a:xfrm>
            <a:off x="8534400" y="5105400"/>
            <a:ext cx="838200" cy="307777"/>
          </a:xfrm>
          <a:prstGeom prst="rect">
            <a:avLst/>
          </a:prstGeom>
          <a:noFill/>
        </p:spPr>
        <p:txBody>
          <a:bodyPr vert="horz" wrap="square" rtlCol="0">
            <a:spAutoFit/>
          </a:bodyPr>
          <a:lstStyle/>
          <a:p>
            <a:r>
              <a:rPr lang="en-US" sz="1400" dirty="0" smtClean="0"/>
              <a:t>(</a:t>
            </a:r>
            <a:r>
              <a:rPr lang="el-GR" sz="1400" dirty="0" smtClean="0"/>
              <a:t>μ</a:t>
            </a:r>
            <a:r>
              <a:rPr lang="en-US" sz="1400" dirty="0" smtClean="0"/>
              <a:t>m/L)</a:t>
            </a:r>
            <a:endParaRPr lang="en-US" sz="1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p:nvSpPr>
        <p:spPr>
          <a:xfrm>
            <a:off x="0" y="1600200"/>
            <a:ext cx="9144000"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 Dissolved Oxygen</a:t>
            </a:r>
            <a:endParaRPr lang="en-US" dirty="0"/>
          </a:p>
        </p:txBody>
      </p:sp>
      <p:pic>
        <p:nvPicPr>
          <p:cNvPr id="4" name="Content Placeholder 3" descr="ru16_20110810T1329_20110908T1350_mass-concentration-of-oxygen-in-seawater_ts_lvl2_lores edited.jpg"/>
          <p:cNvPicPr>
            <a:picLocks noGrp="1" noChangeAspect="1"/>
          </p:cNvPicPr>
          <p:nvPr>
            <p:ph idx="1"/>
          </p:nvPr>
        </p:nvPicPr>
        <p:blipFill>
          <a:blip r:embed="rId3" cstate="print"/>
          <a:stretch>
            <a:fillRect/>
          </a:stretch>
        </p:blipFill>
        <p:spPr>
          <a:xfrm>
            <a:off x="457200" y="1827212"/>
            <a:ext cx="8229600" cy="4071938"/>
          </a:xfrm>
        </p:spPr>
      </p:pic>
      <p:sp>
        <p:nvSpPr>
          <p:cNvPr id="6" name="TextBox 5"/>
          <p:cNvSpPr txBox="1"/>
          <p:nvPr/>
        </p:nvSpPr>
        <p:spPr>
          <a:xfrm>
            <a:off x="-76200" y="1752600"/>
            <a:ext cx="461665" cy="4267200"/>
          </a:xfrm>
          <a:prstGeom prst="rect">
            <a:avLst/>
          </a:prstGeom>
          <a:noFill/>
        </p:spPr>
        <p:txBody>
          <a:bodyPr vert="vert270" wrap="square" rtlCol="0">
            <a:spAutoFit/>
          </a:bodyPr>
          <a:lstStyle/>
          <a:p>
            <a:pPr algn="ctr"/>
            <a:r>
              <a:rPr lang="en-US" dirty="0" smtClean="0"/>
              <a:t>Depth (meters)</a:t>
            </a:r>
            <a:endParaRPr lang="en-US" dirty="0"/>
          </a:p>
        </p:txBody>
      </p:sp>
      <p:sp>
        <p:nvSpPr>
          <p:cNvPr id="7" name="TextBox 6"/>
          <p:cNvSpPr txBox="1"/>
          <p:nvPr/>
        </p:nvSpPr>
        <p:spPr>
          <a:xfrm>
            <a:off x="0" y="5943600"/>
            <a:ext cx="9144000" cy="369332"/>
          </a:xfrm>
          <a:prstGeom prst="rect">
            <a:avLst/>
          </a:prstGeom>
          <a:noFill/>
        </p:spPr>
        <p:txBody>
          <a:bodyPr wrap="square" rtlCol="0">
            <a:spAutoFit/>
          </a:bodyPr>
          <a:lstStyle/>
          <a:p>
            <a:pPr algn="ctr"/>
            <a:r>
              <a:rPr lang="en-US" dirty="0" smtClean="0"/>
              <a:t>Date</a:t>
            </a:r>
            <a:endParaRPr lang="en-US" dirty="0"/>
          </a:p>
        </p:txBody>
      </p:sp>
      <p:sp>
        <p:nvSpPr>
          <p:cNvPr id="8" name="TextBox 7"/>
          <p:cNvSpPr txBox="1"/>
          <p:nvPr/>
        </p:nvSpPr>
        <p:spPr>
          <a:xfrm>
            <a:off x="3505200" y="1600200"/>
            <a:ext cx="2133600" cy="369332"/>
          </a:xfrm>
          <a:prstGeom prst="rect">
            <a:avLst/>
          </a:prstGeom>
          <a:noFill/>
        </p:spPr>
        <p:txBody>
          <a:bodyPr wrap="square" rtlCol="0">
            <a:spAutoFit/>
          </a:bodyPr>
          <a:lstStyle/>
          <a:p>
            <a:r>
              <a:rPr lang="en-US" dirty="0" smtClean="0"/>
              <a:t>RU 16 – August 2011</a:t>
            </a:r>
            <a:endParaRPr lang="en-US" dirty="0"/>
          </a:p>
        </p:txBody>
      </p:sp>
      <p:sp>
        <p:nvSpPr>
          <p:cNvPr id="9" name="TextBox 8"/>
          <p:cNvSpPr txBox="1"/>
          <p:nvPr/>
        </p:nvSpPr>
        <p:spPr>
          <a:xfrm>
            <a:off x="8682335" y="2514600"/>
            <a:ext cx="461665" cy="2858539"/>
          </a:xfrm>
          <a:prstGeom prst="rect">
            <a:avLst/>
          </a:prstGeom>
          <a:noFill/>
        </p:spPr>
        <p:txBody>
          <a:bodyPr vert="vert" wrap="square" rtlCol="0">
            <a:spAutoFit/>
          </a:bodyPr>
          <a:lstStyle/>
          <a:p>
            <a:r>
              <a:rPr lang="en-US" dirty="0" smtClean="0"/>
              <a:t>Oxygen Concentration (mg/L)</a:t>
            </a:r>
            <a:endParaRPr lang="en-US" dirty="0"/>
          </a:p>
        </p:txBody>
      </p:sp>
      <p:sp>
        <p:nvSpPr>
          <p:cNvPr id="10" name="Oval 9"/>
          <p:cNvSpPr/>
          <p:nvPr/>
        </p:nvSpPr>
        <p:spPr>
          <a:xfrm>
            <a:off x="3352800" y="54864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800" y="1752600"/>
            <a:ext cx="7772400" cy="1362075"/>
          </a:xfrm>
        </p:spPr>
        <p:txBody>
          <a:bodyPr/>
          <a:lstStyle/>
          <a:p>
            <a:r>
              <a:rPr lang="en-US" sz="5400" dirty="0" smtClean="0"/>
              <a:t>2010</a:t>
            </a:r>
            <a:endParaRPr lang="en-US" sz="5400" dirty="0"/>
          </a:p>
        </p:txBody>
      </p:sp>
      <p:sp>
        <p:nvSpPr>
          <p:cNvPr id="5" name="Text Placeholder 4"/>
          <p:cNvSpPr>
            <a:spLocks noGrp="1"/>
          </p:cNvSpPr>
          <p:nvPr>
            <p:ph type="body" idx="1"/>
          </p:nvPr>
        </p:nvSpPr>
        <p:spPr>
          <a:xfrm>
            <a:off x="685800" y="3124200"/>
            <a:ext cx="7772400" cy="1500187"/>
          </a:xfrm>
        </p:spPr>
        <p:txBody>
          <a:bodyPr/>
          <a:lstStyle/>
          <a:p>
            <a:r>
              <a:rPr lang="en-US" sz="2400" dirty="0" smtClean="0">
                <a:solidFill>
                  <a:schemeClr val="tx2"/>
                </a:solidFill>
              </a:rPr>
              <a:t>8/19/2010 – 8/30/2010</a:t>
            </a:r>
          </a:p>
          <a:p>
            <a:endParaRPr lang="en-US" dirty="0" smtClean="0"/>
          </a:p>
          <a:p>
            <a:endParaRPr lang="en-US" dirty="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4" name="Picture 3" descr="mab.jp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7488" b="4111"/>
          <a:stretch/>
        </p:blipFill>
        <p:spPr>
          <a:xfrm>
            <a:off x="-7010400" y="542925"/>
            <a:ext cx="6096000" cy="4095750"/>
          </a:xfrm>
          <a:prstGeom prst="rect">
            <a:avLst/>
          </a:prstGeom>
        </p:spPr>
      </p:pic>
      <p:sp>
        <p:nvSpPr>
          <p:cNvPr id="3" name="Subtitle 2"/>
          <p:cNvSpPr>
            <a:spLocks noGrp="1"/>
          </p:cNvSpPr>
          <p:nvPr>
            <p:ph type="subTitle" idx="4294967295"/>
          </p:nvPr>
        </p:nvSpPr>
        <p:spPr>
          <a:xfrm>
            <a:off x="2743200" y="-76200"/>
            <a:ext cx="6400800" cy="1752600"/>
          </a:xfrm>
        </p:spPr>
        <p:txBody>
          <a:bodyPr>
            <a:normAutofit lnSpcReduction="10000"/>
          </a:bodyPr>
          <a:lstStyle/>
          <a:p>
            <a:pPr marL="0" indent="0" algn="ctr">
              <a:buNone/>
            </a:pP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Mid-Atlantic </a:t>
            </a:r>
          </a:p>
          <a:p>
            <a:pPr marL="0" indent="0" algn="ctr">
              <a:buNone/>
            </a:pP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Bight</a:t>
            </a:r>
            <a:endParaRPr lang="en-US" sz="5400" b="1" u="sng" dirty="0">
              <a:solidFill>
                <a:schemeClr val="accent3">
                  <a:lumMod val="60000"/>
                  <a:lumOff val="40000"/>
                </a:schemeClr>
              </a:solidFill>
            </a:endParaRPr>
          </a:p>
        </p:txBody>
      </p:sp>
      <p:cxnSp>
        <p:nvCxnSpPr>
          <p:cNvPr id="8" name="Straight Connector 7"/>
          <p:cNvCxnSpPr/>
          <p:nvPr/>
        </p:nvCxnSpPr>
        <p:spPr>
          <a:xfrm>
            <a:off x="2514600" y="2590800"/>
            <a:ext cx="6858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31"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286000" y="1989529"/>
            <a:ext cx="6419850" cy="4868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2" name="Straight Connector 11"/>
          <p:cNvCxnSpPr/>
          <p:nvPr/>
        </p:nvCxnSpPr>
        <p:spPr>
          <a:xfrm>
            <a:off x="5181600" y="3276600"/>
            <a:ext cx="762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685172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Chlorophyll Concentration</a:t>
            </a:r>
            <a:endParaRPr lang="en-US" dirty="0"/>
          </a:p>
        </p:txBody>
      </p:sp>
      <p:pic>
        <p:nvPicPr>
          <p:cNvPr id="8" name="Content Placeholder 7" descr="83010.jpg"/>
          <p:cNvPicPr>
            <a:picLocks noGrp="1" noChangeAspect="1"/>
          </p:cNvPicPr>
          <p:nvPr>
            <p:ph idx="1"/>
          </p:nvPr>
        </p:nvPicPr>
        <p:blipFill>
          <a:blip r:embed="rId3" cstate="print"/>
          <a:srcRect r="42019" b="12452"/>
          <a:stretch>
            <a:fillRect/>
          </a:stretch>
        </p:blipFill>
        <p:spPr>
          <a:xfrm>
            <a:off x="752780" y="645824"/>
            <a:ext cx="6943420" cy="6212176"/>
          </a:xfrm>
        </p:spPr>
      </p:pic>
      <p:pic>
        <p:nvPicPr>
          <p:cNvPr id="5" name="Picture 4" descr="scale aug.jpg"/>
          <p:cNvPicPr>
            <a:picLocks noChangeAspect="1"/>
          </p:cNvPicPr>
          <p:nvPr/>
        </p:nvPicPr>
        <p:blipFill>
          <a:blip r:embed="rId4" cstate="print">
            <a:clrChange>
              <a:clrFrom>
                <a:srgbClr val="FFFFFF"/>
              </a:clrFrom>
              <a:clrTo>
                <a:srgbClr val="FFFFFF">
                  <a:alpha val="0"/>
                </a:srgbClr>
              </a:clrTo>
            </a:clrChange>
          </a:blip>
          <a:stretch>
            <a:fillRect/>
          </a:stretch>
        </p:blipFill>
        <p:spPr>
          <a:xfrm>
            <a:off x="7968848" y="685801"/>
            <a:ext cx="841285" cy="6172200"/>
          </a:xfrm>
          <a:prstGeom prst="rect">
            <a:avLst/>
          </a:prstGeom>
        </p:spPr>
      </p:pic>
      <p:sp>
        <p:nvSpPr>
          <p:cNvPr id="6" name="TextBox 5"/>
          <p:cNvSpPr txBox="1"/>
          <p:nvPr/>
        </p:nvSpPr>
        <p:spPr>
          <a:xfrm>
            <a:off x="685800" y="685800"/>
            <a:ext cx="3352800" cy="584775"/>
          </a:xfrm>
          <a:prstGeom prst="rect">
            <a:avLst/>
          </a:prstGeom>
          <a:noFill/>
        </p:spPr>
        <p:txBody>
          <a:bodyPr wrap="square" rtlCol="0">
            <a:spAutoFit/>
          </a:bodyPr>
          <a:lstStyle/>
          <a:p>
            <a:r>
              <a:rPr lang="en-US" sz="3200" dirty="0" smtClean="0">
                <a:solidFill>
                  <a:schemeClr val="bg1"/>
                </a:solidFill>
              </a:rPr>
              <a:t>August 30, 2010</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85800" y="1524000"/>
            <a:ext cx="7772400" cy="1362075"/>
          </a:xfrm>
        </p:spPr>
        <p:txBody>
          <a:bodyPr/>
          <a:lstStyle/>
          <a:p>
            <a:r>
              <a:rPr lang="en-US" dirty="0" smtClean="0"/>
              <a:t>CODAR/SST</a:t>
            </a:r>
            <a:endParaRPr lang="en-US" dirty="0"/>
          </a:p>
        </p:txBody>
      </p:sp>
      <p:sp>
        <p:nvSpPr>
          <p:cNvPr id="5" name="Text Placeholder 4"/>
          <p:cNvSpPr>
            <a:spLocks noGrp="1"/>
          </p:cNvSpPr>
          <p:nvPr>
            <p:ph type="body" idx="1"/>
          </p:nvPr>
        </p:nvSpPr>
        <p:spPr/>
        <p:txBody>
          <a:bodyPr/>
          <a:lstStyle/>
          <a:p>
            <a:r>
              <a:rPr lang="en-US" sz="2400" b="1" dirty="0" smtClean="0">
                <a:solidFill>
                  <a:schemeClr val="tx2"/>
                </a:solidFill>
              </a:rPr>
              <a:t>August 20– 30, 2010</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258247" y="25787"/>
            <a:ext cx="6436886" cy="6832213"/>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August 19, 2011.png"/>
          <p:cNvPicPr>
            <a:picLocks noChangeAspect="1"/>
          </p:cNvPicPr>
          <p:nvPr/>
        </p:nvPicPr>
        <p:blipFill>
          <a:blip r:embed="rId3" cstate="print"/>
          <a:srcRect l="20556" t="26390" r="54584" b="52419"/>
          <a:stretch>
            <a:fillRect/>
          </a:stretch>
        </p:blipFill>
        <p:spPr>
          <a:xfrm>
            <a:off x="72189" y="3124200"/>
            <a:ext cx="4042611" cy="3657600"/>
          </a:xfrm>
          <a:prstGeom prst="rect">
            <a:avLst/>
          </a:prstGeom>
          <a:ln w="38100">
            <a:solidFill>
              <a:schemeClr val="tx1"/>
            </a:solidFill>
          </a:ln>
        </p:spPr>
      </p:pic>
      <p:cxnSp>
        <p:nvCxnSpPr>
          <p:cNvPr id="11" name="Straight Arrow Connector 10"/>
          <p:cNvCxnSpPr/>
          <p:nvPr/>
        </p:nvCxnSpPr>
        <p:spPr>
          <a:xfrm>
            <a:off x="2133600" y="5181600"/>
            <a:ext cx="1524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258247" y="25787"/>
            <a:ext cx="6436886" cy="6832212"/>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August 19, 2011.png"/>
          <p:cNvPicPr>
            <a:picLocks noChangeAspect="1"/>
          </p:cNvPicPr>
          <p:nvPr/>
        </p:nvPicPr>
        <p:blipFill>
          <a:blip r:embed="rId3" cstate="print"/>
          <a:srcRect l="20556" t="26390" r="54584" b="53535"/>
          <a:stretch>
            <a:fillRect/>
          </a:stretch>
        </p:blipFill>
        <p:spPr>
          <a:xfrm>
            <a:off x="88900" y="3200400"/>
            <a:ext cx="4178300" cy="3581400"/>
          </a:xfrm>
          <a:prstGeom prst="rect">
            <a:avLst/>
          </a:prstGeom>
          <a:ln w="38100">
            <a:solidFill>
              <a:schemeClr val="tx1"/>
            </a:solidFill>
          </a:ln>
        </p:spPr>
      </p:pic>
      <p:cxnSp>
        <p:nvCxnSpPr>
          <p:cNvPr id="11" name="Straight Arrow Connector 10"/>
          <p:cNvCxnSpPr/>
          <p:nvPr/>
        </p:nvCxnSpPr>
        <p:spPr>
          <a:xfrm flipH="1">
            <a:off x="2209800" y="5181600"/>
            <a:ext cx="3048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258247" y="25787"/>
            <a:ext cx="6436886" cy="6832212"/>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August 19, 2011.png"/>
          <p:cNvPicPr>
            <a:picLocks noChangeAspect="1"/>
          </p:cNvPicPr>
          <p:nvPr/>
        </p:nvPicPr>
        <p:blipFill>
          <a:blip r:embed="rId3" cstate="print"/>
          <a:srcRect l="20556" t="26390" r="54584" b="52419"/>
          <a:stretch>
            <a:fillRect/>
          </a:stretch>
        </p:blipFill>
        <p:spPr>
          <a:xfrm>
            <a:off x="72189" y="3124200"/>
            <a:ext cx="4042611" cy="3657600"/>
          </a:xfrm>
          <a:prstGeom prst="rect">
            <a:avLst/>
          </a:prstGeom>
          <a:ln w="38100">
            <a:solidFill>
              <a:schemeClr val="tx1"/>
            </a:solidFill>
          </a:ln>
        </p:spPr>
      </p:pic>
      <p:cxnSp>
        <p:nvCxnSpPr>
          <p:cNvPr id="11" name="Straight Arrow Connector 10"/>
          <p:cNvCxnSpPr/>
          <p:nvPr/>
        </p:nvCxnSpPr>
        <p:spPr>
          <a:xfrm>
            <a:off x="1676400" y="5867400"/>
            <a:ext cx="457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09800" y="5410200"/>
            <a:ext cx="762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258247" y="29078"/>
            <a:ext cx="6436886" cy="6825630"/>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August 19, 2011.png"/>
          <p:cNvPicPr>
            <a:picLocks noChangeAspect="1"/>
          </p:cNvPicPr>
          <p:nvPr/>
        </p:nvPicPr>
        <p:blipFill>
          <a:blip r:embed="rId3" cstate="print"/>
          <a:srcRect l="20556" t="26367" r="54584" b="52422"/>
          <a:stretch>
            <a:fillRect/>
          </a:stretch>
        </p:blipFill>
        <p:spPr>
          <a:xfrm>
            <a:off x="76200" y="3124200"/>
            <a:ext cx="4038600" cy="3653971"/>
          </a:xfrm>
          <a:prstGeom prst="rect">
            <a:avLst/>
          </a:prstGeom>
          <a:ln w="38100">
            <a:solidFill>
              <a:schemeClr val="tx1"/>
            </a:solidFill>
          </a:ln>
        </p:spPr>
      </p:pic>
      <p:cxnSp>
        <p:nvCxnSpPr>
          <p:cNvPr id="11" name="Straight Arrow Connector 10"/>
          <p:cNvCxnSpPr/>
          <p:nvPr/>
        </p:nvCxnSpPr>
        <p:spPr>
          <a:xfrm flipH="1">
            <a:off x="2057400" y="5410200"/>
            <a:ext cx="533400" cy="609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752600" y="5867400"/>
            <a:ext cx="1524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258247" y="25787"/>
            <a:ext cx="6436886" cy="6832212"/>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August 19, 2011.png"/>
          <p:cNvPicPr>
            <a:picLocks noChangeAspect="1"/>
          </p:cNvPicPr>
          <p:nvPr/>
        </p:nvPicPr>
        <p:blipFill>
          <a:blip r:embed="rId3" cstate="print"/>
          <a:srcRect l="20556" t="26390" r="54584" b="52419"/>
          <a:stretch>
            <a:fillRect/>
          </a:stretch>
        </p:blipFill>
        <p:spPr>
          <a:xfrm>
            <a:off x="72189" y="3124200"/>
            <a:ext cx="4042611" cy="3657600"/>
          </a:xfrm>
          <a:prstGeom prst="rect">
            <a:avLst/>
          </a:prstGeom>
          <a:ln w="38100">
            <a:solidFill>
              <a:schemeClr val="tx1"/>
            </a:solidFill>
          </a:ln>
        </p:spPr>
      </p:pic>
      <p:cxnSp>
        <p:nvCxnSpPr>
          <p:cNvPr id="11" name="Straight Arrow Connector 10"/>
          <p:cNvCxnSpPr/>
          <p:nvPr/>
        </p:nvCxnSpPr>
        <p:spPr>
          <a:xfrm>
            <a:off x="1828800" y="5715000"/>
            <a:ext cx="2286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258247" y="29078"/>
            <a:ext cx="6436886" cy="6825630"/>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August 19, 2011.png"/>
          <p:cNvPicPr>
            <a:picLocks noChangeAspect="1"/>
          </p:cNvPicPr>
          <p:nvPr/>
        </p:nvPicPr>
        <p:blipFill>
          <a:blip r:embed="rId3" cstate="print"/>
          <a:srcRect l="20556" t="26367" r="54584" b="52422"/>
          <a:stretch>
            <a:fillRect/>
          </a:stretch>
        </p:blipFill>
        <p:spPr>
          <a:xfrm>
            <a:off x="76200" y="3124200"/>
            <a:ext cx="4038600" cy="3653971"/>
          </a:xfrm>
          <a:prstGeom prst="rect">
            <a:avLst/>
          </a:prstGeom>
          <a:ln w="38100">
            <a:solidFill>
              <a:schemeClr val="tx1"/>
            </a:solidFill>
          </a:ln>
        </p:spPr>
      </p:pic>
      <p:cxnSp>
        <p:nvCxnSpPr>
          <p:cNvPr id="11" name="Straight Arrow Connector 10"/>
          <p:cNvCxnSpPr/>
          <p:nvPr/>
        </p:nvCxnSpPr>
        <p:spPr>
          <a:xfrm>
            <a:off x="1828800" y="5638800"/>
            <a:ext cx="3810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362200" y="5029200"/>
            <a:ext cx="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258247" y="29078"/>
            <a:ext cx="6436886" cy="6825630"/>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August 19, 2011.png"/>
          <p:cNvPicPr>
            <a:picLocks noChangeAspect="1"/>
          </p:cNvPicPr>
          <p:nvPr/>
        </p:nvPicPr>
        <p:blipFill>
          <a:blip r:embed="rId3" cstate="print"/>
          <a:srcRect l="20556" t="26367" r="55768" b="51305"/>
          <a:stretch>
            <a:fillRect/>
          </a:stretch>
        </p:blipFill>
        <p:spPr>
          <a:xfrm>
            <a:off x="76200" y="2971800"/>
            <a:ext cx="3810000" cy="3810000"/>
          </a:xfrm>
          <a:prstGeom prst="rect">
            <a:avLst/>
          </a:prstGeom>
          <a:ln w="38100">
            <a:solidFill>
              <a:schemeClr val="tx1"/>
            </a:solidFill>
          </a:ln>
        </p:spPr>
      </p:pic>
      <p:cxnSp>
        <p:nvCxnSpPr>
          <p:cNvPr id="11" name="Straight Arrow Connector 10"/>
          <p:cNvCxnSpPr/>
          <p:nvPr/>
        </p:nvCxnSpPr>
        <p:spPr>
          <a:xfrm>
            <a:off x="1828800" y="5486400"/>
            <a:ext cx="3048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209800" y="4953000"/>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258247" y="25787"/>
            <a:ext cx="6436886" cy="6832212"/>
          </a:xfrm>
          <a:ln>
            <a:solidFill>
              <a:schemeClr val="tx1"/>
            </a:solidFill>
          </a:ln>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August 19, 2011.png"/>
          <p:cNvPicPr>
            <a:picLocks noChangeAspect="1"/>
          </p:cNvPicPr>
          <p:nvPr/>
        </p:nvPicPr>
        <p:blipFill>
          <a:blip r:embed="rId3" cstate="print"/>
          <a:srcRect l="20556" t="26390" r="54584" b="51304"/>
          <a:stretch>
            <a:fillRect/>
          </a:stretch>
        </p:blipFill>
        <p:spPr>
          <a:xfrm>
            <a:off x="76200" y="3124200"/>
            <a:ext cx="3810000" cy="3628571"/>
          </a:xfrm>
          <a:prstGeom prst="rect">
            <a:avLst/>
          </a:prstGeom>
          <a:ln w="38100">
            <a:solidFill>
              <a:schemeClr val="tx1"/>
            </a:solidFill>
          </a:ln>
        </p:spPr>
      </p:pic>
      <p:cxnSp>
        <p:nvCxnSpPr>
          <p:cNvPr id="11" name="Straight Arrow Connector 10"/>
          <p:cNvCxnSpPr/>
          <p:nvPr/>
        </p:nvCxnSpPr>
        <p:spPr>
          <a:xfrm flipH="1">
            <a:off x="2209800" y="4495800"/>
            <a:ext cx="1524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57400" y="5181600"/>
            <a:ext cx="1524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69" b="3848"/>
          <a:stretch/>
        </p:blipFill>
        <p:spPr bwMode="auto">
          <a:xfrm>
            <a:off x="1855385" y="1648842"/>
            <a:ext cx="5368124" cy="348793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clrChange>
              <a:clrFrom>
                <a:srgbClr val="F7F5F6"/>
              </a:clrFrom>
              <a:clrTo>
                <a:srgbClr val="F7F5F6">
                  <a:alpha val="0"/>
                </a:srgbClr>
              </a:clrTo>
            </a:clrChange>
            <a:extLst>
              <a:ext uri="{28A0092B-C50C-407E-A947-70E740481C1C}">
                <a14:useLocalDpi xmlns:a14="http://schemas.microsoft.com/office/drawing/2010/main" xmlns="" val="0"/>
              </a:ext>
            </a:extLst>
          </a:blip>
          <a:srcRect/>
          <a:stretch>
            <a:fillRect/>
          </a:stretch>
        </p:blipFill>
        <p:spPr bwMode="auto">
          <a:xfrm rot="20874664">
            <a:off x="-468765" y="310693"/>
            <a:ext cx="3222645" cy="24138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083931">
            <a:off x="285803" y="3833176"/>
            <a:ext cx="3132996" cy="2341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w="165100" prst="coolSlant"/>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21023989">
            <a:off x="3158430" y="4517712"/>
            <a:ext cx="3432673" cy="195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6"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675818">
            <a:off x="6031613" y="3733802"/>
            <a:ext cx="2959724" cy="1855038"/>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7"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500085">
            <a:off x="6301487" y="133903"/>
            <a:ext cx="2619375" cy="1743075"/>
          </a:xfrm>
          <a:prstGeom prst="roundRect">
            <a:avLst>
              <a:gd name="adj" fmla="val 23144"/>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orthographicFront"/>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2054106" y="55418"/>
            <a:ext cx="3664465" cy="1754326"/>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mportance </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of th</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 MAB</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16039191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August 19, 2011.png"/>
          <p:cNvPicPr>
            <a:picLocks noGrp="1" noChangeAspect="1"/>
          </p:cNvPicPr>
          <p:nvPr>
            <p:ph idx="1"/>
          </p:nvPr>
        </p:nvPicPr>
        <p:blipFill>
          <a:blip r:embed="rId3" cstate="print"/>
          <a:stretch>
            <a:fillRect/>
          </a:stretch>
        </p:blipFill>
        <p:spPr>
          <a:xfrm>
            <a:off x="2258247" y="29078"/>
            <a:ext cx="6436886" cy="6825630"/>
          </a:xfrm>
        </p:spPr>
      </p:pic>
      <p:sp>
        <p:nvSpPr>
          <p:cNvPr id="7" name="Rectangle 6"/>
          <p:cNvSpPr/>
          <p:nvPr/>
        </p:nvSpPr>
        <p:spPr>
          <a:xfrm>
            <a:off x="3810000" y="1752600"/>
            <a:ext cx="1447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August 19, 2011.png"/>
          <p:cNvPicPr>
            <a:picLocks noChangeAspect="1"/>
          </p:cNvPicPr>
          <p:nvPr/>
        </p:nvPicPr>
        <p:blipFill>
          <a:blip r:embed="rId3" cstate="print"/>
          <a:srcRect l="20556" t="26367" r="55768" b="52422"/>
          <a:stretch>
            <a:fillRect/>
          </a:stretch>
        </p:blipFill>
        <p:spPr>
          <a:xfrm>
            <a:off x="76200" y="3124200"/>
            <a:ext cx="3810000" cy="3619500"/>
          </a:xfrm>
          <a:prstGeom prst="rect">
            <a:avLst/>
          </a:prstGeom>
          <a:ln w="38100">
            <a:solidFill>
              <a:schemeClr val="tx1"/>
            </a:solidFill>
          </a:ln>
        </p:spPr>
      </p:pic>
      <p:cxnSp>
        <p:nvCxnSpPr>
          <p:cNvPr id="11" name="Straight Arrow Connector 10"/>
          <p:cNvCxnSpPr/>
          <p:nvPr/>
        </p:nvCxnSpPr>
        <p:spPr>
          <a:xfrm flipH="1">
            <a:off x="2133600" y="5334000"/>
            <a:ext cx="3048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057400" y="5562600"/>
            <a:ext cx="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CODAR/SST </a:t>
            </a:r>
            <a:br>
              <a:rPr lang="en-US" dirty="0" smtClean="0"/>
            </a:br>
            <a:r>
              <a:rPr lang="en-US" dirty="0" smtClean="0"/>
              <a:t>summary</a:t>
            </a:r>
            <a:endParaRPr lang="en-US" dirty="0"/>
          </a:p>
        </p:txBody>
      </p:sp>
      <p:pic>
        <p:nvPicPr>
          <p:cNvPr id="4" name="Content Placeholder 3" descr="August 19, 2011.png"/>
          <p:cNvPicPr>
            <a:picLocks noChangeAspect="1"/>
          </p:cNvPicPr>
          <p:nvPr/>
        </p:nvPicPr>
        <p:blipFill>
          <a:blip r:embed="rId3" cstate="print"/>
          <a:srcRect l="20556" t="26390" r="54584" b="52419"/>
          <a:stretch>
            <a:fillRect/>
          </a:stretch>
        </p:blipFill>
        <p:spPr>
          <a:xfrm>
            <a:off x="356937" y="152400"/>
            <a:ext cx="1852863" cy="1676400"/>
          </a:xfrm>
          <a:prstGeom prst="rect">
            <a:avLst/>
          </a:prstGeom>
          <a:ln w="38100">
            <a:solidFill>
              <a:schemeClr val="tx1"/>
            </a:solidFill>
          </a:ln>
        </p:spPr>
      </p:pic>
      <p:cxnSp>
        <p:nvCxnSpPr>
          <p:cNvPr id="5" name="Straight Arrow Connector 4"/>
          <p:cNvCxnSpPr/>
          <p:nvPr/>
        </p:nvCxnSpPr>
        <p:spPr>
          <a:xfrm>
            <a:off x="1347537" y="1066800"/>
            <a:ext cx="1524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Content Placeholder 3" descr="August 19, 2011.png"/>
          <p:cNvPicPr>
            <a:picLocks noChangeAspect="1"/>
          </p:cNvPicPr>
          <p:nvPr/>
        </p:nvPicPr>
        <p:blipFill>
          <a:blip r:embed="rId4" cstate="print"/>
          <a:srcRect l="20556" t="26390" r="54584" b="53535"/>
          <a:stretch>
            <a:fillRect/>
          </a:stretch>
        </p:blipFill>
        <p:spPr>
          <a:xfrm>
            <a:off x="276352" y="2286000"/>
            <a:ext cx="1933448" cy="1676400"/>
          </a:xfrm>
          <a:prstGeom prst="rect">
            <a:avLst/>
          </a:prstGeom>
          <a:ln w="38100">
            <a:solidFill>
              <a:schemeClr val="tx1"/>
            </a:solidFill>
          </a:ln>
        </p:spPr>
      </p:pic>
      <p:cxnSp>
        <p:nvCxnSpPr>
          <p:cNvPr id="9" name="Straight Arrow Connector 8"/>
          <p:cNvCxnSpPr/>
          <p:nvPr/>
        </p:nvCxnSpPr>
        <p:spPr>
          <a:xfrm flipH="1">
            <a:off x="1219200" y="3200400"/>
            <a:ext cx="2286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Content Placeholder 3" descr="August 19, 2011.png"/>
          <p:cNvPicPr>
            <a:picLocks noChangeAspect="1"/>
          </p:cNvPicPr>
          <p:nvPr/>
        </p:nvPicPr>
        <p:blipFill>
          <a:blip r:embed="rId5" cstate="print"/>
          <a:srcRect l="20556" t="26390" r="54584" b="52419"/>
          <a:stretch>
            <a:fillRect/>
          </a:stretch>
        </p:blipFill>
        <p:spPr>
          <a:xfrm>
            <a:off x="2514601" y="2286000"/>
            <a:ext cx="1904999" cy="1676399"/>
          </a:xfrm>
          <a:prstGeom prst="rect">
            <a:avLst/>
          </a:prstGeom>
          <a:ln w="38100">
            <a:solidFill>
              <a:schemeClr val="tx1"/>
            </a:solidFill>
          </a:ln>
        </p:spPr>
      </p:pic>
      <p:cxnSp>
        <p:nvCxnSpPr>
          <p:cNvPr id="12" name="Straight Arrow Connector 11"/>
          <p:cNvCxnSpPr/>
          <p:nvPr/>
        </p:nvCxnSpPr>
        <p:spPr>
          <a:xfrm>
            <a:off x="3276601" y="3581400"/>
            <a:ext cx="3048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581401" y="3124200"/>
            <a:ext cx="762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Content Placeholder 3" descr="August 19, 2011.png"/>
          <p:cNvPicPr>
            <a:picLocks noChangeAspect="1"/>
          </p:cNvPicPr>
          <p:nvPr/>
        </p:nvPicPr>
        <p:blipFill>
          <a:blip r:embed="rId6" cstate="print"/>
          <a:srcRect l="20556" t="26367" r="54584" b="52422"/>
          <a:stretch>
            <a:fillRect/>
          </a:stretch>
        </p:blipFill>
        <p:spPr>
          <a:xfrm>
            <a:off x="4724400" y="2286000"/>
            <a:ext cx="1828800" cy="1676400"/>
          </a:xfrm>
          <a:prstGeom prst="rect">
            <a:avLst/>
          </a:prstGeom>
          <a:ln w="38100">
            <a:solidFill>
              <a:schemeClr val="tx1"/>
            </a:solidFill>
          </a:ln>
        </p:spPr>
      </p:pic>
      <p:cxnSp>
        <p:nvCxnSpPr>
          <p:cNvPr id="18" name="Straight Arrow Connector 17"/>
          <p:cNvCxnSpPr/>
          <p:nvPr/>
        </p:nvCxnSpPr>
        <p:spPr>
          <a:xfrm flipH="1">
            <a:off x="5715000" y="3276600"/>
            <a:ext cx="304800" cy="304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86400" y="3505200"/>
            <a:ext cx="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 name="Content Placeholder 3" descr="August 19, 2011.png"/>
          <p:cNvPicPr>
            <a:picLocks noChangeAspect="1"/>
          </p:cNvPicPr>
          <p:nvPr/>
        </p:nvPicPr>
        <p:blipFill>
          <a:blip r:embed="rId7" cstate="print"/>
          <a:srcRect l="20556" t="26390" r="54584" b="52419"/>
          <a:stretch>
            <a:fillRect/>
          </a:stretch>
        </p:blipFill>
        <p:spPr>
          <a:xfrm>
            <a:off x="6934201" y="2286000"/>
            <a:ext cx="1904999" cy="1723570"/>
          </a:xfrm>
          <a:prstGeom prst="rect">
            <a:avLst/>
          </a:prstGeom>
          <a:ln w="38100">
            <a:solidFill>
              <a:schemeClr val="tx1"/>
            </a:solidFill>
          </a:ln>
        </p:spPr>
      </p:pic>
      <p:cxnSp>
        <p:nvCxnSpPr>
          <p:cNvPr id="23" name="Straight Arrow Connector 22"/>
          <p:cNvCxnSpPr/>
          <p:nvPr/>
        </p:nvCxnSpPr>
        <p:spPr>
          <a:xfrm>
            <a:off x="7848601" y="3429000"/>
            <a:ext cx="762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5" name="Content Placeholder 3" descr="August 19, 2011.png"/>
          <p:cNvPicPr>
            <a:picLocks noChangeAspect="1"/>
          </p:cNvPicPr>
          <p:nvPr/>
        </p:nvPicPr>
        <p:blipFill>
          <a:blip r:embed="rId8" cstate="print"/>
          <a:srcRect l="20556" t="26367" r="54584" b="52422"/>
          <a:stretch>
            <a:fillRect/>
          </a:stretch>
        </p:blipFill>
        <p:spPr>
          <a:xfrm>
            <a:off x="304800" y="4343400"/>
            <a:ext cx="1905000" cy="1723571"/>
          </a:xfrm>
          <a:prstGeom prst="rect">
            <a:avLst/>
          </a:prstGeom>
          <a:ln w="38100">
            <a:solidFill>
              <a:schemeClr val="tx1"/>
            </a:solidFill>
          </a:ln>
        </p:spPr>
      </p:pic>
      <p:cxnSp>
        <p:nvCxnSpPr>
          <p:cNvPr id="26" name="Straight Arrow Connector 25"/>
          <p:cNvCxnSpPr/>
          <p:nvPr/>
        </p:nvCxnSpPr>
        <p:spPr>
          <a:xfrm>
            <a:off x="1066799" y="5638800"/>
            <a:ext cx="3048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447799" y="5181600"/>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 name="Content Placeholder 3" descr="August 19, 2011.png"/>
          <p:cNvPicPr>
            <a:picLocks noChangeAspect="1"/>
          </p:cNvPicPr>
          <p:nvPr/>
        </p:nvPicPr>
        <p:blipFill>
          <a:blip r:embed="rId9" cstate="print"/>
          <a:srcRect l="20556" t="26367" r="55768" b="51305"/>
          <a:stretch>
            <a:fillRect/>
          </a:stretch>
        </p:blipFill>
        <p:spPr>
          <a:xfrm>
            <a:off x="2514600" y="4343400"/>
            <a:ext cx="1752600" cy="1752600"/>
          </a:xfrm>
          <a:prstGeom prst="rect">
            <a:avLst/>
          </a:prstGeom>
          <a:ln w="38100">
            <a:solidFill>
              <a:schemeClr val="tx1"/>
            </a:solidFill>
          </a:ln>
        </p:spPr>
      </p:pic>
      <p:cxnSp>
        <p:nvCxnSpPr>
          <p:cNvPr id="31" name="Straight Arrow Connector 30"/>
          <p:cNvCxnSpPr/>
          <p:nvPr/>
        </p:nvCxnSpPr>
        <p:spPr>
          <a:xfrm>
            <a:off x="3352800" y="5562600"/>
            <a:ext cx="2286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581400" y="5181600"/>
            <a:ext cx="1524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7" name="Content Placeholder 3" descr="August 19, 2011.png"/>
          <p:cNvPicPr>
            <a:picLocks noChangeAspect="1"/>
          </p:cNvPicPr>
          <p:nvPr/>
        </p:nvPicPr>
        <p:blipFill>
          <a:blip r:embed="rId10" cstate="print"/>
          <a:srcRect l="20556" t="26390" r="54584" b="51304"/>
          <a:stretch>
            <a:fillRect/>
          </a:stretch>
        </p:blipFill>
        <p:spPr>
          <a:xfrm>
            <a:off x="4724400" y="4343400"/>
            <a:ext cx="1840231" cy="1752600"/>
          </a:xfrm>
          <a:prstGeom prst="rect">
            <a:avLst/>
          </a:prstGeom>
          <a:ln w="38100">
            <a:solidFill>
              <a:schemeClr val="tx1"/>
            </a:solidFill>
          </a:ln>
        </p:spPr>
      </p:pic>
      <p:cxnSp>
        <p:nvCxnSpPr>
          <p:cNvPr id="38" name="Straight Arrow Connector 37"/>
          <p:cNvCxnSpPr/>
          <p:nvPr/>
        </p:nvCxnSpPr>
        <p:spPr>
          <a:xfrm flipH="1">
            <a:off x="5791200" y="4953000"/>
            <a:ext cx="1524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715000" y="5334000"/>
            <a:ext cx="1524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Content Placeholder 3" descr="August 19, 2011.png"/>
          <p:cNvPicPr>
            <a:picLocks noChangeAspect="1"/>
          </p:cNvPicPr>
          <p:nvPr/>
        </p:nvPicPr>
        <p:blipFill>
          <a:blip r:embed="rId11" cstate="print"/>
          <a:srcRect l="20556" t="26367" r="55768" b="52422"/>
          <a:stretch>
            <a:fillRect/>
          </a:stretch>
        </p:blipFill>
        <p:spPr>
          <a:xfrm>
            <a:off x="6934200" y="4343400"/>
            <a:ext cx="1844842" cy="1752600"/>
          </a:xfrm>
          <a:prstGeom prst="rect">
            <a:avLst/>
          </a:prstGeom>
          <a:ln w="38100">
            <a:solidFill>
              <a:schemeClr val="tx1"/>
            </a:solidFill>
          </a:ln>
        </p:spPr>
      </p:pic>
      <p:cxnSp>
        <p:nvCxnSpPr>
          <p:cNvPr id="41" name="Straight Arrow Connector 40"/>
          <p:cNvCxnSpPr/>
          <p:nvPr/>
        </p:nvCxnSpPr>
        <p:spPr>
          <a:xfrm flipH="1">
            <a:off x="8077200" y="5334000"/>
            <a:ext cx="3048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001000" y="5486400"/>
            <a:ext cx="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543800" y="6096000"/>
            <a:ext cx="835485" cy="369332"/>
          </a:xfrm>
          <a:prstGeom prst="rect">
            <a:avLst/>
          </a:prstGeom>
          <a:noFill/>
        </p:spPr>
        <p:txBody>
          <a:bodyPr wrap="none" rtlCol="0">
            <a:spAutoFit/>
          </a:bodyPr>
          <a:lstStyle/>
          <a:p>
            <a:r>
              <a:rPr lang="en-US" dirty="0" smtClean="0"/>
              <a:t>Aug 30</a:t>
            </a:r>
            <a:endParaRPr lang="en-US" dirty="0"/>
          </a:p>
        </p:txBody>
      </p:sp>
      <p:sp>
        <p:nvSpPr>
          <p:cNvPr id="44" name="TextBox 43"/>
          <p:cNvSpPr txBox="1"/>
          <p:nvPr/>
        </p:nvSpPr>
        <p:spPr>
          <a:xfrm>
            <a:off x="762000" y="1905000"/>
            <a:ext cx="835485" cy="369332"/>
          </a:xfrm>
          <a:prstGeom prst="rect">
            <a:avLst/>
          </a:prstGeom>
          <a:noFill/>
        </p:spPr>
        <p:txBody>
          <a:bodyPr wrap="none" rtlCol="0">
            <a:spAutoFit/>
          </a:bodyPr>
          <a:lstStyle/>
          <a:p>
            <a:r>
              <a:rPr lang="en-US" dirty="0" smtClean="0"/>
              <a:t>Aug 22</a:t>
            </a:r>
            <a:endParaRPr lang="en-US" dirty="0"/>
          </a:p>
        </p:txBody>
      </p:sp>
      <p:sp>
        <p:nvSpPr>
          <p:cNvPr id="45" name="TextBox 44"/>
          <p:cNvSpPr txBox="1"/>
          <p:nvPr/>
        </p:nvSpPr>
        <p:spPr>
          <a:xfrm>
            <a:off x="3048000" y="1905000"/>
            <a:ext cx="835485" cy="369332"/>
          </a:xfrm>
          <a:prstGeom prst="rect">
            <a:avLst/>
          </a:prstGeom>
          <a:noFill/>
        </p:spPr>
        <p:txBody>
          <a:bodyPr wrap="none" rtlCol="0">
            <a:spAutoFit/>
          </a:bodyPr>
          <a:lstStyle/>
          <a:p>
            <a:r>
              <a:rPr lang="en-US" dirty="0" smtClean="0"/>
              <a:t>Aug 23</a:t>
            </a:r>
            <a:endParaRPr lang="en-US" dirty="0"/>
          </a:p>
        </p:txBody>
      </p:sp>
      <p:sp>
        <p:nvSpPr>
          <p:cNvPr id="46" name="TextBox 45"/>
          <p:cNvSpPr txBox="1"/>
          <p:nvPr/>
        </p:nvSpPr>
        <p:spPr>
          <a:xfrm>
            <a:off x="5257800" y="1905000"/>
            <a:ext cx="835485" cy="369332"/>
          </a:xfrm>
          <a:prstGeom prst="rect">
            <a:avLst/>
          </a:prstGeom>
          <a:noFill/>
        </p:spPr>
        <p:txBody>
          <a:bodyPr wrap="none" rtlCol="0">
            <a:spAutoFit/>
          </a:bodyPr>
          <a:lstStyle/>
          <a:p>
            <a:r>
              <a:rPr lang="en-US" dirty="0" smtClean="0"/>
              <a:t>Aug 24</a:t>
            </a:r>
            <a:endParaRPr lang="en-US" dirty="0"/>
          </a:p>
        </p:txBody>
      </p:sp>
      <p:sp>
        <p:nvSpPr>
          <p:cNvPr id="47" name="TextBox 46"/>
          <p:cNvSpPr txBox="1"/>
          <p:nvPr/>
        </p:nvSpPr>
        <p:spPr>
          <a:xfrm>
            <a:off x="7467600" y="1905000"/>
            <a:ext cx="835485" cy="369332"/>
          </a:xfrm>
          <a:prstGeom prst="rect">
            <a:avLst/>
          </a:prstGeom>
          <a:noFill/>
        </p:spPr>
        <p:txBody>
          <a:bodyPr wrap="none" rtlCol="0">
            <a:spAutoFit/>
          </a:bodyPr>
          <a:lstStyle/>
          <a:p>
            <a:r>
              <a:rPr lang="en-US" dirty="0" smtClean="0"/>
              <a:t>Aug 26</a:t>
            </a:r>
            <a:endParaRPr lang="en-US" dirty="0"/>
          </a:p>
        </p:txBody>
      </p:sp>
      <p:sp>
        <p:nvSpPr>
          <p:cNvPr id="48" name="TextBox 47"/>
          <p:cNvSpPr txBox="1"/>
          <p:nvPr/>
        </p:nvSpPr>
        <p:spPr>
          <a:xfrm>
            <a:off x="838200" y="6096000"/>
            <a:ext cx="835485" cy="369332"/>
          </a:xfrm>
          <a:prstGeom prst="rect">
            <a:avLst/>
          </a:prstGeom>
          <a:noFill/>
        </p:spPr>
        <p:txBody>
          <a:bodyPr wrap="none" rtlCol="0">
            <a:spAutoFit/>
          </a:bodyPr>
          <a:lstStyle/>
          <a:p>
            <a:r>
              <a:rPr lang="en-US" dirty="0" smtClean="0"/>
              <a:t>Aug 27</a:t>
            </a:r>
            <a:endParaRPr lang="en-US" dirty="0"/>
          </a:p>
        </p:txBody>
      </p:sp>
      <p:sp>
        <p:nvSpPr>
          <p:cNvPr id="49" name="TextBox 48"/>
          <p:cNvSpPr txBox="1"/>
          <p:nvPr/>
        </p:nvSpPr>
        <p:spPr>
          <a:xfrm>
            <a:off x="2971800" y="6096000"/>
            <a:ext cx="835485" cy="369332"/>
          </a:xfrm>
          <a:prstGeom prst="rect">
            <a:avLst/>
          </a:prstGeom>
          <a:noFill/>
        </p:spPr>
        <p:txBody>
          <a:bodyPr wrap="none" rtlCol="0">
            <a:spAutoFit/>
          </a:bodyPr>
          <a:lstStyle/>
          <a:p>
            <a:r>
              <a:rPr lang="en-US" dirty="0" smtClean="0"/>
              <a:t>Aug 28</a:t>
            </a:r>
            <a:endParaRPr lang="en-US" dirty="0"/>
          </a:p>
        </p:txBody>
      </p:sp>
      <p:sp>
        <p:nvSpPr>
          <p:cNvPr id="50" name="TextBox 49"/>
          <p:cNvSpPr txBox="1"/>
          <p:nvPr/>
        </p:nvSpPr>
        <p:spPr>
          <a:xfrm>
            <a:off x="5257800" y="6096000"/>
            <a:ext cx="835485" cy="369332"/>
          </a:xfrm>
          <a:prstGeom prst="rect">
            <a:avLst/>
          </a:prstGeom>
          <a:noFill/>
        </p:spPr>
        <p:txBody>
          <a:bodyPr wrap="none" rtlCol="0">
            <a:spAutoFit/>
          </a:bodyPr>
          <a:lstStyle/>
          <a:p>
            <a:r>
              <a:rPr lang="en-US" dirty="0" smtClean="0"/>
              <a:t>Aug 29</a:t>
            </a:r>
            <a:endParaRPr lang="en-US" dirty="0"/>
          </a:p>
        </p:txBody>
      </p:sp>
      <p:sp>
        <p:nvSpPr>
          <p:cNvPr id="51" name="TextBox 50"/>
          <p:cNvSpPr txBox="1"/>
          <p:nvPr/>
        </p:nvSpPr>
        <p:spPr>
          <a:xfrm>
            <a:off x="2209800" y="849868"/>
            <a:ext cx="835485" cy="369332"/>
          </a:xfrm>
          <a:prstGeom prst="rect">
            <a:avLst/>
          </a:prstGeom>
          <a:noFill/>
        </p:spPr>
        <p:txBody>
          <a:bodyPr wrap="none" rtlCol="0">
            <a:spAutoFit/>
          </a:bodyPr>
          <a:lstStyle/>
          <a:p>
            <a:r>
              <a:rPr lang="en-US" dirty="0" smtClean="0"/>
              <a:t>Aug 20</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7" name="Rectangle 6"/>
          <p:cNvSpPr/>
          <p:nvPr/>
        </p:nvSpPr>
        <p:spPr>
          <a:xfrm>
            <a:off x="0" y="1600200"/>
            <a:ext cx="9144000"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Temperature</a:t>
            </a:r>
            <a:endParaRPr lang="en-US" dirty="0"/>
          </a:p>
        </p:txBody>
      </p:sp>
      <p:pic>
        <p:nvPicPr>
          <p:cNvPr id="6" name="Content Placeholder 5" descr="ru16_20100820T1427_20100829T0100_sea-water-temperature_ts_lvl1_lores edited.jpg"/>
          <p:cNvPicPr>
            <a:picLocks noGrp="1" noChangeAspect="1"/>
          </p:cNvPicPr>
          <p:nvPr>
            <p:ph idx="1"/>
          </p:nvPr>
        </p:nvPicPr>
        <p:blipFill>
          <a:blip r:embed="rId3" cstate="print"/>
          <a:stretch>
            <a:fillRect/>
          </a:stretch>
        </p:blipFill>
        <p:spPr>
          <a:xfrm>
            <a:off x="457200" y="1805781"/>
            <a:ext cx="8229600" cy="4114800"/>
          </a:xfrm>
        </p:spPr>
      </p:pic>
      <p:sp>
        <p:nvSpPr>
          <p:cNvPr id="8" name="TextBox 7"/>
          <p:cNvSpPr txBox="1"/>
          <p:nvPr/>
        </p:nvSpPr>
        <p:spPr>
          <a:xfrm>
            <a:off x="152400" y="1752600"/>
            <a:ext cx="461665" cy="4267200"/>
          </a:xfrm>
          <a:prstGeom prst="rect">
            <a:avLst/>
          </a:prstGeom>
          <a:noFill/>
        </p:spPr>
        <p:txBody>
          <a:bodyPr vert="vert270" wrap="square" rtlCol="0">
            <a:spAutoFit/>
          </a:bodyPr>
          <a:lstStyle/>
          <a:p>
            <a:pPr algn="ctr"/>
            <a:r>
              <a:rPr lang="en-US" dirty="0" smtClean="0"/>
              <a:t>Depth (meters)</a:t>
            </a:r>
            <a:endParaRPr lang="en-US" dirty="0"/>
          </a:p>
        </p:txBody>
      </p:sp>
      <p:sp>
        <p:nvSpPr>
          <p:cNvPr id="9" name="TextBox 8"/>
          <p:cNvSpPr txBox="1"/>
          <p:nvPr/>
        </p:nvSpPr>
        <p:spPr>
          <a:xfrm>
            <a:off x="0" y="5943600"/>
            <a:ext cx="9144000" cy="369332"/>
          </a:xfrm>
          <a:prstGeom prst="rect">
            <a:avLst/>
          </a:prstGeom>
          <a:noFill/>
        </p:spPr>
        <p:txBody>
          <a:bodyPr wrap="square" rtlCol="0">
            <a:spAutoFit/>
          </a:bodyPr>
          <a:lstStyle/>
          <a:p>
            <a:pPr algn="ctr"/>
            <a:r>
              <a:rPr lang="en-US" dirty="0" smtClean="0"/>
              <a:t>Date</a:t>
            </a:r>
            <a:endParaRPr lang="en-US" dirty="0"/>
          </a:p>
        </p:txBody>
      </p:sp>
      <p:sp>
        <p:nvSpPr>
          <p:cNvPr id="10" name="TextBox 9"/>
          <p:cNvSpPr txBox="1"/>
          <p:nvPr/>
        </p:nvSpPr>
        <p:spPr>
          <a:xfrm>
            <a:off x="3505200" y="1600200"/>
            <a:ext cx="2133600" cy="369332"/>
          </a:xfrm>
          <a:prstGeom prst="rect">
            <a:avLst/>
          </a:prstGeom>
          <a:noFill/>
        </p:spPr>
        <p:txBody>
          <a:bodyPr wrap="square" rtlCol="0">
            <a:spAutoFit/>
          </a:bodyPr>
          <a:lstStyle/>
          <a:p>
            <a:r>
              <a:rPr lang="en-US" dirty="0" smtClean="0"/>
              <a:t>RU 16 – August 2010</a:t>
            </a:r>
            <a:endParaRPr lang="en-US" dirty="0"/>
          </a:p>
        </p:txBody>
      </p:sp>
      <p:sp>
        <p:nvSpPr>
          <p:cNvPr id="11" name="TextBox 10"/>
          <p:cNvSpPr txBox="1"/>
          <p:nvPr/>
        </p:nvSpPr>
        <p:spPr>
          <a:xfrm>
            <a:off x="8682335" y="3048000"/>
            <a:ext cx="461665" cy="1692195"/>
          </a:xfrm>
          <a:prstGeom prst="rect">
            <a:avLst/>
          </a:prstGeom>
          <a:noFill/>
        </p:spPr>
        <p:txBody>
          <a:bodyPr vert="vert" wrap="none" rtlCol="0">
            <a:spAutoFit/>
          </a:bodyPr>
          <a:lstStyle/>
          <a:p>
            <a:r>
              <a:rPr lang="en-US" dirty="0" smtClean="0"/>
              <a:t>Temperature (°C)</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7" name="Rectangle 6"/>
          <p:cNvSpPr/>
          <p:nvPr/>
        </p:nvSpPr>
        <p:spPr>
          <a:xfrm>
            <a:off x="0" y="1600200"/>
            <a:ext cx="9144000"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Salinity</a:t>
            </a:r>
            <a:endParaRPr lang="en-US" dirty="0"/>
          </a:p>
        </p:txBody>
      </p:sp>
      <p:pic>
        <p:nvPicPr>
          <p:cNvPr id="6" name="Content Placeholder 5" descr="ru16_20100820T1427_20100829T0100_sea-water-salinity_ts_lvl1_lores edited.jpg"/>
          <p:cNvPicPr>
            <a:picLocks noGrp="1" noChangeAspect="1"/>
          </p:cNvPicPr>
          <p:nvPr>
            <p:ph idx="1"/>
          </p:nvPr>
        </p:nvPicPr>
        <p:blipFill>
          <a:blip r:embed="rId3" cstate="print"/>
          <a:stretch>
            <a:fillRect/>
          </a:stretch>
        </p:blipFill>
        <p:spPr>
          <a:xfrm>
            <a:off x="457200" y="1827212"/>
            <a:ext cx="8229600" cy="4071938"/>
          </a:xfrm>
        </p:spPr>
      </p:pic>
      <p:sp>
        <p:nvSpPr>
          <p:cNvPr id="8" name="TextBox 7"/>
          <p:cNvSpPr txBox="1"/>
          <p:nvPr/>
        </p:nvSpPr>
        <p:spPr>
          <a:xfrm>
            <a:off x="76200" y="1752600"/>
            <a:ext cx="461665" cy="4267200"/>
          </a:xfrm>
          <a:prstGeom prst="rect">
            <a:avLst/>
          </a:prstGeom>
          <a:noFill/>
        </p:spPr>
        <p:txBody>
          <a:bodyPr vert="vert270" wrap="square" rtlCol="0">
            <a:spAutoFit/>
          </a:bodyPr>
          <a:lstStyle/>
          <a:p>
            <a:pPr algn="ctr"/>
            <a:r>
              <a:rPr lang="en-US" dirty="0" smtClean="0"/>
              <a:t>Depth (meters)</a:t>
            </a:r>
            <a:endParaRPr lang="en-US" dirty="0"/>
          </a:p>
        </p:txBody>
      </p:sp>
      <p:sp>
        <p:nvSpPr>
          <p:cNvPr id="9" name="TextBox 8"/>
          <p:cNvSpPr txBox="1"/>
          <p:nvPr/>
        </p:nvSpPr>
        <p:spPr>
          <a:xfrm>
            <a:off x="0" y="5943600"/>
            <a:ext cx="9144000" cy="369332"/>
          </a:xfrm>
          <a:prstGeom prst="rect">
            <a:avLst/>
          </a:prstGeom>
          <a:noFill/>
        </p:spPr>
        <p:txBody>
          <a:bodyPr wrap="square" rtlCol="0">
            <a:spAutoFit/>
          </a:bodyPr>
          <a:lstStyle/>
          <a:p>
            <a:pPr algn="ctr"/>
            <a:r>
              <a:rPr lang="en-US" dirty="0" smtClean="0"/>
              <a:t>Date</a:t>
            </a:r>
            <a:endParaRPr lang="en-US" dirty="0"/>
          </a:p>
        </p:txBody>
      </p:sp>
      <p:sp>
        <p:nvSpPr>
          <p:cNvPr id="10" name="TextBox 9"/>
          <p:cNvSpPr txBox="1"/>
          <p:nvPr/>
        </p:nvSpPr>
        <p:spPr>
          <a:xfrm>
            <a:off x="3505200" y="1600200"/>
            <a:ext cx="2133600" cy="369332"/>
          </a:xfrm>
          <a:prstGeom prst="rect">
            <a:avLst/>
          </a:prstGeom>
          <a:noFill/>
        </p:spPr>
        <p:txBody>
          <a:bodyPr wrap="square" rtlCol="0">
            <a:spAutoFit/>
          </a:bodyPr>
          <a:lstStyle/>
          <a:p>
            <a:r>
              <a:rPr lang="en-US" dirty="0" smtClean="0"/>
              <a:t>RU 16 – August 2010</a:t>
            </a:r>
            <a:endParaRPr lang="en-US" dirty="0"/>
          </a:p>
        </p:txBody>
      </p:sp>
      <p:sp>
        <p:nvSpPr>
          <p:cNvPr id="11" name="TextBox 10"/>
          <p:cNvSpPr txBox="1"/>
          <p:nvPr/>
        </p:nvSpPr>
        <p:spPr>
          <a:xfrm>
            <a:off x="8682335" y="3352800"/>
            <a:ext cx="461665" cy="1336263"/>
          </a:xfrm>
          <a:prstGeom prst="rect">
            <a:avLst/>
          </a:prstGeom>
          <a:noFill/>
        </p:spPr>
        <p:txBody>
          <a:bodyPr vert="vert" wrap="none" rtlCol="0">
            <a:spAutoFit/>
          </a:bodyPr>
          <a:lstStyle/>
          <a:p>
            <a:r>
              <a:rPr lang="en-US" dirty="0" smtClean="0"/>
              <a:t>Salinity (PSU)</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11" name="Rectangle 10"/>
          <p:cNvSpPr/>
          <p:nvPr/>
        </p:nvSpPr>
        <p:spPr>
          <a:xfrm>
            <a:off x="0" y="1600200"/>
            <a:ext cx="9144000"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Chlorophyll Transect</a:t>
            </a:r>
            <a:endParaRPr lang="en-US" dirty="0"/>
          </a:p>
        </p:txBody>
      </p:sp>
      <p:pic>
        <p:nvPicPr>
          <p:cNvPr id="13" name="Content Placeholder 12" descr="ru16_20100820T1427_20100829T0100_sci-bbfl2s-chlor-scaled_ts_lvl1_lores edited.jpg"/>
          <p:cNvPicPr>
            <a:picLocks noGrp="1" noChangeAspect="1"/>
          </p:cNvPicPr>
          <p:nvPr>
            <p:ph idx="1"/>
          </p:nvPr>
        </p:nvPicPr>
        <p:blipFill>
          <a:blip r:embed="rId3" cstate="print"/>
          <a:stretch>
            <a:fillRect/>
          </a:stretch>
        </p:blipFill>
        <p:spPr>
          <a:xfrm>
            <a:off x="457200" y="1795066"/>
            <a:ext cx="8229600" cy="4136231"/>
          </a:xfrm>
        </p:spPr>
      </p:pic>
      <p:sp>
        <p:nvSpPr>
          <p:cNvPr id="9" name="TextBox 8"/>
          <p:cNvSpPr txBox="1"/>
          <p:nvPr/>
        </p:nvSpPr>
        <p:spPr>
          <a:xfrm>
            <a:off x="8610600" y="1752600"/>
            <a:ext cx="461665" cy="4191000"/>
          </a:xfrm>
          <a:prstGeom prst="rect">
            <a:avLst/>
          </a:prstGeom>
          <a:solidFill>
            <a:schemeClr val="bg1"/>
          </a:solidFill>
        </p:spPr>
        <p:txBody>
          <a:bodyPr vert="vert" wrap="square" rtlCol="0">
            <a:spAutoFit/>
          </a:bodyPr>
          <a:lstStyle/>
          <a:p>
            <a:pPr algn="ctr"/>
            <a:r>
              <a:rPr lang="en-US" dirty="0" smtClean="0"/>
              <a:t>Chlorophyll Concentration</a:t>
            </a:r>
            <a:endParaRPr lang="en-US" dirty="0"/>
          </a:p>
        </p:txBody>
      </p:sp>
      <p:sp>
        <p:nvSpPr>
          <p:cNvPr id="8" name="TextBox 7"/>
          <p:cNvSpPr txBox="1"/>
          <p:nvPr/>
        </p:nvSpPr>
        <p:spPr>
          <a:xfrm>
            <a:off x="0" y="5943600"/>
            <a:ext cx="9144000" cy="369332"/>
          </a:xfrm>
          <a:prstGeom prst="rect">
            <a:avLst/>
          </a:prstGeom>
          <a:noFill/>
        </p:spPr>
        <p:txBody>
          <a:bodyPr wrap="square" rtlCol="0">
            <a:spAutoFit/>
          </a:bodyPr>
          <a:lstStyle/>
          <a:p>
            <a:pPr algn="ctr"/>
            <a:r>
              <a:rPr lang="en-US" dirty="0" smtClean="0"/>
              <a:t>Date</a:t>
            </a:r>
            <a:endParaRPr lang="en-US" dirty="0"/>
          </a:p>
        </p:txBody>
      </p:sp>
      <p:sp>
        <p:nvSpPr>
          <p:cNvPr id="7" name="TextBox 6"/>
          <p:cNvSpPr txBox="1"/>
          <p:nvPr/>
        </p:nvSpPr>
        <p:spPr>
          <a:xfrm>
            <a:off x="147935" y="1752600"/>
            <a:ext cx="461665" cy="4267200"/>
          </a:xfrm>
          <a:prstGeom prst="rect">
            <a:avLst/>
          </a:prstGeom>
          <a:noFill/>
        </p:spPr>
        <p:txBody>
          <a:bodyPr vert="vert270" wrap="square" rtlCol="0">
            <a:spAutoFit/>
          </a:bodyPr>
          <a:lstStyle/>
          <a:p>
            <a:pPr algn="ctr"/>
            <a:r>
              <a:rPr lang="en-US" dirty="0" smtClean="0"/>
              <a:t>Depth (meters)</a:t>
            </a:r>
            <a:endParaRPr lang="en-US" dirty="0"/>
          </a:p>
        </p:txBody>
      </p:sp>
      <p:sp>
        <p:nvSpPr>
          <p:cNvPr id="14" name="TextBox 13"/>
          <p:cNvSpPr txBox="1"/>
          <p:nvPr/>
        </p:nvSpPr>
        <p:spPr>
          <a:xfrm>
            <a:off x="3505200" y="1600200"/>
            <a:ext cx="2133600" cy="369332"/>
          </a:xfrm>
          <a:prstGeom prst="rect">
            <a:avLst/>
          </a:prstGeom>
          <a:noFill/>
        </p:spPr>
        <p:txBody>
          <a:bodyPr wrap="square" rtlCol="0">
            <a:spAutoFit/>
          </a:bodyPr>
          <a:lstStyle/>
          <a:p>
            <a:r>
              <a:rPr lang="en-US" dirty="0" smtClean="0"/>
              <a:t>RU 16 – August 2010</a:t>
            </a:r>
            <a:endParaRPr lang="en-US" dirty="0"/>
          </a:p>
        </p:txBody>
      </p:sp>
      <p:sp>
        <p:nvSpPr>
          <p:cNvPr id="10" name="TextBox 9"/>
          <p:cNvSpPr txBox="1"/>
          <p:nvPr/>
        </p:nvSpPr>
        <p:spPr>
          <a:xfrm>
            <a:off x="8534400" y="5105400"/>
            <a:ext cx="838200" cy="307777"/>
          </a:xfrm>
          <a:prstGeom prst="rect">
            <a:avLst/>
          </a:prstGeom>
          <a:noFill/>
        </p:spPr>
        <p:txBody>
          <a:bodyPr vert="horz" wrap="square" rtlCol="0">
            <a:spAutoFit/>
          </a:bodyPr>
          <a:lstStyle/>
          <a:p>
            <a:r>
              <a:rPr lang="en-US" sz="1400" dirty="0" smtClean="0"/>
              <a:t>(</a:t>
            </a:r>
            <a:r>
              <a:rPr lang="el-GR" sz="1400" dirty="0" smtClean="0"/>
              <a:t>μ</a:t>
            </a:r>
            <a:r>
              <a:rPr lang="en-US" sz="1400" dirty="0" smtClean="0"/>
              <a:t>m/L)</a:t>
            </a:r>
            <a:endParaRPr lang="en-US" sz="1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7" name="Rectangle 6"/>
          <p:cNvSpPr/>
          <p:nvPr/>
        </p:nvSpPr>
        <p:spPr>
          <a:xfrm>
            <a:off x="0" y="1600200"/>
            <a:ext cx="9144000"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Dissolved Oxygen</a:t>
            </a:r>
            <a:endParaRPr lang="en-US" dirty="0"/>
          </a:p>
        </p:txBody>
      </p:sp>
      <p:pic>
        <p:nvPicPr>
          <p:cNvPr id="6" name="Content Placeholder 5" descr="ru16_20100820T1427_20100829T0100_oxygen-concentration-in-seawater_ts_lvl1_lores edited mL L.jpg"/>
          <p:cNvPicPr>
            <a:picLocks noGrp="1" noChangeAspect="1"/>
          </p:cNvPicPr>
          <p:nvPr>
            <p:ph idx="1"/>
          </p:nvPr>
        </p:nvPicPr>
        <p:blipFill>
          <a:blip r:embed="rId3" cstate="print"/>
          <a:stretch>
            <a:fillRect/>
          </a:stretch>
        </p:blipFill>
        <p:spPr>
          <a:xfrm>
            <a:off x="457200" y="1827212"/>
            <a:ext cx="8229600" cy="4071938"/>
          </a:xfrm>
        </p:spPr>
      </p:pic>
      <p:sp>
        <p:nvSpPr>
          <p:cNvPr id="9" name="TextBox 8"/>
          <p:cNvSpPr txBox="1"/>
          <p:nvPr/>
        </p:nvSpPr>
        <p:spPr>
          <a:xfrm>
            <a:off x="0" y="5943600"/>
            <a:ext cx="9144000" cy="369332"/>
          </a:xfrm>
          <a:prstGeom prst="rect">
            <a:avLst/>
          </a:prstGeom>
          <a:noFill/>
        </p:spPr>
        <p:txBody>
          <a:bodyPr wrap="square" rtlCol="0">
            <a:spAutoFit/>
          </a:bodyPr>
          <a:lstStyle/>
          <a:p>
            <a:pPr algn="ctr"/>
            <a:r>
              <a:rPr lang="en-US" dirty="0" smtClean="0"/>
              <a:t>Date</a:t>
            </a:r>
            <a:endParaRPr lang="en-US" dirty="0"/>
          </a:p>
        </p:txBody>
      </p:sp>
      <p:sp>
        <p:nvSpPr>
          <p:cNvPr id="8" name="TextBox 7"/>
          <p:cNvSpPr txBox="1"/>
          <p:nvPr/>
        </p:nvSpPr>
        <p:spPr>
          <a:xfrm>
            <a:off x="152400" y="1752600"/>
            <a:ext cx="461665" cy="4267200"/>
          </a:xfrm>
          <a:prstGeom prst="rect">
            <a:avLst/>
          </a:prstGeom>
          <a:noFill/>
        </p:spPr>
        <p:txBody>
          <a:bodyPr vert="vert270" wrap="square" rtlCol="0">
            <a:spAutoFit/>
          </a:bodyPr>
          <a:lstStyle/>
          <a:p>
            <a:pPr algn="ctr"/>
            <a:r>
              <a:rPr lang="en-US" dirty="0" smtClean="0"/>
              <a:t>Depth (meters)</a:t>
            </a:r>
            <a:endParaRPr lang="en-US" dirty="0"/>
          </a:p>
        </p:txBody>
      </p:sp>
      <p:sp>
        <p:nvSpPr>
          <p:cNvPr id="10" name="TextBox 9"/>
          <p:cNvSpPr txBox="1"/>
          <p:nvPr/>
        </p:nvSpPr>
        <p:spPr>
          <a:xfrm>
            <a:off x="3505200" y="1600200"/>
            <a:ext cx="2133600" cy="369332"/>
          </a:xfrm>
          <a:prstGeom prst="rect">
            <a:avLst/>
          </a:prstGeom>
          <a:noFill/>
        </p:spPr>
        <p:txBody>
          <a:bodyPr wrap="square" rtlCol="0">
            <a:spAutoFit/>
          </a:bodyPr>
          <a:lstStyle/>
          <a:p>
            <a:r>
              <a:rPr lang="en-US" dirty="0" smtClean="0"/>
              <a:t>RU 16 – August 2010</a:t>
            </a:r>
            <a:endParaRPr lang="en-US" dirty="0"/>
          </a:p>
        </p:txBody>
      </p:sp>
      <p:sp>
        <p:nvSpPr>
          <p:cNvPr id="11" name="TextBox 10"/>
          <p:cNvSpPr txBox="1"/>
          <p:nvPr/>
        </p:nvSpPr>
        <p:spPr>
          <a:xfrm>
            <a:off x="8682335" y="2514600"/>
            <a:ext cx="461665" cy="2858539"/>
          </a:xfrm>
          <a:prstGeom prst="rect">
            <a:avLst/>
          </a:prstGeom>
          <a:noFill/>
        </p:spPr>
        <p:txBody>
          <a:bodyPr vert="vert" wrap="square" rtlCol="0">
            <a:spAutoFit/>
          </a:bodyPr>
          <a:lstStyle/>
          <a:p>
            <a:r>
              <a:rPr lang="en-US" dirty="0" smtClean="0"/>
              <a:t>Oxygen Concentration (mg/L)</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4642" y="296779"/>
          <a:ext cx="8654716" cy="6264442"/>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6629400" y="5791200"/>
            <a:ext cx="3810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543800" y="5791200"/>
            <a:ext cx="381000" cy="381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02968" y="1600200"/>
            <a:ext cx="4407232" cy="1477328"/>
          </a:xfrm>
          <a:prstGeom prst="rect">
            <a:avLst/>
          </a:prstGeom>
          <a:solidFill>
            <a:srgbClr val="FFFFFF">
              <a:alpha val="74902"/>
            </a:srgb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Total Precipitation </a:t>
            </a:r>
          </a:p>
          <a:p>
            <a:r>
              <a:rPr lang="en-US" dirty="0" smtClean="0"/>
              <a:t>(only including dates until peak of bloom)</a:t>
            </a:r>
          </a:p>
          <a:p>
            <a:r>
              <a:rPr lang="en-US" dirty="0" smtClean="0"/>
              <a:t>2010 – 2.769 cm</a:t>
            </a:r>
          </a:p>
          <a:p>
            <a:r>
              <a:rPr lang="en-US" dirty="0" smtClean="0"/>
              <a:t>2011 – 13.284 cm</a:t>
            </a:r>
          </a:p>
          <a:p>
            <a:r>
              <a:rPr lang="en-US" dirty="0" smtClean="0"/>
              <a:t>Average Precipitation for August – 10.973 cm</a:t>
            </a:r>
            <a:endParaRPr lang="en-US" dirty="0"/>
          </a:p>
        </p:txBody>
      </p:sp>
      <p:sp>
        <p:nvSpPr>
          <p:cNvPr id="8" name="TextBox 7"/>
          <p:cNvSpPr txBox="1"/>
          <p:nvPr/>
        </p:nvSpPr>
        <p:spPr>
          <a:xfrm>
            <a:off x="6349004" y="6488668"/>
            <a:ext cx="2794996" cy="369332"/>
          </a:xfrm>
          <a:prstGeom prst="rect">
            <a:avLst/>
          </a:prstGeom>
          <a:noFill/>
        </p:spPr>
        <p:txBody>
          <a:bodyPr wrap="none" rtlCol="0">
            <a:spAutoFit/>
          </a:bodyPr>
          <a:lstStyle/>
          <a:p>
            <a:r>
              <a:rPr lang="en-US" dirty="0" smtClean="0"/>
              <a:t>Source: wunderground.com</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was there such a big bloom in 2011?</a:t>
            </a:r>
            <a:endParaRPr lang="en-US" dirty="0"/>
          </a:p>
        </p:txBody>
      </p:sp>
      <p:sp>
        <p:nvSpPr>
          <p:cNvPr id="3" name="Content Placeholder 2"/>
          <p:cNvSpPr>
            <a:spLocks noGrp="1"/>
          </p:cNvSpPr>
          <p:nvPr>
            <p:ph idx="1"/>
          </p:nvPr>
        </p:nvSpPr>
        <p:spPr/>
        <p:txBody>
          <a:bodyPr>
            <a:normAutofit/>
          </a:bodyPr>
          <a:lstStyle/>
          <a:p>
            <a:r>
              <a:rPr lang="en-US" dirty="0" smtClean="0"/>
              <a:t>Upwelling and runoff inputting nutrients</a:t>
            </a:r>
          </a:p>
          <a:p>
            <a:r>
              <a:rPr lang="en-US" dirty="0" smtClean="0"/>
              <a:t>Currents spreading out phytoplankton</a:t>
            </a:r>
          </a:p>
          <a:p>
            <a:r>
              <a:rPr lang="en-US" dirty="0" smtClean="0"/>
              <a:t>Shallow mixed layer (10-15 meters)</a:t>
            </a:r>
          </a:p>
          <a:p>
            <a:r>
              <a:rPr lang="en-US" dirty="0" smtClean="0"/>
              <a:t>Highly stratified waters</a:t>
            </a:r>
          </a:p>
          <a:p>
            <a:r>
              <a:rPr lang="en-US" dirty="0" smtClean="0"/>
              <a:t>Phytoplankton concentrated at bottom of mixed layer (balance sunlight with nutrients)</a:t>
            </a:r>
          </a:p>
          <a:p>
            <a:r>
              <a:rPr lang="en-US" dirty="0" smtClean="0"/>
              <a:t>Optimal conditions for species of phytoplankton</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Fisheries?</a:t>
            </a:r>
            <a:endParaRPr lang="en-US" dirty="0"/>
          </a:p>
        </p:txBody>
      </p:sp>
      <p:sp>
        <p:nvSpPr>
          <p:cNvPr id="3" name="Content Placeholder 2"/>
          <p:cNvSpPr>
            <a:spLocks noGrp="1"/>
          </p:cNvSpPr>
          <p:nvPr>
            <p:ph idx="1"/>
          </p:nvPr>
        </p:nvSpPr>
        <p:spPr/>
        <p:txBody>
          <a:bodyPr/>
          <a:lstStyle/>
          <a:p>
            <a:r>
              <a:rPr lang="en-US" dirty="0" smtClean="0"/>
              <a:t>Fish need oxygen in the water to breathe</a:t>
            </a:r>
          </a:p>
          <a:p>
            <a:r>
              <a:rPr lang="en-US" dirty="0" smtClean="0"/>
              <a:t>Phytoplankton blooms affect oxygen concentrations</a:t>
            </a:r>
          </a:p>
          <a:p>
            <a:r>
              <a:rPr lang="en-US" dirty="0" smtClean="0"/>
              <a:t>Jason’s Group will talk about specific species of fish that are most affected by low oxygen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r>
              <a:rPr lang="en-US" sz="6000" b="1" smtClean="0"/>
              <a:t>BIOLOGY GROUP</a:t>
            </a:r>
          </a:p>
        </p:txBody>
      </p:sp>
      <p:sp>
        <p:nvSpPr>
          <p:cNvPr id="31747" name="Rectangle 3"/>
          <p:cNvSpPr>
            <a:spLocks noGrp="1"/>
          </p:cNvSpPr>
          <p:nvPr>
            <p:ph idx="1"/>
          </p:nvPr>
        </p:nvSpPr>
        <p:spPr>
          <a:xfrm>
            <a:off x="1676400" y="2362200"/>
            <a:ext cx="5943600" cy="3352800"/>
          </a:xfrm>
        </p:spPr>
        <p:txBody>
          <a:bodyPr/>
          <a:lstStyle/>
          <a:p>
            <a:pPr>
              <a:buFont typeface="Wingdings 2" pitchFamily="18" charset="2"/>
              <a:buNone/>
            </a:pPr>
            <a:r>
              <a:rPr lang="en-US" sz="3200" b="1" dirty="0" smtClean="0"/>
              <a:t>Jason, Eden, Kara, Michelle, </a:t>
            </a:r>
          </a:p>
          <a:p>
            <a:pPr>
              <a:buFont typeface="Wingdings 2" pitchFamily="18" charset="2"/>
              <a:buNone/>
            </a:pPr>
            <a:r>
              <a:rPr lang="en-US" sz="3200" b="1" dirty="0" smtClean="0"/>
              <a:t>Leah, Stephanie, Ricky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76200"/>
            <a:ext cx="8229600" cy="1143000"/>
          </a:xfrm>
        </p:spPr>
        <p:txBody>
          <a:bodyPr/>
          <a:lstStyle/>
          <a:p>
            <a:r>
              <a:rPr lang="en-US" u="sng" dirty="0" smtClean="0"/>
              <a:t>CODAR   </a:t>
            </a:r>
            <a:endParaRPr lang="en-US" u="sng" dirty="0">
              <a:solidFill>
                <a:schemeClr val="bg1"/>
              </a:solidFill>
            </a:endParaRPr>
          </a:p>
        </p:txBody>
      </p:sp>
      <p:pic>
        <p:nvPicPr>
          <p:cNvPr id="1027" name="Picture 3"/>
          <p:cNvPicPr>
            <a:picLocks noChangeAspect="1" noChangeArrowheads="1"/>
          </p:cNvPicPr>
          <p:nvPr/>
        </p:nvPicPr>
        <p:blipFill>
          <a:blip r:embed="rId3" cstate="print"/>
          <a:srcRect/>
          <a:stretch>
            <a:fillRect/>
          </a:stretch>
        </p:blipFill>
        <p:spPr bwMode="auto">
          <a:xfrm>
            <a:off x="-76200" y="1447800"/>
            <a:ext cx="3341024" cy="3325907"/>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48000" y="615958"/>
            <a:ext cx="5970139" cy="5251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5222024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tlantic-cod"/>
          <p:cNvPicPr>
            <a:picLocks noChangeAspect="1" noChangeArrowheads="1"/>
          </p:cNvPicPr>
          <p:nvPr/>
        </p:nvPicPr>
        <p:blipFill>
          <a:blip r:embed="rId2" cstate="print"/>
          <a:srcRect/>
          <a:stretch>
            <a:fillRect/>
          </a:stretch>
        </p:blipFill>
        <p:spPr bwMode="auto">
          <a:xfrm>
            <a:off x="4495800" y="228600"/>
            <a:ext cx="4038600" cy="1643063"/>
          </a:xfrm>
          <a:prstGeom prst="rect">
            <a:avLst/>
          </a:prstGeom>
          <a:noFill/>
          <a:ln w="9525">
            <a:noFill/>
            <a:miter lim="800000"/>
            <a:headEnd/>
            <a:tailEnd/>
          </a:ln>
        </p:spPr>
      </p:pic>
      <p:sp>
        <p:nvSpPr>
          <p:cNvPr id="4099" name="Text Box 3"/>
          <p:cNvSpPr txBox="1">
            <a:spLocks noChangeArrowheads="1"/>
          </p:cNvSpPr>
          <p:nvPr/>
        </p:nvSpPr>
        <p:spPr bwMode="auto">
          <a:xfrm>
            <a:off x="685800" y="457200"/>
            <a:ext cx="4343400" cy="1066800"/>
          </a:xfrm>
          <a:prstGeom prst="rect">
            <a:avLst/>
          </a:prstGeom>
          <a:noFill/>
          <a:ln w="9525">
            <a:noFill/>
            <a:miter lim="800000"/>
            <a:headEnd/>
            <a:tailEnd/>
          </a:ln>
        </p:spPr>
        <p:txBody>
          <a:bodyPr>
            <a:spAutoFit/>
          </a:bodyPr>
          <a:lstStyle/>
          <a:p>
            <a:pPr>
              <a:spcBef>
                <a:spcPct val="50000"/>
              </a:spcBef>
            </a:pPr>
            <a:r>
              <a:rPr lang="en-US" sz="3200" b="1" i="1">
                <a:latin typeface="Calibri" pitchFamily="34" charset="0"/>
              </a:rPr>
              <a:t>Gadus morhua</a:t>
            </a:r>
            <a:r>
              <a:rPr lang="en-US" sz="3200" b="1">
                <a:latin typeface="Calibri" pitchFamily="34" charset="0"/>
              </a:rPr>
              <a:t>:</a:t>
            </a:r>
            <a:br>
              <a:rPr lang="en-US" sz="3200" b="1">
                <a:latin typeface="Calibri" pitchFamily="34" charset="0"/>
              </a:rPr>
            </a:br>
            <a:r>
              <a:rPr lang="en-US" sz="3200" b="1">
                <a:latin typeface="Calibri" pitchFamily="34" charset="0"/>
              </a:rPr>
              <a:t>Atlantic Cod</a:t>
            </a:r>
          </a:p>
        </p:txBody>
      </p:sp>
      <p:sp>
        <p:nvSpPr>
          <p:cNvPr id="4100" name="Text Box 4"/>
          <p:cNvSpPr txBox="1">
            <a:spLocks noChangeArrowheads="1"/>
          </p:cNvSpPr>
          <p:nvPr/>
        </p:nvSpPr>
        <p:spPr bwMode="auto">
          <a:xfrm>
            <a:off x="457200" y="2057400"/>
            <a:ext cx="7543800" cy="4244975"/>
          </a:xfrm>
          <a:prstGeom prst="rect">
            <a:avLst/>
          </a:prstGeom>
          <a:noFill/>
          <a:ln w="9525">
            <a:noFill/>
            <a:miter lim="800000"/>
            <a:headEnd/>
            <a:tailEnd/>
          </a:ln>
        </p:spPr>
        <p:txBody>
          <a:bodyPr>
            <a:spAutoFit/>
          </a:bodyPr>
          <a:lstStyle/>
          <a:p>
            <a:r>
              <a:rPr lang="en-US" b="1">
                <a:latin typeface="Calibri" pitchFamily="34" charset="0"/>
              </a:rPr>
              <a:t>Location:</a:t>
            </a:r>
            <a:r>
              <a:rPr lang="en-US" sz="1600">
                <a:latin typeface="Calibri" pitchFamily="34" charset="0"/>
              </a:rPr>
              <a:t> North Atlantic Ocean; Greenland to North Carolina, off the coast of Iceland, and along the coasts of Europe</a:t>
            </a:r>
          </a:p>
          <a:p>
            <a:r>
              <a:rPr lang="en-US" b="1">
                <a:latin typeface="Calibri" pitchFamily="34" charset="0"/>
              </a:rPr>
              <a:t>Commercial Value:</a:t>
            </a:r>
            <a:r>
              <a:rPr lang="en-US" sz="1600">
                <a:latin typeface="Calibri" pitchFamily="34" charset="0"/>
              </a:rPr>
              <a:t> Cod are important to the international market, stock is currently at risk from overfishing</a:t>
            </a:r>
          </a:p>
          <a:p>
            <a:r>
              <a:rPr lang="en-US" b="1">
                <a:latin typeface="Calibri" pitchFamily="34" charset="0"/>
              </a:rPr>
              <a:t>Size:</a:t>
            </a:r>
            <a:r>
              <a:rPr lang="en-US" sz="1600">
                <a:latin typeface="Calibri" pitchFamily="34" charset="0"/>
              </a:rPr>
              <a:t> reach sizes of 25 pounds and 40 to 42 inches in length</a:t>
            </a:r>
          </a:p>
          <a:p>
            <a:endParaRPr lang="en-US" sz="1600">
              <a:latin typeface="Calibri" pitchFamily="34" charset="0"/>
            </a:endParaRPr>
          </a:p>
          <a:p>
            <a:r>
              <a:rPr lang="en-US" b="1">
                <a:latin typeface="Calibri" pitchFamily="34" charset="0"/>
              </a:rPr>
              <a:t>Nutrition:</a:t>
            </a:r>
            <a:r>
              <a:rPr lang="en-US" sz="1600">
                <a:latin typeface="Calibri" pitchFamily="34" charset="0"/>
              </a:rPr>
              <a:t> smaller bottom dwelling cod feed mainly upon small crustaceans such as shrimp and amphipods. Adults will eat almost anything  </a:t>
            </a:r>
          </a:p>
          <a:p>
            <a:r>
              <a:rPr lang="en-US" b="1">
                <a:latin typeface="Calibri" pitchFamily="34" charset="0"/>
              </a:rPr>
              <a:t>Population Size:</a:t>
            </a:r>
            <a:r>
              <a:rPr lang="en-US" sz="1600">
                <a:latin typeface="Calibri" pitchFamily="34" charset="0"/>
              </a:rPr>
              <a:t> stock is reported to have decreased by 96% since the 1850s.  </a:t>
            </a:r>
          </a:p>
          <a:p>
            <a:r>
              <a:rPr lang="en-US" b="1">
                <a:latin typeface="Calibri" pitchFamily="34" charset="0"/>
              </a:rPr>
              <a:t>Reproduction:</a:t>
            </a:r>
            <a:r>
              <a:rPr lang="en-US" sz="1600">
                <a:latin typeface="Calibri" pitchFamily="34" charset="0"/>
              </a:rPr>
              <a:t> mature around 5 years. A 40 inch female may lay about 3 million eggs, and a 50 inch female up to 9 million eggs in one spawning season. 200 feet of water. </a:t>
            </a:r>
          </a:p>
          <a:p>
            <a:endParaRPr lang="en-US" sz="1600">
              <a:latin typeface="Calibri" pitchFamily="34" charset="0"/>
            </a:endParaRPr>
          </a:p>
          <a:p>
            <a:r>
              <a:rPr lang="en-US" b="1">
                <a:latin typeface="Calibri" pitchFamily="34" charset="0"/>
              </a:rPr>
              <a:t>Oxygen Tolerance:</a:t>
            </a:r>
            <a:r>
              <a:rPr lang="en-US" sz="1600">
                <a:latin typeface="Calibri" pitchFamily="34" charset="0"/>
              </a:rPr>
              <a:t> 4.3 kPa - point where cod can no longer regulate O2 consumption</a:t>
            </a:r>
          </a:p>
          <a:p>
            <a:r>
              <a:rPr lang="en-US" b="1">
                <a:latin typeface="Calibri" pitchFamily="34" charset="0"/>
              </a:rPr>
              <a:t>Future:</a:t>
            </a:r>
            <a:r>
              <a:rPr lang="en-US" sz="1600">
                <a:latin typeface="Calibri" pitchFamily="34" charset="0"/>
              </a:rPr>
              <a:t> Moratoriums were declared on some remaining stocks, meaning they can’t be fished</a:t>
            </a:r>
          </a:p>
          <a:p>
            <a:endParaRPr lang="en-US" sz="1600">
              <a:latin typeface="Calibr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0" y="381000"/>
            <a:ext cx="5410200" cy="381000"/>
          </a:xfrm>
          <a:prstGeom prst="rect">
            <a:avLst/>
          </a:prstGeom>
          <a:noFill/>
          <a:ln w="9525">
            <a:noFill/>
            <a:miter lim="800000"/>
            <a:headEnd/>
            <a:tailEnd/>
          </a:ln>
        </p:spPr>
        <p:txBody>
          <a:bodyPr>
            <a:spAutoFit/>
          </a:bodyPr>
          <a:lstStyle/>
          <a:p>
            <a:endParaRPr lang="en-US">
              <a:latin typeface="Calibri" pitchFamily="34" charset="0"/>
            </a:endParaRPr>
          </a:p>
        </p:txBody>
      </p:sp>
      <p:sp>
        <p:nvSpPr>
          <p:cNvPr id="5123" name="TextBox 5"/>
          <p:cNvSpPr txBox="1">
            <a:spLocks noChangeArrowheads="1"/>
          </p:cNvSpPr>
          <p:nvPr/>
        </p:nvSpPr>
        <p:spPr bwMode="auto">
          <a:xfrm>
            <a:off x="228600" y="228600"/>
            <a:ext cx="5867400" cy="954088"/>
          </a:xfrm>
          <a:prstGeom prst="rect">
            <a:avLst/>
          </a:prstGeom>
          <a:noFill/>
          <a:ln w="9525">
            <a:noFill/>
            <a:miter lim="800000"/>
            <a:headEnd/>
            <a:tailEnd/>
          </a:ln>
        </p:spPr>
        <p:txBody>
          <a:bodyPr>
            <a:spAutoFit/>
          </a:bodyPr>
          <a:lstStyle/>
          <a:p>
            <a:r>
              <a:rPr lang="en-US" sz="2800">
                <a:latin typeface="Calibri" pitchFamily="34" charset="0"/>
              </a:rPr>
              <a:t>Scientific Name: </a:t>
            </a:r>
            <a:r>
              <a:rPr lang="fi-FI" sz="2400" i="1">
                <a:latin typeface="Calibri" pitchFamily="34" charset="0"/>
              </a:rPr>
              <a:t>Makaira nigricans</a:t>
            </a:r>
            <a:r>
              <a:rPr lang="en-US" sz="2800">
                <a:latin typeface="Calibri" pitchFamily="34" charset="0"/>
              </a:rPr>
              <a:t> </a:t>
            </a:r>
          </a:p>
          <a:p>
            <a:r>
              <a:rPr lang="en-US" sz="2800">
                <a:latin typeface="Calibri" pitchFamily="34" charset="0"/>
              </a:rPr>
              <a:t>Common Name: </a:t>
            </a:r>
            <a:r>
              <a:rPr lang="en-US" sz="2400">
                <a:latin typeface="Calibri" pitchFamily="34" charset="0"/>
              </a:rPr>
              <a:t>The Atlantic Blue Marlin</a:t>
            </a:r>
          </a:p>
        </p:txBody>
      </p:sp>
      <p:sp>
        <p:nvSpPr>
          <p:cNvPr id="5124" name="TextBox 6"/>
          <p:cNvSpPr txBox="1">
            <a:spLocks noChangeArrowheads="1"/>
          </p:cNvSpPr>
          <p:nvPr/>
        </p:nvSpPr>
        <p:spPr bwMode="auto">
          <a:xfrm>
            <a:off x="304800" y="1676400"/>
            <a:ext cx="9144000" cy="5035550"/>
          </a:xfrm>
          <a:prstGeom prst="rect">
            <a:avLst/>
          </a:prstGeom>
          <a:noFill/>
          <a:ln w="9525">
            <a:noFill/>
            <a:miter lim="800000"/>
            <a:headEnd/>
            <a:tailEnd/>
          </a:ln>
        </p:spPr>
        <p:txBody>
          <a:bodyPr>
            <a:spAutoFit/>
          </a:bodyPr>
          <a:lstStyle/>
          <a:p>
            <a:r>
              <a:rPr lang="en-US" b="1">
                <a:latin typeface="Calibri" pitchFamily="34" charset="0"/>
              </a:rPr>
              <a:t>Location: </a:t>
            </a:r>
            <a:r>
              <a:rPr lang="en-US">
                <a:latin typeface="Calibri" pitchFamily="34" charset="0"/>
              </a:rPr>
              <a:t>Atlantic ocean </a:t>
            </a:r>
          </a:p>
          <a:p>
            <a:r>
              <a:rPr lang="en-US" b="1">
                <a:latin typeface="Calibri" pitchFamily="34" charset="0"/>
              </a:rPr>
              <a:t>Commercial Value : </a:t>
            </a:r>
            <a:r>
              <a:rPr lang="en-US">
                <a:latin typeface="Calibri" pitchFamily="34" charset="0"/>
              </a:rPr>
              <a:t>Medium Value due to particular value in Japanese delicacy's, Hawaiian roadside food vendors, and High rarity in recreational game fishing. </a:t>
            </a:r>
          </a:p>
          <a:p>
            <a:r>
              <a:rPr lang="en-US" b="1">
                <a:latin typeface="Calibri" pitchFamily="34" charset="0"/>
              </a:rPr>
              <a:t>Range: </a:t>
            </a:r>
            <a:r>
              <a:rPr lang="en-US">
                <a:latin typeface="Calibri" pitchFamily="34" charset="0"/>
              </a:rPr>
              <a:t>Inhabits waters warmer than 24</a:t>
            </a:r>
            <a:r>
              <a:rPr lang="en-US">
                <a:solidFill>
                  <a:srgbClr val="000000"/>
                </a:solidFill>
                <a:latin typeface="Calibri" pitchFamily="34" charset="0"/>
              </a:rPr>
              <a:t>°C;</a:t>
            </a:r>
            <a:endParaRPr lang="en-US">
              <a:latin typeface="Calibri" pitchFamily="34" charset="0"/>
            </a:endParaRPr>
          </a:p>
          <a:p>
            <a:r>
              <a:rPr lang="en-US">
                <a:latin typeface="Calibri" pitchFamily="34" charset="0"/>
              </a:rPr>
              <a:t>Its latitudinal range changes seasonally and extends from </a:t>
            </a:r>
            <a:r>
              <a:rPr lang="en-US">
                <a:solidFill>
                  <a:srgbClr val="000000"/>
                </a:solidFill>
                <a:latin typeface="Calibri" pitchFamily="34" charset="0"/>
              </a:rPr>
              <a:t>about </a:t>
            </a:r>
          </a:p>
          <a:p>
            <a:r>
              <a:rPr lang="en-US">
                <a:solidFill>
                  <a:srgbClr val="000000"/>
                </a:solidFill>
                <a:latin typeface="Calibri" pitchFamily="34" charset="0"/>
              </a:rPr>
              <a:t>latitude 45°N to Latitude 35°S.</a:t>
            </a:r>
          </a:p>
          <a:p>
            <a:endParaRPr lang="en-US">
              <a:latin typeface="Calibri" pitchFamily="34" charset="0"/>
            </a:endParaRPr>
          </a:p>
          <a:p>
            <a:r>
              <a:rPr lang="en-US" b="1">
                <a:latin typeface="Calibri" pitchFamily="34" charset="0"/>
              </a:rPr>
              <a:t>Size:</a:t>
            </a:r>
            <a:r>
              <a:rPr lang="en-US">
                <a:latin typeface="Calibri" pitchFamily="34" charset="0"/>
              </a:rPr>
              <a:t> They can reach 90-130 lbs. </a:t>
            </a:r>
          </a:p>
          <a:p>
            <a:r>
              <a:rPr lang="en-US" b="1">
                <a:latin typeface="Calibri" pitchFamily="34" charset="0"/>
              </a:rPr>
              <a:t>Nutrition:</a:t>
            </a:r>
            <a:r>
              <a:rPr lang="en-US">
                <a:latin typeface="Calibri" pitchFamily="34" charset="0"/>
              </a:rPr>
              <a:t> They feed on mackerel, tuna and squid, hunt at day and alone</a:t>
            </a:r>
          </a:p>
          <a:p>
            <a:r>
              <a:rPr lang="en-US" b="1">
                <a:latin typeface="Calibri" pitchFamily="34" charset="0"/>
              </a:rPr>
              <a:t>Reproduction:</a:t>
            </a:r>
            <a:r>
              <a:rPr lang="en-US">
                <a:latin typeface="Calibri" pitchFamily="34" charset="0"/>
              </a:rPr>
              <a:t> they release 7 million eggs but very few reach sexual maturity</a:t>
            </a:r>
          </a:p>
          <a:p>
            <a:r>
              <a:rPr lang="en-US" b="1">
                <a:latin typeface="Calibri" pitchFamily="34" charset="0"/>
              </a:rPr>
              <a:t>Population size and trend:</a:t>
            </a:r>
            <a:r>
              <a:rPr lang="en-US">
                <a:latin typeface="Calibri" pitchFamily="34" charset="0"/>
              </a:rPr>
              <a:t> Significant decline almost 90% since 1960’s</a:t>
            </a:r>
          </a:p>
          <a:p>
            <a:r>
              <a:rPr lang="en-US" b="1">
                <a:latin typeface="Calibri" pitchFamily="34" charset="0"/>
              </a:rPr>
              <a:t>Oxygen Level Tolerance :</a:t>
            </a:r>
            <a:r>
              <a:rPr lang="en-US">
                <a:latin typeface="Calibri" pitchFamily="34" charset="0"/>
              </a:rPr>
              <a:t> Blue marlin can only survive in less then 2 ppm of oxygen </a:t>
            </a:r>
          </a:p>
          <a:p>
            <a:r>
              <a:rPr lang="en-US" b="1">
                <a:latin typeface="Calibri" pitchFamily="34" charset="0"/>
              </a:rPr>
              <a:t>Ecosystem Role:</a:t>
            </a:r>
            <a:r>
              <a:rPr lang="en-US">
                <a:latin typeface="Calibri" pitchFamily="34" charset="0"/>
              </a:rPr>
              <a:t> They are apex predators that eat </a:t>
            </a:r>
          </a:p>
          <a:p>
            <a:endParaRPr lang="en-US">
              <a:latin typeface="Calibri" pitchFamily="34" charset="0"/>
            </a:endParaRPr>
          </a:p>
          <a:p>
            <a:r>
              <a:rPr lang="en-US" b="1">
                <a:latin typeface="Calibri" pitchFamily="34" charset="0"/>
              </a:rPr>
              <a:t>Future of Blue Marlin in the Mid-Atlantic Bight:</a:t>
            </a:r>
          </a:p>
          <a:p>
            <a:r>
              <a:rPr lang="en-US">
                <a:latin typeface="Calibri" pitchFamily="34" charset="0"/>
              </a:rPr>
              <a:t>If oxygen levels don</a:t>
            </a:r>
            <a:r>
              <a:rPr lang="fr-FR">
                <a:latin typeface="Calibri" pitchFamily="34" charset="0"/>
              </a:rPr>
              <a:t>’</a:t>
            </a:r>
            <a:r>
              <a:rPr lang="en-US">
                <a:latin typeface="Calibri" pitchFamily="34" charset="0"/>
              </a:rPr>
              <a:t>t increase the species will die off due to disrupted migration and reproduction patterns</a:t>
            </a:r>
          </a:p>
          <a:p>
            <a:endParaRPr lang="en-US">
              <a:latin typeface="Calibri" pitchFamily="34" charset="0"/>
            </a:endParaRPr>
          </a:p>
        </p:txBody>
      </p:sp>
      <p:sp>
        <p:nvSpPr>
          <p:cNvPr id="9" name="Rectangle 8"/>
          <p:cNvSpPr/>
          <p:nvPr/>
        </p:nvSpPr>
        <p:spPr>
          <a:xfrm>
            <a:off x="2400300" y="2967038"/>
            <a:ext cx="184150" cy="923925"/>
          </a:xfrm>
          <a:prstGeom prst="rect">
            <a:avLst/>
          </a:prstGeom>
          <a:noFill/>
        </p:spPr>
        <p:txBody>
          <a:bodyPr wrap="none">
            <a:spAutoFit/>
          </a:bodyPr>
          <a:lstStyle/>
          <a:p>
            <a:pPr algn="ctr" fontAlgn="auto">
              <a:spcBef>
                <a:spcPts val="0"/>
              </a:spcBef>
              <a:spcAft>
                <a:spcPts val="0"/>
              </a:spcAft>
              <a:defRPr/>
            </a:pP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pic>
        <p:nvPicPr>
          <p:cNvPr id="5126" name="Content Placeholder 3"/>
          <p:cNvPicPr>
            <a:picLocks noChangeAspect="1"/>
          </p:cNvPicPr>
          <p:nvPr/>
        </p:nvPicPr>
        <p:blipFill>
          <a:blip r:embed="rId2" cstate="print"/>
          <a:srcRect t="12228" b="12228"/>
          <a:stretch>
            <a:fillRect/>
          </a:stretch>
        </p:blipFill>
        <p:spPr bwMode="auto">
          <a:xfrm>
            <a:off x="6019800" y="76200"/>
            <a:ext cx="2924175" cy="1608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0" y="381000"/>
            <a:ext cx="5410200" cy="381000"/>
          </a:xfrm>
          <a:prstGeom prst="rect">
            <a:avLst/>
          </a:prstGeom>
          <a:noFill/>
          <a:ln w="9525">
            <a:noFill/>
            <a:miter lim="800000"/>
            <a:headEnd/>
            <a:tailEnd/>
          </a:ln>
        </p:spPr>
        <p:txBody>
          <a:bodyPr>
            <a:spAutoFit/>
          </a:bodyPr>
          <a:lstStyle/>
          <a:p>
            <a:endParaRPr lang="en-US">
              <a:latin typeface="Calibri" pitchFamily="34" charset="0"/>
            </a:endParaRPr>
          </a:p>
        </p:txBody>
      </p:sp>
      <p:sp>
        <p:nvSpPr>
          <p:cNvPr id="6147" name="TextBox 5"/>
          <p:cNvSpPr txBox="1">
            <a:spLocks noChangeArrowheads="1"/>
          </p:cNvSpPr>
          <p:nvPr/>
        </p:nvSpPr>
        <p:spPr bwMode="auto">
          <a:xfrm>
            <a:off x="381000" y="304800"/>
            <a:ext cx="5867400" cy="954088"/>
          </a:xfrm>
          <a:prstGeom prst="rect">
            <a:avLst/>
          </a:prstGeom>
          <a:noFill/>
          <a:ln w="9525">
            <a:noFill/>
            <a:miter lim="800000"/>
            <a:headEnd/>
            <a:tailEnd/>
          </a:ln>
        </p:spPr>
        <p:txBody>
          <a:bodyPr>
            <a:spAutoFit/>
          </a:bodyPr>
          <a:lstStyle/>
          <a:p>
            <a:r>
              <a:rPr lang="en-US" sz="2800">
                <a:latin typeface="Calibri" pitchFamily="34" charset="0"/>
              </a:rPr>
              <a:t>Scientific Name: Istiophorus albicans</a:t>
            </a:r>
          </a:p>
          <a:p>
            <a:r>
              <a:rPr lang="en-US" sz="2800">
                <a:latin typeface="Calibri" pitchFamily="34" charset="0"/>
              </a:rPr>
              <a:t>Common Name: Sailfish</a:t>
            </a:r>
          </a:p>
        </p:txBody>
      </p:sp>
      <p:sp>
        <p:nvSpPr>
          <p:cNvPr id="6148" name="TextBox 6"/>
          <p:cNvSpPr txBox="1">
            <a:spLocks noChangeArrowheads="1"/>
          </p:cNvSpPr>
          <p:nvPr/>
        </p:nvSpPr>
        <p:spPr bwMode="auto">
          <a:xfrm>
            <a:off x="533400" y="1447800"/>
            <a:ext cx="7924800" cy="5584825"/>
          </a:xfrm>
          <a:prstGeom prst="rect">
            <a:avLst/>
          </a:prstGeom>
          <a:noFill/>
          <a:ln w="9525">
            <a:noFill/>
            <a:miter lim="800000"/>
            <a:headEnd/>
            <a:tailEnd/>
          </a:ln>
        </p:spPr>
        <p:txBody>
          <a:bodyPr>
            <a:spAutoFit/>
          </a:bodyPr>
          <a:lstStyle/>
          <a:p>
            <a:r>
              <a:rPr lang="en-US" b="1">
                <a:latin typeface="Calibri" pitchFamily="34" charset="0"/>
              </a:rPr>
              <a:t>Location:</a:t>
            </a:r>
            <a:r>
              <a:rPr lang="en-US">
                <a:latin typeface="Calibri" pitchFamily="34" charset="0"/>
              </a:rPr>
              <a:t> Atlantic Ocean, (Mid Atlantic Byte)</a:t>
            </a:r>
          </a:p>
          <a:p>
            <a:r>
              <a:rPr lang="en-US" b="1">
                <a:latin typeface="Calibri" pitchFamily="34" charset="0"/>
              </a:rPr>
              <a:t>Commercial Value:</a:t>
            </a:r>
            <a:r>
              <a:rPr lang="en-US">
                <a:latin typeface="Calibri" pitchFamily="34" charset="0"/>
              </a:rPr>
              <a:t> Low Value, tough meat; Highly prized recreational fish</a:t>
            </a:r>
          </a:p>
          <a:p>
            <a:r>
              <a:rPr lang="en-US" b="1">
                <a:latin typeface="Calibri" pitchFamily="34" charset="0"/>
              </a:rPr>
              <a:t>Range:</a:t>
            </a:r>
            <a:r>
              <a:rPr lang="en-US">
                <a:latin typeface="Calibri" pitchFamily="34" charset="0"/>
              </a:rPr>
              <a:t> Lat-Long (along what coast): between 40N and 40S; Gulf of Mexico, Atlantic coast, western Africa; 21-28 degrees celsius</a:t>
            </a:r>
          </a:p>
          <a:p>
            <a:r>
              <a:rPr lang="en-US" b="1">
                <a:latin typeface="Calibri" pitchFamily="34" charset="0"/>
              </a:rPr>
              <a:t>Depth:</a:t>
            </a:r>
            <a:r>
              <a:rPr lang="en-US">
                <a:latin typeface="Calibri" pitchFamily="34" charset="0"/>
              </a:rPr>
              <a:t> </a:t>
            </a:r>
            <a:r>
              <a:rPr lang="fi-FI">
                <a:latin typeface="Calibri" pitchFamily="34" charset="0"/>
              </a:rPr>
              <a:t>937 feet (286 meters)</a:t>
            </a:r>
            <a:endParaRPr lang="en-US">
              <a:latin typeface="Calibri" pitchFamily="34" charset="0"/>
            </a:endParaRPr>
          </a:p>
          <a:p>
            <a:endParaRPr lang="en-US">
              <a:latin typeface="Calibri" pitchFamily="34" charset="0"/>
            </a:endParaRPr>
          </a:p>
          <a:p>
            <a:r>
              <a:rPr lang="en-US" b="1">
                <a:latin typeface="Calibri" pitchFamily="34" charset="0"/>
              </a:rPr>
              <a:t>Size:</a:t>
            </a:r>
            <a:r>
              <a:rPr lang="en-US">
                <a:latin typeface="Calibri" pitchFamily="34" charset="0"/>
              </a:rPr>
              <a:t> 3.15-3.40m and 100kg</a:t>
            </a:r>
          </a:p>
          <a:p>
            <a:r>
              <a:rPr lang="en-US" b="1">
                <a:latin typeface="Calibri" pitchFamily="34" charset="0"/>
              </a:rPr>
              <a:t>Nutrition:</a:t>
            </a:r>
            <a:r>
              <a:rPr lang="en-US">
                <a:latin typeface="Calibri" pitchFamily="34" charset="0"/>
              </a:rPr>
              <a:t> small pelagic fishes particularly mackerels, tunas, jacks, halfbeaks, and needlefish</a:t>
            </a:r>
          </a:p>
          <a:p>
            <a:r>
              <a:rPr lang="en-US" b="1">
                <a:latin typeface="Calibri" pitchFamily="34" charset="0"/>
              </a:rPr>
              <a:t>Reproduction:</a:t>
            </a:r>
            <a:r>
              <a:rPr lang="en-US">
                <a:latin typeface="Calibri" pitchFamily="34" charset="0"/>
              </a:rPr>
              <a:t> External fertilization, after eggs are laid 36 hours later they hatch, 2 centimeters to 6-8 feet in one year</a:t>
            </a:r>
          </a:p>
          <a:p>
            <a:r>
              <a:rPr lang="en-US" b="1">
                <a:latin typeface="Calibri" pitchFamily="34" charset="0"/>
              </a:rPr>
              <a:t>Population size and trend:</a:t>
            </a:r>
            <a:r>
              <a:rPr lang="en-US">
                <a:latin typeface="Calibri" pitchFamily="34" charset="0"/>
              </a:rPr>
              <a:t> Only 60% of its maximum yield </a:t>
            </a:r>
          </a:p>
          <a:p>
            <a:endParaRPr lang="en-US">
              <a:latin typeface="Calibri" pitchFamily="34" charset="0"/>
            </a:endParaRPr>
          </a:p>
          <a:p>
            <a:r>
              <a:rPr lang="en-US" b="1">
                <a:latin typeface="Calibri" pitchFamily="34" charset="0"/>
              </a:rPr>
              <a:t>Oxygen Level Tolerance:</a:t>
            </a:r>
            <a:r>
              <a:rPr lang="en-US">
                <a:latin typeface="Calibri" pitchFamily="34" charset="0"/>
              </a:rPr>
              <a:t> Studies have not been done </a:t>
            </a:r>
          </a:p>
          <a:p>
            <a:r>
              <a:rPr lang="en-US" b="1">
                <a:latin typeface="Calibri" pitchFamily="34" charset="0"/>
              </a:rPr>
              <a:t>Ecosystem Role:</a:t>
            </a:r>
            <a:r>
              <a:rPr lang="en-US">
                <a:latin typeface="Calibri" pitchFamily="34" charset="0"/>
              </a:rPr>
              <a:t> Apex predators could reduce genetic diversity</a:t>
            </a:r>
          </a:p>
          <a:p>
            <a:r>
              <a:rPr lang="en-US">
                <a:latin typeface="Calibri" pitchFamily="34" charset="0"/>
              </a:rPr>
              <a:t>Future of Fish in the Mid-Atlantic Bight</a:t>
            </a:r>
          </a:p>
          <a:p>
            <a:r>
              <a:rPr lang="en-US">
                <a:latin typeface="Calibri" pitchFamily="34" charset="0"/>
              </a:rPr>
              <a:t>If oxygen levels don</a:t>
            </a:r>
            <a:r>
              <a:rPr lang="fr-FR">
                <a:latin typeface="Calibri" pitchFamily="34" charset="0"/>
              </a:rPr>
              <a:t>’</a:t>
            </a:r>
            <a:r>
              <a:rPr lang="en-US">
                <a:latin typeface="Calibri" pitchFamily="34" charset="0"/>
              </a:rPr>
              <a:t>t increase the species will die off due to disrupted migration and reproduction patterns</a:t>
            </a:r>
          </a:p>
          <a:p>
            <a:endParaRPr lang="en-US">
              <a:latin typeface="Calibri" pitchFamily="34" charset="0"/>
            </a:endParaRPr>
          </a:p>
          <a:p>
            <a:endParaRPr lang="en-US">
              <a:latin typeface="Calibri" pitchFamily="34" charset="0"/>
            </a:endParaRPr>
          </a:p>
        </p:txBody>
      </p:sp>
      <p:sp>
        <p:nvSpPr>
          <p:cNvPr id="9" name="Rectangle 8"/>
          <p:cNvSpPr/>
          <p:nvPr/>
        </p:nvSpPr>
        <p:spPr>
          <a:xfrm>
            <a:off x="2400300" y="2967038"/>
            <a:ext cx="184150" cy="923925"/>
          </a:xfrm>
          <a:prstGeom prst="rect">
            <a:avLst/>
          </a:prstGeom>
          <a:noFill/>
        </p:spPr>
        <p:txBody>
          <a:bodyPr wrap="none">
            <a:spAutoFit/>
          </a:bodyPr>
          <a:lstStyle/>
          <a:p>
            <a:pPr algn="ctr" fontAlgn="auto">
              <a:spcBef>
                <a:spcPts val="0"/>
              </a:spcBef>
              <a:spcAft>
                <a:spcPts val="0"/>
              </a:spcAft>
              <a:defRPr/>
            </a:pP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pic>
        <p:nvPicPr>
          <p:cNvPr id="6150" name="Picture 3"/>
          <p:cNvPicPr>
            <a:picLocks noChangeAspect="1"/>
          </p:cNvPicPr>
          <p:nvPr/>
        </p:nvPicPr>
        <p:blipFill>
          <a:blip r:embed="rId2" cstate="print"/>
          <a:srcRect/>
          <a:stretch>
            <a:fillRect/>
          </a:stretch>
        </p:blipFill>
        <p:spPr bwMode="auto">
          <a:xfrm>
            <a:off x="6477000" y="76200"/>
            <a:ext cx="2540000" cy="153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media.web.britannica.com/eb-media/19/10019-004-C554EC64.jpg"/>
          <p:cNvPicPr>
            <a:picLocks noChangeAspect="1" noChangeArrowheads="1"/>
          </p:cNvPicPr>
          <p:nvPr/>
        </p:nvPicPr>
        <p:blipFill>
          <a:blip r:embed="rId3" cstate="print"/>
          <a:srcRect/>
          <a:stretch>
            <a:fillRect/>
          </a:stretch>
        </p:blipFill>
        <p:spPr bwMode="auto">
          <a:xfrm>
            <a:off x="4648200" y="0"/>
            <a:ext cx="4371975" cy="1787525"/>
          </a:xfrm>
          <a:prstGeom prst="rect">
            <a:avLst/>
          </a:prstGeom>
          <a:noFill/>
          <a:ln w="9525">
            <a:noFill/>
            <a:miter lim="800000"/>
            <a:headEnd/>
            <a:tailEnd/>
          </a:ln>
        </p:spPr>
      </p:pic>
      <p:sp>
        <p:nvSpPr>
          <p:cNvPr id="7171" name="TextBox 3"/>
          <p:cNvSpPr txBox="1">
            <a:spLocks noChangeArrowheads="1"/>
          </p:cNvSpPr>
          <p:nvPr/>
        </p:nvSpPr>
        <p:spPr bwMode="auto">
          <a:xfrm>
            <a:off x="0" y="381000"/>
            <a:ext cx="5410200" cy="381000"/>
          </a:xfrm>
          <a:prstGeom prst="rect">
            <a:avLst/>
          </a:prstGeom>
          <a:noFill/>
          <a:ln w="9525">
            <a:noFill/>
            <a:miter lim="800000"/>
            <a:headEnd/>
            <a:tailEnd/>
          </a:ln>
        </p:spPr>
        <p:txBody>
          <a:bodyPr>
            <a:spAutoFit/>
          </a:bodyPr>
          <a:lstStyle/>
          <a:p>
            <a:endParaRPr lang="en-US">
              <a:latin typeface="Calibri" pitchFamily="34" charset="0"/>
            </a:endParaRPr>
          </a:p>
        </p:txBody>
      </p:sp>
      <p:sp>
        <p:nvSpPr>
          <p:cNvPr id="6" name="TextBox 5"/>
          <p:cNvSpPr txBox="1"/>
          <p:nvPr/>
        </p:nvSpPr>
        <p:spPr>
          <a:xfrm>
            <a:off x="1295400" y="304800"/>
            <a:ext cx="5867400" cy="946150"/>
          </a:xfrm>
          <a:prstGeom prst="rect">
            <a:avLst/>
          </a:prstGeom>
          <a:noFill/>
        </p:spPr>
        <p:txBody>
          <a:bodyPr>
            <a:spAutoFit/>
          </a:bodyPr>
          <a:lstStyle/>
          <a:p>
            <a:pPr fontAlgn="auto">
              <a:spcBef>
                <a:spcPts val="0"/>
              </a:spcBef>
              <a:spcAft>
                <a:spcPts val="0"/>
              </a:spcAft>
              <a:defRPr/>
            </a:pPr>
            <a:r>
              <a:rPr lang="en-US" sz="2800" i="1" dirty="0">
                <a:solidFill>
                  <a:schemeClr val="tx2">
                    <a:lumMod val="50000"/>
                  </a:schemeClr>
                </a:solidFill>
                <a:latin typeface="+mn-lt"/>
                <a:cs typeface="+mn-cs"/>
              </a:rPr>
              <a:t>Brevoortia tyrannus</a:t>
            </a:r>
          </a:p>
          <a:p>
            <a:pPr fontAlgn="auto">
              <a:spcBef>
                <a:spcPts val="0"/>
              </a:spcBef>
              <a:spcAft>
                <a:spcPts val="0"/>
              </a:spcAft>
              <a:defRPr/>
            </a:pPr>
            <a:r>
              <a:rPr lang="en-US" sz="2800" dirty="0">
                <a:solidFill>
                  <a:schemeClr val="tx2">
                    <a:lumMod val="60000"/>
                    <a:lumOff val="40000"/>
                  </a:schemeClr>
                </a:solidFill>
                <a:latin typeface="+mn-lt"/>
                <a:cs typeface="+mn-cs"/>
              </a:rPr>
              <a:t>Atlantic Menhaden</a:t>
            </a:r>
          </a:p>
        </p:txBody>
      </p:sp>
      <p:sp>
        <p:nvSpPr>
          <p:cNvPr id="7173" name="TextBox 6"/>
          <p:cNvSpPr txBox="1">
            <a:spLocks noChangeArrowheads="1"/>
          </p:cNvSpPr>
          <p:nvPr/>
        </p:nvSpPr>
        <p:spPr bwMode="auto">
          <a:xfrm>
            <a:off x="533400" y="1752600"/>
            <a:ext cx="7924800" cy="4486275"/>
          </a:xfrm>
          <a:prstGeom prst="rect">
            <a:avLst/>
          </a:prstGeom>
          <a:noFill/>
          <a:ln w="9525">
            <a:noFill/>
            <a:miter lim="800000"/>
            <a:headEnd/>
            <a:tailEnd/>
          </a:ln>
        </p:spPr>
        <p:txBody>
          <a:bodyPr>
            <a:spAutoFit/>
          </a:bodyPr>
          <a:lstStyle/>
          <a:p>
            <a:r>
              <a:rPr lang="en-US" b="1">
                <a:latin typeface="Calibri" pitchFamily="34" charset="0"/>
              </a:rPr>
              <a:t>Location:</a:t>
            </a:r>
            <a:r>
              <a:rPr lang="en-US">
                <a:latin typeface="Calibri" pitchFamily="34" charset="0"/>
              </a:rPr>
              <a:t> New Jersey to the Carolinas</a:t>
            </a:r>
          </a:p>
          <a:p>
            <a:r>
              <a:rPr lang="en-US" b="1">
                <a:latin typeface="Calibri" pitchFamily="34" charset="0"/>
              </a:rPr>
              <a:t>Commerical Value:</a:t>
            </a:r>
            <a:r>
              <a:rPr lang="en-US">
                <a:latin typeface="Calibri" pitchFamily="34" charset="0"/>
              </a:rPr>
              <a:t> bait, many oil needs, fishmeal </a:t>
            </a:r>
          </a:p>
          <a:p>
            <a:r>
              <a:rPr lang="en-US" b="1">
                <a:latin typeface="Calibri" pitchFamily="34" charset="0"/>
              </a:rPr>
              <a:t>Depth:</a:t>
            </a:r>
            <a:r>
              <a:rPr lang="en-US">
                <a:latin typeface="Calibri" pitchFamily="34" charset="0"/>
              </a:rPr>
              <a:t> Surface</a:t>
            </a:r>
          </a:p>
          <a:p>
            <a:endParaRPr lang="en-US">
              <a:latin typeface="Calibri" pitchFamily="34" charset="0"/>
            </a:endParaRPr>
          </a:p>
          <a:p>
            <a:r>
              <a:rPr lang="en-US" b="1">
                <a:latin typeface="Calibri" pitchFamily="34" charset="0"/>
              </a:rPr>
              <a:t>Size:</a:t>
            </a:r>
            <a:r>
              <a:rPr lang="en-US">
                <a:latin typeface="Calibri" pitchFamily="34" charset="0"/>
              </a:rPr>
              <a:t> 15 inches, weight varies</a:t>
            </a:r>
          </a:p>
          <a:p>
            <a:r>
              <a:rPr lang="en-US" b="1">
                <a:latin typeface="Calibri" pitchFamily="34" charset="0"/>
              </a:rPr>
              <a:t>Nutrition:</a:t>
            </a:r>
            <a:r>
              <a:rPr lang="en-US">
                <a:latin typeface="Calibri" pitchFamily="34" charset="0"/>
              </a:rPr>
              <a:t> Plankton, zooplankton</a:t>
            </a:r>
          </a:p>
          <a:p>
            <a:r>
              <a:rPr lang="en-US" b="1">
                <a:latin typeface="Calibri" pitchFamily="34" charset="0"/>
              </a:rPr>
              <a:t>Reproduction:</a:t>
            </a:r>
            <a:r>
              <a:rPr lang="en-US">
                <a:latin typeface="Calibri" pitchFamily="34" charset="0"/>
              </a:rPr>
              <a:t> eggs hatch in open ocean, larvae move to estuaries, after a year, move to the ocean</a:t>
            </a:r>
          </a:p>
          <a:p>
            <a:r>
              <a:rPr lang="en-US" b="1">
                <a:latin typeface="Calibri" pitchFamily="34" charset="0"/>
              </a:rPr>
              <a:t>Population size and trend:</a:t>
            </a:r>
            <a:r>
              <a:rPr lang="en-US">
                <a:latin typeface="Calibri" pitchFamily="34" charset="0"/>
              </a:rPr>
              <a:t> most abundant in waters </a:t>
            </a:r>
          </a:p>
          <a:p>
            <a:endParaRPr lang="en-US">
              <a:latin typeface="Calibri" pitchFamily="34" charset="0"/>
            </a:endParaRPr>
          </a:p>
          <a:p>
            <a:r>
              <a:rPr lang="en-US" b="1">
                <a:latin typeface="Calibri" pitchFamily="34" charset="0"/>
              </a:rPr>
              <a:t>Oxygen Level Tolerance:</a:t>
            </a:r>
            <a:r>
              <a:rPr lang="en-US">
                <a:latin typeface="Calibri" pitchFamily="34" charset="0"/>
              </a:rPr>
              <a:t> no higher then 1.1 mgL-1 DO at 28C</a:t>
            </a:r>
          </a:p>
          <a:p>
            <a:r>
              <a:rPr lang="en-US" b="1">
                <a:latin typeface="Calibri" pitchFamily="34" charset="0"/>
              </a:rPr>
              <a:t>Ecosystem Role:</a:t>
            </a:r>
            <a:r>
              <a:rPr lang="en-US">
                <a:latin typeface="Calibri" pitchFamily="34" charset="0"/>
              </a:rPr>
              <a:t> Forage fish, filter feeder</a:t>
            </a:r>
          </a:p>
          <a:p>
            <a:r>
              <a:rPr lang="en-US" b="1">
                <a:latin typeface="Calibri" pitchFamily="34" charset="0"/>
              </a:rPr>
              <a:t>Future of Fish in the Mid-Atlantic Bight:</a:t>
            </a:r>
          </a:p>
          <a:p>
            <a:r>
              <a:rPr lang="en-US">
                <a:latin typeface="Calibri" pitchFamily="34" charset="0"/>
              </a:rPr>
              <a:t>Managed by the Atlantic States Marine Fisheries Commission (ASMFC)</a:t>
            </a:r>
          </a:p>
          <a:p>
            <a:r>
              <a:rPr lang="en-US" b="1">
                <a:latin typeface="Calibri" pitchFamily="34" charset="0"/>
              </a:rPr>
              <a:t>If overfished:</a:t>
            </a:r>
            <a:r>
              <a:rPr lang="en-US">
                <a:latin typeface="Calibri" pitchFamily="34" charset="0"/>
              </a:rPr>
              <a:t> fecundity reference point, Fishing mortality target</a:t>
            </a:r>
          </a:p>
          <a:p>
            <a:endParaRPr lang="en-US">
              <a:latin typeface="Calibri" pitchFamily="34" charset="0"/>
            </a:endParaRPr>
          </a:p>
        </p:txBody>
      </p:sp>
      <p:sp>
        <p:nvSpPr>
          <p:cNvPr id="9" name="Rectangle 8"/>
          <p:cNvSpPr/>
          <p:nvPr/>
        </p:nvSpPr>
        <p:spPr>
          <a:xfrm>
            <a:off x="2400300" y="2967038"/>
            <a:ext cx="184150" cy="923925"/>
          </a:xfrm>
          <a:prstGeom prst="rect">
            <a:avLst/>
          </a:prstGeom>
          <a:noFill/>
        </p:spPr>
        <p:txBody>
          <a:bodyPr wrap="none">
            <a:spAutoFit/>
          </a:bodyPr>
          <a:lstStyle/>
          <a:p>
            <a:pPr algn="ctr" fontAlgn="auto">
              <a:spcBef>
                <a:spcPts val="0"/>
              </a:spcBef>
              <a:spcAft>
                <a:spcPts val="0"/>
              </a:spcAft>
              <a:defRPr/>
            </a:pP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ampfish.net/images/spot.gif"/>
          <p:cNvPicPr>
            <a:picLocks noChangeAspect="1" noChangeArrowheads="1"/>
          </p:cNvPicPr>
          <p:nvPr/>
        </p:nvPicPr>
        <p:blipFill>
          <a:blip r:embed="rId2" cstate="print"/>
          <a:srcRect/>
          <a:stretch>
            <a:fillRect/>
          </a:stretch>
        </p:blipFill>
        <p:spPr bwMode="auto">
          <a:xfrm>
            <a:off x="5259388" y="152400"/>
            <a:ext cx="3305175" cy="1828800"/>
          </a:xfrm>
          <a:prstGeom prst="rect">
            <a:avLst/>
          </a:prstGeom>
          <a:noFill/>
          <a:ln w="9525">
            <a:noFill/>
            <a:miter lim="800000"/>
            <a:headEnd/>
            <a:tailEnd/>
          </a:ln>
        </p:spPr>
      </p:pic>
      <p:sp>
        <p:nvSpPr>
          <p:cNvPr id="8195" name="TextBox 3"/>
          <p:cNvSpPr txBox="1">
            <a:spLocks noChangeArrowheads="1"/>
          </p:cNvSpPr>
          <p:nvPr/>
        </p:nvSpPr>
        <p:spPr bwMode="auto">
          <a:xfrm>
            <a:off x="0" y="381000"/>
            <a:ext cx="5410200" cy="381000"/>
          </a:xfrm>
          <a:prstGeom prst="rect">
            <a:avLst/>
          </a:prstGeom>
          <a:noFill/>
          <a:ln w="9525">
            <a:noFill/>
            <a:miter lim="800000"/>
            <a:headEnd/>
            <a:tailEnd/>
          </a:ln>
        </p:spPr>
        <p:txBody>
          <a:bodyPr>
            <a:spAutoFit/>
          </a:bodyPr>
          <a:lstStyle/>
          <a:p>
            <a:endParaRPr lang="en-US">
              <a:latin typeface="Calibri" pitchFamily="34" charset="0"/>
            </a:endParaRPr>
          </a:p>
        </p:txBody>
      </p:sp>
      <p:sp>
        <p:nvSpPr>
          <p:cNvPr id="6" name="TextBox 5"/>
          <p:cNvSpPr txBox="1"/>
          <p:nvPr/>
        </p:nvSpPr>
        <p:spPr>
          <a:xfrm>
            <a:off x="1268413" y="298450"/>
            <a:ext cx="5867400" cy="954088"/>
          </a:xfrm>
          <a:prstGeom prst="rect">
            <a:avLst/>
          </a:prstGeom>
          <a:noFill/>
        </p:spPr>
        <p:txBody>
          <a:bodyPr>
            <a:spAutoFit/>
          </a:bodyPr>
          <a:lstStyle/>
          <a:p>
            <a:pPr fontAlgn="auto">
              <a:spcBef>
                <a:spcPts val="0"/>
              </a:spcBef>
              <a:spcAft>
                <a:spcPts val="0"/>
              </a:spcAft>
              <a:defRPr/>
            </a:pPr>
            <a:r>
              <a:rPr lang="en-US" sz="2800" i="1" dirty="0">
                <a:solidFill>
                  <a:schemeClr val="tx2">
                    <a:lumMod val="50000"/>
                  </a:schemeClr>
                </a:solidFill>
                <a:latin typeface="+mn-lt"/>
                <a:cs typeface="+mn-cs"/>
              </a:rPr>
              <a:t>Leiostomus xanthurus</a:t>
            </a:r>
          </a:p>
          <a:p>
            <a:pPr fontAlgn="auto">
              <a:spcBef>
                <a:spcPts val="0"/>
              </a:spcBef>
              <a:spcAft>
                <a:spcPts val="0"/>
              </a:spcAft>
              <a:defRPr/>
            </a:pPr>
            <a:r>
              <a:rPr lang="en-US" sz="2800" dirty="0">
                <a:solidFill>
                  <a:schemeClr val="tx2">
                    <a:lumMod val="60000"/>
                    <a:lumOff val="40000"/>
                  </a:schemeClr>
                </a:solidFill>
                <a:latin typeface="+mn-lt"/>
                <a:cs typeface="+mn-cs"/>
              </a:rPr>
              <a:t>Spot Fish</a:t>
            </a:r>
          </a:p>
        </p:txBody>
      </p:sp>
      <p:sp>
        <p:nvSpPr>
          <p:cNvPr id="8197" name="TextBox 6"/>
          <p:cNvSpPr txBox="1">
            <a:spLocks noChangeArrowheads="1"/>
          </p:cNvSpPr>
          <p:nvPr/>
        </p:nvSpPr>
        <p:spPr bwMode="auto">
          <a:xfrm>
            <a:off x="533400" y="2133600"/>
            <a:ext cx="7924800" cy="3937000"/>
          </a:xfrm>
          <a:prstGeom prst="rect">
            <a:avLst/>
          </a:prstGeom>
          <a:noFill/>
          <a:ln w="9525">
            <a:noFill/>
            <a:miter lim="800000"/>
            <a:headEnd/>
            <a:tailEnd/>
          </a:ln>
        </p:spPr>
        <p:txBody>
          <a:bodyPr>
            <a:spAutoFit/>
          </a:bodyPr>
          <a:lstStyle/>
          <a:p>
            <a:r>
              <a:rPr lang="en-US" b="1">
                <a:latin typeface="Calibri" pitchFamily="34" charset="0"/>
              </a:rPr>
              <a:t>Location:</a:t>
            </a:r>
            <a:r>
              <a:rPr lang="en-US">
                <a:latin typeface="Calibri" pitchFamily="34" charset="0"/>
              </a:rPr>
              <a:t> North Carolina coast</a:t>
            </a:r>
          </a:p>
          <a:p>
            <a:r>
              <a:rPr lang="en-US" b="1">
                <a:latin typeface="Calibri" pitchFamily="34" charset="0"/>
              </a:rPr>
              <a:t>Commercial Value: </a:t>
            </a:r>
            <a:r>
              <a:rPr lang="en-US">
                <a:latin typeface="Calibri" pitchFamily="34" charset="0"/>
              </a:rPr>
              <a:t>commercial/recreational fishing</a:t>
            </a:r>
          </a:p>
          <a:p>
            <a:r>
              <a:rPr lang="en-US" b="1">
                <a:latin typeface="Calibri" pitchFamily="34" charset="0"/>
              </a:rPr>
              <a:t>Depth:</a:t>
            </a:r>
            <a:r>
              <a:rPr lang="en-US">
                <a:latin typeface="Calibri" pitchFamily="34" charset="0"/>
              </a:rPr>
              <a:t> near bottom</a:t>
            </a:r>
          </a:p>
          <a:p>
            <a:endParaRPr lang="en-US">
              <a:latin typeface="Calibri" pitchFamily="34" charset="0"/>
            </a:endParaRPr>
          </a:p>
          <a:p>
            <a:r>
              <a:rPr lang="en-US" b="1">
                <a:latin typeface="Calibri" pitchFamily="34" charset="0"/>
              </a:rPr>
              <a:t>Size:</a:t>
            </a:r>
            <a:r>
              <a:rPr lang="en-US">
                <a:latin typeface="Calibri" pitchFamily="34" charset="0"/>
              </a:rPr>
              <a:t> 6-10 inches, max 14 inches, up to 1 lb</a:t>
            </a:r>
          </a:p>
          <a:p>
            <a:r>
              <a:rPr lang="en-US" b="1">
                <a:latin typeface="Calibri" pitchFamily="34" charset="0"/>
              </a:rPr>
              <a:t>Nutrition:</a:t>
            </a:r>
            <a:r>
              <a:rPr lang="en-US">
                <a:latin typeface="Calibri" pitchFamily="34" charset="0"/>
              </a:rPr>
              <a:t> Bottom feeders: worms, small crustaceans, mollusks</a:t>
            </a:r>
          </a:p>
          <a:p>
            <a:r>
              <a:rPr lang="en-US" b="1">
                <a:latin typeface="Calibri" pitchFamily="34" charset="0"/>
              </a:rPr>
              <a:t>Reproduction:</a:t>
            </a:r>
            <a:r>
              <a:rPr lang="en-US">
                <a:latin typeface="Calibri" pitchFamily="34" charset="0"/>
              </a:rPr>
              <a:t> Spawn in off coast waters, juveniles move to Bay for some months</a:t>
            </a:r>
          </a:p>
          <a:p>
            <a:r>
              <a:rPr lang="en-US" b="1">
                <a:latin typeface="Calibri" pitchFamily="34" charset="0"/>
              </a:rPr>
              <a:t>Population size and trend:</a:t>
            </a:r>
            <a:r>
              <a:rPr lang="en-US">
                <a:latin typeface="Calibri" pitchFamily="34" charset="0"/>
              </a:rPr>
              <a:t> Abundant schools</a:t>
            </a:r>
          </a:p>
          <a:p>
            <a:endParaRPr lang="en-US">
              <a:latin typeface="Calibri" pitchFamily="34" charset="0"/>
            </a:endParaRPr>
          </a:p>
          <a:p>
            <a:r>
              <a:rPr lang="en-US" b="1">
                <a:latin typeface="Calibri" pitchFamily="34" charset="0"/>
              </a:rPr>
              <a:t>Oxygen Level Tolerance:</a:t>
            </a:r>
            <a:r>
              <a:rPr lang="en-US">
                <a:latin typeface="Calibri" pitchFamily="34" charset="0"/>
              </a:rPr>
              <a:t> 2 mgL-1, no lower then 1.5 mgL-1</a:t>
            </a:r>
          </a:p>
          <a:p>
            <a:r>
              <a:rPr lang="en-US" b="1">
                <a:latin typeface="Calibri" pitchFamily="34" charset="0"/>
              </a:rPr>
              <a:t>Ecosystem Role:</a:t>
            </a:r>
            <a:r>
              <a:rPr lang="en-US">
                <a:latin typeface="Calibri" pitchFamily="34" charset="0"/>
              </a:rPr>
              <a:t> Food source</a:t>
            </a:r>
          </a:p>
          <a:p>
            <a:r>
              <a:rPr lang="en-US" b="1">
                <a:latin typeface="Calibri" pitchFamily="34" charset="0"/>
              </a:rPr>
              <a:t>Future of Fish in the Mid-Atlantic Bight:</a:t>
            </a:r>
          </a:p>
          <a:p>
            <a:r>
              <a:rPr lang="en-US">
                <a:latin typeface="Calibri" pitchFamily="34" charset="0"/>
              </a:rPr>
              <a:t>Not overfished at the moment, but being watched over just in case. </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p:cNvSpPr txBox="1">
            <a:spLocks noChangeArrowheads="1"/>
          </p:cNvSpPr>
          <p:nvPr/>
        </p:nvSpPr>
        <p:spPr bwMode="auto">
          <a:xfrm>
            <a:off x="0" y="381000"/>
            <a:ext cx="5410200" cy="381000"/>
          </a:xfrm>
          <a:prstGeom prst="rect">
            <a:avLst/>
          </a:prstGeom>
          <a:noFill/>
          <a:ln w="9525">
            <a:noFill/>
            <a:miter lim="800000"/>
            <a:headEnd/>
            <a:tailEnd/>
          </a:ln>
        </p:spPr>
        <p:txBody>
          <a:bodyPr>
            <a:spAutoFit/>
          </a:bodyPr>
          <a:lstStyle/>
          <a:p>
            <a:endParaRPr lang="en-US">
              <a:latin typeface="Calibri" pitchFamily="34" charset="0"/>
            </a:endParaRPr>
          </a:p>
        </p:txBody>
      </p:sp>
      <p:sp>
        <p:nvSpPr>
          <p:cNvPr id="9219" name="TextBox 5"/>
          <p:cNvSpPr txBox="1">
            <a:spLocks noChangeArrowheads="1"/>
          </p:cNvSpPr>
          <p:nvPr/>
        </p:nvSpPr>
        <p:spPr bwMode="auto">
          <a:xfrm>
            <a:off x="457200" y="228600"/>
            <a:ext cx="5867400" cy="954088"/>
          </a:xfrm>
          <a:prstGeom prst="rect">
            <a:avLst/>
          </a:prstGeom>
          <a:noFill/>
          <a:ln w="9525">
            <a:noFill/>
            <a:miter lim="800000"/>
            <a:headEnd/>
            <a:tailEnd/>
          </a:ln>
        </p:spPr>
        <p:txBody>
          <a:bodyPr>
            <a:spAutoFit/>
          </a:bodyPr>
          <a:lstStyle/>
          <a:p>
            <a:r>
              <a:rPr lang="en-US" sz="2800">
                <a:latin typeface="Calibri" pitchFamily="34" charset="0"/>
              </a:rPr>
              <a:t>Scientific Name: </a:t>
            </a:r>
            <a:r>
              <a:rPr lang="en-US" sz="2800" i="1">
                <a:latin typeface="Calibri" pitchFamily="34" charset="0"/>
              </a:rPr>
              <a:t>Thunnus albacares</a:t>
            </a:r>
            <a:endParaRPr lang="en-US" sz="2800">
              <a:latin typeface="Calibri" pitchFamily="34" charset="0"/>
            </a:endParaRPr>
          </a:p>
          <a:p>
            <a:r>
              <a:rPr lang="en-US" sz="2800">
                <a:latin typeface="Calibri" pitchFamily="34" charset="0"/>
              </a:rPr>
              <a:t>Common Name: Yellow Fin Tina</a:t>
            </a:r>
          </a:p>
        </p:txBody>
      </p:sp>
      <p:sp>
        <p:nvSpPr>
          <p:cNvPr id="9220" name="TextBox 6"/>
          <p:cNvSpPr txBox="1">
            <a:spLocks noChangeArrowheads="1"/>
          </p:cNvSpPr>
          <p:nvPr/>
        </p:nvSpPr>
        <p:spPr bwMode="auto">
          <a:xfrm>
            <a:off x="304800" y="1219200"/>
            <a:ext cx="7924800" cy="6594475"/>
          </a:xfrm>
          <a:prstGeom prst="rect">
            <a:avLst/>
          </a:prstGeom>
          <a:noFill/>
          <a:ln w="9525">
            <a:noFill/>
            <a:miter lim="800000"/>
            <a:headEnd/>
            <a:tailEnd/>
          </a:ln>
        </p:spPr>
        <p:txBody>
          <a:bodyPr>
            <a:spAutoFit/>
          </a:bodyPr>
          <a:lstStyle/>
          <a:p>
            <a:r>
              <a:rPr lang="en-US" b="1" dirty="0">
                <a:latin typeface="Calibri" pitchFamily="34" charset="0"/>
              </a:rPr>
              <a:t>Location</a:t>
            </a:r>
            <a:r>
              <a:rPr lang="en-US" dirty="0">
                <a:latin typeface="Calibri" pitchFamily="34" charset="0"/>
              </a:rPr>
              <a:t>: </a:t>
            </a:r>
            <a:r>
              <a:rPr lang="en-US" sz="1600" dirty="0">
                <a:latin typeface="Calibri" pitchFamily="34" charset="0"/>
              </a:rPr>
              <a:t>Pelagic waters of Tropical and Subtropical oceans worldwide</a:t>
            </a:r>
          </a:p>
          <a:p>
            <a:r>
              <a:rPr lang="en-US" b="1" dirty="0">
                <a:latin typeface="Calibri" pitchFamily="34" charset="0"/>
              </a:rPr>
              <a:t>Commercial Value </a:t>
            </a:r>
            <a:r>
              <a:rPr lang="en-US" dirty="0">
                <a:latin typeface="Calibri" pitchFamily="34" charset="0"/>
              </a:rPr>
              <a:t>: </a:t>
            </a:r>
            <a:r>
              <a:rPr lang="en-US" sz="1600" dirty="0">
                <a:latin typeface="Calibri" pitchFamily="34" charset="0"/>
              </a:rPr>
              <a:t>Tuna are a very commercial fish because it is one of the most popular fish to eat and it is a favorite among recreational fisherman</a:t>
            </a:r>
          </a:p>
          <a:p>
            <a:endParaRPr lang="en-US" sz="1600" dirty="0">
              <a:latin typeface="Calibri" pitchFamily="34" charset="0"/>
            </a:endParaRPr>
          </a:p>
          <a:p>
            <a:r>
              <a:rPr lang="en-US" b="1" dirty="0">
                <a:latin typeface="Calibri" pitchFamily="34" charset="0"/>
              </a:rPr>
              <a:t>Range</a:t>
            </a:r>
            <a:r>
              <a:rPr lang="en-US" dirty="0">
                <a:latin typeface="Calibri" pitchFamily="34" charset="0"/>
              </a:rPr>
              <a:t>: </a:t>
            </a:r>
            <a:r>
              <a:rPr lang="en-US" sz="1600" dirty="0">
                <a:latin typeface="Calibri" pitchFamily="34" charset="0"/>
              </a:rPr>
              <a:t>Lat-Long (along what coast): Atlantic Coast, Pacific Coast</a:t>
            </a:r>
          </a:p>
          <a:p>
            <a:r>
              <a:rPr lang="en-US" sz="1600" dirty="0">
                <a:latin typeface="Calibri" pitchFamily="34" charset="0"/>
              </a:rPr>
              <a:t>	Depth : depths less than 100 meters</a:t>
            </a:r>
          </a:p>
          <a:p>
            <a:endParaRPr lang="en-US" dirty="0">
              <a:latin typeface="Calibri" pitchFamily="34" charset="0"/>
            </a:endParaRPr>
          </a:p>
          <a:p>
            <a:r>
              <a:rPr lang="en-US" b="1" dirty="0">
                <a:latin typeface="Calibri" pitchFamily="34" charset="0"/>
              </a:rPr>
              <a:t>Size</a:t>
            </a:r>
            <a:r>
              <a:rPr lang="en-US" sz="1600" dirty="0">
                <a:latin typeface="Calibri" pitchFamily="34" charset="0"/>
              </a:rPr>
              <a:t>: Maximum length of 6 feet and weighs up to 400 pounds</a:t>
            </a:r>
          </a:p>
          <a:p>
            <a:r>
              <a:rPr lang="en-US" b="1" dirty="0">
                <a:latin typeface="Calibri" pitchFamily="34" charset="0"/>
              </a:rPr>
              <a:t>Nutrition</a:t>
            </a:r>
            <a:r>
              <a:rPr lang="en-US" sz="1600" dirty="0">
                <a:latin typeface="Calibri" pitchFamily="34" charset="0"/>
              </a:rPr>
              <a:t>: flying fish, mackerel, crustaceans, and squid</a:t>
            </a:r>
          </a:p>
          <a:p>
            <a:r>
              <a:rPr lang="en-US" b="1" dirty="0">
                <a:latin typeface="Calibri" pitchFamily="34" charset="0"/>
              </a:rPr>
              <a:t>Reproduction</a:t>
            </a:r>
            <a:r>
              <a:rPr lang="en-US" dirty="0">
                <a:latin typeface="Calibri" pitchFamily="34" charset="0"/>
              </a:rPr>
              <a:t>: </a:t>
            </a:r>
            <a:r>
              <a:rPr lang="en-US" sz="1600" dirty="0">
                <a:latin typeface="Calibri" pitchFamily="34" charset="0"/>
              </a:rPr>
              <a:t>Spawning takes place at sea in the spring and summer, and 	most 	fish are capable of reproduction at the age of 2 or 3 years</a:t>
            </a:r>
          </a:p>
          <a:p>
            <a:r>
              <a:rPr lang="en-US" b="1" dirty="0">
                <a:latin typeface="Calibri" pitchFamily="34" charset="0"/>
              </a:rPr>
              <a:t>Population size and trend</a:t>
            </a:r>
            <a:r>
              <a:rPr lang="en-US" dirty="0">
                <a:latin typeface="Calibri" pitchFamily="34" charset="0"/>
              </a:rPr>
              <a:t>: </a:t>
            </a:r>
            <a:r>
              <a:rPr lang="en-US" sz="1600" dirty="0">
                <a:latin typeface="Calibri" pitchFamily="34" charset="0"/>
              </a:rPr>
              <a:t>yellow fin tuna populations are falling</a:t>
            </a:r>
          </a:p>
          <a:p>
            <a:endParaRPr lang="en-US" sz="1600" dirty="0">
              <a:latin typeface="Calibri" pitchFamily="34" charset="0"/>
            </a:endParaRPr>
          </a:p>
          <a:p>
            <a:r>
              <a:rPr lang="en-US" b="1" dirty="0">
                <a:latin typeface="Calibri" pitchFamily="34" charset="0"/>
              </a:rPr>
              <a:t>Oxygen Level Tolerance</a:t>
            </a:r>
            <a:r>
              <a:rPr lang="en-US" dirty="0">
                <a:latin typeface="Calibri" pitchFamily="34" charset="0"/>
              </a:rPr>
              <a:t> </a:t>
            </a:r>
            <a:r>
              <a:rPr lang="en-US" sz="1600" dirty="0">
                <a:latin typeface="Calibri" pitchFamily="34" charset="0"/>
              </a:rPr>
              <a:t>: need an abundant amount of oxygen supply</a:t>
            </a:r>
          </a:p>
          <a:p>
            <a:r>
              <a:rPr lang="en-US" b="1" dirty="0">
                <a:latin typeface="Calibri" pitchFamily="34" charset="0"/>
              </a:rPr>
              <a:t>Future of Fish in the Mid-Atlantic Bight</a:t>
            </a:r>
          </a:p>
          <a:p>
            <a:r>
              <a:rPr lang="en-US" b="1" dirty="0">
                <a:latin typeface="Calibri" pitchFamily="34" charset="0"/>
              </a:rPr>
              <a:t>	 </a:t>
            </a:r>
            <a:r>
              <a:rPr lang="en-US" sz="1600" b="1" dirty="0">
                <a:latin typeface="Calibri" pitchFamily="34" charset="0"/>
              </a:rPr>
              <a:t>-</a:t>
            </a:r>
            <a:r>
              <a:rPr lang="en-US" sz="1600" dirty="0">
                <a:latin typeface="Calibri" pitchFamily="34" charset="0"/>
              </a:rPr>
              <a:t>International Commission for the Conservation of Atlantic Tunas has 	adopted new yellow fin management standards that reduce the catch of 	small yellow fin off of West Africa and bring other fishing nations closer to U.S. 	standards to try and raise yellow fin tuna populations</a:t>
            </a:r>
            <a:r>
              <a:rPr lang="en-US" sz="1600" b="1" dirty="0">
                <a:latin typeface="Calibri" pitchFamily="34" charset="0"/>
              </a:rPr>
              <a:t>	</a:t>
            </a:r>
          </a:p>
          <a:p>
            <a:r>
              <a:rPr lang="en-US" sz="1600" b="1" dirty="0">
                <a:latin typeface="Calibri" pitchFamily="34" charset="0"/>
              </a:rPr>
              <a:t>	-</a:t>
            </a:r>
            <a:r>
              <a:rPr lang="en-US" sz="1600" dirty="0">
                <a:latin typeface="Calibri" pitchFamily="34" charset="0"/>
              </a:rPr>
              <a:t>2007 tuna are considered an endangered species </a:t>
            </a:r>
            <a:r>
              <a:rPr lang="en-US" sz="1200" dirty="0">
                <a:latin typeface="Calibri" pitchFamily="34" charset="0"/>
              </a:rPr>
              <a:t>(</a:t>
            </a:r>
            <a:r>
              <a:rPr lang="en-US" sz="1200" dirty="0">
                <a:solidFill>
                  <a:schemeClr val="accent1"/>
                </a:solidFill>
                <a:latin typeface="Calibri" pitchFamily="34" charset="0"/>
              </a:rPr>
              <a:t>http://www.nytimes.com/2007/01/22/	health/22iht-tuna.4291357.html</a:t>
            </a:r>
            <a:r>
              <a:rPr lang="en-US" sz="1200" dirty="0">
                <a:latin typeface="Calibri" pitchFamily="34" charset="0"/>
              </a:rPr>
              <a:t>)</a:t>
            </a:r>
            <a:endParaRPr lang="en-US" sz="1200" b="1" dirty="0">
              <a:latin typeface="Calibri" pitchFamily="34" charset="0"/>
            </a:endParaRPr>
          </a:p>
          <a:p>
            <a:endParaRPr lang="en-US" b="1" dirty="0">
              <a:latin typeface="Calibri" pitchFamily="34" charset="0"/>
            </a:endParaRPr>
          </a:p>
          <a:p>
            <a:endParaRPr lang="en-US" b="1" dirty="0">
              <a:latin typeface="Calibri" pitchFamily="34" charset="0"/>
            </a:endParaRPr>
          </a:p>
          <a:p>
            <a:endParaRPr lang="en-US" b="1" dirty="0">
              <a:latin typeface="Calibri" pitchFamily="34" charset="0"/>
            </a:endParaRPr>
          </a:p>
          <a:p>
            <a:endParaRPr lang="en-US" dirty="0">
              <a:latin typeface="Calibri" pitchFamily="34" charset="0"/>
            </a:endParaRPr>
          </a:p>
        </p:txBody>
      </p:sp>
      <p:sp>
        <p:nvSpPr>
          <p:cNvPr id="9" name="Rectangle 8"/>
          <p:cNvSpPr/>
          <p:nvPr/>
        </p:nvSpPr>
        <p:spPr>
          <a:xfrm>
            <a:off x="2400300" y="2967038"/>
            <a:ext cx="184150" cy="923925"/>
          </a:xfrm>
          <a:prstGeom prst="rect">
            <a:avLst/>
          </a:prstGeom>
          <a:noFill/>
        </p:spPr>
        <p:txBody>
          <a:bodyPr wrap="none">
            <a:spAutoFit/>
          </a:bodyPr>
          <a:lstStyle/>
          <a:p>
            <a:pPr algn="ctr" fontAlgn="auto">
              <a:spcBef>
                <a:spcPts val="0"/>
              </a:spcBef>
              <a:spcAft>
                <a:spcPts val="0"/>
              </a:spcAft>
              <a:defRPr/>
            </a:pP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pic>
        <p:nvPicPr>
          <p:cNvPr id="9222" name="Picture 7" descr="fish.jpg"/>
          <p:cNvPicPr>
            <a:picLocks noChangeAspect="1"/>
          </p:cNvPicPr>
          <p:nvPr/>
        </p:nvPicPr>
        <p:blipFill>
          <a:blip r:embed="rId2" cstate="print"/>
          <a:srcRect/>
          <a:stretch>
            <a:fillRect/>
          </a:stretch>
        </p:blipFill>
        <p:spPr bwMode="auto">
          <a:xfrm>
            <a:off x="6477000" y="76200"/>
            <a:ext cx="2568575"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0" y="381000"/>
            <a:ext cx="5410200" cy="381000"/>
          </a:xfrm>
          <a:prstGeom prst="rect">
            <a:avLst/>
          </a:prstGeom>
          <a:noFill/>
          <a:ln w="9525">
            <a:noFill/>
            <a:miter lim="800000"/>
            <a:headEnd/>
            <a:tailEnd/>
          </a:ln>
        </p:spPr>
        <p:txBody>
          <a:bodyPr>
            <a:spAutoFit/>
          </a:bodyPr>
          <a:lstStyle/>
          <a:p>
            <a:endParaRPr lang="en-US">
              <a:latin typeface="Calibri" pitchFamily="34" charset="0"/>
            </a:endParaRPr>
          </a:p>
        </p:txBody>
      </p:sp>
      <p:sp>
        <p:nvSpPr>
          <p:cNvPr id="10243" name="TextBox 5"/>
          <p:cNvSpPr txBox="1">
            <a:spLocks noChangeArrowheads="1"/>
          </p:cNvSpPr>
          <p:nvPr/>
        </p:nvSpPr>
        <p:spPr bwMode="auto">
          <a:xfrm>
            <a:off x="152400" y="304800"/>
            <a:ext cx="5867400" cy="892175"/>
          </a:xfrm>
          <a:prstGeom prst="rect">
            <a:avLst/>
          </a:prstGeom>
          <a:noFill/>
          <a:ln w="9525">
            <a:noFill/>
            <a:miter lim="800000"/>
            <a:headEnd/>
            <a:tailEnd/>
          </a:ln>
        </p:spPr>
        <p:txBody>
          <a:bodyPr>
            <a:spAutoFit/>
          </a:bodyPr>
          <a:lstStyle/>
          <a:p>
            <a:r>
              <a:rPr lang="en-US" sz="2600">
                <a:latin typeface="Calibri" pitchFamily="34" charset="0"/>
              </a:rPr>
              <a:t>Scientific Name: </a:t>
            </a:r>
            <a:r>
              <a:rPr lang="en-US" sz="2600" i="1">
                <a:latin typeface="Calibri" pitchFamily="34" charset="0"/>
              </a:rPr>
              <a:t>Cynoscion regalis</a:t>
            </a:r>
            <a:endParaRPr lang="en-US" sz="2600">
              <a:latin typeface="Calibri" pitchFamily="34" charset="0"/>
            </a:endParaRPr>
          </a:p>
          <a:p>
            <a:r>
              <a:rPr lang="en-US" sz="2600">
                <a:latin typeface="Calibri" pitchFamily="34" charset="0"/>
              </a:rPr>
              <a:t>Common Name: Weakfish </a:t>
            </a:r>
          </a:p>
        </p:txBody>
      </p:sp>
      <p:sp>
        <p:nvSpPr>
          <p:cNvPr id="10244" name="TextBox 6"/>
          <p:cNvSpPr txBox="1">
            <a:spLocks noChangeArrowheads="1"/>
          </p:cNvSpPr>
          <p:nvPr/>
        </p:nvSpPr>
        <p:spPr bwMode="auto">
          <a:xfrm>
            <a:off x="152400" y="1676400"/>
            <a:ext cx="7924800" cy="4816475"/>
          </a:xfrm>
          <a:prstGeom prst="rect">
            <a:avLst/>
          </a:prstGeom>
          <a:noFill/>
          <a:ln w="9525">
            <a:noFill/>
            <a:miter lim="800000"/>
            <a:headEnd/>
            <a:tailEnd/>
          </a:ln>
        </p:spPr>
        <p:txBody>
          <a:bodyPr>
            <a:spAutoFit/>
          </a:bodyPr>
          <a:lstStyle/>
          <a:p>
            <a:r>
              <a:rPr lang="en-US" sz="1000" b="1" u="sng">
                <a:latin typeface="Calibri" pitchFamily="34" charset="0"/>
              </a:rPr>
              <a:t>Commercial Value </a:t>
            </a:r>
            <a:r>
              <a:rPr lang="en-US" sz="1000">
                <a:latin typeface="Calibri" pitchFamily="34" charset="0"/>
              </a:rPr>
              <a:t>:</a:t>
            </a:r>
          </a:p>
          <a:p>
            <a:pPr>
              <a:buFont typeface="Arial" charset="0"/>
              <a:buChar char="•"/>
            </a:pPr>
            <a:r>
              <a:rPr lang="en-US" sz="1000">
                <a:latin typeface="Calibri" pitchFamily="34" charset="0"/>
              </a:rPr>
              <a:t> Fished for commercial and recreational  purposes</a:t>
            </a:r>
          </a:p>
          <a:p>
            <a:pPr>
              <a:buFont typeface="Arial" charset="0"/>
              <a:buNone/>
            </a:pPr>
            <a:endParaRPr lang="en-US" sz="1000">
              <a:latin typeface="Calibri" pitchFamily="34" charset="0"/>
            </a:endParaRPr>
          </a:p>
          <a:p>
            <a:r>
              <a:rPr lang="en-US" sz="1000" b="1" u="sng">
                <a:latin typeface="Calibri" pitchFamily="34" charset="0"/>
              </a:rPr>
              <a:t>Range</a:t>
            </a:r>
            <a:r>
              <a:rPr lang="en-US" sz="1000">
                <a:latin typeface="Calibri" pitchFamily="34" charset="0"/>
              </a:rPr>
              <a:t>: </a:t>
            </a:r>
          </a:p>
          <a:p>
            <a:r>
              <a:rPr lang="en-US" sz="1000">
                <a:latin typeface="Calibri" pitchFamily="34" charset="0"/>
              </a:rPr>
              <a:t>	Eastern United states and Canada; Can be found from Nova Scotia, Canada to Florida</a:t>
            </a:r>
          </a:p>
          <a:p>
            <a:pPr lvl="2">
              <a:buFont typeface="Arial" charset="0"/>
              <a:buChar char="•"/>
            </a:pPr>
            <a:r>
              <a:rPr lang="en-US" sz="1000">
                <a:latin typeface="Calibri" pitchFamily="34" charset="0"/>
              </a:rPr>
              <a:t>Weakfish migrate up and down the coast in accordance to the seasonality in ocean water temperatures</a:t>
            </a:r>
          </a:p>
          <a:p>
            <a:r>
              <a:rPr lang="en-US" sz="1000">
                <a:latin typeface="Calibri" pitchFamily="34" charset="0"/>
              </a:rPr>
              <a:t>	</a:t>
            </a:r>
            <a:r>
              <a:rPr lang="en-US" sz="1000" b="1">
                <a:latin typeface="Calibri" pitchFamily="34" charset="0"/>
              </a:rPr>
              <a:t>Depth:</a:t>
            </a:r>
          </a:p>
          <a:p>
            <a:pPr lvl="2">
              <a:buFont typeface="Arial" charset="0"/>
              <a:buChar char="•"/>
            </a:pPr>
            <a:r>
              <a:rPr lang="en-US" sz="1000">
                <a:latin typeface="Calibri" pitchFamily="34" charset="0"/>
              </a:rPr>
              <a:t>  These fish are normally surface dwellers 		</a:t>
            </a:r>
          </a:p>
          <a:p>
            <a:r>
              <a:rPr lang="en-US" sz="1000" b="1" u="sng">
                <a:latin typeface="Calibri" pitchFamily="34" charset="0"/>
              </a:rPr>
              <a:t>Info</a:t>
            </a:r>
            <a:r>
              <a:rPr lang="en-US" sz="1000">
                <a:latin typeface="Calibri" pitchFamily="34" charset="0"/>
              </a:rPr>
              <a:t>: </a:t>
            </a:r>
          </a:p>
          <a:p>
            <a:pPr lvl="2">
              <a:buFont typeface="Arial" charset="0"/>
              <a:buChar char="•"/>
            </a:pPr>
            <a:r>
              <a:rPr lang="en-US" sz="1000">
                <a:latin typeface="Calibri" pitchFamily="34" charset="0"/>
              </a:rPr>
              <a:t> </a:t>
            </a:r>
            <a:r>
              <a:rPr lang="en-US" sz="1000" b="1">
                <a:latin typeface="Calibri" pitchFamily="34" charset="0"/>
              </a:rPr>
              <a:t>Size:</a:t>
            </a:r>
            <a:r>
              <a:rPr lang="en-US" sz="1000">
                <a:latin typeface="Calibri" pitchFamily="34" charset="0"/>
              </a:rPr>
              <a:t> Weakfish can reach up to 1 meter in length </a:t>
            </a:r>
          </a:p>
          <a:p>
            <a:pPr lvl="2">
              <a:buFont typeface="Arial" charset="0"/>
              <a:buChar char="•"/>
            </a:pPr>
            <a:r>
              <a:rPr lang="en-US" sz="1000">
                <a:latin typeface="Calibri" pitchFamily="34" charset="0"/>
              </a:rPr>
              <a:t> </a:t>
            </a:r>
            <a:r>
              <a:rPr lang="en-US" sz="1000" b="1">
                <a:latin typeface="Calibri" pitchFamily="34" charset="0"/>
              </a:rPr>
              <a:t>Weight:</a:t>
            </a:r>
            <a:r>
              <a:rPr lang="en-US" sz="1000">
                <a:latin typeface="Calibri" pitchFamily="34" charset="0"/>
              </a:rPr>
              <a:t> The average weight of weakfish is usually less than 12 pounds. Any fish heavier than that is considered to be rare</a:t>
            </a:r>
          </a:p>
          <a:p>
            <a:r>
              <a:rPr lang="en-US" sz="1000">
                <a:latin typeface="Calibri" pitchFamily="34" charset="0"/>
              </a:rPr>
              <a:t>	</a:t>
            </a:r>
            <a:r>
              <a:rPr lang="en-US" sz="1000" b="1">
                <a:latin typeface="Calibri" pitchFamily="34" charset="0"/>
              </a:rPr>
              <a:t>Nutrition:</a:t>
            </a:r>
          </a:p>
          <a:p>
            <a:pPr lvl="3">
              <a:buFont typeface="Arial" charset="0"/>
              <a:buChar char="•"/>
            </a:pPr>
            <a:r>
              <a:rPr lang="en-US" sz="1000">
                <a:latin typeface="Calibri" pitchFamily="34" charset="0"/>
              </a:rPr>
              <a:t>In general though weakfish feed on an variety of </a:t>
            </a:r>
            <a:r>
              <a:rPr lang="en-US" sz="1000" b="1">
                <a:latin typeface="Calibri" pitchFamily="34" charset="0"/>
              </a:rPr>
              <a:t> </a:t>
            </a:r>
            <a:r>
              <a:rPr lang="en-US" sz="1000">
                <a:latin typeface="Calibri" pitchFamily="34" charset="0"/>
              </a:rPr>
              <a:t>crabs, shrimp, mollusks, squid and small fish</a:t>
            </a:r>
            <a:endParaRPr lang="en-US" sz="1000" b="1">
              <a:latin typeface="Calibri" pitchFamily="34" charset="0"/>
            </a:endParaRPr>
          </a:p>
          <a:p>
            <a:pPr lvl="3">
              <a:buFont typeface="Arial" charset="0"/>
              <a:buChar char="•"/>
            </a:pPr>
            <a:r>
              <a:rPr lang="en-US" sz="1000" b="1">
                <a:latin typeface="Calibri" pitchFamily="34" charset="0"/>
              </a:rPr>
              <a:t>Reproduction:</a:t>
            </a:r>
          </a:p>
          <a:p>
            <a:pPr lvl="3">
              <a:buFont typeface="Arial" charset="0"/>
              <a:buChar char="•"/>
            </a:pPr>
            <a:r>
              <a:rPr lang="en-US" sz="1000">
                <a:latin typeface="Calibri" pitchFamily="34" charset="0"/>
              </a:rPr>
              <a:t>May through October; Batch fecundity and spawning frequency varies annually</a:t>
            </a:r>
          </a:p>
          <a:p>
            <a:pPr lvl="3">
              <a:buFont typeface="Arial" charset="0"/>
              <a:buChar char="•"/>
            </a:pPr>
            <a:r>
              <a:rPr lang="en-US" sz="1000">
                <a:latin typeface="Calibri" pitchFamily="34" charset="0"/>
              </a:rPr>
              <a:t>Young fish swim down to the lower part of the Bay from late summer to fall making their way to salty water by winter</a:t>
            </a:r>
          </a:p>
          <a:p>
            <a:pPr lvl="2">
              <a:buFont typeface="Arial" charset="0"/>
              <a:buChar char="•"/>
            </a:pPr>
            <a:r>
              <a:rPr lang="en-US" sz="1000" b="1">
                <a:latin typeface="Calibri" pitchFamily="34" charset="0"/>
              </a:rPr>
              <a:t>Population size and trend</a:t>
            </a:r>
            <a:r>
              <a:rPr lang="en-US" sz="1000">
                <a:latin typeface="Calibri" pitchFamily="34" charset="0"/>
              </a:rPr>
              <a:t>: Weakfish are on a massive decline; populations have dropped, they were </a:t>
            </a:r>
          </a:p>
          <a:p>
            <a:r>
              <a:rPr lang="en-US" sz="1000">
                <a:latin typeface="Calibri" pitchFamily="34" charset="0"/>
              </a:rPr>
              <a:t>	recently banned from being fished off the coasts of Maine to Florida in 1995</a:t>
            </a:r>
          </a:p>
          <a:p>
            <a:endParaRPr lang="en-US" sz="1000">
              <a:latin typeface="Calibri" pitchFamily="34" charset="0"/>
            </a:endParaRPr>
          </a:p>
          <a:p>
            <a:r>
              <a:rPr lang="en-US" sz="1000">
                <a:latin typeface="Calibri" pitchFamily="34" charset="0"/>
              </a:rPr>
              <a:t>	</a:t>
            </a:r>
            <a:r>
              <a:rPr lang="en-US" sz="1000" b="1">
                <a:latin typeface="Calibri" pitchFamily="34" charset="0"/>
              </a:rPr>
              <a:t>Oxygen Level Tolerance : </a:t>
            </a:r>
          </a:p>
          <a:p>
            <a:pPr lvl="2">
              <a:buFont typeface="Arial" charset="0"/>
              <a:buChar char="•"/>
            </a:pPr>
            <a:r>
              <a:rPr lang="en-US" sz="1000" b="1">
                <a:latin typeface="Calibri" pitchFamily="34" charset="0"/>
              </a:rPr>
              <a:t> </a:t>
            </a:r>
            <a:r>
              <a:rPr lang="en-US" sz="1000">
                <a:latin typeface="Calibri" pitchFamily="34" charset="0"/>
              </a:rPr>
              <a:t>In general weakfish have a relatively high tolerance to low oxygen levels, particularly if they have become accustomed to it</a:t>
            </a:r>
          </a:p>
          <a:p>
            <a:pPr lvl="2">
              <a:buFont typeface="Arial" charset="0"/>
              <a:buChar char="•"/>
            </a:pPr>
            <a:r>
              <a:rPr lang="en-US" sz="1000">
                <a:latin typeface="Calibri" pitchFamily="34" charset="0"/>
              </a:rPr>
              <a:t>Certain functionality such as  swimming and overall activity have shown to be lower in hypoxic conditions</a:t>
            </a:r>
            <a:endParaRPr lang="en-US" sz="1000" b="1">
              <a:latin typeface="Calibri" pitchFamily="34" charset="0"/>
            </a:endParaRPr>
          </a:p>
          <a:p>
            <a:r>
              <a:rPr lang="en-US" sz="1000">
                <a:latin typeface="Calibri" pitchFamily="34" charset="0"/>
              </a:rPr>
              <a:t>	</a:t>
            </a:r>
            <a:r>
              <a:rPr lang="en-US" sz="1000" b="1">
                <a:latin typeface="Calibri" pitchFamily="34" charset="0"/>
              </a:rPr>
              <a:t>Ecosystem Role</a:t>
            </a:r>
            <a:r>
              <a:rPr lang="en-US" sz="1000">
                <a:latin typeface="Calibri" pitchFamily="34" charset="0"/>
              </a:rPr>
              <a:t>: </a:t>
            </a:r>
          </a:p>
          <a:p>
            <a:pPr lvl="2">
              <a:buFont typeface="Arial" charset="0"/>
              <a:buChar char="•"/>
            </a:pPr>
            <a:r>
              <a:rPr lang="en-US" sz="1000">
                <a:latin typeface="Calibri" pitchFamily="34" charset="0"/>
              </a:rPr>
              <a:t>In the Chesapeake Bay, weakfish are top carnivores; feed along the edge of various habitats such as the eel-grass habitat and channel, rock and oyster reef habitats</a:t>
            </a:r>
          </a:p>
          <a:p>
            <a:pPr lvl="2">
              <a:buFont typeface="Arial" charset="0"/>
              <a:buChar char="•"/>
            </a:pPr>
            <a:r>
              <a:rPr lang="en-US" sz="1000">
                <a:latin typeface="Calibri" pitchFamily="34" charset="0"/>
              </a:rPr>
              <a:t>The weakfish are a main prey fish for certain carnivorous fish, such as the striped bass</a:t>
            </a:r>
          </a:p>
          <a:p>
            <a:pPr lvl="2">
              <a:buFont typeface="Arial" charset="0"/>
              <a:buChar char="•"/>
            </a:pPr>
            <a:r>
              <a:rPr lang="en-US" sz="1000">
                <a:latin typeface="Calibri" pitchFamily="34" charset="0"/>
              </a:rPr>
              <a:t>Have a significant impact on small fish populations such as  menhaden, anchovies and mummichog</a:t>
            </a:r>
          </a:p>
          <a:p>
            <a:endParaRPr lang="en-US" sz="1000">
              <a:latin typeface="Calibri" pitchFamily="34" charset="0"/>
            </a:endParaRPr>
          </a:p>
          <a:p>
            <a:r>
              <a:rPr lang="en-US" sz="1000" b="1">
                <a:latin typeface="Calibri" pitchFamily="34" charset="0"/>
              </a:rPr>
              <a:t>Future of Fish in the Mid-Atlantic Bight</a:t>
            </a:r>
          </a:p>
          <a:p>
            <a:pPr>
              <a:buFont typeface="Arial" charset="0"/>
              <a:buChar char="•"/>
            </a:pPr>
            <a:r>
              <a:rPr lang="en-US" sz="1000">
                <a:latin typeface="Calibri" pitchFamily="34" charset="0"/>
              </a:rPr>
              <a:t>it has been determined that the weakfish will still decline but due to inefficiency of replenish the populations and not due to hypoxia</a:t>
            </a:r>
          </a:p>
          <a:p>
            <a:endParaRPr lang="en-US" sz="1000">
              <a:latin typeface="Calibri" pitchFamily="34" charset="0"/>
            </a:endParaRPr>
          </a:p>
        </p:txBody>
      </p:sp>
      <p:sp>
        <p:nvSpPr>
          <p:cNvPr id="8" name="Rectangle 7"/>
          <p:cNvSpPr/>
          <p:nvPr/>
        </p:nvSpPr>
        <p:spPr>
          <a:xfrm>
            <a:off x="5410200" y="228600"/>
            <a:ext cx="35814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Your Fishy</a:t>
            </a:r>
          </a:p>
          <a:p>
            <a:pPr algn="ctr" fontAlgn="auto">
              <a:spcBef>
                <a:spcPts val="0"/>
              </a:spcBef>
              <a:spcAft>
                <a:spcPts val="0"/>
              </a:spcAft>
              <a:defRPr/>
            </a:pPr>
            <a:endParaRPr lang="en-US" dirty="0"/>
          </a:p>
        </p:txBody>
      </p:sp>
      <p:pic>
        <p:nvPicPr>
          <p:cNvPr id="10246" name="Picture 2"/>
          <p:cNvPicPr>
            <a:picLocks noChangeAspect="1" noChangeArrowheads="1"/>
          </p:cNvPicPr>
          <p:nvPr/>
        </p:nvPicPr>
        <p:blipFill>
          <a:blip r:embed="rId2" cstate="print"/>
          <a:srcRect/>
          <a:stretch>
            <a:fillRect/>
          </a:stretch>
        </p:blipFill>
        <p:spPr bwMode="auto">
          <a:xfrm>
            <a:off x="5334000" y="152400"/>
            <a:ext cx="3733800" cy="209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8" descr="roughy_postcard.jpg"/>
          <p:cNvPicPr>
            <a:picLocks noGrp="1" noChangeAspect="1"/>
          </p:cNvPicPr>
          <p:nvPr>
            <p:ph sz="half" idx="4294967295"/>
          </p:nvPr>
        </p:nvPicPr>
        <p:blipFill>
          <a:blip r:embed="rId2" cstate="print"/>
          <a:srcRect b="24110"/>
          <a:stretch>
            <a:fillRect/>
          </a:stretch>
        </p:blipFill>
        <p:spPr>
          <a:xfrm>
            <a:off x="6781800" y="403225"/>
            <a:ext cx="2362200" cy="1273175"/>
          </a:xfrm>
        </p:spPr>
      </p:pic>
      <p:sp>
        <p:nvSpPr>
          <p:cNvPr id="11267" name="Title 6"/>
          <p:cNvSpPr>
            <a:spLocks noGrp="1"/>
          </p:cNvSpPr>
          <p:nvPr>
            <p:ph type="title" idx="4294967295"/>
          </p:nvPr>
        </p:nvSpPr>
        <p:spPr>
          <a:xfrm>
            <a:off x="0" y="228600"/>
            <a:ext cx="4267200" cy="1143000"/>
          </a:xfrm>
        </p:spPr>
        <p:txBody>
          <a:bodyPr/>
          <a:lstStyle/>
          <a:p>
            <a:pPr eaLnBrk="1" hangingPunct="1"/>
            <a:r>
              <a:rPr lang="en-US" smtClean="0"/>
              <a:t>Orange Roughy</a:t>
            </a:r>
          </a:p>
        </p:txBody>
      </p:sp>
      <p:sp>
        <p:nvSpPr>
          <p:cNvPr id="12" name="Content Placeholder 11"/>
          <p:cNvSpPr>
            <a:spLocks noGrp="1"/>
          </p:cNvSpPr>
          <p:nvPr>
            <p:ph sz="half" idx="4294967295"/>
          </p:nvPr>
        </p:nvSpPr>
        <p:spPr>
          <a:xfrm>
            <a:off x="0" y="1752600"/>
            <a:ext cx="8229600" cy="4525963"/>
          </a:xfrm>
        </p:spPr>
        <p:txBody>
          <a:bodyPr>
            <a:normAutofit lnSpcReduction="10000"/>
          </a:bodyPr>
          <a:lstStyle/>
          <a:p>
            <a:pPr marL="274320" indent="-274320" eaLnBrk="1" fontAlgn="auto" hangingPunct="1">
              <a:spcAft>
                <a:spcPts val="0"/>
              </a:spcAft>
              <a:buClr>
                <a:schemeClr val="accent3"/>
              </a:buClr>
              <a:buFont typeface="Wingdings 2"/>
              <a:buChar char=""/>
              <a:defRPr/>
            </a:pPr>
            <a:r>
              <a:rPr lang="en-US" b="1" u="sng"/>
              <a:t>Scientific Name</a:t>
            </a:r>
            <a:r>
              <a:rPr lang="en-US" b="1"/>
              <a:t>:</a:t>
            </a:r>
            <a:endParaRPr lang="en-US"/>
          </a:p>
          <a:p>
            <a:pPr marL="274320" indent="-274320" eaLnBrk="1" fontAlgn="auto" hangingPunct="1">
              <a:spcAft>
                <a:spcPts val="0"/>
              </a:spcAft>
              <a:buClr>
                <a:schemeClr val="accent3"/>
              </a:buClr>
              <a:buFont typeface="Wingdings 2"/>
              <a:buChar char=""/>
              <a:defRPr/>
            </a:pPr>
            <a:r>
              <a:rPr lang="en-US" sz="1900"/>
              <a:t>(Hoplostethus atlantics) </a:t>
            </a:r>
          </a:p>
          <a:p>
            <a:pPr marL="274320" indent="-274320" eaLnBrk="1" fontAlgn="auto" hangingPunct="1">
              <a:spcAft>
                <a:spcPts val="0"/>
              </a:spcAft>
              <a:buClr>
                <a:schemeClr val="accent3"/>
              </a:buClr>
              <a:buFont typeface="Wingdings 2"/>
              <a:buChar char=""/>
              <a:defRPr/>
            </a:pPr>
            <a:r>
              <a:rPr lang="en-US" b="1" u="sng"/>
              <a:t>Location</a:t>
            </a:r>
            <a:r>
              <a:rPr lang="en-US" b="1"/>
              <a:t>:</a:t>
            </a:r>
            <a:endParaRPr lang="en-US"/>
          </a:p>
          <a:p>
            <a:pPr marL="274320" indent="-274320" eaLnBrk="1" fontAlgn="auto" hangingPunct="1">
              <a:spcAft>
                <a:spcPts val="0"/>
              </a:spcAft>
              <a:buClr>
                <a:schemeClr val="accent3"/>
              </a:buClr>
              <a:buFont typeface="Wingdings 2"/>
              <a:buChar char=""/>
              <a:defRPr/>
            </a:pPr>
            <a:r>
              <a:rPr lang="en-US" sz="1900"/>
              <a:t>It is found in 3 to 9 °C (37 to 48 °F) deep waters of the Western Pacific Ocean</a:t>
            </a:r>
          </a:p>
          <a:p>
            <a:pPr marL="274320" indent="-274320" eaLnBrk="1" fontAlgn="auto" hangingPunct="1">
              <a:spcAft>
                <a:spcPts val="0"/>
              </a:spcAft>
              <a:buClr>
                <a:schemeClr val="accent3"/>
              </a:buClr>
              <a:buFont typeface="Wingdings 2"/>
              <a:buChar char=""/>
              <a:defRPr/>
            </a:pPr>
            <a:r>
              <a:rPr lang="en-US" sz="1900"/>
              <a:t>Orange roughly are located near features such as seamounts, plateaus and canyons, especially during spawning and feeding.</a:t>
            </a:r>
          </a:p>
          <a:p>
            <a:pPr marL="274320" indent="-274320" eaLnBrk="1" fontAlgn="auto" hangingPunct="1">
              <a:spcAft>
                <a:spcPts val="0"/>
              </a:spcAft>
              <a:buClr>
                <a:schemeClr val="accent3"/>
              </a:buClr>
              <a:buFont typeface="Wingdings 2"/>
              <a:buChar char=""/>
              <a:defRPr/>
            </a:pPr>
            <a:r>
              <a:rPr lang="en-US" sz="2800" b="1" u="sng"/>
              <a:t>Population Size: </a:t>
            </a:r>
            <a:endParaRPr lang="en-US" sz="2800"/>
          </a:p>
          <a:p>
            <a:pPr marL="274320" indent="-274320" eaLnBrk="1" fontAlgn="auto" hangingPunct="1">
              <a:spcAft>
                <a:spcPts val="0"/>
              </a:spcAft>
              <a:buClr>
                <a:schemeClr val="accent3"/>
              </a:buClr>
              <a:buFont typeface="Wingdings 2"/>
              <a:buChar char=""/>
              <a:defRPr/>
            </a:pPr>
            <a:r>
              <a:rPr lang="en-US" sz="1900"/>
              <a:t>Down to less than 30% of their original numbers</a:t>
            </a:r>
          </a:p>
          <a:p>
            <a:pPr marL="274320" indent="-274320" eaLnBrk="1" fontAlgn="auto" hangingPunct="1">
              <a:spcAft>
                <a:spcPts val="0"/>
              </a:spcAft>
              <a:buClr>
                <a:schemeClr val="accent3"/>
              </a:buClr>
              <a:buFont typeface="Wingdings 2"/>
              <a:buChar char=""/>
              <a:defRPr/>
            </a:pPr>
            <a:r>
              <a:rPr lang="en-US" sz="1900"/>
              <a:t>Belongs to the slime-head family.</a:t>
            </a:r>
          </a:p>
          <a:p>
            <a:pPr marL="274320" indent="-274320" eaLnBrk="1" fontAlgn="auto" hangingPunct="1">
              <a:spcAft>
                <a:spcPts val="0"/>
              </a:spcAft>
              <a:buClr>
                <a:schemeClr val="accent3"/>
              </a:buClr>
              <a:buFont typeface="Wingdings 2"/>
              <a:buChar char=""/>
              <a:defRPr/>
            </a:pPr>
            <a:r>
              <a:rPr lang="en-US" sz="2800" b="1" u="sng"/>
              <a:t>Commercial Value:</a:t>
            </a:r>
            <a:endParaRPr lang="en-US" sz="2800"/>
          </a:p>
          <a:p>
            <a:pPr marL="274320" indent="-274320" eaLnBrk="1" fontAlgn="auto" hangingPunct="1">
              <a:spcAft>
                <a:spcPts val="0"/>
              </a:spcAft>
              <a:buClr>
                <a:schemeClr val="accent3"/>
              </a:buClr>
              <a:buFont typeface="Wingdings 2"/>
              <a:buChar char=""/>
              <a:defRPr/>
            </a:pPr>
            <a:r>
              <a:rPr lang="en-US" sz="1900"/>
              <a:t>Overfishing </a:t>
            </a:r>
          </a:p>
          <a:p>
            <a:pPr marL="274320" indent="-274320" eaLnBrk="1" fontAlgn="auto" hangingPunct="1">
              <a:spcAft>
                <a:spcPts val="0"/>
              </a:spcAft>
              <a:buClr>
                <a:schemeClr val="accent3"/>
              </a:buClr>
              <a:buFont typeface="Wingdings 2"/>
              <a:buChar char=""/>
              <a:defRPr/>
            </a:pP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4" descr="roughy_postcard.jpg"/>
          <p:cNvPicPr>
            <a:picLocks noGrp="1" noChangeAspect="1"/>
          </p:cNvPicPr>
          <p:nvPr>
            <p:ph sz="half" idx="4294967295"/>
          </p:nvPr>
        </p:nvPicPr>
        <p:blipFill>
          <a:blip r:embed="rId2" cstate="print"/>
          <a:srcRect b="23798"/>
          <a:stretch>
            <a:fillRect/>
          </a:stretch>
        </p:blipFill>
        <p:spPr>
          <a:xfrm>
            <a:off x="6934200" y="152400"/>
            <a:ext cx="2209800" cy="1195388"/>
          </a:xfrm>
        </p:spPr>
      </p:pic>
      <p:sp>
        <p:nvSpPr>
          <p:cNvPr id="12291" name="Title 1"/>
          <p:cNvSpPr>
            <a:spLocks noGrp="1"/>
          </p:cNvSpPr>
          <p:nvPr>
            <p:ph type="title" idx="4294967295"/>
          </p:nvPr>
        </p:nvSpPr>
        <p:spPr>
          <a:xfrm>
            <a:off x="0" y="152400"/>
            <a:ext cx="4495800" cy="1143000"/>
          </a:xfrm>
        </p:spPr>
        <p:txBody>
          <a:bodyPr/>
          <a:lstStyle/>
          <a:p>
            <a:pPr eaLnBrk="1" hangingPunct="1"/>
            <a:r>
              <a:rPr lang="en-US" smtClean="0"/>
              <a:t>Orange Roughy</a:t>
            </a:r>
          </a:p>
        </p:txBody>
      </p:sp>
      <p:sp>
        <p:nvSpPr>
          <p:cNvPr id="12292" name="Content Placeholder 3"/>
          <p:cNvSpPr>
            <a:spLocks noGrp="1"/>
          </p:cNvSpPr>
          <p:nvPr>
            <p:ph sz="half" idx="4294967295"/>
          </p:nvPr>
        </p:nvSpPr>
        <p:spPr>
          <a:xfrm>
            <a:off x="0" y="1752600"/>
            <a:ext cx="8001000" cy="4525963"/>
          </a:xfrm>
        </p:spPr>
        <p:txBody>
          <a:bodyPr/>
          <a:lstStyle/>
          <a:p>
            <a:pPr eaLnBrk="1" hangingPunct="1">
              <a:lnSpc>
                <a:spcPct val="90000"/>
              </a:lnSpc>
            </a:pPr>
            <a:r>
              <a:rPr lang="en-US" b="1" u="sng" smtClean="0"/>
              <a:t>Size/Info On How Hypoxia Affects It:</a:t>
            </a:r>
            <a:endParaRPr lang="en-US" smtClean="0"/>
          </a:p>
          <a:p>
            <a:pPr eaLnBrk="1" hangingPunct="1">
              <a:lnSpc>
                <a:spcPct val="90000"/>
              </a:lnSpc>
            </a:pPr>
            <a:r>
              <a:rPr lang="en-US" sz="1900" smtClean="0"/>
              <a:t>The organic flux from surface water accumulates in the area and results in episodic hypoxia at the sediment surface. </a:t>
            </a:r>
          </a:p>
          <a:p>
            <a:pPr eaLnBrk="1" hangingPunct="1">
              <a:lnSpc>
                <a:spcPct val="90000"/>
              </a:lnSpc>
            </a:pPr>
            <a:r>
              <a:rPr lang="en-US" sz="1900" smtClean="0"/>
              <a:t>Orange roughy are bottom dwellers they are extremely susceptible to hypoxia and its affects. </a:t>
            </a:r>
          </a:p>
          <a:p>
            <a:pPr eaLnBrk="1" hangingPunct="1">
              <a:lnSpc>
                <a:spcPct val="90000"/>
              </a:lnSpc>
            </a:pPr>
            <a:r>
              <a:rPr lang="en-US" sz="1900" smtClean="0"/>
              <a:t>They are slow moving therefore have a more challenging time traveling out of the hypoxic regions into safer waters. </a:t>
            </a:r>
          </a:p>
          <a:p>
            <a:pPr eaLnBrk="1" hangingPunct="1">
              <a:lnSpc>
                <a:spcPct val="90000"/>
              </a:lnSpc>
            </a:pPr>
            <a:r>
              <a:rPr lang="en-US" b="1" u="sng" smtClean="0"/>
              <a:t>Reproduction/Nutrition:</a:t>
            </a:r>
            <a:endParaRPr lang="en-US" smtClean="0"/>
          </a:p>
          <a:p>
            <a:pPr eaLnBrk="1" hangingPunct="1">
              <a:lnSpc>
                <a:spcPct val="90000"/>
              </a:lnSpc>
            </a:pPr>
            <a:r>
              <a:rPr lang="en-US" sz="1800" smtClean="0">
                <a:solidFill>
                  <a:srgbClr val="000000"/>
                </a:solidFill>
              </a:rPr>
              <a:t>Orange roughy are oceanodromous</a:t>
            </a:r>
          </a:p>
          <a:p>
            <a:pPr eaLnBrk="1" hangingPunct="1">
              <a:lnSpc>
                <a:spcPct val="90000"/>
              </a:lnSpc>
            </a:pPr>
            <a:r>
              <a:rPr lang="en-US" sz="1800" smtClean="0">
                <a:solidFill>
                  <a:srgbClr val="000000"/>
                </a:solidFill>
              </a:rPr>
              <a:t>They travel several hundred kilometers between spawning and feeding areas each year </a:t>
            </a:r>
          </a:p>
          <a:p>
            <a:pPr eaLnBrk="1" hangingPunct="1">
              <a:lnSpc>
                <a:spcPct val="90000"/>
              </a:lnSpc>
            </a:pPr>
            <a:r>
              <a:rPr lang="en-US" sz="1800" smtClean="0">
                <a:solidFill>
                  <a:srgbClr val="000000"/>
                </a:solidFill>
              </a:rPr>
              <a:t>Once hatched the young fish descend deeper as they mature</a:t>
            </a:r>
          </a:p>
          <a:p>
            <a:pPr eaLnBrk="1" hangingPunct="1">
              <a:lnSpc>
                <a:spcPct val="90000"/>
              </a:lnSpc>
            </a:pPr>
            <a:r>
              <a:rPr lang="en-US" sz="1800" smtClean="0">
                <a:solidFill>
                  <a:srgbClr val="000000"/>
                </a:solidFill>
              </a:rPr>
              <a:t>Orange Roughy shed sperm and eggs at the same time. The time between fertilization and hatching is thought to be 10 to 20 days.</a:t>
            </a:r>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idx="4294967295"/>
          </p:nvPr>
        </p:nvSpPr>
        <p:spPr>
          <a:xfrm>
            <a:off x="0" y="228600"/>
            <a:ext cx="4648200" cy="1143000"/>
          </a:xfrm>
        </p:spPr>
        <p:txBody>
          <a:bodyPr/>
          <a:lstStyle/>
          <a:p>
            <a:pPr eaLnBrk="1" hangingPunct="1"/>
            <a:r>
              <a:rPr lang="en-US" smtClean="0"/>
              <a:t>Orange Roughy</a:t>
            </a:r>
          </a:p>
        </p:txBody>
      </p:sp>
      <p:pic>
        <p:nvPicPr>
          <p:cNvPr id="13315" name="Content Placeholder 6" descr="roughy_postcard.jpg"/>
          <p:cNvPicPr>
            <a:picLocks noGrp="1" noChangeAspect="1"/>
          </p:cNvPicPr>
          <p:nvPr>
            <p:ph sz="half" idx="4294967295"/>
          </p:nvPr>
        </p:nvPicPr>
        <p:blipFill>
          <a:blip r:embed="rId2" cstate="print"/>
          <a:srcRect b="22781"/>
          <a:stretch>
            <a:fillRect/>
          </a:stretch>
        </p:blipFill>
        <p:spPr>
          <a:xfrm>
            <a:off x="6781800" y="228600"/>
            <a:ext cx="2362200" cy="1295400"/>
          </a:xfrm>
        </p:spPr>
      </p:pic>
      <p:sp>
        <p:nvSpPr>
          <p:cNvPr id="13316" name="Content Placeholder 9"/>
          <p:cNvSpPr>
            <a:spLocks noGrp="1"/>
          </p:cNvSpPr>
          <p:nvPr>
            <p:ph sz="half" idx="4294967295"/>
          </p:nvPr>
        </p:nvSpPr>
        <p:spPr>
          <a:xfrm>
            <a:off x="1219200" y="1524000"/>
            <a:ext cx="7924800" cy="4953000"/>
          </a:xfrm>
        </p:spPr>
        <p:txBody>
          <a:bodyPr/>
          <a:lstStyle/>
          <a:p>
            <a:pPr eaLnBrk="1" hangingPunct="1">
              <a:lnSpc>
                <a:spcPct val="80000"/>
              </a:lnSpc>
            </a:pPr>
            <a:r>
              <a:rPr lang="en-US" sz="2400" b="1" u="sng" smtClean="0"/>
              <a:t>What is their Future?:</a:t>
            </a:r>
            <a:endParaRPr lang="en-US" sz="2400" smtClean="0"/>
          </a:p>
          <a:p>
            <a:pPr eaLnBrk="1" hangingPunct="1">
              <a:lnSpc>
                <a:spcPct val="80000"/>
              </a:lnSpc>
            </a:pPr>
            <a:r>
              <a:rPr lang="en-US" sz="2400" smtClean="0"/>
              <a:t>The Marine Conservation Society has categorized orange roughy as vulnerable to exploitation. </a:t>
            </a:r>
          </a:p>
          <a:p>
            <a:pPr eaLnBrk="1" hangingPunct="1">
              <a:lnSpc>
                <a:spcPct val="80000"/>
              </a:lnSpc>
            </a:pPr>
            <a:r>
              <a:rPr lang="en-US" sz="2400" smtClean="0"/>
              <a:t>Extremely susceptible to overfishing</a:t>
            </a:r>
          </a:p>
          <a:p>
            <a:pPr eaLnBrk="1" hangingPunct="1">
              <a:lnSpc>
                <a:spcPct val="80000"/>
              </a:lnSpc>
            </a:pPr>
            <a:r>
              <a:rPr lang="en-US" sz="2400" smtClean="0"/>
              <a:t>Human consumption of orange roughy has risen drastically due to increased supply through new deep-sea trawling techniques. </a:t>
            </a:r>
          </a:p>
          <a:p>
            <a:pPr eaLnBrk="1" hangingPunct="1">
              <a:lnSpc>
                <a:spcPct val="80000"/>
              </a:lnSpc>
            </a:pPr>
            <a:r>
              <a:rPr lang="en-US" sz="2400" smtClean="0"/>
              <a:t>Very slow recovery rate because of long life span</a:t>
            </a:r>
          </a:p>
          <a:p>
            <a:pPr eaLnBrk="1" hangingPunct="1">
              <a:lnSpc>
                <a:spcPct val="80000"/>
              </a:lnSpc>
            </a:pPr>
            <a:r>
              <a:rPr lang="en-US" sz="2400" smtClean="0"/>
              <a:t>Due to habitat damage of commercial trawling: Coral reef habitat dwindling </a:t>
            </a:r>
          </a:p>
          <a:p>
            <a:pPr eaLnBrk="1" hangingPunct="1">
              <a:lnSpc>
                <a:spcPct val="80000"/>
              </a:lnSpc>
            </a:pPr>
            <a:r>
              <a:rPr lang="en-US" sz="2400" smtClean="0"/>
              <a:t>Problems: overfishing, high by-catch, and poor management; or farming methods have serious environmental impacts.</a:t>
            </a:r>
          </a:p>
          <a:p>
            <a:pPr eaLnBrk="1" hangingPunct="1">
              <a:lnSpc>
                <a:spcPct val="80000"/>
              </a:lnSpc>
            </a:pPr>
            <a:r>
              <a:rPr lang="en-US" sz="2400" smtClean="0"/>
              <a:t>Their conservation concern is very high</a:t>
            </a:r>
          </a:p>
          <a:p>
            <a:pPr eaLnBrk="1" hangingPunct="1">
              <a:lnSpc>
                <a:spcPct val="80000"/>
              </a:lnSpc>
              <a:buFontTx/>
              <a:buNone/>
            </a:pPr>
            <a:endParaRPr lang="en-US" sz="240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4104167" y="0"/>
            <a:ext cx="5039833" cy="3009900"/>
          </a:xfrm>
          <a:prstGeom prst="rect">
            <a:avLst/>
          </a:prstGeom>
          <a:ln>
            <a:noFill/>
          </a:ln>
          <a:effectLst>
            <a:softEdge rad="112500"/>
          </a:effectLst>
        </p:spPr>
      </p:pic>
      <p:pic>
        <p:nvPicPr>
          <p:cNvPr id="3" name="Picture 6"/>
          <p:cNvPicPr>
            <a:picLocks noChangeAspect="1" noChangeArrowheads="1"/>
          </p:cNvPicPr>
          <p:nvPr/>
        </p:nvPicPr>
        <p:blipFill rotWithShape="1">
          <a:blip r:embed="rId4" cstate="print"/>
          <a:srcRect l="15789" t="3958" r="9211"/>
          <a:stretch/>
        </p:blipFill>
        <p:spPr bwMode="auto">
          <a:xfrm>
            <a:off x="0" y="0"/>
            <a:ext cx="4343400" cy="3154283"/>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97794" y="3124200"/>
            <a:ext cx="7546206" cy="3733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0"/>
            <a:ext cx="9144000" cy="1143000"/>
          </a:xfrm>
        </p:spPr>
        <p:txBody>
          <a:bodyPr anchor="ctr" anchorCtr="1"/>
          <a:lstStyle/>
          <a:p>
            <a:r>
              <a:rPr lang="en-US" u="sng" dirty="0" smtClean="0">
                <a:solidFill>
                  <a:schemeClr val="bg1"/>
                </a:solidFill>
              </a:rPr>
              <a:t>Gliders</a:t>
            </a:r>
            <a:endParaRPr lang="en-US" u="sng" dirty="0">
              <a:solidFill>
                <a:schemeClr val="bg1"/>
              </a:solidFill>
            </a:endParaRPr>
          </a:p>
        </p:txBody>
      </p:sp>
    </p:spTree>
    <p:extLst>
      <p:ext uri="{BB962C8B-B14F-4D97-AF65-F5344CB8AC3E}">
        <p14:creationId xmlns:p14="http://schemas.microsoft.com/office/powerpoint/2010/main" xmlns="" val="14962870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0" y="228600"/>
            <a:ext cx="2362200" cy="1143000"/>
          </a:xfrm>
        </p:spPr>
        <p:txBody>
          <a:bodyPr/>
          <a:lstStyle/>
          <a:p>
            <a:pPr eaLnBrk="1" hangingPunct="1"/>
            <a:r>
              <a:rPr lang="en-US" smtClean="0"/>
              <a:t>Fluke</a:t>
            </a:r>
          </a:p>
        </p:txBody>
      </p:sp>
      <p:pic>
        <p:nvPicPr>
          <p:cNvPr id="14339" name="Content Placeholder 4" descr="fluke.gif"/>
          <p:cNvPicPr>
            <a:picLocks noGrp="1" noChangeAspect="1"/>
          </p:cNvPicPr>
          <p:nvPr>
            <p:ph sz="half" idx="4294967295"/>
          </p:nvPr>
        </p:nvPicPr>
        <p:blipFill>
          <a:blip r:embed="rId2" cstate="print"/>
          <a:srcRect/>
          <a:stretch>
            <a:fillRect/>
          </a:stretch>
        </p:blipFill>
        <p:spPr>
          <a:xfrm>
            <a:off x="6553200" y="131763"/>
            <a:ext cx="2590800" cy="1466850"/>
          </a:xfrm>
        </p:spPr>
      </p:pic>
      <p:sp>
        <p:nvSpPr>
          <p:cNvPr id="14340" name="Content Placeholder 3"/>
          <p:cNvSpPr>
            <a:spLocks noGrp="1"/>
          </p:cNvSpPr>
          <p:nvPr>
            <p:ph sz="half" idx="4294967295"/>
          </p:nvPr>
        </p:nvSpPr>
        <p:spPr>
          <a:xfrm>
            <a:off x="0" y="1676400"/>
            <a:ext cx="8077200" cy="5029200"/>
          </a:xfrm>
        </p:spPr>
        <p:txBody>
          <a:bodyPr/>
          <a:lstStyle/>
          <a:p>
            <a:pPr eaLnBrk="1" hangingPunct="1">
              <a:lnSpc>
                <a:spcPct val="80000"/>
              </a:lnSpc>
            </a:pPr>
            <a:r>
              <a:rPr lang="en-US" sz="1800" b="1" u="sng" smtClean="0"/>
              <a:t>Scientific Name:</a:t>
            </a:r>
            <a:endParaRPr lang="en-US" sz="1800" b="1" smtClean="0"/>
          </a:p>
          <a:p>
            <a:pPr eaLnBrk="1" hangingPunct="1">
              <a:lnSpc>
                <a:spcPct val="80000"/>
              </a:lnSpc>
            </a:pPr>
            <a:r>
              <a:rPr lang="en-US" sz="1800" smtClean="0"/>
              <a:t>Paralichthys dentatus</a:t>
            </a:r>
          </a:p>
          <a:p>
            <a:pPr eaLnBrk="1" hangingPunct="1">
              <a:lnSpc>
                <a:spcPct val="80000"/>
              </a:lnSpc>
            </a:pPr>
            <a:r>
              <a:rPr lang="en-US" sz="1800" b="1" u="sng" smtClean="0"/>
              <a:t>Location:</a:t>
            </a:r>
            <a:endParaRPr lang="en-US" sz="1800" b="1" smtClean="0"/>
          </a:p>
          <a:p>
            <a:pPr eaLnBrk="1" hangingPunct="1">
              <a:lnSpc>
                <a:spcPct val="80000"/>
              </a:lnSpc>
            </a:pPr>
            <a:r>
              <a:rPr lang="en-US" sz="1800" smtClean="0"/>
              <a:t>Fluke is a marine flatfish that is found in the Atlantic Ocean off the East coast of the United States and Canada.</a:t>
            </a:r>
          </a:p>
          <a:p>
            <a:pPr eaLnBrk="1" hangingPunct="1">
              <a:lnSpc>
                <a:spcPct val="80000"/>
              </a:lnSpc>
            </a:pPr>
            <a:r>
              <a:rPr lang="en-US" sz="1800" smtClean="0"/>
              <a:t> It is especially abundant in waters from North Carolina to Massachusetts.</a:t>
            </a:r>
          </a:p>
          <a:p>
            <a:pPr eaLnBrk="1" hangingPunct="1">
              <a:lnSpc>
                <a:spcPct val="80000"/>
              </a:lnSpc>
            </a:pPr>
            <a:r>
              <a:rPr lang="en-US" sz="1800" b="1" u="sng" smtClean="0"/>
              <a:t>Population Size:</a:t>
            </a:r>
            <a:endParaRPr lang="en-US" sz="1800" b="1" smtClean="0"/>
          </a:p>
          <a:p>
            <a:pPr eaLnBrk="1" hangingPunct="1">
              <a:lnSpc>
                <a:spcPct val="80000"/>
              </a:lnSpc>
            </a:pPr>
            <a:r>
              <a:rPr lang="en-US" sz="1800" smtClean="0"/>
              <a:t>Is a member of the left-eyed flounder family </a:t>
            </a:r>
          </a:p>
          <a:p>
            <a:pPr eaLnBrk="1" hangingPunct="1">
              <a:lnSpc>
                <a:spcPct val="80000"/>
              </a:lnSpc>
            </a:pPr>
            <a:r>
              <a:rPr lang="en-US" sz="1800" smtClean="0"/>
              <a:t>There are typically 5 to 14 (eye-like) spots on the body.</a:t>
            </a:r>
          </a:p>
          <a:p>
            <a:pPr eaLnBrk="1" hangingPunct="1">
              <a:lnSpc>
                <a:spcPct val="80000"/>
              </a:lnSpc>
            </a:pPr>
            <a:r>
              <a:rPr lang="en-US" sz="1800" smtClean="0"/>
              <a:t>They can change the color and pattern of their dark side to match the surrounding bottom</a:t>
            </a:r>
          </a:p>
          <a:p>
            <a:pPr eaLnBrk="1" hangingPunct="1">
              <a:lnSpc>
                <a:spcPct val="80000"/>
              </a:lnSpc>
            </a:pPr>
            <a:r>
              <a:rPr lang="en-US" sz="1800" smtClean="0"/>
              <a:t>Capable of rapidly burrowing into muddy or sandy bottoms.</a:t>
            </a:r>
          </a:p>
          <a:p>
            <a:pPr eaLnBrk="1" hangingPunct="1">
              <a:lnSpc>
                <a:spcPct val="80000"/>
              </a:lnSpc>
            </a:pPr>
            <a:r>
              <a:rPr lang="en-US" sz="1800" b="1" u="sng" smtClean="0"/>
              <a:t>Commercial Value</a:t>
            </a:r>
            <a:r>
              <a:rPr lang="en-US" sz="1800" u="sng" smtClean="0"/>
              <a:t>:</a:t>
            </a:r>
            <a:endParaRPr lang="en-US" sz="1800" smtClean="0"/>
          </a:p>
          <a:p>
            <a:pPr eaLnBrk="1" hangingPunct="1">
              <a:lnSpc>
                <a:spcPct val="80000"/>
              </a:lnSpc>
            </a:pPr>
            <a:r>
              <a:rPr lang="en-US" sz="1800" smtClean="0"/>
              <a:t>Trawling.</a:t>
            </a:r>
          </a:p>
          <a:p>
            <a:pPr eaLnBrk="1" hangingPunct="1">
              <a:lnSpc>
                <a:spcPct val="80000"/>
              </a:lnSpc>
            </a:pPr>
            <a:r>
              <a:rPr lang="en-US" sz="1800" smtClean="0"/>
              <a:t> Recreational fishing is typically done while drifting in a boat or casting.</a:t>
            </a:r>
          </a:p>
          <a:p>
            <a:pPr eaLnBrk="1" hangingPunct="1">
              <a:lnSpc>
                <a:spcPct val="80000"/>
              </a:lnSpc>
            </a:pPr>
            <a:r>
              <a:rPr lang="en-US" sz="1800" smtClean="0"/>
              <a:t>It is considered an excellent food fish with firm, mild tasting white meat.</a:t>
            </a:r>
          </a:p>
          <a:p>
            <a:pPr eaLnBrk="1" hangingPunct="1">
              <a:lnSpc>
                <a:spcPct val="80000"/>
              </a:lnSpc>
            </a:pPr>
            <a:endParaRPr lang="en-US" sz="180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0" y="152400"/>
            <a:ext cx="2133600" cy="1143000"/>
          </a:xfrm>
        </p:spPr>
        <p:txBody>
          <a:bodyPr/>
          <a:lstStyle/>
          <a:p>
            <a:pPr eaLnBrk="1" hangingPunct="1"/>
            <a:r>
              <a:rPr lang="en-US" smtClean="0"/>
              <a:t>Fluke</a:t>
            </a:r>
          </a:p>
        </p:txBody>
      </p:sp>
      <p:pic>
        <p:nvPicPr>
          <p:cNvPr id="15363" name="Content Placeholder 4" descr="fluke.gif"/>
          <p:cNvPicPr>
            <a:picLocks noGrp="1" noChangeAspect="1"/>
          </p:cNvPicPr>
          <p:nvPr>
            <p:ph sz="half" idx="4294967295"/>
          </p:nvPr>
        </p:nvPicPr>
        <p:blipFill>
          <a:blip r:embed="rId2" cstate="print"/>
          <a:srcRect/>
          <a:stretch>
            <a:fillRect/>
          </a:stretch>
        </p:blipFill>
        <p:spPr>
          <a:xfrm>
            <a:off x="6934200" y="228600"/>
            <a:ext cx="2209800" cy="1250950"/>
          </a:xfrm>
        </p:spPr>
      </p:pic>
      <p:sp>
        <p:nvSpPr>
          <p:cNvPr id="15364" name="Content Placeholder 3"/>
          <p:cNvSpPr>
            <a:spLocks noGrp="1"/>
          </p:cNvSpPr>
          <p:nvPr>
            <p:ph sz="half" idx="4294967295"/>
          </p:nvPr>
        </p:nvSpPr>
        <p:spPr>
          <a:xfrm>
            <a:off x="0" y="1447800"/>
            <a:ext cx="8229600" cy="4876800"/>
          </a:xfrm>
        </p:spPr>
        <p:txBody>
          <a:bodyPr/>
          <a:lstStyle/>
          <a:p>
            <a:pPr eaLnBrk="1" hangingPunct="1">
              <a:lnSpc>
                <a:spcPct val="80000"/>
              </a:lnSpc>
            </a:pPr>
            <a:r>
              <a:rPr lang="en-US" sz="2200" b="1" u="sng" smtClean="0"/>
              <a:t>Size/info on How Hypoxia Affects it:</a:t>
            </a:r>
            <a:endParaRPr lang="en-US" sz="2200" b="1" smtClean="0"/>
          </a:p>
          <a:p>
            <a:pPr eaLnBrk="1" hangingPunct="1">
              <a:lnSpc>
                <a:spcPct val="80000"/>
              </a:lnSpc>
            </a:pPr>
            <a:r>
              <a:rPr lang="en-US" sz="2200" smtClean="0"/>
              <a:t>Summer flounders ordinarily grow to a maximum weight of 15 pounds or so, and to a length of 3 feet.</a:t>
            </a:r>
          </a:p>
          <a:p>
            <a:pPr eaLnBrk="1" hangingPunct="1">
              <a:lnSpc>
                <a:spcPct val="80000"/>
              </a:lnSpc>
            </a:pPr>
            <a:r>
              <a:rPr lang="en-US" sz="2200" smtClean="0"/>
              <a:t>Fluke spend most of their lives on bottom</a:t>
            </a:r>
          </a:p>
          <a:p>
            <a:pPr eaLnBrk="1" hangingPunct="1">
              <a:lnSpc>
                <a:spcPct val="80000"/>
              </a:lnSpc>
            </a:pPr>
            <a:r>
              <a:rPr lang="en-US" sz="2200" smtClean="0"/>
              <a:t>They prefer sandy bottom, or mud, where they are often seen. </a:t>
            </a:r>
          </a:p>
          <a:p>
            <a:pPr eaLnBrk="1" hangingPunct="1">
              <a:lnSpc>
                <a:spcPct val="80000"/>
              </a:lnSpc>
            </a:pPr>
            <a:r>
              <a:rPr lang="en-US" sz="2200" smtClean="0"/>
              <a:t>Fluke often lurk in eel grass, or among the piling of docks</a:t>
            </a:r>
          </a:p>
          <a:p>
            <a:pPr eaLnBrk="1" hangingPunct="1">
              <a:lnSpc>
                <a:spcPct val="80000"/>
              </a:lnSpc>
            </a:pPr>
            <a:r>
              <a:rPr lang="en-US" sz="2200" smtClean="0"/>
              <a:t>Unlike the Orange Roughy the Fluke can get away from the bottom trowels in which they dwell.</a:t>
            </a:r>
          </a:p>
          <a:p>
            <a:pPr eaLnBrk="1" hangingPunct="1">
              <a:lnSpc>
                <a:spcPct val="80000"/>
              </a:lnSpc>
            </a:pPr>
            <a:r>
              <a:rPr lang="en-US" sz="2200" b="1" u="sng" smtClean="0"/>
              <a:t>Reproduction/Nutrition:</a:t>
            </a:r>
            <a:endParaRPr lang="en-US" sz="2200" b="1" smtClean="0"/>
          </a:p>
          <a:p>
            <a:pPr eaLnBrk="1" hangingPunct="1">
              <a:lnSpc>
                <a:spcPct val="80000"/>
              </a:lnSpc>
            </a:pPr>
            <a:r>
              <a:rPr lang="en-US" sz="2200" smtClean="0"/>
              <a:t>Feeding largely on smaller fish of various sorts, on squids, crabs, shrimps, and other crustaceans; on small shelled mollusks; on worms, and on sand dollars. </a:t>
            </a:r>
          </a:p>
          <a:p>
            <a:pPr eaLnBrk="1" hangingPunct="1">
              <a:lnSpc>
                <a:spcPct val="80000"/>
              </a:lnSpc>
            </a:pPr>
            <a:r>
              <a:rPr lang="en-US" sz="2200" smtClean="0"/>
              <a:t>It is very fierce and active in pursuit of prey, often following schools of small fish right up to the surface.</a:t>
            </a:r>
          </a:p>
          <a:p>
            <a:pPr eaLnBrk="1" hangingPunct="1">
              <a:lnSpc>
                <a:spcPct val="80000"/>
              </a:lnSpc>
            </a:pPr>
            <a:endParaRPr lang="en-US" sz="220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cstate="print"/>
          <a:srcRect/>
          <a:stretch>
            <a:fillRect/>
          </a:stretch>
        </p:blipFill>
        <p:spPr bwMode="auto">
          <a:xfrm>
            <a:off x="5181600" y="0"/>
            <a:ext cx="3962400" cy="1739900"/>
          </a:xfrm>
          <a:prstGeom prst="rect">
            <a:avLst/>
          </a:prstGeom>
          <a:noFill/>
          <a:ln w="9525">
            <a:noFill/>
            <a:miter lim="800000"/>
            <a:headEnd/>
            <a:tailEnd/>
          </a:ln>
        </p:spPr>
      </p:pic>
      <p:sp>
        <p:nvSpPr>
          <p:cNvPr id="16387" name="TextBox 2"/>
          <p:cNvSpPr txBox="1">
            <a:spLocks noChangeArrowheads="1"/>
          </p:cNvSpPr>
          <p:nvPr/>
        </p:nvSpPr>
        <p:spPr bwMode="auto">
          <a:xfrm>
            <a:off x="685800" y="990600"/>
            <a:ext cx="6553200" cy="6740525"/>
          </a:xfrm>
          <a:prstGeom prst="rect">
            <a:avLst/>
          </a:prstGeom>
          <a:noFill/>
          <a:ln w="9525">
            <a:noFill/>
            <a:miter lim="800000"/>
            <a:headEnd/>
            <a:tailEnd/>
          </a:ln>
        </p:spPr>
        <p:txBody>
          <a:bodyPr>
            <a:spAutoFit/>
          </a:bodyPr>
          <a:lstStyle/>
          <a:p>
            <a:r>
              <a:rPr lang="en-US" b="1" i="1" dirty="0" err="1"/>
              <a:t>Morone</a:t>
            </a:r>
            <a:r>
              <a:rPr lang="en-US" b="1" i="1" dirty="0"/>
              <a:t> </a:t>
            </a:r>
            <a:r>
              <a:rPr lang="en-US" b="1" i="1" dirty="0" err="1"/>
              <a:t>Saxatilis</a:t>
            </a:r>
            <a:endParaRPr lang="en-US" b="1" i="1" dirty="0"/>
          </a:p>
          <a:p>
            <a:r>
              <a:rPr lang="en-US" b="1" dirty="0"/>
              <a:t>Striped Bass</a:t>
            </a:r>
          </a:p>
          <a:p>
            <a:endParaRPr lang="en-US" sz="1600" dirty="0"/>
          </a:p>
          <a:p>
            <a:r>
              <a:rPr lang="en-US" sz="1600" b="1" dirty="0">
                <a:solidFill>
                  <a:srgbClr val="FF0000"/>
                </a:solidFill>
              </a:rPr>
              <a:t>Location</a:t>
            </a:r>
            <a:r>
              <a:rPr lang="en-US" sz="1600" b="1" dirty="0"/>
              <a:t>: </a:t>
            </a:r>
            <a:r>
              <a:rPr lang="en-US" sz="1600" dirty="0"/>
              <a:t>They populate in Chesapeake Bay-called Rock fish there</a:t>
            </a:r>
          </a:p>
          <a:p>
            <a:r>
              <a:rPr lang="en-US" sz="1600" b="1" dirty="0">
                <a:solidFill>
                  <a:srgbClr val="FF0000"/>
                </a:solidFill>
              </a:rPr>
              <a:t>Commercial value</a:t>
            </a:r>
            <a:r>
              <a:rPr lang="en-US" sz="1600" dirty="0"/>
              <a:t>: top recreational fish</a:t>
            </a:r>
          </a:p>
          <a:p>
            <a:r>
              <a:rPr lang="en-US" sz="1600" b="1" dirty="0">
                <a:solidFill>
                  <a:srgbClr val="FF0000"/>
                </a:solidFill>
              </a:rPr>
              <a:t>Range</a:t>
            </a:r>
            <a:r>
              <a:rPr lang="en-US" sz="1600" b="1" dirty="0"/>
              <a:t>: </a:t>
            </a:r>
            <a:r>
              <a:rPr lang="en-US" sz="1600" dirty="0">
                <a:solidFill>
                  <a:schemeClr val="accent1"/>
                </a:solidFill>
              </a:rPr>
              <a:t>http://www.striperspace.com/largefallmap.html </a:t>
            </a:r>
          </a:p>
          <a:p>
            <a:r>
              <a:rPr lang="en-US" sz="1600" dirty="0">
                <a:solidFill>
                  <a:schemeClr val="accent1"/>
                </a:solidFill>
              </a:rPr>
              <a:t>         http://www.striperspace.com/largespringmap.html</a:t>
            </a:r>
          </a:p>
          <a:p>
            <a:r>
              <a:rPr lang="en-US" sz="1600" dirty="0"/>
              <a:t>-prefer water temperatures between 55-68 degrees °F</a:t>
            </a:r>
          </a:p>
          <a:p>
            <a:r>
              <a:rPr lang="en-US" sz="1600" b="1" dirty="0">
                <a:solidFill>
                  <a:srgbClr val="FF0000"/>
                </a:solidFill>
              </a:rPr>
              <a:t>Size</a:t>
            </a:r>
            <a:r>
              <a:rPr lang="en-US" sz="1600" b="1" dirty="0"/>
              <a:t>: </a:t>
            </a:r>
            <a:r>
              <a:rPr lang="en-US" sz="1600" dirty="0"/>
              <a:t>females are bigger than males (15inches-50 inches)</a:t>
            </a:r>
          </a:p>
          <a:p>
            <a:r>
              <a:rPr lang="en-US" sz="1600" b="1" dirty="0">
                <a:solidFill>
                  <a:srgbClr val="FF0000"/>
                </a:solidFill>
              </a:rPr>
              <a:t>Nutrition</a:t>
            </a:r>
            <a:r>
              <a:rPr lang="en-US" sz="1600" b="1" dirty="0"/>
              <a:t>: </a:t>
            </a:r>
            <a:r>
              <a:rPr lang="en-US" sz="1600" dirty="0"/>
              <a:t>will eat anything- bunker, clams</a:t>
            </a:r>
          </a:p>
          <a:p>
            <a:endParaRPr lang="en-US" sz="1600" dirty="0"/>
          </a:p>
          <a:p>
            <a:r>
              <a:rPr lang="en-US" sz="1600" b="1" dirty="0">
                <a:solidFill>
                  <a:srgbClr val="FF0000"/>
                </a:solidFill>
              </a:rPr>
              <a:t>Declining Species</a:t>
            </a:r>
            <a:r>
              <a:rPr lang="en-US" sz="1600" b="1" dirty="0"/>
              <a:t>: </a:t>
            </a:r>
            <a:r>
              <a:rPr lang="en-US" sz="1600" dirty="0"/>
              <a:t>March/April reports that </a:t>
            </a:r>
            <a:r>
              <a:rPr lang="en-US" sz="1600" i="1" dirty="0" err="1"/>
              <a:t>Mycobacteriosis</a:t>
            </a:r>
            <a:r>
              <a:rPr lang="en-US" sz="1600" i="1" dirty="0"/>
              <a:t> </a:t>
            </a:r>
            <a:r>
              <a:rPr lang="en-US" sz="1600" dirty="0"/>
              <a:t>(a wasting disease)</a:t>
            </a:r>
            <a:r>
              <a:rPr lang="en-US" sz="1600" i="1" dirty="0"/>
              <a:t> </a:t>
            </a:r>
            <a:r>
              <a:rPr lang="en-US" sz="1600" dirty="0"/>
              <a:t>is causing mortality rate to increase; but also poaching in federal waters, where it is prohibited to fish them</a:t>
            </a:r>
          </a:p>
          <a:p>
            <a:endParaRPr lang="en-US" sz="1600" dirty="0"/>
          </a:p>
          <a:p>
            <a:r>
              <a:rPr lang="en-US" dirty="0"/>
              <a:t>	</a:t>
            </a:r>
            <a:r>
              <a:rPr lang="en-US" b="1" dirty="0"/>
              <a:t>-</a:t>
            </a:r>
            <a:r>
              <a:rPr lang="en-US" b="1" dirty="0">
                <a:solidFill>
                  <a:srgbClr val="0000FF"/>
                </a:solidFill>
              </a:rPr>
              <a:t>HYPOXIA</a:t>
            </a:r>
            <a:r>
              <a:rPr lang="en-US" b="1" dirty="0"/>
              <a:t>: </a:t>
            </a:r>
            <a:r>
              <a:rPr lang="en-US" sz="1600" dirty="0"/>
              <a:t>mid 1990’s it enhanced population; recent years it counterbalanced– mixed with abundance of this fish= overconsumption of prey</a:t>
            </a:r>
          </a:p>
          <a:p>
            <a:r>
              <a:rPr lang="en-US" sz="1600" dirty="0"/>
              <a:t>-during summer months dissolved oxygen levels range from 3-6 mg/L </a:t>
            </a:r>
          </a:p>
          <a:p>
            <a:r>
              <a:rPr lang="en-US" sz="1600" dirty="0"/>
              <a:t>-Through recent research dissolved oxygen concentrations are often below minimum tolerance levels.</a:t>
            </a:r>
            <a:endParaRPr lang="en-US" dirty="0"/>
          </a:p>
          <a:p>
            <a:endParaRPr lang="en-US" dirty="0"/>
          </a:p>
          <a:p>
            <a:r>
              <a:rPr lang="en-US" dirty="0"/>
              <a:t>  </a:t>
            </a:r>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cstate="print"/>
          <a:srcRect/>
          <a:stretch>
            <a:fillRect/>
          </a:stretch>
        </p:blipFill>
        <p:spPr bwMode="auto">
          <a:xfrm>
            <a:off x="5791200" y="0"/>
            <a:ext cx="3352800" cy="1539875"/>
          </a:xfrm>
          <a:prstGeom prst="rect">
            <a:avLst/>
          </a:prstGeom>
          <a:noFill/>
          <a:ln w="9525">
            <a:noFill/>
            <a:miter lim="800000"/>
            <a:headEnd/>
            <a:tailEnd/>
          </a:ln>
        </p:spPr>
      </p:pic>
      <p:sp>
        <p:nvSpPr>
          <p:cNvPr id="17411" name="TextBox 2"/>
          <p:cNvSpPr txBox="1">
            <a:spLocks noChangeArrowheads="1"/>
          </p:cNvSpPr>
          <p:nvPr/>
        </p:nvSpPr>
        <p:spPr bwMode="auto">
          <a:xfrm>
            <a:off x="609600" y="838200"/>
            <a:ext cx="6096000" cy="5561013"/>
          </a:xfrm>
          <a:prstGeom prst="rect">
            <a:avLst/>
          </a:prstGeom>
          <a:noFill/>
          <a:ln w="9525">
            <a:noFill/>
            <a:miter lim="800000"/>
            <a:headEnd/>
            <a:tailEnd/>
          </a:ln>
        </p:spPr>
        <p:txBody>
          <a:bodyPr>
            <a:spAutoFit/>
          </a:bodyPr>
          <a:lstStyle/>
          <a:p>
            <a:r>
              <a:rPr lang="en-US" b="1" i="1" dirty="0" err="1"/>
              <a:t>Salmo</a:t>
            </a:r>
            <a:r>
              <a:rPr lang="en-US" b="1" i="1" dirty="0"/>
              <a:t> </a:t>
            </a:r>
            <a:r>
              <a:rPr lang="en-US" b="1" i="1" dirty="0" err="1"/>
              <a:t>Salar</a:t>
            </a:r>
            <a:endParaRPr lang="en-US" b="1" i="1" dirty="0"/>
          </a:p>
          <a:p>
            <a:r>
              <a:rPr lang="en-US" b="1" dirty="0"/>
              <a:t>Atlantic Salmon</a:t>
            </a:r>
          </a:p>
          <a:p>
            <a:endParaRPr lang="en-US" sz="1600" dirty="0"/>
          </a:p>
          <a:p>
            <a:r>
              <a:rPr lang="en-US" sz="1600" b="1" dirty="0">
                <a:solidFill>
                  <a:srgbClr val="FF0000"/>
                </a:solidFill>
              </a:rPr>
              <a:t>Location</a:t>
            </a:r>
            <a:r>
              <a:rPr lang="en-US" sz="1600" b="1" dirty="0"/>
              <a:t>: </a:t>
            </a:r>
            <a:r>
              <a:rPr lang="en-US" sz="1600" dirty="0"/>
              <a:t>migrate from freshwater rivers to oceans from stages of life and can also find more in Pacific Salmon’s territory </a:t>
            </a:r>
          </a:p>
          <a:p>
            <a:r>
              <a:rPr lang="en-US" sz="1600" b="1" dirty="0">
                <a:solidFill>
                  <a:srgbClr val="FF0000"/>
                </a:solidFill>
              </a:rPr>
              <a:t>Commercial Value</a:t>
            </a:r>
            <a:r>
              <a:rPr lang="en-US" sz="1600" b="1" dirty="0"/>
              <a:t>: </a:t>
            </a:r>
            <a:r>
              <a:rPr lang="en-US" sz="1600" dirty="0"/>
              <a:t>Fishing is now</a:t>
            </a:r>
            <a:r>
              <a:rPr lang="en-US" sz="1600" u="sng" dirty="0"/>
              <a:t> prohibited</a:t>
            </a:r>
            <a:r>
              <a:rPr lang="en-US" sz="1600" dirty="0"/>
              <a:t>; protected by Endangered Species Act</a:t>
            </a:r>
            <a:endParaRPr lang="en-US" sz="1600" u="sng" dirty="0"/>
          </a:p>
          <a:p>
            <a:r>
              <a:rPr lang="en-US" sz="1600" b="1" dirty="0">
                <a:solidFill>
                  <a:srgbClr val="FF0000"/>
                </a:solidFill>
              </a:rPr>
              <a:t>Range</a:t>
            </a:r>
            <a:r>
              <a:rPr lang="en-US" sz="1600" b="1" dirty="0"/>
              <a:t>: </a:t>
            </a:r>
            <a:r>
              <a:rPr lang="en-US" sz="1600" dirty="0"/>
              <a:t>Gulf of Maine -- Dead zones in Atlantic—caused over fishing (now prohibited) – migration to Pacific </a:t>
            </a:r>
            <a:r>
              <a:rPr lang="en-US" sz="1600" dirty="0">
                <a:solidFill>
                  <a:schemeClr val="accent1"/>
                </a:solidFill>
              </a:rPr>
              <a:t>http://www.fishwatch.gov/seafood_profiles/species/salmon/species_pages/atlantic_salmon.htm </a:t>
            </a:r>
          </a:p>
          <a:p>
            <a:endParaRPr lang="en-US" sz="1600" dirty="0"/>
          </a:p>
          <a:p>
            <a:r>
              <a:rPr lang="en-US" sz="1600" b="1" dirty="0">
                <a:solidFill>
                  <a:srgbClr val="FF0000"/>
                </a:solidFill>
              </a:rPr>
              <a:t>Size</a:t>
            </a:r>
            <a:r>
              <a:rPr lang="en-US" sz="1600" b="1" dirty="0"/>
              <a:t>: </a:t>
            </a:r>
            <a:r>
              <a:rPr lang="en-US" sz="1600" dirty="0"/>
              <a:t>can grow to length of a human arm</a:t>
            </a:r>
          </a:p>
          <a:p>
            <a:r>
              <a:rPr lang="en-US" sz="1600" b="1" dirty="0">
                <a:solidFill>
                  <a:srgbClr val="FF0000"/>
                </a:solidFill>
              </a:rPr>
              <a:t>Nutrition</a:t>
            </a:r>
            <a:r>
              <a:rPr lang="en-US" sz="1600" b="1" dirty="0"/>
              <a:t>: </a:t>
            </a:r>
            <a:r>
              <a:rPr lang="en-US" sz="1600" dirty="0"/>
              <a:t>their diet depends on location -- they offer as fertilizers to plants, animals, and algae to food for brown bears</a:t>
            </a:r>
          </a:p>
          <a:p>
            <a:endParaRPr lang="en-US" sz="1600" dirty="0"/>
          </a:p>
          <a:p>
            <a:r>
              <a:rPr lang="en-US" b="1" dirty="0">
                <a:solidFill>
                  <a:srgbClr val="0000FF"/>
                </a:solidFill>
              </a:rPr>
              <a:t>HYPOXIA</a:t>
            </a:r>
            <a:r>
              <a:rPr lang="en-US" b="1" dirty="0"/>
              <a:t>: </a:t>
            </a:r>
            <a:r>
              <a:rPr lang="en-US" dirty="0"/>
              <a:t>-</a:t>
            </a:r>
            <a:r>
              <a:rPr lang="en-US" sz="1600" dirty="0"/>
              <a:t>experiment with eggs showed that feeding was reduced from oxygen shortage</a:t>
            </a:r>
          </a:p>
          <a:p>
            <a:r>
              <a:rPr lang="en-US" sz="1600" dirty="0"/>
              <a:t>-the eggs are deposited in riverbeds—most affected at this state</a:t>
            </a:r>
          </a:p>
          <a:p>
            <a:r>
              <a:rPr lang="en-US" sz="1600" dirty="0"/>
              <a:t>-NOAA suggests that changing spring wind patterns and warmer water temperatures—causes predators to change migration= eliminating Atlantic Salmon</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fontAlgn="auto">
              <a:spcAft>
                <a:spcPts val="0"/>
              </a:spcAft>
              <a:defRPr/>
            </a:pPr>
            <a:r>
              <a:rPr lang="en-US" dirty="0" smtClean="0"/>
              <a:t>Mid Atlantic Bight Policy</a:t>
            </a:r>
            <a:endParaRPr lang="en-US" dirty="0"/>
          </a:p>
        </p:txBody>
      </p:sp>
      <p:sp>
        <p:nvSpPr>
          <p:cNvPr id="6" name="Subtitle 5"/>
          <p:cNvSpPr>
            <a:spLocks noGrp="1"/>
          </p:cNvSpPr>
          <p:nvPr>
            <p:ph type="subTitle" idx="1"/>
          </p:nvPr>
        </p:nvSpPr>
        <p:spPr>
          <a:xfrm>
            <a:off x="685800" y="3611563"/>
            <a:ext cx="7772400" cy="1200150"/>
          </a:xfrm>
        </p:spPr>
        <p:txBody>
          <a:bodyPr>
            <a:normAutofit/>
          </a:bodyPr>
          <a:lstStyle/>
          <a:p>
            <a:pPr marR="0">
              <a:lnSpc>
                <a:spcPct val="90000"/>
              </a:lnSpc>
            </a:pPr>
            <a:r>
              <a:rPr lang="en-US" sz="2500" dirty="0" err="1" smtClean="0"/>
              <a:t>Kathrine</a:t>
            </a:r>
            <a:r>
              <a:rPr lang="en-US" sz="2500" dirty="0" smtClean="0"/>
              <a:t> </a:t>
            </a:r>
            <a:r>
              <a:rPr lang="en-US" sz="2500" dirty="0" err="1" smtClean="0"/>
              <a:t>Bianchini</a:t>
            </a:r>
            <a:r>
              <a:rPr lang="en-US" sz="2500" dirty="0" smtClean="0"/>
              <a:t>, Erin </a:t>
            </a:r>
            <a:r>
              <a:rPr lang="en-US" sz="2500" dirty="0" err="1" smtClean="0"/>
              <a:t>Holswade</a:t>
            </a:r>
            <a:r>
              <a:rPr lang="en-US" sz="2500" dirty="0" smtClean="0"/>
              <a:t>, Colin Gibbons, John </a:t>
            </a:r>
            <a:r>
              <a:rPr lang="en-US" sz="2500" dirty="0" err="1" smtClean="0"/>
              <a:t>Huggstickler</a:t>
            </a:r>
            <a:r>
              <a:rPr lang="en-US" sz="2500" dirty="0" smtClean="0"/>
              <a:t>, Melissa Regan, Krishna </a:t>
            </a:r>
            <a:r>
              <a:rPr lang="en-US" sz="2500" dirty="0" err="1" smtClean="0"/>
              <a:t>Atkuru</a:t>
            </a:r>
            <a:r>
              <a:rPr lang="en-US" sz="2500" dirty="0" smtClean="0"/>
              <a:t> </a:t>
            </a:r>
          </a:p>
        </p:txBody>
      </p:sp>
      <p:sp>
        <p:nvSpPr>
          <p:cNvPr id="10244" name="Date Placeholder 3"/>
          <p:cNvSpPr>
            <a:spLocks noGrp="1"/>
          </p:cNvSpPr>
          <p:nvPr>
            <p:ph type="dt" sz="half"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t>4/18/12</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4"/>
          <p:cNvPicPr>
            <a:picLocks noGrp="1" noChangeAspect="1"/>
          </p:cNvPicPr>
          <p:nvPr>
            <p:ph idx="1"/>
          </p:nvPr>
        </p:nvPicPr>
        <p:blipFill>
          <a:blip r:embed="rId2" cstate="print"/>
          <a:srcRect/>
          <a:stretch>
            <a:fillRect/>
          </a:stretch>
        </p:blipFill>
        <p:spPr>
          <a:xfrm>
            <a:off x="152400" y="1295400"/>
            <a:ext cx="8763000" cy="4953000"/>
          </a:xfrm>
        </p:spPr>
      </p:pic>
      <p:sp>
        <p:nvSpPr>
          <p:cNvPr id="11267" name="Date Placeholder 2"/>
          <p:cNvSpPr>
            <a:spLocks noGrp="1"/>
          </p:cNvSpPr>
          <p:nvPr>
            <p:ph type="dt" sz="half"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t>4/18/12</a:t>
            </a:r>
          </a:p>
        </p:txBody>
      </p:sp>
      <p:sp>
        <p:nvSpPr>
          <p:cNvPr id="4" name="Title 3"/>
          <p:cNvSpPr>
            <a:spLocks noGrp="1"/>
          </p:cNvSpPr>
          <p:nvPr>
            <p:ph type="title"/>
          </p:nvPr>
        </p:nvSpPr>
        <p:spPr/>
        <p:txBody>
          <a:bodyPr/>
          <a:lstStyle/>
          <a:p>
            <a:pPr fontAlgn="auto">
              <a:spcAft>
                <a:spcPts val="0"/>
              </a:spcAft>
              <a:defRPr/>
            </a:pPr>
            <a:r>
              <a:rPr lang="en-US" dirty="0" smtClean="0"/>
              <a:t>Concept Map</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54000"/>
            <a:ext cx="9144000" cy="1249363"/>
          </a:xfrm>
        </p:spPr>
        <p:txBody>
          <a:bodyPr>
            <a:normAutofit fontScale="90000"/>
          </a:bodyPr>
          <a:lstStyle/>
          <a:p>
            <a:pPr algn="ctr" fontAlgn="auto">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800"/>
              <a:t>Management Plans and Policy Surrounding Mid-Atlantic Hypoxia</a:t>
            </a:r>
          </a:p>
        </p:txBody>
      </p:sp>
      <p:sp>
        <p:nvSpPr>
          <p:cNvPr id="6146" name="Rectangle 2"/>
          <p:cNvSpPr>
            <a:spLocks noGrp="1" noChangeArrowheads="1"/>
          </p:cNvSpPr>
          <p:nvPr>
            <p:ph type="subTitle" idx="4294967295"/>
          </p:nvPr>
        </p:nvSpPr>
        <p:spPr>
          <a:xfrm>
            <a:off x="0" y="1905000"/>
            <a:ext cx="5638800" cy="4191000"/>
          </a:xfrm>
        </p:spPr>
        <p:txBody>
          <a:bodyPr lIns="90000" tIns="45000" rIns="90000" bIns="45000">
            <a:normAutofit lnSpcReduction="10000"/>
          </a:bodyPr>
          <a:lstStyle/>
          <a:p>
            <a:pPr marL="0" indent="0" algn="ctr" fontAlgn="auto">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900" i="1" u="sng"/>
              <a:t>Legislations</a:t>
            </a:r>
          </a:p>
          <a:p>
            <a:pPr marL="0" indent="0" algn="ctr" fontAlgn="auto">
              <a:buSzPct val="45000"/>
              <a:buFont typeface="Arial" charset="0"/>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200"/>
              <a:t>Harmful Algal Bloom and Hypoxia Research </a:t>
            </a:r>
          </a:p>
          <a:p>
            <a:pPr marL="0" indent="0" algn="ctr" fontAlgn="auto">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200"/>
              <a:t>And Control Act</a:t>
            </a:r>
          </a:p>
          <a:p>
            <a:pPr marL="0" indent="0" algn="ctr" fontAlgn="auto">
              <a:buSzPct val="45000"/>
              <a:buFont typeface="Arial" charset="0"/>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200"/>
              <a:t>Coastal Zone Management Act</a:t>
            </a:r>
          </a:p>
          <a:p>
            <a:pPr marL="0" indent="0" algn="ctr" fontAlgn="auto">
              <a:buSzPct val="45000"/>
              <a:buFont typeface="Arial" charset="0"/>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200"/>
              <a:t>Water Resources Development Act</a:t>
            </a:r>
          </a:p>
          <a:p>
            <a:pPr marL="0" indent="0" algn="ctr" fontAlgn="auto">
              <a:buSzPct val="45000"/>
              <a:buFont typeface="Arial" charset="0"/>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200"/>
              <a:t>Clean Water Act </a:t>
            </a:r>
          </a:p>
          <a:p>
            <a:pPr marL="0" indent="0" algn="ctr" fontAlgn="auto">
              <a:buSzPct val="45000"/>
              <a:buFont typeface="Arial" charset="0"/>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200"/>
              <a:t>Food, Conservation, and Energy Act of 2008</a:t>
            </a:r>
          </a:p>
          <a:p>
            <a:pPr marL="0" indent="0" algn="ctr" fontAlgn="auto">
              <a:buSzPct val="45000"/>
              <a:buFont typeface="Arial" charset="0"/>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200"/>
              <a:t>Energy Independence and Security Act of 2007</a:t>
            </a:r>
          </a:p>
          <a:p>
            <a:pPr marL="0" indent="0" algn="ctr" fontAlgn="auto">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2200"/>
          </a:p>
        </p:txBody>
      </p:sp>
      <p:pic>
        <p:nvPicPr>
          <p:cNvPr id="13316" name="Picture 3"/>
          <p:cNvPicPr>
            <a:picLocks noChangeAspect="1" noChangeArrowheads="1"/>
          </p:cNvPicPr>
          <p:nvPr/>
        </p:nvPicPr>
        <p:blipFill>
          <a:blip r:embed="rId3" cstate="print"/>
          <a:srcRect/>
          <a:stretch>
            <a:fillRect/>
          </a:stretch>
        </p:blipFill>
        <p:spPr bwMode="auto">
          <a:xfrm>
            <a:off x="5638800" y="2133600"/>
            <a:ext cx="3200400" cy="3492500"/>
          </a:xfrm>
          <a:prstGeom prst="rect">
            <a:avLst/>
          </a:prstGeom>
          <a:solidFill>
            <a:srgbClr val="EDEDED"/>
          </a:solidFill>
          <a:ln w="88920">
            <a:solidFill>
              <a:srgbClr val="FFFFFF"/>
            </a:solid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p:txBody>
          <a:bodyPr>
            <a:normAutofit fontScale="90000"/>
          </a:bodyPr>
          <a:lstStyle/>
          <a:p>
            <a:pPr algn="ctr" fontAlgn="auto">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t>Agencies Involved in Management</a:t>
            </a:r>
          </a:p>
        </p:txBody>
      </p:sp>
      <p:sp>
        <p:nvSpPr>
          <p:cNvPr id="14339" name="Text Box 2"/>
          <p:cNvSpPr txBox="1">
            <a:spLocks noChangeArrowheads="1"/>
          </p:cNvSpPr>
          <p:nvPr/>
        </p:nvSpPr>
        <p:spPr bwMode="auto">
          <a:xfrm>
            <a:off x="457200" y="1600200"/>
            <a:ext cx="3962400" cy="4525963"/>
          </a:xfrm>
          <a:prstGeom prst="rect">
            <a:avLst/>
          </a:prstGeom>
          <a:noFill/>
          <a:ln w="9525">
            <a:noFill/>
            <a:round/>
            <a:headEnd/>
            <a:tailEnd/>
          </a:ln>
          <a:effectLst/>
        </p:spPr>
        <p:txBody>
          <a:bodyPr lIns="90000" tIns="45000" rIns="90000" bIns="45000"/>
          <a:lstStyle/>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2500">
                <a:solidFill>
                  <a:srgbClr val="000000"/>
                </a:solidFill>
                <a:latin typeface="Calibri" pitchFamily="34" charset="0"/>
              </a:rPr>
              <a:t>United States Department of Agriculture (USDA)</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2500">
                <a:solidFill>
                  <a:srgbClr val="000000"/>
                </a:solidFill>
                <a:latin typeface="Calibri" pitchFamily="34" charset="0"/>
              </a:rPr>
              <a:t>National Oceanic and Atmospheric Administration (NOAA)</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2500">
                <a:solidFill>
                  <a:srgbClr val="000000"/>
                </a:solidFill>
                <a:latin typeface="Calibri" pitchFamily="34" charset="0"/>
              </a:rPr>
              <a:t>Environmental Protection Agency (EPA) </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2500">
                <a:solidFill>
                  <a:srgbClr val="000000"/>
                </a:solidFill>
                <a:latin typeface="Calibri" pitchFamily="34" charset="0"/>
              </a:rPr>
              <a:t>United States Geological Survey (USGS)</a:t>
            </a:r>
          </a:p>
          <a:p>
            <a:pPr marL="341313" indent="-339725" hangingPunct="1">
              <a:lnSpc>
                <a:spcPct val="100000"/>
              </a:lnSpc>
              <a:spcBef>
                <a:spcPts val="638"/>
              </a:spcBef>
              <a:spcAft>
                <a:spcPts val="1425"/>
              </a:spcAft>
              <a:buClrTx/>
              <a:buFontTx/>
              <a:buNone/>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endParaRPr lang="en-US" sz="3200" b="1">
              <a:solidFill>
                <a:srgbClr val="000000"/>
              </a:solidFill>
              <a:latin typeface="Calibri" pitchFamily="34" charset="0"/>
            </a:endParaRPr>
          </a:p>
          <a:p>
            <a:pPr marL="341313" indent="-339725" hangingPunct="1">
              <a:lnSpc>
                <a:spcPct val="100000"/>
              </a:lnSpc>
              <a:spcBef>
                <a:spcPts val="638"/>
              </a:spcBef>
              <a:spcAft>
                <a:spcPts val="1425"/>
              </a:spcAft>
              <a:buClrTx/>
              <a:buFontTx/>
              <a:buNone/>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endParaRPr lang="en-US" sz="3200" b="1">
              <a:solidFill>
                <a:srgbClr val="000000"/>
              </a:solidFill>
              <a:latin typeface="Calibri" pitchFamily="34" charset="0"/>
            </a:endParaRPr>
          </a:p>
        </p:txBody>
      </p:sp>
      <p:pic>
        <p:nvPicPr>
          <p:cNvPr id="14340" name="Picture 3"/>
          <p:cNvPicPr>
            <a:picLocks noChangeAspect="1" noChangeArrowheads="1"/>
          </p:cNvPicPr>
          <p:nvPr/>
        </p:nvPicPr>
        <p:blipFill>
          <a:blip r:embed="rId3" cstate="print"/>
          <a:srcRect/>
          <a:stretch>
            <a:fillRect/>
          </a:stretch>
        </p:blipFill>
        <p:spPr bwMode="auto">
          <a:xfrm>
            <a:off x="4502150" y="1398588"/>
            <a:ext cx="4183063" cy="5002212"/>
          </a:xfrm>
          <a:prstGeom prst="rect">
            <a:avLst/>
          </a:prstGeom>
          <a:noFill/>
          <a:ln w="9525">
            <a:noFill/>
            <a:round/>
            <a:headEnd/>
            <a:tailEnd/>
          </a:ln>
          <a:effectLst/>
        </p:spPr>
      </p:pic>
      <p:sp>
        <p:nvSpPr>
          <p:cNvPr id="14341" name="TextBox 1"/>
          <p:cNvSpPr txBox="1">
            <a:spLocks noChangeArrowheads="1"/>
          </p:cNvSpPr>
          <p:nvPr/>
        </p:nvSpPr>
        <p:spPr bwMode="auto">
          <a:xfrm>
            <a:off x="5181600" y="6400800"/>
            <a:ext cx="3810000" cy="206375"/>
          </a:xfrm>
          <a:prstGeom prst="rect">
            <a:avLst/>
          </a:prstGeom>
          <a:noFill/>
          <a:ln w="9525">
            <a:noFill/>
            <a:miter lim="800000"/>
            <a:headEnd/>
            <a:tailEnd/>
          </a:ln>
        </p:spPr>
        <p:txBody>
          <a:bodyPr>
            <a:spAutoFit/>
          </a:bodyPr>
          <a:lstStyle/>
          <a:p>
            <a:pPr algn="ctr"/>
            <a:r>
              <a:rPr lang="en-US" sz="800">
                <a:solidFill>
                  <a:schemeClr val="tx1"/>
                </a:solidFill>
              </a:rPr>
              <a:t>http://www.oneplan.org/Water/Runoff.asp</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365760" indent="-256032" fontAlgn="auto">
              <a:lnSpc>
                <a:spcPct val="80000"/>
              </a:lnSpc>
              <a:spcAft>
                <a:spcPts val="0"/>
              </a:spcAft>
              <a:buFontTx/>
              <a:buChar char="•"/>
              <a:defRPr/>
            </a:pPr>
            <a:r>
              <a:rPr lang="en-US" sz="2800" dirty="0">
                <a:latin typeface="Times New Roman" pitchFamily="16" charset="0"/>
              </a:rPr>
              <a:t>Requires anyone who wants to discharge </a:t>
            </a:r>
            <a:r>
              <a:rPr lang="en-US" sz="2800" dirty="0" smtClean="0">
                <a:latin typeface="Times New Roman" pitchFamily="16" charset="0"/>
              </a:rPr>
              <a:t/>
            </a:r>
            <a:br>
              <a:rPr lang="en-US" sz="2800" dirty="0" smtClean="0">
                <a:latin typeface="Times New Roman" pitchFamily="16" charset="0"/>
              </a:rPr>
            </a:br>
            <a:r>
              <a:rPr lang="en-US" sz="2800" dirty="0" smtClean="0">
                <a:latin typeface="Times New Roman" pitchFamily="16" charset="0"/>
              </a:rPr>
              <a:t>pollutants </a:t>
            </a:r>
            <a:r>
              <a:rPr lang="en-US" sz="2800" dirty="0">
                <a:latin typeface="Times New Roman" pitchFamily="16" charset="0"/>
              </a:rPr>
              <a:t>to first obtain an NPDES permit </a:t>
            </a:r>
            <a:r>
              <a:rPr lang="en-US" sz="2800" dirty="0" smtClean="0">
                <a:latin typeface="Times New Roman" pitchFamily="16" charset="0"/>
              </a:rPr>
              <a:t/>
            </a:r>
            <a:br>
              <a:rPr lang="en-US" sz="2800" dirty="0" smtClean="0">
                <a:latin typeface="Times New Roman" pitchFamily="16" charset="0"/>
              </a:rPr>
            </a:br>
            <a:r>
              <a:rPr lang="en-US" sz="2800" dirty="0" smtClean="0">
                <a:latin typeface="Times New Roman" pitchFamily="16" charset="0"/>
              </a:rPr>
              <a:t>or </a:t>
            </a:r>
            <a:r>
              <a:rPr lang="en-US" sz="2800" dirty="0">
                <a:latin typeface="Times New Roman" pitchFamily="16" charset="0"/>
              </a:rPr>
              <a:t>the discharge will be considered illegal. </a:t>
            </a:r>
          </a:p>
          <a:p>
            <a:pPr marL="365760" indent="-256032" fontAlgn="auto">
              <a:lnSpc>
                <a:spcPct val="80000"/>
              </a:lnSpc>
              <a:spcAft>
                <a:spcPts val="0"/>
              </a:spcAft>
              <a:buFontTx/>
              <a:buChar char="•"/>
              <a:defRPr/>
            </a:pPr>
            <a:endParaRPr lang="en-US" sz="2800" dirty="0">
              <a:latin typeface="Times New Roman" pitchFamily="16" charset="0"/>
            </a:endParaRPr>
          </a:p>
          <a:p>
            <a:pPr marL="365760" indent="-256032" fontAlgn="auto">
              <a:lnSpc>
                <a:spcPct val="80000"/>
              </a:lnSpc>
              <a:spcAft>
                <a:spcPts val="0"/>
              </a:spcAft>
              <a:buFontTx/>
              <a:buChar char="•"/>
              <a:defRPr/>
            </a:pPr>
            <a:r>
              <a:rPr lang="en-US" sz="2800" dirty="0">
                <a:latin typeface="Times New Roman" pitchFamily="16" charset="0"/>
              </a:rPr>
              <a:t>Makes it unlawful to discharge any </a:t>
            </a:r>
            <a:r>
              <a:rPr lang="en-US" sz="2800" dirty="0" smtClean="0">
                <a:latin typeface="Times New Roman" pitchFamily="16" charset="0"/>
              </a:rPr>
              <a:t>pollutant</a:t>
            </a:r>
            <a:br>
              <a:rPr lang="en-US" sz="2800" dirty="0" smtClean="0">
                <a:latin typeface="Times New Roman" pitchFamily="16" charset="0"/>
              </a:rPr>
            </a:br>
            <a:r>
              <a:rPr lang="en-US" sz="2800" dirty="0" smtClean="0">
                <a:latin typeface="Times New Roman" pitchFamily="16" charset="0"/>
              </a:rPr>
              <a:t> </a:t>
            </a:r>
            <a:r>
              <a:rPr lang="en-US" sz="2800" dirty="0">
                <a:latin typeface="Times New Roman" pitchFamily="16" charset="0"/>
              </a:rPr>
              <a:t>from a point source into </a:t>
            </a:r>
            <a:r>
              <a:rPr lang="en-US" sz="2800" b="1" i="1" dirty="0">
                <a:latin typeface="Times New Roman" pitchFamily="16" charset="0"/>
              </a:rPr>
              <a:t>navigable</a:t>
            </a:r>
            <a:r>
              <a:rPr lang="en-US" sz="2800" dirty="0">
                <a:latin typeface="Times New Roman" pitchFamily="16" charset="0"/>
              </a:rPr>
              <a:t> waters.</a:t>
            </a:r>
          </a:p>
          <a:p>
            <a:pPr marL="365760" indent="-256032" fontAlgn="auto">
              <a:lnSpc>
                <a:spcPct val="80000"/>
              </a:lnSpc>
              <a:spcAft>
                <a:spcPts val="0"/>
              </a:spcAft>
              <a:buFontTx/>
              <a:buChar char="•"/>
              <a:defRPr/>
            </a:pPr>
            <a:endParaRPr lang="en-US" sz="2800" dirty="0">
              <a:latin typeface="Times New Roman" pitchFamily="16" charset="0"/>
            </a:endParaRPr>
          </a:p>
          <a:p>
            <a:pPr marL="365760" indent="-256032" fontAlgn="auto">
              <a:lnSpc>
                <a:spcPct val="80000"/>
              </a:lnSpc>
              <a:spcAft>
                <a:spcPts val="0"/>
              </a:spcAft>
              <a:buFontTx/>
              <a:buChar char="•"/>
              <a:defRPr/>
            </a:pPr>
            <a:r>
              <a:rPr lang="en-US" sz="2800" dirty="0">
                <a:latin typeface="Times New Roman" pitchFamily="16" charset="0"/>
              </a:rPr>
              <a:t>Exact language used in the act: “It is the national goal that the discharge of pollutants into the </a:t>
            </a:r>
            <a:r>
              <a:rPr lang="en-US" sz="2800" b="1" i="1" dirty="0">
                <a:latin typeface="Times New Roman" pitchFamily="16" charset="0"/>
              </a:rPr>
              <a:t>navigable waters</a:t>
            </a:r>
            <a:r>
              <a:rPr lang="en-US" sz="2800" dirty="0">
                <a:latin typeface="Times New Roman" pitchFamily="16" charset="0"/>
              </a:rPr>
              <a:t> be eliminated…” (EPA).</a:t>
            </a:r>
          </a:p>
          <a:p>
            <a:pPr marL="365760" indent="-256032" fontAlgn="auto">
              <a:lnSpc>
                <a:spcPct val="80000"/>
              </a:lnSpc>
              <a:spcAft>
                <a:spcPts val="0"/>
              </a:spcAft>
              <a:buFontTx/>
              <a:buChar char="•"/>
              <a:defRPr/>
            </a:pPr>
            <a:endParaRPr lang="en-US" sz="2800" dirty="0">
              <a:latin typeface="Times New Roman" pitchFamily="16" charset="0"/>
            </a:endParaRPr>
          </a:p>
          <a:p>
            <a:pPr marL="365760" indent="-256032" fontAlgn="auto">
              <a:lnSpc>
                <a:spcPct val="80000"/>
              </a:lnSpc>
              <a:spcAft>
                <a:spcPts val="0"/>
              </a:spcAft>
              <a:buFontTx/>
              <a:buChar char="•"/>
              <a:defRPr/>
            </a:pPr>
            <a:r>
              <a:rPr lang="en-US" sz="2800" dirty="0">
                <a:latin typeface="Times New Roman" pitchFamily="16" charset="0"/>
              </a:rPr>
              <a:t>“Navigable waters” used eighty-eight times throughout the CWA. </a:t>
            </a:r>
          </a:p>
          <a:p>
            <a:pPr marL="365760" indent="-256032" fontAlgn="auto">
              <a:spcAft>
                <a:spcPts val="0"/>
              </a:spcAft>
              <a:buFont typeface="Wingdings 3"/>
              <a:buChar char=""/>
              <a:defRPr/>
            </a:pPr>
            <a:endParaRPr lang="en-US" dirty="0"/>
          </a:p>
        </p:txBody>
      </p:sp>
      <p:sp>
        <p:nvSpPr>
          <p:cNvPr id="2050" name="Rectangle 2"/>
          <p:cNvSpPr>
            <a:spLocks noGrp="1" noChangeArrowheads="1"/>
          </p:cNvSpPr>
          <p:nvPr>
            <p:ph type="title"/>
          </p:nvPr>
        </p:nvSpPr>
        <p:spPr/>
        <p:txBody>
          <a:bodyPr/>
          <a:lstStyle/>
          <a:p>
            <a:pPr fontAlgn="auto">
              <a:spcAft>
                <a:spcPts val="0"/>
              </a:spcAft>
              <a:defRPr/>
            </a:pPr>
            <a:r>
              <a:rPr lang="en-US"/>
              <a:t>Clean Water Act</a:t>
            </a:r>
          </a:p>
        </p:txBody>
      </p:sp>
      <p:pic>
        <p:nvPicPr>
          <p:cNvPr id="15364" name="Picture 5"/>
          <p:cNvPicPr>
            <a:picLocks noChangeAspect="1" noChangeArrowheads="1"/>
          </p:cNvPicPr>
          <p:nvPr/>
        </p:nvPicPr>
        <p:blipFill>
          <a:blip r:embed="rId2" cstate="print"/>
          <a:srcRect/>
          <a:stretch>
            <a:fillRect/>
          </a:stretch>
        </p:blipFill>
        <p:spPr bwMode="auto">
          <a:xfrm>
            <a:off x="7010400" y="152400"/>
            <a:ext cx="1925638" cy="2438400"/>
          </a:xfrm>
          <a:prstGeom prst="rect">
            <a:avLst/>
          </a:prstGeom>
          <a:noFill/>
          <a:ln w="9525">
            <a:noFill/>
            <a:miter lim="800000"/>
            <a:headEnd/>
            <a:tailEnd/>
          </a:ln>
          <a:effectLst/>
        </p:spPr>
      </p:pic>
      <p:sp>
        <p:nvSpPr>
          <p:cNvPr id="15365" name="Text Box 6"/>
          <p:cNvSpPr txBox="1">
            <a:spLocks noChangeArrowheads="1"/>
          </p:cNvSpPr>
          <p:nvPr/>
        </p:nvSpPr>
        <p:spPr bwMode="auto">
          <a:xfrm>
            <a:off x="7010400" y="2579688"/>
            <a:ext cx="1905000" cy="392112"/>
          </a:xfrm>
          <a:prstGeom prst="rect">
            <a:avLst/>
          </a:prstGeom>
          <a:noFill/>
          <a:ln w="9525">
            <a:noFill/>
            <a:miter lim="800000"/>
            <a:headEnd/>
            <a:tailEnd/>
          </a:ln>
          <a:effectLst/>
        </p:spPr>
        <p:txBody>
          <a:bodyPr>
            <a:spAutoFit/>
          </a:bodyPr>
          <a:lstStyle/>
          <a:p>
            <a:pPr algn="ctr">
              <a:spcBef>
                <a:spcPct val="50000"/>
              </a:spcBef>
            </a:pPr>
            <a:r>
              <a:rPr lang="en-US" sz="700">
                <a:solidFill>
                  <a:schemeClr val="tx1"/>
                </a:solidFill>
              </a:rPr>
              <a:t>http://radio-weblogs.com/0101170/images/water/effluent.jpg</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457200" y="1481138"/>
            <a:ext cx="8305800" cy="4614862"/>
          </a:xfrm>
        </p:spPr>
        <p:txBody>
          <a:bodyPr/>
          <a:lstStyle/>
          <a:p>
            <a:r>
              <a:rPr lang="en-US" sz="2800" smtClean="0">
                <a:latin typeface="Times New Roman" pitchFamily="16" charset="0"/>
              </a:rPr>
              <a:t>Amends the Clean Water Act: replaces the term “navigable waters” with “waters of the United States.” </a:t>
            </a:r>
          </a:p>
          <a:p>
            <a:endParaRPr lang="en-US" sz="2800" smtClean="0">
              <a:latin typeface="Times New Roman" pitchFamily="16" charset="0"/>
            </a:endParaRPr>
          </a:p>
          <a:p>
            <a:r>
              <a:rPr lang="en-US" sz="2800" smtClean="0">
                <a:latin typeface="Times New Roman" pitchFamily="16" charset="0"/>
              </a:rPr>
              <a:t>Focuses on the issue of what can/cannot be deemed “navigable” and emphasizes the significance of bodies of water that may not be connected to </a:t>
            </a:r>
            <a:br>
              <a:rPr lang="en-US" sz="2800" smtClean="0">
                <a:latin typeface="Times New Roman" pitchFamily="16" charset="0"/>
              </a:rPr>
            </a:br>
            <a:r>
              <a:rPr lang="en-US" sz="2800" smtClean="0">
                <a:latin typeface="Times New Roman" pitchFamily="16" charset="0"/>
              </a:rPr>
              <a:t>larger water systems (open congress)</a:t>
            </a:r>
          </a:p>
          <a:p>
            <a:endParaRPr lang="en-US" sz="2800" smtClean="0">
              <a:latin typeface="Times New Roman" pitchFamily="16" charset="0"/>
            </a:endParaRPr>
          </a:p>
          <a:p>
            <a:r>
              <a:rPr lang="en-US" sz="2800" smtClean="0">
                <a:latin typeface="Times New Roman" pitchFamily="16" charset="0"/>
              </a:rPr>
              <a:t>Controversial: too broad of a </a:t>
            </a:r>
            <a:br>
              <a:rPr lang="en-US" sz="2800" smtClean="0">
                <a:latin typeface="Times New Roman" pitchFamily="16" charset="0"/>
              </a:rPr>
            </a:br>
            <a:r>
              <a:rPr lang="en-US" sz="2800" smtClean="0">
                <a:latin typeface="Times New Roman" pitchFamily="16" charset="0"/>
              </a:rPr>
              <a:t>regulation?</a:t>
            </a:r>
          </a:p>
          <a:p>
            <a:endParaRPr lang="en-US" smtClean="0"/>
          </a:p>
        </p:txBody>
      </p:sp>
      <p:sp>
        <p:nvSpPr>
          <p:cNvPr id="3074" name="Rectangle 2"/>
          <p:cNvSpPr>
            <a:spLocks noGrp="1" noChangeArrowheads="1"/>
          </p:cNvSpPr>
          <p:nvPr>
            <p:ph type="title"/>
          </p:nvPr>
        </p:nvSpPr>
        <p:spPr/>
        <p:txBody>
          <a:bodyPr/>
          <a:lstStyle/>
          <a:p>
            <a:pPr fontAlgn="auto">
              <a:spcAft>
                <a:spcPts val="0"/>
              </a:spcAft>
              <a:defRPr/>
            </a:pPr>
            <a:r>
              <a:rPr lang="en-US"/>
              <a:t>Clean Water Restoration Act</a:t>
            </a:r>
          </a:p>
        </p:txBody>
      </p:sp>
      <p:pic>
        <p:nvPicPr>
          <p:cNvPr id="16388" name="Picture 4"/>
          <p:cNvPicPr>
            <a:picLocks noChangeAspect="1" noChangeArrowheads="1"/>
          </p:cNvPicPr>
          <p:nvPr/>
        </p:nvPicPr>
        <p:blipFill>
          <a:blip r:embed="rId2" cstate="print"/>
          <a:srcRect/>
          <a:stretch>
            <a:fillRect/>
          </a:stretch>
        </p:blipFill>
        <p:spPr bwMode="auto">
          <a:xfrm>
            <a:off x="6308725" y="3810000"/>
            <a:ext cx="2286000" cy="2190750"/>
          </a:xfrm>
          <a:prstGeom prst="rect">
            <a:avLst/>
          </a:prstGeom>
          <a:noFill/>
          <a:ln w="9525">
            <a:noFill/>
            <a:miter lim="800000"/>
            <a:headEnd/>
            <a:tailEnd/>
          </a:ln>
          <a:effectLst/>
        </p:spPr>
      </p:pic>
      <p:sp>
        <p:nvSpPr>
          <p:cNvPr id="16389" name="Text Box 5"/>
          <p:cNvSpPr txBox="1">
            <a:spLocks noChangeArrowheads="1"/>
          </p:cNvSpPr>
          <p:nvPr/>
        </p:nvSpPr>
        <p:spPr bwMode="auto">
          <a:xfrm>
            <a:off x="6423025" y="6134100"/>
            <a:ext cx="2057400" cy="292100"/>
          </a:xfrm>
          <a:prstGeom prst="rect">
            <a:avLst/>
          </a:prstGeom>
          <a:noFill/>
          <a:ln w="9525">
            <a:noFill/>
            <a:miter lim="800000"/>
            <a:headEnd/>
            <a:tailEnd/>
          </a:ln>
          <a:effectLst/>
        </p:spPr>
        <p:txBody>
          <a:bodyPr>
            <a:spAutoFit/>
          </a:bodyPr>
          <a:lstStyle/>
          <a:p>
            <a:pPr>
              <a:spcBef>
                <a:spcPct val="50000"/>
              </a:spcBef>
            </a:pPr>
            <a:r>
              <a:rPr lang="en-US" sz="700">
                <a:solidFill>
                  <a:schemeClr val="tx1"/>
                </a:solidFill>
              </a:rPr>
              <a:t>http://www.waterencyclopedia.com/images/wsci_03_img0431.jpg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6027" y="-105680"/>
            <a:ext cx="8229600" cy="1143000"/>
          </a:xfrm>
        </p:spPr>
        <p:txBody>
          <a:bodyPr/>
          <a:lstStyle/>
          <a:p>
            <a:r>
              <a:rPr lang="en-US" u="sng" dirty="0" smtClean="0"/>
              <a:t>Satellite</a:t>
            </a:r>
            <a:endParaRPr lang="en-US" u="sng" dirty="0"/>
          </a:p>
        </p:txBody>
      </p:sp>
      <p:pic>
        <p:nvPicPr>
          <p:cNvPr id="3" name="Picture 4"/>
          <p:cNvPicPr>
            <a:picLocks noChangeAspect="1" noChangeArrowheads="1"/>
          </p:cNvPicPr>
          <p:nvPr/>
        </p:nvPicPr>
        <p:blipFill>
          <a:blip r:embed="rId3" cstate="print"/>
          <a:srcRect/>
          <a:stretch>
            <a:fillRect/>
          </a:stretch>
        </p:blipFill>
        <p:spPr bwMode="auto">
          <a:xfrm>
            <a:off x="16420" y="1153081"/>
            <a:ext cx="2954503" cy="2418404"/>
          </a:xfrm>
          <a:prstGeom prst="rect">
            <a:avLst/>
          </a:prstGeom>
          <a:ln>
            <a:noFill/>
          </a:ln>
          <a:effectLst>
            <a:softEdge rad="112500"/>
          </a:effectLst>
        </p:spPr>
      </p:pic>
      <p:pic>
        <p:nvPicPr>
          <p:cNvPr id="4" name="Picture 5"/>
          <p:cNvPicPr>
            <a:picLocks noChangeAspect="1" noChangeArrowheads="1"/>
          </p:cNvPicPr>
          <p:nvPr/>
        </p:nvPicPr>
        <p:blipFill>
          <a:blip r:embed="rId4" cstate="print"/>
          <a:srcRect/>
          <a:stretch>
            <a:fillRect/>
          </a:stretch>
        </p:blipFill>
        <p:spPr bwMode="auto">
          <a:xfrm>
            <a:off x="131157" y="4256957"/>
            <a:ext cx="2725027" cy="1872156"/>
          </a:xfrm>
          <a:prstGeom prst="rect">
            <a:avLst/>
          </a:prstGeom>
          <a:ln>
            <a:noFill/>
          </a:ln>
          <a:effectLst>
            <a:softEdge rad="112500"/>
          </a:effectLst>
        </p:spPr>
      </p:pic>
      <p:sp>
        <p:nvSpPr>
          <p:cNvPr id="5" name="Arc 4"/>
          <p:cNvSpPr/>
          <p:nvPr/>
        </p:nvSpPr>
        <p:spPr>
          <a:xfrm rot="9624582">
            <a:off x="970656" y="2649176"/>
            <a:ext cx="1876234" cy="955359"/>
          </a:xfrm>
          <a:prstGeom prst="arc">
            <a:avLst>
              <a:gd name="adj1" fmla="val 18221808"/>
              <a:gd name="adj2" fmla="val 21460488"/>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p:nvPr/>
        </p:nvSpPr>
        <p:spPr>
          <a:xfrm rot="9442499">
            <a:off x="977557" y="3162342"/>
            <a:ext cx="1526023" cy="696171"/>
          </a:xfrm>
          <a:prstGeom prst="arc">
            <a:avLst>
              <a:gd name="adj1" fmla="val 17943689"/>
              <a:gd name="adj2" fmla="val 246071"/>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rot="9407205">
            <a:off x="953269" y="3518573"/>
            <a:ext cx="1080807" cy="681499"/>
          </a:xfrm>
          <a:prstGeom prst="arc">
            <a:avLst>
              <a:gd name="adj1" fmla="val 16200000"/>
              <a:gd name="adj2" fmla="val 21460488"/>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9165647">
            <a:off x="1022252" y="4042903"/>
            <a:ext cx="678948" cy="428108"/>
          </a:xfrm>
          <a:prstGeom prst="arc">
            <a:avLst>
              <a:gd name="adj1" fmla="val 16200000"/>
              <a:gd name="adj2" fmla="val 21460488"/>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11213" y="80788"/>
            <a:ext cx="4769573" cy="380541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70923" y="3886613"/>
            <a:ext cx="6173077" cy="29567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383334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print"/>
          <a:srcRect/>
          <a:stretch>
            <a:fillRect/>
          </a:stretch>
        </p:blipFill>
        <p:spPr bwMode="auto">
          <a:xfrm>
            <a:off x="457200" y="1143000"/>
            <a:ext cx="8153400" cy="4964113"/>
          </a:xfrm>
          <a:prstGeom prst="rect">
            <a:avLst/>
          </a:prstGeom>
          <a:noFill/>
          <a:ln w="9525">
            <a:noFill/>
            <a:miter lim="800000"/>
            <a:headEnd/>
            <a:tailEnd/>
          </a:ln>
          <a:effectLst/>
        </p:spPr>
      </p:pic>
      <p:sp>
        <p:nvSpPr>
          <p:cNvPr id="17412" name="Rectangle 3"/>
          <p:cNvSpPr>
            <a:spLocks noGrp="1" noChangeArrowheads="1"/>
          </p:cNvSpPr>
          <p:nvPr>
            <p:ph idx="1"/>
          </p:nvPr>
        </p:nvSpPr>
        <p:spPr>
          <a:xfrm>
            <a:off x="304800" y="1905000"/>
            <a:ext cx="8480425" cy="4525963"/>
          </a:xfrm>
        </p:spPr>
        <p:txBody>
          <a:bodyPr/>
          <a:lstStyle/>
          <a:p>
            <a:endParaRPr lang="en-US" sz="2800" smtClean="0"/>
          </a:p>
          <a:p>
            <a:r>
              <a:rPr lang="en-US" sz="2800" smtClean="0"/>
              <a:t>More logical to add words to clarify and strengthen regulation than it is to omit them!</a:t>
            </a:r>
          </a:p>
          <a:p>
            <a:endParaRPr lang="en-US" sz="2800" smtClean="0"/>
          </a:p>
          <a:p>
            <a:endParaRPr lang="en-US" sz="2800" smtClean="0"/>
          </a:p>
          <a:p>
            <a:r>
              <a:rPr lang="en-US" sz="2800" smtClean="0"/>
              <a:t>Acknowledge that there are different bodies of water and water systems in every state. </a:t>
            </a:r>
          </a:p>
          <a:p>
            <a:pPr lvl="1">
              <a:buFontTx/>
              <a:buNone/>
            </a:pPr>
            <a:endParaRPr lang="en-US" sz="2400" smtClean="0"/>
          </a:p>
        </p:txBody>
      </p:sp>
      <p:sp>
        <p:nvSpPr>
          <p:cNvPr id="4098" name="Rectangle 2"/>
          <p:cNvSpPr>
            <a:spLocks noGrp="1" noChangeArrowheads="1"/>
          </p:cNvSpPr>
          <p:nvPr>
            <p:ph type="title"/>
          </p:nvPr>
        </p:nvSpPr>
        <p:spPr/>
        <p:txBody>
          <a:bodyPr/>
          <a:lstStyle/>
          <a:p>
            <a:pPr fontAlgn="auto">
              <a:spcAft>
                <a:spcPts val="0"/>
              </a:spcAft>
              <a:defRPr/>
            </a:pPr>
            <a:r>
              <a:rPr lang="en-US"/>
              <a:t>What Should We Do?</a:t>
            </a:r>
          </a:p>
        </p:txBody>
      </p:sp>
      <p:sp>
        <p:nvSpPr>
          <p:cNvPr id="17413" name="Text Box 5"/>
          <p:cNvSpPr txBox="1">
            <a:spLocks noChangeArrowheads="1"/>
          </p:cNvSpPr>
          <p:nvPr/>
        </p:nvSpPr>
        <p:spPr bwMode="auto">
          <a:xfrm>
            <a:off x="7086600" y="5791200"/>
            <a:ext cx="1676400" cy="292100"/>
          </a:xfrm>
          <a:prstGeom prst="rect">
            <a:avLst/>
          </a:prstGeom>
          <a:noFill/>
          <a:ln w="9525">
            <a:noFill/>
            <a:miter lim="800000"/>
            <a:headEnd/>
            <a:tailEnd/>
          </a:ln>
          <a:effectLst/>
        </p:spPr>
        <p:txBody>
          <a:bodyPr>
            <a:spAutoFit/>
          </a:bodyPr>
          <a:lstStyle/>
          <a:p>
            <a:pPr>
              <a:spcBef>
                <a:spcPct val="50000"/>
              </a:spcBef>
            </a:pPr>
            <a:r>
              <a:rPr lang="en-US" sz="700">
                <a:solidFill>
                  <a:schemeClr val="tx1"/>
                </a:solidFill>
              </a:rPr>
              <a:t>http://ecowatch.org/wp-content/uploads/2012/03/w10.jpg</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p:txBody>
          <a:bodyPr/>
          <a:lstStyle/>
          <a:p>
            <a:pPr algn="ctr" fontAlgn="auto">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a:t>Atlantic Menhaden</a:t>
            </a:r>
          </a:p>
        </p:txBody>
      </p:sp>
      <p:sp>
        <p:nvSpPr>
          <p:cNvPr id="18435" name="Text Box 2"/>
          <p:cNvSpPr txBox="1">
            <a:spLocks noChangeArrowheads="1"/>
          </p:cNvSpPr>
          <p:nvPr/>
        </p:nvSpPr>
        <p:spPr bwMode="auto">
          <a:xfrm>
            <a:off x="457200" y="1600200"/>
            <a:ext cx="8229600" cy="3581400"/>
          </a:xfrm>
          <a:prstGeom prst="rect">
            <a:avLst/>
          </a:prstGeom>
          <a:noFill/>
          <a:ln w="9525">
            <a:noFill/>
            <a:round/>
            <a:headEnd/>
            <a:tailEnd/>
          </a:ln>
          <a:effectLst/>
        </p:spPr>
        <p:txBody>
          <a:bodyPr lIns="90000" tIns="45000" rIns="90000" bIns="45000"/>
          <a:lstStyle/>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2400">
                <a:solidFill>
                  <a:srgbClr val="000000"/>
                </a:solidFill>
                <a:latin typeface="Calibri" pitchFamily="34" charset="0"/>
              </a:rPr>
              <a:t>Massive hypoxia die out in the Delaware Bay</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2400">
                <a:solidFill>
                  <a:srgbClr val="000000"/>
                </a:solidFill>
                <a:latin typeface="Calibri" pitchFamily="34" charset="0"/>
              </a:rPr>
              <a:t>Dangerous levels of low oxygen</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2400">
                <a:solidFill>
                  <a:srgbClr val="000000"/>
                </a:solidFill>
                <a:latin typeface="Calibri" pitchFamily="34" charset="0"/>
              </a:rPr>
              <a:t>Caused a lot of fishing restrictions.</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2400">
                <a:solidFill>
                  <a:srgbClr val="000000"/>
                </a:solidFill>
                <a:latin typeface="Calibri" pitchFamily="34" charset="0"/>
              </a:rPr>
              <a:t>Largely overlooked until the last few years</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2400">
                <a:solidFill>
                  <a:srgbClr val="000000"/>
                </a:solidFill>
                <a:latin typeface="Calibri" pitchFamily="34" charset="0"/>
              </a:rPr>
              <a:t>Regulated by over 15 states</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2400">
                <a:solidFill>
                  <a:srgbClr val="000000"/>
                </a:solidFill>
                <a:latin typeface="Calibri" pitchFamily="34" charset="0"/>
              </a:rPr>
              <a:t>Scientists suggest that population </a:t>
            </a:r>
            <a:br>
              <a:rPr lang="en-US" sz="2400">
                <a:solidFill>
                  <a:srgbClr val="000000"/>
                </a:solidFill>
                <a:latin typeface="Calibri" pitchFamily="34" charset="0"/>
              </a:rPr>
            </a:br>
            <a:r>
              <a:rPr lang="en-US" sz="2400">
                <a:solidFill>
                  <a:srgbClr val="000000"/>
                </a:solidFill>
                <a:latin typeface="Calibri" pitchFamily="34" charset="0"/>
              </a:rPr>
              <a:t>needs to quadruple</a:t>
            </a:r>
          </a:p>
        </p:txBody>
      </p:sp>
      <p:pic>
        <p:nvPicPr>
          <p:cNvPr id="18436" name="Picture 4"/>
          <p:cNvPicPr>
            <a:picLocks noChangeAspect="1" noChangeArrowheads="1"/>
          </p:cNvPicPr>
          <p:nvPr/>
        </p:nvPicPr>
        <p:blipFill>
          <a:blip r:embed="rId3" cstate="print"/>
          <a:srcRect/>
          <a:stretch>
            <a:fillRect/>
          </a:stretch>
        </p:blipFill>
        <p:spPr bwMode="auto">
          <a:xfrm>
            <a:off x="5257800" y="4002088"/>
            <a:ext cx="3657600" cy="2039937"/>
          </a:xfrm>
          <a:prstGeom prst="rect">
            <a:avLst/>
          </a:prstGeom>
          <a:noFill/>
          <a:ln w="9525">
            <a:noFill/>
            <a:miter lim="800000"/>
            <a:headEnd/>
            <a:tailEnd/>
          </a:ln>
          <a:effectLst/>
        </p:spPr>
      </p:pic>
      <p:sp>
        <p:nvSpPr>
          <p:cNvPr id="18437" name="TextBox 1"/>
          <p:cNvSpPr txBox="1">
            <a:spLocks noChangeArrowheads="1"/>
          </p:cNvSpPr>
          <p:nvPr/>
        </p:nvSpPr>
        <p:spPr bwMode="auto">
          <a:xfrm>
            <a:off x="5257800" y="6042025"/>
            <a:ext cx="3657600" cy="207963"/>
          </a:xfrm>
          <a:prstGeom prst="rect">
            <a:avLst/>
          </a:prstGeom>
          <a:noFill/>
          <a:ln w="9525">
            <a:noFill/>
            <a:miter lim="800000"/>
            <a:headEnd/>
            <a:tailEnd/>
          </a:ln>
        </p:spPr>
        <p:txBody>
          <a:bodyPr>
            <a:spAutoFit/>
          </a:bodyPr>
          <a:lstStyle/>
          <a:p>
            <a:pPr algn="r"/>
            <a:r>
              <a:rPr lang="en-US" sz="800">
                <a:solidFill>
                  <a:schemeClr val="tx1"/>
                </a:solidFill>
              </a:rPr>
              <a:t>http://www.vims.edu/research/units/projects/menhaden/about/index.php</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p:txBody>
          <a:bodyPr/>
          <a:lstStyle/>
          <a:p>
            <a:pPr fontAlgn="auto">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smtClean="0"/>
              <a:t>Menhaden Policy </a:t>
            </a:r>
            <a:endParaRPr lang="en-US" dirty="0"/>
          </a:p>
        </p:txBody>
      </p:sp>
      <p:sp>
        <p:nvSpPr>
          <p:cNvPr id="19459" name="Text Box 2"/>
          <p:cNvSpPr txBox="1">
            <a:spLocks noChangeArrowheads="1"/>
          </p:cNvSpPr>
          <p:nvPr/>
        </p:nvSpPr>
        <p:spPr bwMode="auto">
          <a:xfrm>
            <a:off x="457200" y="1600200"/>
            <a:ext cx="8229600" cy="4525963"/>
          </a:xfrm>
          <a:prstGeom prst="rect">
            <a:avLst/>
          </a:prstGeom>
          <a:noFill/>
          <a:ln w="9525">
            <a:noFill/>
            <a:round/>
            <a:headEnd/>
            <a:tailEnd/>
          </a:ln>
          <a:effectLst/>
        </p:spPr>
        <p:txBody>
          <a:bodyPr lIns="90000" tIns="45000" rIns="90000" bIns="45000"/>
          <a:lstStyle/>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3200">
                <a:solidFill>
                  <a:srgbClr val="000000"/>
                </a:solidFill>
                <a:latin typeface="Calibri" pitchFamily="34" charset="0"/>
              </a:rPr>
              <a:t>Debate over the strictness of regulations</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3200">
                <a:solidFill>
                  <a:srgbClr val="000000"/>
                </a:solidFill>
                <a:latin typeface="Calibri" pitchFamily="34" charset="0"/>
              </a:rPr>
              <a:t>Population plummeted 88% in the last 25 years</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3200">
                <a:solidFill>
                  <a:srgbClr val="000000"/>
                </a:solidFill>
                <a:latin typeface="Calibri" pitchFamily="34" charset="0"/>
              </a:rPr>
              <a:t>10% of what historic high was</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3200">
                <a:solidFill>
                  <a:srgbClr val="000000"/>
                </a:solidFill>
                <a:latin typeface="Calibri" pitchFamily="34" charset="0"/>
              </a:rPr>
              <a:t>Almost 550 million tons are caught a year</a:t>
            </a:r>
          </a:p>
          <a:p>
            <a:pPr marL="341313" indent="-339725" hangingPunct="1">
              <a:lnSpc>
                <a:spcPct val="100000"/>
              </a:lnSpc>
              <a:spcBef>
                <a:spcPts val="638"/>
              </a:spcBef>
              <a:spcAft>
                <a:spcPts val="1425"/>
              </a:spcAft>
              <a:buSzPct val="45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r>
              <a:rPr lang="en-US" sz="3200">
                <a:solidFill>
                  <a:srgbClr val="000000"/>
                </a:solidFill>
                <a:latin typeface="Calibri" pitchFamily="34" charset="0"/>
              </a:rPr>
              <a:t>Omega Protein has a monopoly on the industry</a:t>
            </a:r>
          </a:p>
          <a:p>
            <a:pPr marL="341313" indent="-339725" hangingPunct="1">
              <a:lnSpc>
                <a:spcPct val="100000"/>
              </a:lnSpc>
              <a:spcBef>
                <a:spcPts val="638"/>
              </a:spcBef>
              <a:spcAft>
                <a:spcPts val="1425"/>
              </a:spcAft>
              <a:buClrTx/>
              <a:buFontTx/>
              <a:buNone/>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pPr>
            <a:endParaRPr lang="en-US" sz="3200">
              <a:solidFill>
                <a:srgbClr val="000000"/>
              </a:solidFill>
              <a:latin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659956" indent="-457200" fontAlgn="auto">
              <a:spcAft>
                <a:spcPts val="0"/>
              </a:spcAft>
              <a:buSzPct val="45000"/>
              <a:buFont typeface="Wingdings 3"/>
              <a:buChar char=""/>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r>
              <a:rPr lang="en-US" dirty="0" smtClean="0">
                <a:solidFill>
                  <a:srgbClr val="000000"/>
                </a:solidFill>
                <a:latin typeface="Calibri" charset="0"/>
              </a:rPr>
              <a:t>Estuaries </a:t>
            </a:r>
            <a:r>
              <a:rPr lang="en-US" dirty="0">
                <a:solidFill>
                  <a:srgbClr val="000000"/>
                </a:solidFill>
                <a:latin typeface="Calibri" charset="0"/>
              </a:rPr>
              <a:t>are used as important nursery </a:t>
            </a:r>
            <a:r>
              <a:rPr lang="en-US" dirty="0" smtClean="0">
                <a:solidFill>
                  <a:srgbClr val="000000"/>
                </a:solidFill>
                <a:latin typeface="Calibri" charset="0"/>
              </a:rPr>
              <a:t>habitats</a:t>
            </a:r>
          </a:p>
          <a:p>
            <a:pPr marL="659956" indent="-457200" fontAlgn="auto">
              <a:spcAft>
                <a:spcPts val="0"/>
              </a:spcAft>
              <a:buSzPct val="45000"/>
              <a:buFont typeface="Wingdings 3"/>
              <a:buChar char=""/>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r>
              <a:rPr lang="en-US" dirty="0" smtClean="0">
                <a:solidFill>
                  <a:srgbClr val="000000"/>
                </a:solidFill>
                <a:latin typeface="Calibri" charset="0"/>
              </a:rPr>
              <a:t>Adult </a:t>
            </a:r>
            <a:r>
              <a:rPr lang="en-US" dirty="0">
                <a:solidFill>
                  <a:srgbClr val="000000"/>
                </a:solidFill>
                <a:latin typeface="Calibri" charset="0"/>
              </a:rPr>
              <a:t>fish return to these shallow water estuarine </a:t>
            </a:r>
            <a:r>
              <a:rPr lang="en-US" dirty="0" smtClean="0">
                <a:solidFill>
                  <a:srgbClr val="000000"/>
                </a:solidFill>
                <a:latin typeface="Calibri" charset="0"/>
              </a:rPr>
              <a:t>areas</a:t>
            </a:r>
          </a:p>
          <a:p>
            <a:pPr marL="659956" indent="-457200" fontAlgn="auto">
              <a:spcAft>
                <a:spcPts val="0"/>
              </a:spcAft>
              <a:buSzPct val="45000"/>
              <a:buFont typeface="Wingdings 3"/>
              <a:buChar char=""/>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r>
              <a:rPr lang="en-US" dirty="0" smtClean="0">
                <a:solidFill>
                  <a:srgbClr val="000000"/>
                </a:solidFill>
                <a:latin typeface="Calibri" charset="0"/>
              </a:rPr>
              <a:t>Hypoxia </a:t>
            </a:r>
            <a:r>
              <a:rPr lang="en-US" dirty="0">
                <a:solidFill>
                  <a:srgbClr val="000000"/>
                </a:solidFill>
                <a:latin typeface="Calibri" charset="0"/>
              </a:rPr>
              <a:t>effects natural estuarine habitat</a:t>
            </a:r>
          </a:p>
          <a:p>
            <a:pPr marL="365760" indent="-256032" fontAlgn="auto">
              <a:spcAft>
                <a:spcPts val="0"/>
              </a:spcAft>
              <a:buFont typeface="Wingdings 3"/>
              <a:buChar char=""/>
              <a:defRPr/>
            </a:pPr>
            <a:endParaRPr lang="en-US" dirty="0"/>
          </a:p>
        </p:txBody>
      </p:sp>
      <p:sp>
        <p:nvSpPr>
          <p:cNvPr id="5" name="Title 4"/>
          <p:cNvSpPr>
            <a:spLocks noGrp="1"/>
          </p:cNvSpPr>
          <p:nvPr>
            <p:ph type="title"/>
          </p:nvPr>
        </p:nvSpPr>
        <p:spPr/>
        <p:txBody>
          <a:bodyPr/>
          <a:lstStyle/>
          <a:p>
            <a:pPr fontAlgn="auto">
              <a:spcAft>
                <a:spcPts val="0"/>
              </a:spcAft>
              <a:defRPr/>
            </a:pPr>
            <a:r>
              <a:rPr lang="en-US" sz="4400" dirty="0">
                <a:solidFill>
                  <a:srgbClr val="000000"/>
                </a:solidFill>
                <a:latin typeface="Calibri" charset="0"/>
              </a:rPr>
              <a:t> Summer </a:t>
            </a:r>
            <a:r>
              <a:rPr lang="en-US" sz="4400" dirty="0" smtClean="0">
                <a:solidFill>
                  <a:srgbClr val="000000"/>
                </a:solidFill>
                <a:latin typeface="Calibri" charset="0"/>
              </a:rPr>
              <a:t>Flounder</a:t>
            </a:r>
            <a:endParaRPr lang="en-US" dirty="0"/>
          </a:p>
        </p:txBody>
      </p:sp>
      <p:pic>
        <p:nvPicPr>
          <p:cNvPr id="20484" name="Picture 2"/>
          <p:cNvPicPr>
            <a:picLocks noChangeAspect="1" noChangeArrowheads="1"/>
          </p:cNvPicPr>
          <p:nvPr/>
        </p:nvPicPr>
        <p:blipFill>
          <a:blip r:embed="rId2" cstate="print"/>
          <a:srcRect/>
          <a:stretch>
            <a:fillRect/>
          </a:stretch>
        </p:blipFill>
        <p:spPr bwMode="auto">
          <a:xfrm>
            <a:off x="609600" y="3884613"/>
            <a:ext cx="3922713" cy="2122487"/>
          </a:xfrm>
          <a:prstGeom prst="rect">
            <a:avLst/>
          </a:prstGeom>
          <a:noFill/>
          <a:ln w="9525">
            <a:noFill/>
            <a:round/>
            <a:headEnd/>
            <a:tailEnd/>
          </a:ln>
          <a:effectLst/>
        </p:spPr>
      </p:pic>
      <p:pic>
        <p:nvPicPr>
          <p:cNvPr id="20485" name="Picture 3"/>
          <p:cNvPicPr>
            <a:picLocks noChangeAspect="1" noChangeArrowheads="1"/>
          </p:cNvPicPr>
          <p:nvPr/>
        </p:nvPicPr>
        <p:blipFill>
          <a:blip r:embed="rId3" cstate="print"/>
          <a:srcRect l="6267" t="6664" r="8154" b="3987"/>
          <a:stretch>
            <a:fillRect/>
          </a:stretch>
        </p:blipFill>
        <p:spPr bwMode="auto">
          <a:xfrm>
            <a:off x="6130925" y="3554413"/>
            <a:ext cx="2549525" cy="2705100"/>
          </a:xfrm>
          <a:prstGeom prst="rect">
            <a:avLst/>
          </a:prstGeom>
          <a:noFill/>
          <a:ln w="9525">
            <a:noFill/>
            <a:round/>
            <a:headEnd/>
            <a:tailEnd/>
          </a:ln>
          <a:effectLst/>
        </p:spPr>
      </p:pic>
      <p:sp>
        <p:nvSpPr>
          <p:cNvPr id="20486" name="TextBox 8"/>
          <p:cNvSpPr txBox="1">
            <a:spLocks noChangeArrowheads="1"/>
          </p:cNvSpPr>
          <p:nvPr/>
        </p:nvSpPr>
        <p:spPr bwMode="auto">
          <a:xfrm>
            <a:off x="609600" y="6084888"/>
            <a:ext cx="3922713" cy="220662"/>
          </a:xfrm>
          <a:prstGeom prst="rect">
            <a:avLst/>
          </a:prstGeom>
          <a:noFill/>
          <a:ln w="9525">
            <a:noFill/>
            <a:miter lim="800000"/>
            <a:headEnd/>
            <a:tailEnd/>
          </a:ln>
        </p:spPr>
        <p:txBody>
          <a:bodyPr>
            <a:spAutoFit/>
          </a:bodyPr>
          <a:lstStyle/>
          <a:p>
            <a:pPr algn="ctr"/>
            <a:r>
              <a:rPr lang="en-US" sz="900">
                <a:solidFill>
                  <a:schemeClr val="tx1"/>
                </a:solidFill>
              </a:rPr>
              <a:t>http://cae2k.com/photosviewer-0/summer-flounder.html</a:t>
            </a:r>
          </a:p>
        </p:txBody>
      </p:sp>
      <p:sp>
        <p:nvSpPr>
          <p:cNvPr id="20487" name="TextBox 9"/>
          <p:cNvSpPr txBox="1">
            <a:spLocks noChangeArrowheads="1"/>
          </p:cNvSpPr>
          <p:nvPr/>
        </p:nvSpPr>
        <p:spPr bwMode="auto">
          <a:xfrm>
            <a:off x="6130925" y="6216650"/>
            <a:ext cx="2549525" cy="322263"/>
          </a:xfrm>
          <a:prstGeom prst="rect">
            <a:avLst/>
          </a:prstGeom>
          <a:noFill/>
          <a:ln w="9525">
            <a:noFill/>
            <a:miter lim="800000"/>
            <a:headEnd/>
            <a:tailEnd/>
          </a:ln>
        </p:spPr>
        <p:txBody>
          <a:bodyPr>
            <a:spAutoFit/>
          </a:bodyPr>
          <a:lstStyle/>
          <a:p>
            <a:pPr algn="ctr"/>
            <a:r>
              <a:rPr lang="en-US" sz="800">
                <a:solidFill>
                  <a:schemeClr val="tx1"/>
                </a:solidFill>
              </a:rPr>
              <a:t>http://www.nefsc.noaa.gov/sos/spsyn/fldrs/summer/animation/spring/index.html</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659956" indent="-457200" fontAlgn="auto">
              <a:spcAft>
                <a:spcPts val="0"/>
              </a:spcAft>
              <a:buSzPct val="45000"/>
              <a:buFont typeface="Wingdings 3"/>
              <a:buChar char=""/>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r>
              <a:rPr lang="en-US" dirty="0" smtClean="0">
                <a:solidFill>
                  <a:srgbClr val="000000"/>
                </a:solidFill>
                <a:latin typeface="Calibri" charset="0"/>
              </a:rPr>
              <a:t>Season </a:t>
            </a:r>
            <a:r>
              <a:rPr lang="en-US" dirty="0">
                <a:solidFill>
                  <a:srgbClr val="000000"/>
                </a:solidFill>
                <a:latin typeface="Calibri" charset="0"/>
              </a:rPr>
              <a:t>from May 5th - September 28th </a:t>
            </a:r>
          </a:p>
          <a:p>
            <a:pPr marL="659956" indent="-457200" fontAlgn="auto">
              <a:spcAft>
                <a:spcPts val="0"/>
              </a:spcAft>
              <a:buSzPct val="45000"/>
              <a:buFont typeface="Wingdings 3"/>
              <a:buChar char=""/>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r>
              <a:rPr lang="en-US" dirty="0" smtClean="0">
                <a:solidFill>
                  <a:srgbClr val="000000"/>
                </a:solidFill>
                <a:latin typeface="Calibri" charset="0"/>
              </a:rPr>
              <a:t>5 bag </a:t>
            </a:r>
            <a:r>
              <a:rPr lang="en-US" dirty="0">
                <a:solidFill>
                  <a:srgbClr val="000000"/>
                </a:solidFill>
                <a:latin typeface="Calibri" charset="0"/>
              </a:rPr>
              <a:t>limit</a:t>
            </a:r>
          </a:p>
          <a:p>
            <a:pPr marL="659956" indent="-457200" fontAlgn="auto">
              <a:spcAft>
                <a:spcPts val="0"/>
              </a:spcAft>
              <a:buSzPct val="45000"/>
              <a:buFont typeface="Wingdings 3"/>
              <a:buChar char=""/>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r>
              <a:rPr lang="en-US" dirty="0">
                <a:solidFill>
                  <a:srgbClr val="000000"/>
                </a:solidFill>
                <a:latin typeface="Calibri" charset="0"/>
              </a:rPr>
              <a:t>New Regulations on catch size limits are very controversial</a:t>
            </a:r>
          </a:p>
          <a:p>
            <a:pPr marL="659956" indent="-457200" fontAlgn="auto">
              <a:spcAft>
                <a:spcPts val="0"/>
              </a:spcAft>
              <a:buSzPct val="45000"/>
              <a:buFont typeface="Wingdings 3"/>
              <a:buChar char=""/>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r>
              <a:rPr lang="en-US" dirty="0">
                <a:solidFill>
                  <a:srgbClr val="000000"/>
                </a:solidFill>
                <a:latin typeface="Calibri" charset="0"/>
              </a:rPr>
              <a:t>The fluke move to deeper water when hypoxic events happen</a:t>
            </a:r>
          </a:p>
          <a:p>
            <a:pPr marL="659956" indent="-457200" fontAlgn="auto">
              <a:spcAft>
                <a:spcPts val="0"/>
              </a:spcAft>
              <a:buSzPct val="45000"/>
              <a:buFont typeface="Wingdings 3"/>
              <a:buChar char=""/>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r>
              <a:rPr lang="en-US" dirty="0" smtClean="0">
                <a:solidFill>
                  <a:srgbClr val="000000"/>
                </a:solidFill>
                <a:latin typeface="Calibri" charset="0"/>
              </a:rPr>
              <a:t>This </a:t>
            </a:r>
            <a:r>
              <a:rPr lang="en-US" dirty="0">
                <a:solidFill>
                  <a:srgbClr val="000000"/>
                </a:solidFill>
                <a:latin typeface="Calibri" charset="0"/>
              </a:rPr>
              <a:t>decreases the population around the estuaries and causes less fish to be caught</a:t>
            </a:r>
          </a:p>
          <a:p>
            <a:pPr marL="365760" indent="-256032" fontAlgn="auto">
              <a:spcAft>
                <a:spcPts val="0"/>
              </a:spcAft>
              <a:buClrTx/>
              <a:buFont typeface="Wingdings 3"/>
              <a:buNone/>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endParaRPr lang="en-US" dirty="0">
              <a:solidFill>
                <a:srgbClr val="000000"/>
              </a:solidFill>
              <a:latin typeface="Calibri" charset="0"/>
            </a:endParaRPr>
          </a:p>
          <a:p>
            <a:pPr marL="365760" indent="-256032" fontAlgn="auto">
              <a:spcAft>
                <a:spcPts val="0"/>
              </a:spcAft>
              <a:buClrTx/>
              <a:buFont typeface="Wingdings 3"/>
              <a:buNone/>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endParaRPr lang="en-US" dirty="0">
              <a:solidFill>
                <a:srgbClr val="000000"/>
              </a:solidFill>
              <a:latin typeface="Calibri" charset="0"/>
            </a:endParaRPr>
          </a:p>
          <a:p>
            <a:pPr marL="365760" indent="-256032" fontAlgn="auto">
              <a:spcAft>
                <a:spcPts val="0"/>
              </a:spcAft>
              <a:buClrTx/>
              <a:buFont typeface="Wingdings 3"/>
              <a:buNone/>
              <a:tabLst>
                <a:tab pos="741363" algn="l"/>
                <a:tab pos="1198563" algn="l"/>
                <a:tab pos="1655763" algn="l"/>
                <a:tab pos="2112963" algn="l"/>
                <a:tab pos="2570163" algn="l"/>
                <a:tab pos="3027363" algn="l"/>
                <a:tab pos="3484563" algn="l"/>
                <a:tab pos="3941763" algn="l"/>
                <a:tab pos="4398963" algn="l"/>
                <a:tab pos="4856163" algn="l"/>
                <a:tab pos="5313363" algn="l"/>
                <a:tab pos="5770563" algn="l"/>
                <a:tab pos="6227763" algn="l"/>
                <a:tab pos="6684963" algn="l"/>
                <a:tab pos="7142163" algn="l"/>
                <a:tab pos="7599363" algn="l"/>
                <a:tab pos="8056563" algn="l"/>
                <a:tab pos="8513763" algn="l"/>
                <a:tab pos="8970963" algn="l"/>
                <a:tab pos="9428163" algn="l"/>
                <a:tab pos="9885363" algn="l"/>
              </a:tabLst>
              <a:defRPr/>
            </a:pPr>
            <a:endParaRPr lang="en-US" dirty="0">
              <a:solidFill>
                <a:srgbClr val="000000"/>
              </a:solidFill>
              <a:latin typeface="Calibri" charset="0"/>
            </a:endParaRPr>
          </a:p>
        </p:txBody>
      </p:sp>
      <p:sp>
        <p:nvSpPr>
          <p:cNvPr id="2" name="Title 1"/>
          <p:cNvSpPr>
            <a:spLocks noGrp="1"/>
          </p:cNvSpPr>
          <p:nvPr>
            <p:ph type="title"/>
          </p:nvPr>
        </p:nvSpPr>
        <p:spPr/>
        <p:txBody>
          <a:bodyPr/>
          <a:lstStyle/>
          <a:p>
            <a:pPr fontAlgn="auto">
              <a:spcAft>
                <a:spcPts val="0"/>
              </a:spcAft>
              <a:defRPr/>
            </a:pPr>
            <a:r>
              <a:rPr lang="en-US" sz="4400" dirty="0">
                <a:solidFill>
                  <a:srgbClr val="000000"/>
                </a:solidFill>
                <a:latin typeface="Calibri" charset="0"/>
              </a:rPr>
              <a:t> Summer </a:t>
            </a:r>
            <a:r>
              <a:rPr lang="en-US" sz="4400" dirty="0" smtClean="0">
                <a:solidFill>
                  <a:srgbClr val="000000"/>
                </a:solidFill>
                <a:latin typeface="Calibri" charset="0"/>
              </a:rPr>
              <a:t>Flounder Policy</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cstate="print"/>
          <a:srcRect/>
          <a:stretch>
            <a:fillRect/>
          </a:stretch>
        </p:blipFill>
        <p:spPr bwMode="auto">
          <a:xfrm>
            <a:off x="290513" y="3657600"/>
            <a:ext cx="4967287" cy="1893888"/>
          </a:xfrm>
          <a:prstGeom prst="rect">
            <a:avLst/>
          </a:prstGeom>
          <a:noFill/>
          <a:ln w="9525">
            <a:noFill/>
            <a:round/>
            <a:headEnd/>
            <a:tailEnd/>
          </a:ln>
          <a:effectLst/>
        </p:spPr>
      </p:pic>
      <p:sp>
        <p:nvSpPr>
          <p:cNvPr id="2" name="Content Placeholder 1"/>
          <p:cNvSpPr>
            <a:spLocks noGrp="1"/>
          </p:cNvSpPr>
          <p:nvPr>
            <p:ph idx="1"/>
          </p:nvPr>
        </p:nvSpPr>
        <p:spPr/>
        <p:txBody>
          <a:bodyPr>
            <a:normAutofit/>
          </a:bodyPr>
          <a:lstStyle/>
          <a:p>
            <a:pPr marL="342900" indent="-342900" fontAlgn="auto">
              <a:buClrTx/>
              <a:buFont typeface="Wingdings 3"/>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400" dirty="0" smtClean="0"/>
              <a:t>Weakfish </a:t>
            </a:r>
            <a:r>
              <a:rPr lang="en-US" sz="2400" dirty="0"/>
              <a:t>have to move from the area when it becomes hypoxic</a:t>
            </a:r>
          </a:p>
          <a:p>
            <a:pPr marL="342900" indent="-342900" fontAlgn="auto">
              <a:buClrTx/>
              <a:buFont typeface="Wingdings 3"/>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400" dirty="0" smtClean="0"/>
              <a:t>Bottom </a:t>
            </a:r>
            <a:r>
              <a:rPr lang="en-US" sz="2400" dirty="0"/>
              <a:t>feeders- when they move the fish have to move as well to find more to eat</a:t>
            </a:r>
          </a:p>
          <a:p>
            <a:pPr marL="0" indent="0" fontAlgn="auto">
              <a:buSzPct val="45000"/>
              <a:buFont typeface="StarSymbol" charset="0"/>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2400" dirty="0"/>
              <a:t>If they cant find more to eat- die!</a:t>
            </a:r>
          </a:p>
          <a:p>
            <a:pPr marL="342900" indent="-342900" fontAlgn="auto">
              <a:buClrTx/>
              <a:buFont typeface="Wingdings 3"/>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2400" dirty="0"/>
          </a:p>
          <a:p>
            <a:pPr marL="342900" indent="-342900" fontAlgn="auto">
              <a:buClrTx/>
              <a:buFont typeface="Wingdings 3"/>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2400" dirty="0"/>
          </a:p>
          <a:p>
            <a:pPr marL="342900" indent="-342900" fontAlgn="auto">
              <a:buClrTx/>
              <a:buFont typeface="Wingdings 3"/>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2400" dirty="0"/>
          </a:p>
          <a:p>
            <a:pPr marL="342900" indent="-342900" fontAlgn="auto">
              <a:buClrTx/>
              <a:buFont typeface="Wingdings 3"/>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2400" dirty="0"/>
          </a:p>
          <a:p>
            <a:pPr marL="342900" indent="-342900" fontAlgn="auto">
              <a:buClrTx/>
              <a:buFont typeface="Wingdings 3"/>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2400" dirty="0"/>
          </a:p>
        </p:txBody>
      </p:sp>
      <p:sp>
        <p:nvSpPr>
          <p:cNvPr id="11266" name="Rectangle 2"/>
          <p:cNvSpPr>
            <a:spLocks noGrp="1" noChangeArrowheads="1"/>
          </p:cNvSpPr>
          <p:nvPr>
            <p:ph type="title"/>
          </p:nvPr>
        </p:nvSpPr>
        <p:spPr/>
        <p:txBody>
          <a:bodyPr/>
          <a:lstStyle/>
          <a:p>
            <a:pPr algn="ctr" fontAlgn="auto">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t>Weakfish</a:t>
            </a:r>
          </a:p>
        </p:txBody>
      </p:sp>
      <p:sp>
        <p:nvSpPr>
          <p:cNvPr id="3" name="TextBox 2"/>
          <p:cNvSpPr txBox="1"/>
          <p:nvPr/>
        </p:nvSpPr>
        <p:spPr>
          <a:xfrm>
            <a:off x="895350" y="5445125"/>
            <a:ext cx="3886200" cy="665163"/>
          </a:xfrm>
          <a:prstGeom prst="rect">
            <a:avLst/>
          </a:prstGeom>
          <a:noFill/>
        </p:spPr>
        <p:txBody>
          <a:bodyPr>
            <a:spAutoFit/>
          </a:bodyPr>
          <a:lstStyle/>
          <a:p>
            <a:pPr marL="342900" indent="-342900" algn="ctr">
              <a:buClrTx/>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800" dirty="0">
              <a:solidFill>
                <a:schemeClr val="tx1"/>
              </a:solidFill>
            </a:endParaRPr>
          </a:p>
          <a:p>
            <a:pPr marL="171450" indent="-171450" algn="ctr">
              <a:buClrTx/>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sz="800" dirty="0">
                <a:solidFill>
                  <a:schemeClr val="tx1"/>
                </a:solidFill>
              </a:rPr>
              <a:t>http://www.dnr.state.md.us/fisheries/fishfacts/art/weakfish.jpg</a:t>
            </a:r>
          </a:p>
          <a:p>
            <a:pPr marL="342900" indent="-342900" algn="ctr">
              <a:buClrTx/>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800" dirty="0">
              <a:solidFill>
                <a:schemeClr val="tx1"/>
              </a:solidFill>
            </a:endParaRPr>
          </a:p>
          <a:p>
            <a:pPr marL="342900" indent="-342900" algn="ctr">
              <a:buClrTx/>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sz="800" dirty="0">
              <a:solidFill>
                <a:schemeClr val="tx1"/>
              </a:solidFill>
            </a:endParaRPr>
          </a:p>
          <a:p>
            <a:pPr algn="ctr">
              <a:defRPr/>
            </a:pPr>
            <a:endParaRPr lang="en-US" sz="800" dirty="0">
              <a:solidFill>
                <a:schemeClr val="tx1"/>
              </a:solidFill>
            </a:endParaRPr>
          </a:p>
        </p:txBody>
      </p:sp>
      <p:pic>
        <p:nvPicPr>
          <p:cNvPr id="22534" name="Picture 1"/>
          <p:cNvPicPr>
            <a:picLocks noChangeAspect="1" noChangeArrowheads="1"/>
          </p:cNvPicPr>
          <p:nvPr/>
        </p:nvPicPr>
        <p:blipFill>
          <a:blip r:embed="rId4" cstate="print"/>
          <a:srcRect/>
          <a:stretch>
            <a:fillRect/>
          </a:stretch>
        </p:blipFill>
        <p:spPr bwMode="auto">
          <a:xfrm>
            <a:off x="5870575" y="3657600"/>
            <a:ext cx="3000375" cy="2000250"/>
          </a:xfrm>
          <a:prstGeom prst="rect">
            <a:avLst/>
          </a:prstGeom>
          <a:noFill/>
          <a:ln w="9525">
            <a:noFill/>
            <a:round/>
            <a:headEnd/>
            <a:tailEnd/>
          </a:ln>
          <a:effectLst/>
        </p:spPr>
      </p:pic>
      <p:sp>
        <p:nvSpPr>
          <p:cNvPr id="22535" name="Rectangle 3"/>
          <p:cNvSpPr>
            <a:spLocks noChangeArrowheads="1"/>
          </p:cNvSpPr>
          <p:nvPr/>
        </p:nvSpPr>
        <p:spPr bwMode="auto">
          <a:xfrm>
            <a:off x="5870575" y="5943600"/>
            <a:ext cx="3000375" cy="460375"/>
          </a:xfrm>
          <a:prstGeom prst="rect">
            <a:avLst/>
          </a:prstGeom>
          <a:noFill/>
          <a:ln w="9525">
            <a:noFill/>
            <a:round/>
            <a:headEnd/>
            <a:tailEnd/>
          </a:ln>
          <a:effectLst/>
        </p:spPr>
        <p:txBody>
          <a:bodyPr lIns="90000" tIns="45000" rIns="90000" bIns="45000">
            <a:spAutoFit/>
          </a:bodyPr>
          <a:lstStyle/>
          <a:p>
            <a:pPr algn="ctr" hangingPunct="1">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latin typeface="Calibri" pitchFamily="34" charset="0"/>
              </a:rPr>
              <a:t>http://www.odu.edu/sci/cqfe/Research/Chesapeake%20Bay/Weakfish/Weakfish.htm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57200" y="323850"/>
            <a:ext cx="8229600" cy="4525963"/>
          </a:xfrm>
          <a:prstGeom prst="rect">
            <a:avLst/>
          </a:prstGeom>
          <a:noFill/>
          <a:ln w="9525">
            <a:noFill/>
            <a:round/>
            <a:headEnd/>
            <a:tailEnd/>
          </a:ln>
          <a:effectLst/>
        </p:spPr>
        <p:txBody>
          <a:bodyPr lIns="90000" tIns="45000" rIns="90000" bIns="45000"/>
          <a:lstStyle/>
          <a:p>
            <a:pPr hangingPunct="1">
              <a:lnSpc>
                <a:spcPct val="100000"/>
              </a:lnSpc>
              <a:spcBef>
                <a:spcPts val="638"/>
              </a:spcBef>
              <a:spcAft>
                <a:spcPts val="1425"/>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a:solidFill>
                <a:srgbClr val="000000"/>
              </a:solidFill>
              <a:latin typeface="Calibri" pitchFamily="34" charset="0"/>
            </a:endParaRPr>
          </a:p>
        </p:txBody>
      </p:sp>
      <p:sp>
        <p:nvSpPr>
          <p:cNvPr id="23556" name="Content Placeholder 2"/>
          <p:cNvSpPr>
            <a:spLocks noGrp="1"/>
          </p:cNvSpPr>
          <p:nvPr>
            <p:ph idx="1"/>
          </p:nvPr>
        </p:nvSpPr>
        <p:spPr/>
        <p:txBody>
          <a:bodyPr/>
          <a:lstStyle/>
          <a:p>
            <a:pPr>
              <a:spcBef>
                <a:spcPts val="638"/>
              </a:spcBef>
              <a:spcAft>
                <a:spcPts val="1425"/>
              </a:spcAft>
              <a:buClrTx/>
            </a:pPr>
            <a:r>
              <a:rPr lang="en-US" sz="2800" smtClean="0">
                <a:latin typeface="Calibri" pitchFamily="34" charset="0"/>
              </a:rPr>
              <a:t>In 1995 Federal waters between Maine and Florida were closed for fisheries to help rebuild population</a:t>
            </a:r>
          </a:p>
          <a:p>
            <a:pPr>
              <a:spcBef>
                <a:spcPts val="638"/>
              </a:spcBef>
              <a:spcAft>
                <a:spcPts val="1425"/>
              </a:spcAft>
              <a:buClrTx/>
            </a:pPr>
            <a:r>
              <a:rPr lang="en-US" sz="2800" smtClean="0">
                <a:latin typeface="Calibri" pitchFamily="34" charset="0"/>
              </a:rPr>
              <a:t>Current regulations include:</a:t>
            </a:r>
          </a:p>
          <a:p>
            <a:pPr lvl="1">
              <a:spcBef>
                <a:spcPts val="638"/>
              </a:spcBef>
              <a:spcAft>
                <a:spcPts val="1425"/>
              </a:spcAft>
              <a:buClrTx/>
            </a:pPr>
            <a:r>
              <a:rPr lang="en-US" sz="2400" smtClean="0">
                <a:latin typeface="Calibri" pitchFamily="34" charset="0"/>
              </a:rPr>
              <a:t>12-inch minimum catch size</a:t>
            </a:r>
          </a:p>
          <a:p>
            <a:pPr lvl="1">
              <a:spcBef>
                <a:spcPts val="638"/>
              </a:spcBef>
              <a:spcAft>
                <a:spcPts val="1425"/>
              </a:spcAft>
              <a:buClrTx/>
            </a:pPr>
            <a:r>
              <a:rPr lang="en-US" sz="2400" smtClean="0">
                <a:latin typeface="Calibri" pitchFamily="34" charset="0"/>
              </a:rPr>
              <a:t>By catch limit of 150 pounds for commercial fishing boats</a:t>
            </a:r>
          </a:p>
          <a:p>
            <a:pPr lvl="1">
              <a:spcBef>
                <a:spcPts val="638"/>
              </a:spcBef>
              <a:spcAft>
                <a:spcPts val="1425"/>
              </a:spcAft>
              <a:buClrTx/>
            </a:pPr>
            <a:r>
              <a:rPr lang="en-US" sz="2400" smtClean="0">
                <a:latin typeface="Calibri" pitchFamily="34" charset="0"/>
              </a:rPr>
              <a:t>1 fish per angler per day until the population rebuilds.</a:t>
            </a:r>
          </a:p>
          <a:p>
            <a:pPr>
              <a:spcBef>
                <a:spcPts val="638"/>
              </a:spcBef>
              <a:spcAft>
                <a:spcPts val="1425"/>
              </a:spcAft>
              <a:buClrTx/>
            </a:pPr>
            <a:endParaRPr lang="en-US" sz="2800" smtClean="0">
              <a:latin typeface="Calibri" pitchFamily="34" charset="0"/>
            </a:endParaRPr>
          </a:p>
          <a:p>
            <a:endParaRPr lang="en-US" smtClean="0"/>
          </a:p>
        </p:txBody>
      </p:sp>
      <p:sp>
        <p:nvSpPr>
          <p:cNvPr id="2" name="Title 1"/>
          <p:cNvSpPr>
            <a:spLocks noGrp="1"/>
          </p:cNvSpPr>
          <p:nvPr>
            <p:ph type="title"/>
          </p:nvPr>
        </p:nvSpPr>
        <p:spPr/>
        <p:txBody>
          <a:bodyPr/>
          <a:lstStyle/>
          <a:p>
            <a:pPr fontAlgn="auto">
              <a:spcAft>
                <a:spcPts val="0"/>
              </a:spcAft>
              <a:defRPr/>
            </a:pPr>
            <a:r>
              <a:rPr lang="en-US" dirty="0" smtClean="0"/>
              <a:t>Regulations</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p:txBody>
          <a:bodyPr lIns="90000" tIns="45000" rIns="90000" bIns="45000"/>
          <a:lstStyle/>
          <a:p>
            <a:pPr marL="512763" indent="-511175">
              <a:buSzPct val="45000"/>
              <a:buFont typeface="Times New Roman" pitchFamily="16" charset="0"/>
              <a:buAutoNum type="arabicPeriod"/>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mtClean="0">
                <a:solidFill>
                  <a:srgbClr val="04617B"/>
                </a:solidFill>
              </a:rPr>
              <a:t>Hypoxia reduces healthy fish levels.</a:t>
            </a:r>
          </a:p>
          <a:p>
            <a:pPr marL="512763" indent="-511175">
              <a:buSzPct val="45000"/>
              <a:buFont typeface="Times New Roman" pitchFamily="16" charset="0"/>
              <a:buAutoNum type="arabicPeriod"/>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mtClean="0">
                <a:solidFill>
                  <a:srgbClr val="04617B"/>
                </a:solidFill>
              </a:rPr>
              <a:t>Catch shares reduce fish supply and consolidate fish production.</a:t>
            </a:r>
          </a:p>
          <a:p>
            <a:pPr marL="512763" indent="-511175">
              <a:buSzPct val="45000"/>
              <a:buFont typeface="Times New Roman" pitchFamily="16" charset="0"/>
              <a:buAutoNum type="arabicPeriod"/>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mtClean="0">
                <a:solidFill>
                  <a:srgbClr val="04617B"/>
                </a:solidFill>
              </a:rPr>
              <a:t>Prices will increase  for consumers.</a:t>
            </a:r>
          </a:p>
          <a:p>
            <a:pPr marL="512763" indent="-511175">
              <a:buSzPct val="45000"/>
              <a:buFont typeface="Times New Roman" pitchFamily="16" charset="0"/>
              <a:buAutoNum type="arabicPeriod"/>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mtClean="0">
                <a:solidFill>
                  <a:srgbClr val="04617B"/>
                </a:solidFill>
              </a:rPr>
              <a:t>Menhaden TAC slashed by 37%(ASFMC)</a:t>
            </a:r>
          </a:p>
          <a:p>
            <a:pPr marL="512763" indent="-511175">
              <a:buSzPct val="45000"/>
              <a:buFont typeface="Times New Roman" pitchFamily="16" charset="0"/>
              <a:buAutoNum type="arabicPeriod"/>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mtClean="0">
                <a:solidFill>
                  <a:srgbClr val="04617B"/>
                </a:solidFill>
              </a:rPr>
              <a:t>20 ground fish stocks </a:t>
            </a:r>
          </a:p>
          <a:p>
            <a:pPr marL="512763" indent="-511175">
              <a:buClrTx/>
              <a:buFontTx/>
              <a:buNone/>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endParaRPr lang="en-US" sz="5000" smtClean="0">
              <a:solidFill>
                <a:srgbClr val="04617B"/>
              </a:solidFill>
            </a:endParaRPr>
          </a:p>
          <a:p>
            <a:pPr marL="512763" indent="-511175">
              <a:buClrTx/>
              <a:buFontTx/>
              <a:buNone/>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endParaRPr lang="en-US" sz="5000" smtClean="0">
              <a:solidFill>
                <a:srgbClr val="04617B"/>
              </a:solidFill>
            </a:endParaRPr>
          </a:p>
        </p:txBody>
      </p:sp>
      <p:sp>
        <p:nvSpPr>
          <p:cNvPr id="13313" name="Rectangle 1"/>
          <p:cNvSpPr>
            <a:spLocks noGrp="1" noChangeArrowheads="1"/>
          </p:cNvSpPr>
          <p:nvPr>
            <p:ph type="title"/>
          </p:nvPr>
        </p:nvSpPr>
        <p:spPr/>
        <p:txBody>
          <a:bodyPr/>
          <a:lstStyle/>
          <a:p>
            <a:pPr fontAlgn="auto">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000" dirty="0">
                <a:solidFill>
                  <a:schemeClr val="tx1"/>
                </a:solidFill>
              </a:rPr>
              <a:t>Hypoxia/Catch Shares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457200" y="304800"/>
            <a:ext cx="8229600" cy="1143000"/>
          </a:xfrm>
        </p:spPr>
        <p:txBody>
          <a:bodyPr/>
          <a:lstStyle/>
          <a:p>
            <a:pPr fontAlgn="auto">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000" dirty="0">
                <a:solidFill>
                  <a:schemeClr val="tx1"/>
                </a:solidFill>
              </a:rPr>
              <a:t>Background /Policy</a:t>
            </a:r>
          </a:p>
        </p:txBody>
      </p:sp>
      <p:sp>
        <p:nvSpPr>
          <p:cNvPr id="25603" name="Text Box 2"/>
          <p:cNvSpPr txBox="1">
            <a:spLocks noChangeArrowheads="1"/>
          </p:cNvSpPr>
          <p:nvPr/>
        </p:nvSpPr>
        <p:spPr bwMode="auto">
          <a:xfrm>
            <a:off x="457200" y="1295400"/>
            <a:ext cx="8229600" cy="4389438"/>
          </a:xfrm>
          <a:prstGeom prst="rect">
            <a:avLst/>
          </a:prstGeom>
          <a:noFill/>
          <a:ln w="9525">
            <a:noFill/>
            <a:round/>
            <a:headEnd/>
            <a:tailEnd/>
          </a:ln>
          <a:effectLst/>
        </p:spPr>
        <p:txBody>
          <a:bodyPr lIns="90000" tIns="45000" rIns="90000" bIns="45000"/>
          <a:lstStyle/>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a:solidFill>
                  <a:srgbClr val="000000"/>
                </a:solidFill>
                <a:latin typeface="Constantia" charset="0"/>
              </a:rPr>
              <a:t>Magnuson-Stevens Fishery Conservation and Management Act</a:t>
            </a: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a:solidFill>
                  <a:srgbClr val="000000"/>
                </a:solidFill>
                <a:latin typeface="Constantia" charset="0"/>
              </a:rPr>
              <a:t>Overfishing</a:t>
            </a: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a:solidFill>
                  <a:srgbClr val="000000"/>
                </a:solidFill>
                <a:latin typeface="Constantia" charset="0"/>
              </a:rPr>
              <a:t>The Magnuson-Stevens Fishery Conservation and Management Reauthorization Act of 200611(ACL LAP)</a:t>
            </a: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a:solidFill>
                  <a:srgbClr val="000000"/>
                </a:solidFill>
                <a:latin typeface="Constantia" charset="0"/>
              </a:rPr>
              <a:t>15 fisheries/six regional management councils </a:t>
            </a: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a:solidFill>
                  <a:srgbClr val="000000"/>
                </a:solidFill>
                <a:latin typeface="Constantia" charset="0"/>
              </a:rPr>
              <a:t>NOAA catch share policy November 4 2010 Obama </a:t>
            </a:r>
            <a:br>
              <a:rPr lang="en-US" sz="2000">
                <a:solidFill>
                  <a:srgbClr val="000000"/>
                </a:solidFill>
                <a:latin typeface="Constantia" charset="0"/>
              </a:rPr>
            </a:br>
            <a:r>
              <a:rPr lang="en-US" sz="2000">
                <a:solidFill>
                  <a:srgbClr val="000000"/>
                </a:solidFill>
                <a:latin typeface="Constantia" charset="0"/>
              </a:rPr>
              <a:t>Administration</a:t>
            </a: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a:solidFill>
                  <a:srgbClr val="000000"/>
                </a:solidFill>
                <a:latin typeface="Constantia" charset="0"/>
              </a:rPr>
              <a:t>Total Allowable Catch /Annual Limit/LAP</a:t>
            </a: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a:solidFill>
                  <a:srgbClr val="000000"/>
                </a:solidFill>
                <a:latin typeface="Constantia" charset="0"/>
              </a:rPr>
              <a:t>Allocation formula based on catch history</a:t>
            </a: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a:solidFill>
                  <a:srgbClr val="000000"/>
                </a:solidFill>
                <a:latin typeface="Constantia" charset="0"/>
              </a:rPr>
              <a:t>Commoditized catch shares Transferable</a:t>
            </a:r>
          </a:p>
          <a:p>
            <a:pPr marL="271463" indent="-271463" hangingPunct="1">
              <a:lnSpc>
                <a:spcPct val="100000"/>
              </a:lnSpc>
              <a:spcBef>
                <a:spcPts val="525"/>
              </a:spcBef>
              <a:spcAft>
                <a:spcPts val="1425"/>
              </a:spcAft>
              <a:buClrTx/>
              <a:buFontTx/>
              <a:buNone/>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endParaRPr lang="en-US" sz="2000">
              <a:solidFill>
                <a:srgbClr val="000000"/>
              </a:solidFill>
              <a:latin typeface="Constantia" charset="0"/>
            </a:endParaRPr>
          </a:p>
        </p:txBody>
      </p:sp>
      <p:pic>
        <p:nvPicPr>
          <p:cNvPr id="25604" name="Picture 5"/>
          <p:cNvPicPr>
            <a:picLocks noChangeAspect="1" noChangeArrowheads="1"/>
          </p:cNvPicPr>
          <p:nvPr/>
        </p:nvPicPr>
        <p:blipFill>
          <a:blip r:embed="rId3" cstate="print"/>
          <a:srcRect/>
          <a:stretch>
            <a:fillRect/>
          </a:stretch>
        </p:blipFill>
        <p:spPr bwMode="auto">
          <a:xfrm>
            <a:off x="6638925" y="3794125"/>
            <a:ext cx="2057400" cy="2130425"/>
          </a:xfrm>
          <a:prstGeom prst="rect">
            <a:avLst/>
          </a:prstGeom>
          <a:noFill/>
          <a:ln w="9525">
            <a:noFill/>
            <a:miter lim="800000"/>
            <a:headEnd/>
            <a:tailEnd/>
          </a:ln>
          <a:effectLst/>
        </p:spPr>
      </p:pic>
      <p:sp>
        <p:nvSpPr>
          <p:cNvPr id="25605" name="TextBox 1"/>
          <p:cNvSpPr txBox="1">
            <a:spLocks noChangeArrowheads="1"/>
          </p:cNvSpPr>
          <p:nvPr/>
        </p:nvSpPr>
        <p:spPr bwMode="auto">
          <a:xfrm>
            <a:off x="6705600" y="5924550"/>
            <a:ext cx="1981200" cy="263525"/>
          </a:xfrm>
          <a:prstGeom prst="rect">
            <a:avLst/>
          </a:prstGeom>
          <a:noFill/>
          <a:ln w="9525">
            <a:noFill/>
            <a:miter lim="800000"/>
            <a:headEnd/>
            <a:tailEnd/>
          </a:ln>
        </p:spPr>
        <p:txBody>
          <a:bodyPr>
            <a:spAutoFit/>
          </a:bodyPr>
          <a:lstStyle/>
          <a:p>
            <a:pPr algn="ctr"/>
            <a:r>
              <a:rPr lang="en-US" sz="1200">
                <a:solidFill>
                  <a:schemeClr val="tx1"/>
                </a:solidFill>
              </a:rPr>
              <a:t>www.noaa.gov</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57200" y="457200"/>
            <a:ext cx="8229600" cy="1143000"/>
          </a:xfrm>
        </p:spPr>
        <p:txBody>
          <a:bodyPr/>
          <a:lstStyle/>
          <a:p>
            <a:pPr fontAlgn="auto">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000" dirty="0">
                <a:solidFill>
                  <a:schemeClr val="tx1"/>
                </a:solidFill>
              </a:rPr>
              <a:t>Economic effects </a:t>
            </a:r>
          </a:p>
        </p:txBody>
      </p:sp>
      <p:sp>
        <p:nvSpPr>
          <p:cNvPr id="26627" name="Text Box 2"/>
          <p:cNvSpPr txBox="1">
            <a:spLocks noChangeArrowheads="1"/>
          </p:cNvSpPr>
          <p:nvPr/>
        </p:nvSpPr>
        <p:spPr bwMode="auto">
          <a:xfrm>
            <a:off x="457200" y="1447800"/>
            <a:ext cx="8229600" cy="4389438"/>
          </a:xfrm>
          <a:prstGeom prst="rect">
            <a:avLst/>
          </a:prstGeom>
          <a:noFill/>
          <a:ln w="9525">
            <a:noFill/>
            <a:round/>
            <a:headEnd/>
            <a:tailEnd/>
          </a:ln>
          <a:effectLst/>
        </p:spPr>
        <p:txBody>
          <a:bodyPr lIns="90000" tIns="45000" rIns="90000" bIns="45000"/>
          <a:lstStyle/>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dirty="0">
                <a:solidFill>
                  <a:srgbClr val="000000"/>
                </a:solidFill>
                <a:latin typeface="Constantia" charset="0"/>
              </a:rPr>
              <a:t>Transfer small boats to large boats/corporate consolidation.(55 out of active 247 boats accounted for 61% percent of revenue in New England </a:t>
            </a:r>
            <a:r>
              <a:rPr lang="en-US" sz="2000" dirty="0" smtClean="0">
                <a:solidFill>
                  <a:srgbClr val="000000"/>
                </a:solidFill>
                <a:latin typeface="Constantia" charset="0"/>
              </a:rPr>
              <a:t>(</a:t>
            </a:r>
            <a:r>
              <a:rPr lang="en-US" sz="2000" dirty="0">
                <a:solidFill>
                  <a:srgbClr val="000000"/>
                </a:solidFill>
                <a:latin typeface="Constantia" charset="0"/>
              </a:rPr>
              <a:t>Washington examiner</a:t>
            </a:r>
            <a:r>
              <a:rPr lang="en-US" sz="2000" dirty="0" smtClean="0">
                <a:solidFill>
                  <a:srgbClr val="000000"/>
                </a:solidFill>
                <a:latin typeface="Constantia" charset="0"/>
              </a:rPr>
              <a:t>).</a:t>
            </a:r>
            <a:endParaRPr lang="en-US" sz="2000" dirty="0">
              <a:solidFill>
                <a:srgbClr val="000000"/>
              </a:solidFill>
              <a:latin typeface="Constantia" charset="0"/>
            </a:endParaRP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dirty="0">
                <a:solidFill>
                  <a:srgbClr val="000000"/>
                </a:solidFill>
                <a:latin typeface="Constantia" charset="0"/>
              </a:rPr>
              <a:t>Loss of Individual Fishermen jobs(only 37% of boats survived transition where catch shares were implemented)(Food&amp; watch </a:t>
            </a:r>
            <a:r>
              <a:rPr lang="en-US" sz="2000" dirty="0" smtClean="0">
                <a:solidFill>
                  <a:srgbClr val="000000"/>
                </a:solidFill>
                <a:latin typeface="Constantia" charset="0"/>
              </a:rPr>
              <a:t>magazine).</a:t>
            </a:r>
            <a:endParaRPr lang="en-US" sz="2000" dirty="0">
              <a:solidFill>
                <a:srgbClr val="000000"/>
              </a:solidFill>
              <a:latin typeface="Constantia" charset="0"/>
            </a:endParaRP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dirty="0">
                <a:solidFill>
                  <a:srgbClr val="000000"/>
                </a:solidFill>
                <a:latin typeface="Constantia" charset="0"/>
              </a:rPr>
              <a:t>Boats in water went from 500 to 253(Ileana </a:t>
            </a:r>
            <a:br>
              <a:rPr lang="en-US" sz="2000" dirty="0">
                <a:solidFill>
                  <a:srgbClr val="000000"/>
                </a:solidFill>
                <a:latin typeface="Constantia" charset="0"/>
              </a:rPr>
            </a:br>
            <a:r>
              <a:rPr lang="en-US" sz="2000" dirty="0" err="1" smtClean="0">
                <a:solidFill>
                  <a:srgbClr val="000000"/>
                </a:solidFill>
                <a:latin typeface="Constantia" charset="0"/>
              </a:rPr>
              <a:t>Ros-lehtinen</a:t>
            </a:r>
            <a:r>
              <a:rPr lang="en-US" sz="2000" dirty="0" smtClean="0">
                <a:solidFill>
                  <a:srgbClr val="000000"/>
                </a:solidFill>
                <a:latin typeface="Constantia" charset="0"/>
              </a:rPr>
              <a:t>).</a:t>
            </a:r>
            <a:endParaRPr lang="en-US" sz="2000" dirty="0">
              <a:solidFill>
                <a:srgbClr val="000000"/>
              </a:solidFill>
              <a:latin typeface="Constantia" charset="0"/>
            </a:endParaRP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dirty="0">
                <a:solidFill>
                  <a:srgbClr val="000000"/>
                </a:solidFill>
                <a:latin typeface="Constantia" charset="0"/>
              </a:rPr>
              <a:t>Preserve fish stocks</a:t>
            </a:r>
          </a:p>
          <a:p>
            <a:pPr marL="271463" indent="-271463" hangingPunct="1">
              <a:lnSpc>
                <a:spcPct val="100000"/>
              </a:lnSpc>
              <a:spcBef>
                <a:spcPts val="525"/>
              </a:spcBef>
              <a:spcAft>
                <a:spcPts val="1425"/>
              </a:spcAft>
              <a:buClr>
                <a:srgbClr val="0BD0D9"/>
              </a:buClr>
              <a:buSzPct val="95000"/>
              <a:buFont typeface="Wingdings 2" charset="2"/>
              <a:buChar char=""/>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r>
              <a:rPr lang="en-US" sz="2000" dirty="0">
                <a:solidFill>
                  <a:srgbClr val="000000"/>
                </a:solidFill>
                <a:latin typeface="Constantia" charset="0"/>
              </a:rPr>
              <a:t>Support catch shares letter signed.</a:t>
            </a:r>
          </a:p>
          <a:p>
            <a:pPr marL="271463" indent="-271463" hangingPunct="1">
              <a:lnSpc>
                <a:spcPct val="100000"/>
              </a:lnSpc>
              <a:spcBef>
                <a:spcPts val="525"/>
              </a:spcBef>
              <a:spcAft>
                <a:spcPts val="1425"/>
              </a:spcAft>
              <a:buClrTx/>
              <a:buFontTx/>
              <a:buNone/>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endParaRPr lang="en-US" sz="2000" dirty="0">
              <a:solidFill>
                <a:srgbClr val="000000"/>
              </a:solidFill>
              <a:latin typeface="Constantia" charset="0"/>
            </a:endParaRPr>
          </a:p>
          <a:p>
            <a:pPr marL="271463" indent="-271463" hangingPunct="1">
              <a:lnSpc>
                <a:spcPct val="100000"/>
              </a:lnSpc>
              <a:spcBef>
                <a:spcPts val="525"/>
              </a:spcBef>
              <a:spcAft>
                <a:spcPts val="1425"/>
              </a:spcAft>
              <a:buClrTx/>
              <a:buFontTx/>
              <a:buNone/>
              <a:tabLst>
                <a:tab pos="271463" algn="l"/>
                <a:tab pos="728663" algn="l"/>
                <a:tab pos="1185863" algn="l"/>
                <a:tab pos="1643063" algn="l"/>
                <a:tab pos="2100263" algn="l"/>
                <a:tab pos="2557463" algn="l"/>
                <a:tab pos="3014663" algn="l"/>
                <a:tab pos="3471863" algn="l"/>
                <a:tab pos="3929063" algn="l"/>
                <a:tab pos="4386263" algn="l"/>
                <a:tab pos="4843463" algn="l"/>
                <a:tab pos="5300663" algn="l"/>
                <a:tab pos="5757863" algn="l"/>
                <a:tab pos="6215063" algn="l"/>
                <a:tab pos="6672263" algn="l"/>
                <a:tab pos="7129463" algn="l"/>
                <a:tab pos="7586663" algn="l"/>
                <a:tab pos="8043863" algn="l"/>
                <a:tab pos="8501063" algn="l"/>
                <a:tab pos="8958263" algn="l"/>
                <a:tab pos="9415463" algn="l"/>
              </a:tabLst>
            </a:pPr>
            <a:endParaRPr lang="en-US" sz="2000" dirty="0">
              <a:solidFill>
                <a:srgbClr val="000000"/>
              </a:solidFill>
              <a:latin typeface="Constantia" charset="0"/>
            </a:endParaRPr>
          </a:p>
        </p:txBody>
      </p:sp>
      <p:pic>
        <p:nvPicPr>
          <p:cNvPr id="26628" name="Picture 5"/>
          <p:cNvPicPr>
            <a:picLocks noChangeAspect="1" noChangeArrowheads="1"/>
          </p:cNvPicPr>
          <p:nvPr/>
        </p:nvPicPr>
        <p:blipFill>
          <a:blip r:embed="rId3" cstate="print"/>
          <a:srcRect/>
          <a:stretch>
            <a:fillRect/>
          </a:stretch>
        </p:blipFill>
        <p:spPr bwMode="auto">
          <a:xfrm>
            <a:off x="5638800" y="3429000"/>
            <a:ext cx="3048000" cy="2286000"/>
          </a:xfrm>
          <a:prstGeom prst="rect">
            <a:avLst/>
          </a:prstGeom>
          <a:noFill/>
          <a:ln w="9525">
            <a:noFill/>
            <a:miter lim="800000"/>
            <a:headEnd/>
            <a:tailEnd/>
          </a:ln>
          <a:effectLst/>
        </p:spPr>
      </p:pic>
      <p:sp>
        <p:nvSpPr>
          <p:cNvPr id="26629" name="TextBox 1"/>
          <p:cNvSpPr txBox="1">
            <a:spLocks noChangeArrowheads="1"/>
          </p:cNvSpPr>
          <p:nvPr/>
        </p:nvSpPr>
        <p:spPr bwMode="auto">
          <a:xfrm>
            <a:off x="5638800" y="5943600"/>
            <a:ext cx="3048000" cy="220663"/>
          </a:xfrm>
          <a:prstGeom prst="rect">
            <a:avLst/>
          </a:prstGeom>
          <a:noFill/>
          <a:ln w="9525">
            <a:noFill/>
            <a:miter lim="800000"/>
            <a:headEnd/>
            <a:tailEnd/>
          </a:ln>
        </p:spPr>
        <p:txBody>
          <a:bodyPr>
            <a:spAutoFit/>
          </a:bodyPr>
          <a:lstStyle/>
          <a:p>
            <a:pPr algn="ctr"/>
            <a:r>
              <a:rPr lang="en-US" sz="900">
                <a:solidFill>
                  <a:schemeClr val="tx1"/>
                </a:solidFill>
              </a:rPr>
              <a:t>http://www.flickr.com/photos/tracy_olson/61056391/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t="-4000" b="-4000"/>
          </a:stretch>
        </a:blip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r="6542"/>
          <a:stretch>
            <a:fillRect/>
          </a:stretch>
        </p:blipFill>
        <p:spPr bwMode="auto">
          <a:xfrm>
            <a:off x="0" y="2362200"/>
            <a:ext cx="5715000" cy="345757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What fuels a bloom?</a:t>
            </a:r>
            <a:endParaRPr lang="en-US" dirty="0"/>
          </a:p>
        </p:txBody>
      </p:sp>
      <p:pic>
        <p:nvPicPr>
          <p:cNvPr id="2052"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15000" y="1219200"/>
            <a:ext cx="3124200" cy="5436543"/>
          </a:xfrm>
          <a:prstGeom prst="rect">
            <a:avLst/>
          </a:prstGeom>
          <a:solidFill>
            <a:schemeClr val="tx1">
              <a:alpha val="50196"/>
            </a:schemeClr>
          </a:solidFill>
          <a:ln>
            <a:noFill/>
          </a:ln>
          <a:effectLst>
            <a:outerShdw blurRad="292100" dist="139700" dir="2700000" algn="tl" rotWithShape="0">
              <a:srgbClr val="333333">
                <a:alpha val="65000"/>
              </a:srgbClr>
            </a:outerShdw>
          </a:effectLst>
        </p:spPr>
      </p:pic>
      <p:cxnSp>
        <p:nvCxnSpPr>
          <p:cNvPr id="7" name="Straight Arrow Connector 6"/>
          <p:cNvCxnSpPr/>
          <p:nvPr/>
        </p:nvCxnSpPr>
        <p:spPr>
          <a:xfrm>
            <a:off x="7848600" y="3124200"/>
            <a:ext cx="762000" cy="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620000" y="5181600"/>
            <a:ext cx="685800" cy="4572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686800" y="2362200"/>
            <a:ext cx="228600" cy="8382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867400" y="6019800"/>
            <a:ext cx="685800" cy="4572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2895600"/>
            <a:ext cx="685800" cy="4572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001000" y="4114800"/>
            <a:ext cx="685800" cy="4572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162800" y="5638800"/>
            <a:ext cx="685800" cy="4572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166" y="1905000"/>
            <a:ext cx="1467966" cy="461665"/>
          </a:xfrm>
          <a:prstGeom prst="rect">
            <a:avLst/>
          </a:prstGeom>
          <a:noFill/>
        </p:spPr>
        <p:txBody>
          <a:bodyPr wrap="none" rtlCol="0">
            <a:spAutoFit/>
          </a:bodyPr>
          <a:lstStyle/>
          <a:p>
            <a:r>
              <a:rPr lang="en-US" sz="2400" b="1" dirty="0" smtClean="0"/>
              <a:t>Upwelling</a:t>
            </a:r>
            <a:endParaRPr lang="en-US" sz="2400" b="1" dirty="0"/>
          </a:p>
        </p:txBody>
      </p:sp>
      <p:sp>
        <p:nvSpPr>
          <p:cNvPr id="20" name="TextBox 19"/>
          <p:cNvSpPr txBox="1"/>
          <p:nvPr/>
        </p:nvSpPr>
        <p:spPr>
          <a:xfrm>
            <a:off x="7848600" y="762000"/>
            <a:ext cx="1048685" cy="461665"/>
          </a:xfrm>
          <a:prstGeom prst="rect">
            <a:avLst/>
          </a:prstGeom>
          <a:noFill/>
        </p:spPr>
        <p:txBody>
          <a:bodyPr wrap="none" rtlCol="0">
            <a:spAutoFit/>
          </a:bodyPr>
          <a:lstStyle/>
          <a:p>
            <a:r>
              <a:rPr lang="en-US" sz="2400" b="1" dirty="0" smtClean="0"/>
              <a:t>Runoff</a:t>
            </a:r>
            <a:endParaRPr lang="en-US" sz="2400"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bg1"/>
                </a:solidFill>
                <a:effectLst>
                  <a:glow rad="139700">
                    <a:schemeClr val="accent1">
                      <a:satMod val="175000"/>
                      <a:alpha val="40000"/>
                    </a:schemeClr>
                  </a:glow>
                </a:effectLst>
              </a:rPr>
              <a:t>Acknowledgements</a:t>
            </a:r>
            <a:endParaRPr lang="en-US" sz="5400" dirty="0">
              <a:solidFill>
                <a:schemeClr val="bg1"/>
              </a:solidFill>
              <a:effectLst>
                <a:glow rad="139700">
                  <a:schemeClr val="accent1">
                    <a:satMod val="175000"/>
                    <a:alpha val="40000"/>
                  </a:schemeClr>
                </a:glow>
              </a:effectLst>
            </a:endParaRPr>
          </a:p>
        </p:txBody>
      </p:sp>
      <p:sp>
        <p:nvSpPr>
          <p:cNvPr id="3" name="Content Placeholder 2"/>
          <p:cNvSpPr>
            <a:spLocks noGrp="1"/>
          </p:cNvSpPr>
          <p:nvPr>
            <p:ph idx="1"/>
          </p:nvPr>
        </p:nvSpPr>
        <p:spPr/>
        <p:txBody>
          <a:bodyPr>
            <a:normAutofit/>
          </a:bodyPr>
          <a:lstStyle/>
          <a:p>
            <a:r>
              <a:rPr lang="en-US" sz="3600" dirty="0" smtClean="0">
                <a:solidFill>
                  <a:schemeClr val="bg1"/>
                </a:solidFill>
                <a:effectLst>
                  <a:glow rad="101600">
                    <a:schemeClr val="accent1">
                      <a:satMod val="175000"/>
                      <a:alpha val="40000"/>
                    </a:schemeClr>
                  </a:glow>
                </a:effectLst>
              </a:rPr>
              <a:t>Josh </a:t>
            </a:r>
            <a:r>
              <a:rPr lang="en-US" sz="3600" dirty="0" err="1" smtClean="0">
                <a:solidFill>
                  <a:schemeClr val="bg1"/>
                </a:solidFill>
                <a:effectLst>
                  <a:glow rad="101600">
                    <a:schemeClr val="accent1">
                      <a:satMod val="175000"/>
                      <a:alpha val="40000"/>
                    </a:schemeClr>
                  </a:glow>
                </a:effectLst>
              </a:rPr>
              <a:t>Kohut</a:t>
            </a:r>
            <a:r>
              <a:rPr lang="en-US" sz="3600" dirty="0" smtClean="0">
                <a:solidFill>
                  <a:schemeClr val="bg1"/>
                </a:solidFill>
                <a:effectLst>
                  <a:glow rad="101600">
                    <a:schemeClr val="accent1">
                      <a:satMod val="175000"/>
                      <a:alpha val="40000"/>
                    </a:schemeClr>
                  </a:glow>
                </a:effectLst>
              </a:rPr>
              <a:t> </a:t>
            </a:r>
          </a:p>
          <a:p>
            <a:r>
              <a:rPr lang="en-US" sz="3600" dirty="0" smtClean="0">
                <a:solidFill>
                  <a:schemeClr val="bg1"/>
                </a:solidFill>
                <a:effectLst>
                  <a:glow rad="101600">
                    <a:schemeClr val="accent1">
                      <a:satMod val="175000"/>
                      <a:alpha val="40000"/>
                    </a:schemeClr>
                  </a:glow>
                </a:effectLst>
              </a:rPr>
              <a:t>Oscar Schofield        awesome professors!</a:t>
            </a:r>
          </a:p>
          <a:p>
            <a:r>
              <a:rPr lang="en-US" sz="3600" dirty="0" smtClean="0">
                <a:solidFill>
                  <a:schemeClr val="bg1"/>
                </a:solidFill>
                <a:effectLst>
                  <a:glow rad="101600">
                    <a:schemeClr val="accent1">
                      <a:satMod val="175000"/>
                      <a:alpha val="40000"/>
                    </a:schemeClr>
                  </a:glow>
                </a:effectLst>
              </a:rPr>
              <a:t>Scott Glenn</a:t>
            </a:r>
          </a:p>
          <a:p>
            <a:r>
              <a:rPr lang="en-US" sz="3600" dirty="0" smtClean="0">
                <a:solidFill>
                  <a:schemeClr val="bg1"/>
                </a:solidFill>
                <a:effectLst>
                  <a:glow rad="101600">
                    <a:schemeClr val="accent1">
                      <a:satMod val="175000"/>
                      <a:alpha val="40000"/>
                    </a:schemeClr>
                  </a:glow>
                </a:effectLst>
              </a:rPr>
              <a:t>John </a:t>
            </a:r>
            <a:r>
              <a:rPr lang="en-US" sz="3600" dirty="0" err="1" smtClean="0">
                <a:solidFill>
                  <a:schemeClr val="bg1"/>
                </a:solidFill>
                <a:effectLst>
                  <a:glow rad="101600">
                    <a:schemeClr val="accent1">
                      <a:satMod val="175000"/>
                      <a:alpha val="40000"/>
                    </a:schemeClr>
                  </a:glow>
                </a:effectLst>
              </a:rPr>
              <a:t>Kerfoot</a:t>
            </a:r>
            <a:r>
              <a:rPr lang="en-US" sz="3600" dirty="0" smtClean="0">
                <a:solidFill>
                  <a:schemeClr val="bg1"/>
                </a:solidFill>
                <a:effectLst>
                  <a:glow rad="101600">
                    <a:schemeClr val="accent1">
                      <a:satMod val="175000"/>
                      <a:alpha val="40000"/>
                    </a:schemeClr>
                  </a:glow>
                </a:effectLst>
              </a:rPr>
              <a:t> – gave us plots of data for gliders and CODAR</a:t>
            </a:r>
          </a:p>
        </p:txBody>
      </p:sp>
      <p:sp>
        <p:nvSpPr>
          <p:cNvPr id="8" name="Right Bracket 7"/>
          <p:cNvSpPr/>
          <p:nvPr/>
        </p:nvSpPr>
        <p:spPr>
          <a:xfrm>
            <a:off x="3581400" y="1828800"/>
            <a:ext cx="381000" cy="1371600"/>
          </a:xfrm>
          <a:prstGeom prst="righ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solidFill>
                  <a:schemeClr val="bg1"/>
                </a:solidFill>
                <a:effectLst>
                  <a:glow rad="139700">
                    <a:schemeClr val="accent1">
                      <a:satMod val="175000"/>
                      <a:alpha val="40000"/>
                    </a:schemeClr>
                  </a:glow>
                </a:effectLst>
              </a:rPr>
              <a:t>Thank You!</a:t>
            </a:r>
            <a:endParaRPr lang="en-US" sz="6600" dirty="0">
              <a:solidFill>
                <a:schemeClr val="bg1"/>
              </a:solidFill>
              <a:effectLst>
                <a:glow rad="139700">
                  <a:schemeClr val="accent1">
                    <a:satMod val="175000"/>
                    <a:alpha val="40000"/>
                  </a:schemeClr>
                </a:glow>
              </a:effectLst>
            </a:endParaRPr>
          </a:p>
        </p:txBody>
      </p:sp>
      <p:sp>
        <p:nvSpPr>
          <p:cNvPr id="6" name="TextBox 5"/>
          <p:cNvSpPr txBox="1"/>
          <p:nvPr/>
        </p:nvSpPr>
        <p:spPr>
          <a:xfrm>
            <a:off x="2822764" y="3733800"/>
            <a:ext cx="3418565" cy="2554545"/>
          </a:xfrm>
          <a:prstGeom prst="rect">
            <a:avLst/>
          </a:prstGeom>
          <a:noFill/>
        </p:spPr>
        <p:txBody>
          <a:bodyPr wrap="none" rtlCol="0">
            <a:spAutoFit/>
          </a:bodyPr>
          <a:lstStyle/>
          <a:p>
            <a:pPr algn="ctr"/>
            <a:r>
              <a:rPr lang="en-US" sz="3200" dirty="0" smtClean="0">
                <a:solidFill>
                  <a:schemeClr val="bg1"/>
                </a:solidFill>
                <a:effectLst>
                  <a:glow rad="101600">
                    <a:schemeClr val="accent1">
                      <a:satMod val="175000"/>
                      <a:alpha val="40000"/>
                    </a:schemeClr>
                  </a:glow>
                </a:effectLst>
              </a:rPr>
              <a:t>Christopher </a:t>
            </a:r>
            <a:r>
              <a:rPr lang="en-US" sz="3200" dirty="0" err="1" smtClean="0">
                <a:solidFill>
                  <a:schemeClr val="bg1"/>
                </a:solidFill>
                <a:effectLst>
                  <a:glow rad="101600">
                    <a:schemeClr val="accent1">
                      <a:satMod val="175000"/>
                      <a:alpha val="40000"/>
                    </a:schemeClr>
                  </a:glow>
                </a:effectLst>
              </a:rPr>
              <a:t>Filosa</a:t>
            </a:r>
            <a:endParaRPr lang="en-US" sz="3200" dirty="0" smtClean="0">
              <a:solidFill>
                <a:schemeClr val="bg1"/>
              </a:solidFill>
              <a:effectLst>
                <a:glow rad="101600">
                  <a:schemeClr val="accent1">
                    <a:satMod val="175000"/>
                    <a:alpha val="40000"/>
                  </a:schemeClr>
                </a:glow>
              </a:effectLst>
            </a:endParaRPr>
          </a:p>
          <a:p>
            <a:pPr algn="ctr"/>
            <a:r>
              <a:rPr lang="en-US" sz="3200" dirty="0" smtClean="0">
                <a:solidFill>
                  <a:schemeClr val="bg1"/>
                </a:solidFill>
                <a:effectLst>
                  <a:glow rad="101600">
                    <a:schemeClr val="accent1">
                      <a:satMod val="175000"/>
                      <a:alpha val="40000"/>
                    </a:schemeClr>
                  </a:glow>
                </a:effectLst>
              </a:rPr>
              <a:t>Regina Guazzo</a:t>
            </a:r>
          </a:p>
          <a:p>
            <a:pPr algn="ctr"/>
            <a:r>
              <a:rPr lang="en-US" sz="3200" dirty="0" smtClean="0">
                <a:solidFill>
                  <a:schemeClr val="bg1"/>
                </a:solidFill>
                <a:effectLst>
                  <a:glow rad="101600">
                    <a:schemeClr val="accent1">
                      <a:satMod val="175000"/>
                      <a:alpha val="40000"/>
                    </a:schemeClr>
                  </a:glow>
                </a:effectLst>
              </a:rPr>
              <a:t>Jason </a:t>
            </a:r>
            <a:r>
              <a:rPr lang="en-US" sz="3200" dirty="0" err="1" smtClean="0">
                <a:solidFill>
                  <a:schemeClr val="bg1"/>
                </a:solidFill>
                <a:effectLst>
                  <a:glow rad="101600">
                    <a:schemeClr val="accent1">
                      <a:satMod val="175000"/>
                      <a:alpha val="40000"/>
                    </a:schemeClr>
                  </a:glow>
                </a:effectLst>
              </a:rPr>
              <a:t>Werrell</a:t>
            </a:r>
            <a:endParaRPr lang="en-US" sz="3200" dirty="0" smtClean="0">
              <a:solidFill>
                <a:schemeClr val="bg1"/>
              </a:solidFill>
              <a:effectLst>
                <a:glow rad="101600">
                  <a:schemeClr val="accent1">
                    <a:satMod val="175000"/>
                    <a:alpha val="40000"/>
                  </a:schemeClr>
                </a:glow>
              </a:effectLst>
            </a:endParaRPr>
          </a:p>
          <a:p>
            <a:pPr algn="ctr"/>
            <a:r>
              <a:rPr lang="en-US" sz="3200" dirty="0" smtClean="0">
                <a:solidFill>
                  <a:schemeClr val="bg1"/>
                </a:solidFill>
                <a:effectLst>
                  <a:glow rad="101600">
                    <a:schemeClr val="accent1">
                      <a:satMod val="175000"/>
                      <a:alpha val="40000"/>
                    </a:schemeClr>
                  </a:glow>
                </a:effectLst>
              </a:rPr>
              <a:t>Katherine </a:t>
            </a:r>
            <a:r>
              <a:rPr lang="en-US" sz="3200" dirty="0" err="1" smtClean="0">
                <a:solidFill>
                  <a:schemeClr val="bg1"/>
                </a:solidFill>
                <a:effectLst>
                  <a:glow rad="101600">
                    <a:schemeClr val="accent1">
                      <a:satMod val="175000"/>
                      <a:alpha val="40000"/>
                    </a:schemeClr>
                  </a:glow>
                </a:effectLst>
              </a:rPr>
              <a:t>Bianchini</a:t>
            </a:r>
            <a:endParaRPr lang="en-US" sz="3200" dirty="0" smtClean="0">
              <a:solidFill>
                <a:schemeClr val="bg1"/>
              </a:solidFill>
              <a:effectLst>
                <a:glow rad="101600">
                  <a:schemeClr val="accent1">
                    <a:satMod val="175000"/>
                    <a:alpha val="40000"/>
                  </a:schemeClr>
                </a:glow>
              </a:effectLst>
            </a:endParaRPr>
          </a:p>
          <a:p>
            <a:pPr algn="ctr"/>
            <a:r>
              <a:rPr lang="en-US" sz="3200" dirty="0" smtClean="0">
                <a:solidFill>
                  <a:schemeClr val="bg1"/>
                </a:solidFill>
                <a:effectLst>
                  <a:glow rad="101600">
                    <a:schemeClr val="accent1">
                      <a:satMod val="175000"/>
                      <a:alpha val="40000"/>
                    </a:schemeClr>
                  </a:glow>
                </a:effectLst>
              </a:rPr>
              <a:t>and Team</a:t>
            </a:r>
            <a:endParaRPr lang="en-US" sz="3200" dirty="0">
              <a:solidFill>
                <a:schemeClr val="bg1"/>
              </a:solidFill>
              <a:effectLst>
                <a:glow rad="101600">
                  <a:schemeClr val="accent1">
                    <a:satMod val="175000"/>
                    <a:alpha val="40000"/>
                  </a:schemeClr>
                </a:glo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Biological Pump</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3441</TotalTime>
  <Words>2627</Words>
  <Application>Microsoft Office PowerPoint</Application>
  <PresentationFormat>On-screen Show (4:3)</PresentationFormat>
  <Paragraphs>480</Paragraphs>
  <Slides>81</Slides>
  <Notes>11</Notes>
  <HiddenSlides>0</HiddenSlides>
  <MMClips>0</MMClips>
  <ScaleCrop>false</ScaleCrop>
  <HeadingPairs>
    <vt:vector size="4" baseType="variant">
      <vt:variant>
        <vt:lpstr>Theme</vt:lpstr>
      </vt:variant>
      <vt:variant>
        <vt:i4>3</vt:i4>
      </vt:variant>
      <vt:variant>
        <vt:lpstr>Slide Titles</vt:lpstr>
      </vt:variant>
      <vt:variant>
        <vt:i4>81</vt:i4>
      </vt:variant>
    </vt:vector>
  </HeadingPairs>
  <TitlesOfParts>
    <vt:vector size="84" baseType="lpstr">
      <vt:lpstr>Concourse</vt:lpstr>
      <vt:lpstr>Flow</vt:lpstr>
      <vt:lpstr>Office Theme</vt:lpstr>
      <vt:lpstr> Mid-Atlantic Bight Research </vt:lpstr>
      <vt:lpstr> Christopher Filosa Robert Forney Oliver Ho Amy Leonard Packy Looney Danielle Neidich  </vt:lpstr>
      <vt:lpstr>Slide 3</vt:lpstr>
      <vt:lpstr>Slide 4</vt:lpstr>
      <vt:lpstr>CODAR   </vt:lpstr>
      <vt:lpstr>Gliders</vt:lpstr>
      <vt:lpstr>Satellite</vt:lpstr>
      <vt:lpstr>What fuels a bloom?</vt:lpstr>
      <vt:lpstr>The Biological Pump</vt:lpstr>
      <vt:lpstr>Phytoplankton Bloom or Bust!</vt:lpstr>
      <vt:lpstr>Methodology</vt:lpstr>
      <vt:lpstr>2011</vt:lpstr>
      <vt:lpstr>Slide 13</vt:lpstr>
      <vt:lpstr>Chlorophyll Concentration</vt:lpstr>
      <vt:lpstr>CODAR/SST</vt:lpstr>
      <vt:lpstr>Slide 16</vt:lpstr>
      <vt:lpstr>Slide 17</vt:lpstr>
      <vt:lpstr>Slide 18</vt:lpstr>
      <vt:lpstr>Slide 19</vt:lpstr>
      <vt:lpstr>Slide 20</vt:lpstr>
      <vt:lpstr>Slide 21</vt:lpstr>
      <vt:lpstr>Slide 22</vt:lpstr>
      <vt:lpstr>Slide 23</vt:lpstr>
      <vt:lpstr>CODAR/SST  summary</vt:lpstr>
      <vt:lpstr>Temperature</vt:lpstr>
      <vt:lpstr>Salinity</vt:lpstr>
      <vt:lpstr>Chlorophyll Transect</vt:lpstr>
      <vt:lpstr> Dissolved Oxygen</vt:lpstr>
      <vt:lpstr>2010</vt:lpstr>
      <vt:lpstr>Chlorophyll Concentration</vt:lpstr>
      <vt:lpstr>CODAR/SST</vt:lpstr>
      <vt:lpstr>Slide 32</vt:lpstr>
      <vt:lpstr>Slide 33</vt:lpstr>
      <vt:lpstr>Slide 34</vt:lpstr>
      <vt:lpstr>Slide 35</vt:lpstr>
      <vt:lpstr>Slide 36</vt:lpstr>
      <vt:lpstr>Slide 37</vt:lpstr>
      <vt:lpstr>Slide 38</vt:lpstr>
      <vt:lpstr>Slide 39</vt:lpstr>
      <vt:lpstr>Slide 40</vt:lpstr>
      <vt:lpstr>CODAR/SST  summary</vt:lpstr>
      <vt:lpstr>Temperature</vt:lpstr>
      <vt:lpstr>Salinity</vt:lpstr>
      <vt:lpstr>Chlorophyll Transect</vt:lpstr>
      <vt:lpstr>Dissolved Oxygen</vt:lpstr>
      <vt:lpstr>Slide 46</vt:lpstr>
      <vt:lpstr>Why was there such a big bloom in 2011?</vt:lpstr>
      <vt:lpstr>Fisheries?</vt:lpstr>
      <vt:lpstr>BIOLOGY GROUP</vt:lpstr>
      <vt:lpstr>Slide 50</vt:lpstr>
      <vt:lpstr>Slide 51</vt:lpstr>
      <vt:lpstr>Slide 52</vt:lpstr>
      <vt:lpstr>Slide 53</vt:lpstr>
      <vt:lpstr>Slide 54</vt:lpstr>
      <vt:lpstr>Slide 55</vt:lpstr>
      <vt:lpstr>Slide 56</vt:lpstr>
      <vt:lpstr>Orange Roughy</vt:lpstr>
      <vt:lpstr>Orange Roughy</vt:lpstr>
      <vt:lpstr>Orange Roughy</vt:lpstr>
      <vt:lpstr>Fluke</vt:lpstr>
      <vt:lpstr>Fluke</vt:lpstr>
      <vt:lpstr>Slide 62</vt:lpstr>
      <vt:lpstr>Slide 63</vt:lpstr>
      <vt:lpstr>Mid Atlantic Bight Policy</vt:lpstr>
      <vt:lpstr>Concept Map</vt:lpstr>
      <vt:lpstr>Management Plans and Policy Surrounding Mid-Atlantic Hypoxia</vt:lpstr>
      <vt:lpstr>Agencies Involved in Management</vt:lpstr>
      <vt:lpstr>Clean Water Act</vt:lpstr>
      <vt:lpstr>Clean Water Restoration Act</vt:lpstr>
      <vt:lpstr>What Should We Do?</vt:lpstr>
      <vt:lpstr>Atlantic Menhaden</vt:lpstr>
      <vt:lpstr>Menhaden Policy </vt:lpstr>
      <vt:lpstr> Summer Flounder</vt:lpstr>
      <vt:lpstr> Summer Flounder Policy</vt:lpstr>
      <vt:lpstr>Weakfish</vt:lpstr>
      <vt:lpstr>Regulations</vt:lpstr>
      <vt:lpstr>Hypoxia/Catch Shares</vt:lpstr>
      <vt:lpstr>Background /Policy</vt:lpstr>
      <vt:lpstr>Economic effects </vt:lpstr>
      <vt:lpstr>Acknowledgements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Phytoplankton Bloom or Bust!</dc:title>
  <dc:creator>Regina</dc:creator>
  <cp:lastModifiedBy>Regina</cp:lastModifiedBy>
  <cp:revision>30</cp:revision>
  <dcterms:created xsi:type="dcterms:W3CDTF">2012-04-04T15:21:13Z</dcterms:created>
  <dcterms:modified xsi:type="dcterms:W3CDTF">2012-04-25T15:14:12Z</dcterms:modified>
</cp:coreProperties>
</file>