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210" rtl="0" eaLnBrk="1" latinLnBrk="0" hangingPunct="1">
      <a:defRPr sz="8600" kern="1200">
        <a:solidFill>
          <a:schemeClr val="tx1"/>
        </a:solidFill>
        <a:latin typeface="+mn-lt"/>
        <a:ea typeface="+mn-ea"/>
        <a:cs typeface="+mn-cs"/>
      </a:defRPr>
    </a:lvl1pPr>
    <a:lvl2pPr marL="2194210" algn="l" defTabSz="2194210" rtl="0" eaLnBrk="1" latinLnBrk="0" hangingPunct="1">
      <a:defRPr sz="8600" kern="1200">
        <a:solidFill>
          <a:schemeClr val="tx1"/>
        </a:solidFill>
        <a:latin typeface="+mn-lt"/>
        <a:ea typeface="+mn-ea"/>
        <a:cs typeface="+mn-cs"/>
      </a:defRPr>
    </a:lvl2pPr>
    <a:lvl3pPr marL="4388419" algn="l" defTabSz="2194210" rtl="0" eaLnBrk="1" latinLnBrk="0" hangingPunct="1">
      <a:defRPr sz="8600" kern="1200">
        <a:solidFill>
          <a:schemeClr val="tx1"/>
        </a:solidFill>
        <a:latin typeface="+mn-lt"/>
        <a:ea typeface="+mn-ea"/>
        <a:cs typeface="+mn-cs"/>
      </a:defRPr>
    </a:lvl3pPr>
    <a:lvl4pPr marL="6582629" algn="l" defTabSz="2194210" rtl="0" eaLnBrk="1" latinLnBrk="0" hangingPunct="1">
      <a:defRPr sz="8600" kern="1200">
        <a:solidFill>
          <a:schemeClr val="tx1"/>
        </a:solidFill>
        <a:latin typeface="+mn-lt"/>
        <a:ea typeface="+mn-ea"/>
        <a:cs typeface="+mn-cs"/>
      </a:defRPr>
    </a:lvl4pPr>
    <a:lvl5pPr marL="8776834" algn="l" defTabSz="2194210" rtl="0" eaLnBrk="1" latinLnBrk="0" hangingPunct="1">
      <a:defRPr sz="8600" kern="1200">
        <a:solidFill>
          <a:schemeClr val="tx1"/>
        </a:solidFill>
        <a:latin typeface="+mn-lt"/>
        <a:ea typeface="+mn-ea"/>
        <a:cs typeface="+mn-cs"/>
      </a:defRPr>
    </a:lvl5pPr>
    <a:lvl6pPr marL="10971043" algn="l" defTabSz="2194210" rtl="0" eaLnBrk="1" latinLnBrk="0" hangingPunct="1">
      <a:defRPr sz="8600" kern="1200">
        <a:solidFill>
          <a:schemeClr val="tx1"/>
        </a:solidFill>
        <a:latin typeface="+mn-lt"/>
        <a:ea typeface="+mn-ea"/>
        <a:cs typeface="+mn-cs"/>
      </a:defRPr>
    </a:lvl6pPr>
    <a:lvl7pPr marL="13165253" algn="l" defTabSz="2194210" rtl="0" eaLnBrk="1" latinLnBrk="0" hangingPunct="1">
      <a:defRPr sz="8600" kern="1200">
        <a:solidFill>
          <a:schemeClr val="tx1"/>
        </a:solidFill>
        <a:latin typeface="+mn-lt"/>
        <a:ea typeface="+mn-ea"/>
        <a:cs typeface="+mn-cs"/>
      </a:defRPr>
    </a:lvl7pPr>
    <a:lvl8pPr marL="15359462" algn="l" defTabSz="2194210" rtl="0" eaLnBrk="1" latinLnBrk="0" hangingPunct="1">
      <a:defRPr sz="8600" kern="1200">
        <a:solidFill>
          <a:schemeClr val="tx1"/>
        </a:solidFill>
        <a:latin typeface="+mn-lt"/>
        <a:ea typeface="+mn-ea"/>
        <a:cs typeface="+mn-cs"/>
      </a:defRPr>
    </a:lvl8pPr>
    <a:lvl9pPr marL="17553672" algn="l" defTabSz="219421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4" d="100"/>
          <a:sy n="34" d="100"/>
        </p:scale>
        <p:origin x="-504" y="-18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00EF0-3A55-C046-B5EA-32B97E6FCF9C}" type="datetimeFigureOut">
              <a:rPr lang="en-US" smtClean="0"/>
              <a:t>2/16/12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0DE89-15EB-8846-A1DE-17699C956CEF}" type="slidenum">
              <a:rPr lang="en-US" smtClean="0"/>
              <a:t>‹#›</a:t>
            </a:fld>
            <a:endParaRPr lang="en-US"/>
          </a:p>
        </p:txBody>
      </p:sp>
    </p:spTree>
    <p:extLst>
      <p:ext uri="{BB962C8B-B14F-4D97-AF65-F5344CB8AC3E}">
        <p14:creationId xmlns:p14="http://schemas.microsoft.com/office/powerpoint/2010/main" val="4247371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0DE89-15EB-8846-A1DE-17699C956CEF}" type="slidenum">
              <a:rPr lang="en-US" smtClean="0"/>
              <a:t>1</a:t>
            </a:fld>
            <a:endParaRPr lang="en-US"/>
          </a:p>
        </p:txBody>
      </p:sp>
    </p:spTree>
    <p:extLst>
      <p:ext uri="{BB962C8B-B14F-4D97-AF65-F5344CB8AC3E}">
        <p14:creationId xmlns:p14="http://schemas.microsoft.com/office/powerpoint/2010/main" val="359587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28233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20289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6" y="6324599"/>
            <a:ext cx="47404019"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5" y="6324599"/>
            <a:ext cx="141480544"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13129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E4413-2B06-204A-98BE-0E34930E0457}" type="datetimeFigureOut">
              <a:rPr lang="en-US" smtClean="0"/>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78151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121"/>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2227"/>
            <a:ext cx="37307520" cy="7200896"/>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E4413-2B06-204A-98BE-0E34930E0457}" type="datetimeFigureOut">
              <a:rPr lang="en-US" smtClean="0"/>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1860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59"/>
            <a:ext cx="94442278"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0" y="36865559"/>
            <a:ext cx="94442278"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E4413-2B06-204A-98BE-0E34930E0457}" type="datetimeFigureOut">
              <a:rPr lang="en-US" smtClean="0"/>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4025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7368541"/>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3" y="10439399"/>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5" y="7368541"/>
            <a:ext cx="19400518"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5" y="10439399"/>
            <a:ext cx="19400518"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E4413-2B06-204A-98BE-0E34930E0457}" type="datetimeFigureOut">
              <a:rPr lang="en-US" smtClean="0"/>
              <a:t>2/16/12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12625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E4413-2B06-204A-98BE-0E34930E0457}" type="datetimeFigureOut">
              <a:rPr lang="en-US" smtClean="0"/>
              <a:t>2/16/12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336829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E4413-2B06-204A-98BE-0E34930E0457}" type="datetimeFigureOut">
              <a:rPr lang="en-US" smtClean="0"/>
              <a:t>2/16/12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397532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1"/>
            <a:ext cx="14439904"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3" cy="28094944"/>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4" cy="22517104"/>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E4413-2B06-204A-98BE-0E34930E0457}" type="datetimeFigureOut">
              <a:rPr lang="en-US" smtClean="0"/>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230525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2"/>
            <a:ext cx="26334720" cy="2720344"/>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19"/>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6"/>
            <a:ext cx="26334720" cy="3863336"/>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E4413-2B06-204A-98BE-0E34930E0457}" type="datetimeFigureOut">
              <a:rPr lang="en-US" smtClean="0"/>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8774E-35FD-5542-87A1-61EDE561DC96}" type="slidenum">
              <a:rPr lang="en-US" smtClean="0"/>
              <a:t>‹#›</a:t>
            </a:fld>
            <a:endParaRPr lang="en-US"/>
          </a:p>
        </p:txBody>
      </p:sp>
    </p:spTree>
    <p:extLst>
      <p:ext uri="{BB962C8B-B14F-4D97-AF65-F5344CB8AC3E}">
        <p14:creationId xmlns:p14="http://schemas.microsoft.com/office/powerpoint/2010/main" val="4183055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6"/>
            <a:ext cx="39502080" cy="21724621"/>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4"/>
            <a:ext cx="10241280" cy="1752599"/>
          </a:xfrm>
          <a:prstGeom prst="rect">
            <a:avLst/>
          </a:prstGeom>
        </p:spPr>
        <p:txBody>
          <a:bodyPr vert="horz" lIns="438840" tIns="219422" rIns="438840" bIns="219422" rtlCol="0" anchor="ctr"/>
          <a:lstStyle>
            <a:lvl1pPr algn="l">
              <a:defRPr sz="5800">
                <a:solidFill>
                  <a:schemeClr val="tx1">
                    <a:tint val="75000"/>
                  </a:schemeClr>
                </a:solidFill>
              </a:defRPr>
            </a:lvl1pPr>
          </a:lstStyle>
          <a:p>
            <a:fld id="{C2AE4413-2B06-204A-98BE-0E34930E0457}" type="datetimeFigureOut">
              <a:rPr lang="en-US" smtClean="0"/>
              <a:t>2/16/12</a:t>
            </a:fld>
            <a:endParaRPr lang="en-US"/>
          </a:p>
        </p:txBody>
      </p:sp>
      <p:sp>
        <p:nvSpPr>
          <p:cNvPr id="5" name="Footer Placeholder 4"/>
          <p:cNvSpPr>
            <a:spLocks noGrp="1"/>
          </p:cNvSpPr>
          <p:nvPr>
            <p:ph type="ftr" sz="quarter" idx="3"/>
          </p:nvPr>
        </p:nvSpPr>
        <p:spPr>
          <a:xfrm>
            <a:off x="14996160" y="30510484"/>
            <a:ext cx="13898880" cy="1752599"/>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4"/>
            <a:ext cx="10241280" cy="1752599"/>
          </a:xfrm>
          <a:prstGeom prst="rect">
            <a:avLst/>
          </a:prstGeom>
        </p:spPr>
        <p:txBody>
          <a:bodyPr vert="horz" lIns="438840" tIns="219422" rIns="438840" bIns="219422" rtlCol="0" anchor="ctr"/>
          <a:lstStyle>
            <a:lvl1pPr algn="r">
              <a:defRPr sz="5800">
                <a:solidFill>
                  <a:schemeClr val="tx1">
                    <a:tint val="75000"/>
                  </a:schemeClr>
                </a:solidFill>
              </a:defRPr>
            </a:lvl1pPr>
          </a:lstStyle>
          <a:p>
            <a:fld id="{8C78774E-35FD-5542-87A1-61EDE561DC96}" type="slidenum">
              <a:rPr lang="en-US" smtClean="0"/>
              <a:t>‹#›</a:t>
            </a:fld>
            <a:endParaRPr lang="en-US"/>
          </a:p>
        </p:txBody>
      </p:sp>
    </p:spTree>
    <p:extLst>
      <p:ext uri="{BB962C8B-B14F-4D97-AF65-F5344CB8AC3E}">
        <p14:creationId xmlns:p14="http://schemas.microsoft.com/office/powerpoint/2010/main" val="180265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210"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2194210" rtl="0" eaLnBrk="1" latinLnBrk="0" hangingPunct="1">
        <a:spcBef>
          <a:spcPct val="20000"/>
        </a:spcBef>
        <a:buFont typeface="Arial"/>
        <a:buChar char="•"/>
        <a:defRPr sz="15400" kern="1200">
          <a:solidFill>
            <a:schemeClr val="tx1"/>
          </a:solidFill>
          <a:latin typeface="+mn-lt"/>
          <a:ea typeface="+mn-ea"/>
          <a:cs typeface="+mn-cs"/>
        </a:defRPr>
      </a:lvl1pPr>
      <a:lvl2pPr marL="3565589" indent="-1371379" algn="l" defTabSz="2194210" rtl="0" eaLnBrk="1" latinLnBrk="0" hangingPunct="1">
        <a:spcBef>
          <a:spcPct val="20000"/>
        </a:spcBef>
        <a:buFont typeface="Arial"/>
        <a:buChar char="–"/>
        <a:defRPr sz="13400" kern="1200">
          <a:solidFill>
            <a:schemeClr val="tx1"/>
          </a:solidFill>
          <a:latin typeface="+mn-lt"/>
          <a:ea typeface="+mn-ea"/>
          <a:cs typeface="+mn-cs"/>
        </a:defRPr>
      </a:lvl2pPr>
      <a:lvl3pPr marL="5485522" indent="-1097102" algn="l" defTabSz="2194210" rtl="0" eaLnBrk="1" latinLnBrk="0" hangingPunct="1">
        <a:spcBef>
          <a:spcPct val="20000"/>
        </a:spcBef>
        <a:buFont typeface="Arial"/>
        <a:buChar char="•"/>
        <a:defRPr sz="11500" kern="1200">
          <a:solidFill>
            <a:schemeClr val="tx1"/>
          </a:solidFill>
          <a:latin typeface="+mn-lt"/>
          <a:ea typeface="+mn-ea"/>
          <a:cs typeface="+mn-cs"/>
        </a:defRPr>
      </a:lvl3pPr>
      <a:lvl4pPr marL="7679731" indent="-1097102" algn="l" defTabSz="2194210" rtl="0" eaLnBrk="1" latinLnBrk="0" hangingPunct="1">
        <a:spcBef>
          <a:spcPct val="20000"/>
        </a:spcBef>
        <a:buFont typeface="Arial"/>
        <a:buChar char="–"/>
        <a:defRPr sz="9600" kern="1200">
          <a:solidFill>
            <a:schemeClr val="tx1"/>
          </a:solidFill>
          <a:latin typeface="+mn-lt"/>
          <a:ea typeface="+mn-ea"/>
          <a:cs typeface="+mn-cs"/>
        </a:defRPr>
      </a:lvl4pPr>
      <a:lvl5pPr marL="9873941" indent="-1097102" algn="l" defTabSz="2194210" rtl="0" eaLnBrk="1" latinLnBrk="0" hangingPunct="1">
        <a:spcBef>
          <a:spcPct val="20000"/>
        </a:spcBef>
        <a:buFont typeface="Arial"/>
        <a:buChar char="»"/>
        <a:defRPr sz="9600" kern="1200">
          <a:solidFill>
            <a:schemeClr val="tx1"/>
          </a:solidFill>
          <a:latin typeface="+mn-lt"/>
          <a:ea typeface="+mn-ea"/>
          <a:cs typeface="+mn-cs"/>
        </a:defRPr>
      </a:lvl5pPr>
      <a:lvl6pPr marL="12068150" indent="-1097102" algn="l" defTabSz="2194210" rtl="0" eaLnBrk="1" latinLnBrk="0" hangingPunct="1">
        <a:spcBef>
          <a:spcPct val="20000"/>
        </a:spcBef>
        <a:buFont typeface="Arial"/>
        <a:buChar char="•"/>
        <a:defRPr sz="9600" kern="1200">
          <a:solidFill>
            <a:schemeClr val="tx1"/>
          </a:solidFill>
          <a:latin typeface="+mn-lt"/>
          <a:ea typeface="+mn-ea"/>
          <a:cs typeface="+mn-cs"/>
        </a:defRPr>
      </a:lvl6pPr>
      <a:lvl7pPr marL="14262360" indent="-1097102" algn="l" defTabSz="2194210" rtl="0" eaLnBrk="1" latinLnBrk="0" hangingPunct="1">
        <a:spcBef>
          <a:spcPct val="20000"/>
        </a:spcBef>
        <a:buFont typeface="Arial"/>
        <a:buChar char="•"/>
        <a:defRPr sz="9600" kern="1200">
          <a:solidFill>
            <a:schemeClr val="tx1"/>
          </a:solidFill>
          <a:latin typeface="+mn-lt"/>
          <a:ea typeface="+mn-ea"/>
          <a:cs typeface="+mn-cs"/>
        </a:defRPr>
      </a:lvl7pPr>
      <a:lvl8pPr marL="16456565" indent="-1097102" algn="l" defTabSz="2194210" rtl="0" eaLnBrk="1" latinLnBrk="0" hangingPunct="1">
        <a:spcBef>
          <a:spcPct val="20000"/>
        </a:spcBef>
        <a:buFont typeface="Arial"/>
        <a:buChar char="•"/>
        <a:defRPr sz="9600" kern="1200">
          <a:solidFill>
            <a:schemeClr val="tx1"/>
          </a:solidFill>
          <a:latin typeface="+mn-lt"/>
          <a:ea typeface="+mn-ea"/>
          <a:cs typeface="+mn-cs"/>
        </a:defRPr>
      </a:lvl8pPr>
      <a:lvl9pPr marL="18650774" indent="-1097102" algn="l" defTabSz="219421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210" rtl="0" eaLnBrk="1" latinLnBrk="0" hangingPunct="1">
        <a:defRPr sz="8600" kern="1200">
          <a:solidFill>
            <a:schemeClr val="tx1"/>
          </a:solidFill>
          <a:latin typeface="+mn-lt"/>
          <a:ea typeface="+mn-ea"/>
          <a:cs typeface="+mn-cs"/>
        </a:defRPr>
      </a:lvl1pPr>
      <a:lvl2pPr marL="2194210" algn="l" defTabSz="2194210" rtl="0" eaLnBrk="1" latinLnBrk="0" hangingPunct="1">
        <a:defRPr sz="8600" kern="1200">
          <a:solidFill>
            <a:schemeClr val="tx1"/>
          </a:solidFill>
          <a:latin typeface="+mn-lt"/>
          <a:ea typeface="+mn-ea"/>
          <a:cs typeface="+mn-cs"/>
        </a:defRPr>
      </a:lvl2pPr>
      <a:lvl3pPr marL="4388419" algn="l" defTabSz="2194210" rtl="0" eaLnBrk="1" latinLnBrk="0" hangingPunct="1">
        <a:defRPr sz="8600" kern="1200">
          <a:solidFill>
            <a:schemeClr val="tx1"/>
          </a:solidFill>
          <a:latin typeface="+mn-lt"/>
          <a:ea typeface="+mn-ea"/>
          <a:cs typeface="+mn-cs"/>
        </a:defRPr>
      </a:lvl3pPr>
      <a:lvl4pPr marL="6582629" algn="l" defTabSz="2194210" rtl="0" eaLnBrk="1" latinLnBrk="0" hangingPunct="1">
        <a:defRPr sz="8600" kern="1200">
          <a:solidFill>
            <a:schemeClr val="tx1"/>
          </a:solidFill>
          <a:latin typeface="+mn-lt"/>
          <a:ea typeface="+mn-ea"/>
          <a:cs typeface="+mn-cs"/>
        </a:defRPr>
      </a:lvl4pPr>
      <a:lvl5pPr marL="8776834" algn="l" defTabSz="2194210" rtl="0" eaLnBrk="1" latinLnBrk="0" hangingPunct="1">
        <a:defRPr sz="8600" kern="1200">
          <a:solidFill>
            <a:schemeClr val="tx1"/>
          </a:solidFill>
          <a:latin typeface="+mn-lt"/>
          <a:ea typeface="+mn-ea"/>
          <a:cs typeface="+mn-cs"/>
        </a:defRPr>
      </a:lvl5pPr>
      <a:lvl6pPr marL="10971043" algn="l" defTabSz="2194210" rtl="0" eaLnBrk="1" latinLnBrk="0" hangingPunct="1">
        <a:defRPr sz="8600" kern="1200">
          <a:solidFill>
            <a:schemeClr val="tx1"/>
          </a:solidFill>
          <a:latin typeface="+mn-lt"/>
          <a:ea typeface="+mn-ea"/>
          <a:cs typeface="+mn-cs"/>
        </a:defRPr>
      </a:lvl6pPr>
      <a:lvl7pPr marL="13165253" algn="l" defTabSz="2194210" rtl="0" eaLnBrk="1" latinLnBrk="0" hangingPunct="1">
        <a:defRPr sz="8600" kern="1200">
          <a:solidFill>
            <a:schemeClr val="tx1"/>
          </a:solidFill>
          <a:latin typeface="+mn-lt"/>
          <a:ea typeface="+mn-ea"/>
          <a:cs typeface="+mn-cs"/>
        </a:defRPr>
      </a:lvl7pPr>
      <a:lvl8pPr marL="15359462" algn="l" defTabSz="2194210" rtl="0" eaLnBrk="1" latinLnBrk="0" hangingPunct="1">
        <a:defRPr sz="8600" kern="1200">
          <a:solidFill>
            <a:schemeClr val="tx1"/>
          </a:solidFill>
          <a:latin typeface="+mn-lt"/>
          <a:ea typeface="+mn-ea"/>
          <a:cs typeface="+mn-cs"/>
        </a:defRPr>
      </a:lvl8pPr>
      <a:lvl9pPr marL="17553672" algn="l" defTabSz="219421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emf"/><Relationship Id="rId20" Type="http://schemas.openxmlformats.org/officeDocument/2006/relationships/image" Target="../media/image18.png"/><Relationship Id="rId21" Type="http://schemas.openxmlformats.org/officeDocument/2006/relationships/image" Target="../media/image19.emf"/><Relationship Id="rId22" Type="http://schemas.openxmlformats.org/officeDocument/2006/relationships/image" Target="../media/image20.emf"/><Relationship Id="rId23" Type="http://schemas.openxmlformats.org/officeDocument/2006/relationships/image" Target="../media/image21.jpg"/><Relationship Id="rId24" Type="http://schemas.openxmlformats.org/officeDocument/2006/relationships/image" Target="../media/image22.jpg"/><Relationship Id="rId25" Type="http://schemas.openxmlformats.org/officeDocument/2006/relationships/image" Target="../media/image23.jpg"/><Relationship Id="rId26" Type="http://schemas.openxmlformats.org/officeDocument/2006/relationships/image" Target="../media/image24.png"/><Relationship Id="rId10" Type="http://schemas.openxmlformats.org/officeDocument/2006/relationships/image" Target="../media/image8.jpg"/><Relationship Id="rId11" Type="http://schemas.openxmlformats.org/officeDocument/2006/relationships/image" Target="../media/image9.jpg"/><Relationship Id="rId12" Type="http://schemas.openxmlformats.org/officeDocument/2006/relationships/image" Target="../media/image10.emf"/><Relationship Id="rId13" Type="http://schemas.openxmlformats.org/officeDocument/2006/relationships/image" Target="../media/image11.emf"/><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emf"/><Relationship Id="rId17" Type="http://schemas.openxmlformats.org/officeDocument/2006/relationships/image" Target="../media/image15.png"/><Relationship Id="rId18" Type="http://schemas.openxmlformats.org/officeDocument/2006/relationships/image" Target="../media/image16.emf"/><Relationship Id="rId19" Type="http://schemas.openxmlformats.org/officeDocument/2006/relationships/image" Target="../media/image17.t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pic>
        <p:nvPicPr>
          <p:cNvPr id="203" name="Picture 202"/>
          <p:cNvPicPr>
            <a:picLocks noChangeAspect="1"/>
          </p:cNvPicPr>
          <p:nvPr/>
        </p:nvPicPr>
        <p:blipFill>
          <a:blip r:embed="rId4"/>
          <a:stretch>
            <a:fillRect/>
          </a:stretch>
        </p:blipFill>
        <p:spPr>
          <a:xfrm>
            <a:off x="33104898" y="15486244"/>
            <a:ext cx="2985579" cy="2760032"/>
          </a:xfrm>
          <a:prstGeom prst="rect">
            <a:avLst/>
          </a:prstGeom>
          <a:ln>
            <a:noFill/>
          </a:ln>
        </p:spPr>
      </p:pic>
      <p:pic>
        <p:nvPicPr>
          <p:cNvPr id="202" name="Picture 201"/>
          <p:cNvPicPr>
            <a:picLocks noChangeAspect="1"/>
          </p:cNvPicPr>
          <p:nvPr/>
        </p:nvPicPr>
        <p:blipFill>
          <a:blip r:embed="rId5"/>
          <a:stretch>
            <a:fillRect/>
          </a:stretch>
        </p:blipFill>
        <p:spPr>
          <a:xfrm>
            <a:off x="33129876" y="3211191"/>
            <a:ext cx="2985579" cy="2760032"/>
          </a:xfrm>
          <a:prstGeom prst="rect">
            <a:avLst/>
          </a:prstGeom>
          <a:ln>
            <a:noFill/>
          </a:ln>
        </p:spPr>
      </p:pic>
      <p:pic>
        <p:nvPicPr>
          <p:cNvPr id="201" name="Picture 200"/>
          <p:cNvPicPr>
            <a:picLocks noChangeAspect="1"/>
          </p:cNvPicPr>
          <p:nvPr/>
        </p:nvPicPr>
        <p:blipFill>
          <a:blip r:embed="rId6"/>
          <a:stretch>
            <a:fillRect/>
          </a:stretch>
        </p:blipFill>
        <p:spPr>
          <a:xfrm>
            <a:off x="22161404" y="3245129"/>
            <a:ext cx="2985579" cy="2760032"/>
          </a:xfrm>
          <a:prstGeom prst="rect">
            <a:avLst/>
          </a:prstGeom>
          <a:ln>
            <a:noFill/>
          </a:ln>
        </p:spPr>
      </p:pic>
      <p:cxnSp>
        <p:nvCxnSpPr>
          <p:cNvPr id="12" name="Straight Connector 11"/>
          <p:cNvCxnSpPr/>
          <p:nvPr/>
        </p:nvCxnSpPr>
        <p:spPr>
          <a:xfrm>
            <a:off x="423302" y="2911506"/>
            <a:ext cx="43306442"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972800" y="3789600"/>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945600" y="3789600"/>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845920" y="3789600"/>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3464021" y="300055"/>
            <a:ext cx="37029944" cy="1107996"/>
          </a:xfrm>
          <a:prstGeom prst="rect">
            <a:avLst/>
          </a:prstGeom>
        </p:spPr>
        <p:txBody>
          <a:bodyPr wrap="square">
            <a:spAutoFit/>
          </a:bodyPr>
          <a:lstStyle/>
          <a:p>
            <a:pPr algn="ctr"/>
            <a:r>
              <a:rPr lang="en-US" sz="6600" b="1" dirty="0">
                <a:solidFill>
                  <a:srgbClr val="000090"/>
                </a:solidFill>
                <a:latin typeface="Helvetica"/>
                <a:cs typeface="Helvetica"/>
              </a:rPr>
              <a:t>Small scale variability of the cross shelf flow </a:t>
            </a:r>
            <a:r>
              <a:rPr lang="en-US" sz="6600" b="1" dirty="0" smtClean="0">
                <a:solidFill>
                  <a:srgbClr val="000090"/>
                </a:solidFill>
                <a:latin typeface="Helvetica"/>
                <a:cs typeface="Helvetica"/>
              </a:rPr>
              <a:t>over </a:t>
            </a:r>
            <a:r>
              <a:rPr lang="en-US" sz="6600" b="1" dirty="0">
                <a:solidFill>
                  <a:srgbClr val="000090"/>
                </a:solidFill>
                <a:latin typeface="Helvetica"/>
                <a:cs typeface="Helvetica"/>
              </a:rPr>
              <a:t>the </a:t>
            </a:r>
            <a:r>
              <a:rPr lang="en-US" sz="6600" b="1" dirty="0" smtClean="0">
                <a:solidFill>
                  <a:srgbClr val="000090"/>
                </a:solidFill>
                <a:latin typeface="Helvetica"/>
                <a:cs typeface="Helvetica"/>
              </a:rPr>
              <a:t>outer </a:t>
            </a:r>
            <a:r>
              <a:rPr lang="en-US" sz="6600" b="1" dirty="0">
                <a:solidFill>
                  <a:srgbClr val="000090"/>
                </a:solidFill>
                <a:latin typeface="Helvetica"/>
                <a:cs typeface="Helvetica"/>
              </a:rPr>
              <a:t>shelf of the Ross </a:t>
            </a:r>
            <a:r>
              <a:rPr lang="en-US" sz="6600" b="1" dirty="0" smtClean="0">
                <a:solidFill>
                  <a:srgbClr val="000090"/>
                </a:solidFill>
                <a:latin typeface="Helvetica"/>
                <a:cs typeface="Helvetica"/>
              </a:rPr>
              <a:t>Sea  </a:t>
            </a:r>
            <a:endParaRPr lang="en-US" sz="6600" b="1" dirty="0">
              <a:solidFill>
                <a:srgbClr val="000090"/>
              </a:solidFill>
              <a:latin typeface="Helvetica"/>
              <a:cs typeface="Helvetica"/>
            </a:endParaRPr>
          </a:p>
        </p:txBody>
      </p:sp>
      <p:sp>
        <p:nvSpPr>
          <p:cNvPr id="75" name="Rectangle 74"/>
          <p:cNvSpPr/>
          <p:nvPr/>
        </p:nvSpPr>
        <p:spPr>
          <a:xfrm>
            <a:off x="2379221" y="1226361"/>
            <a:ext cx="39132757" cy="2277547"/>
          </a:xfrm>
          <a:prstGeom prst="rect">
            <a:avLst/>
          </a:prstGeom>
        </p:spPr>
        <p:txBody>
          <a:bodyPr wrap="square">
            <a:spAutoFit/>
          </a:bodyPr>
          <a:lstStyle/>
          <a:p>
            <a:pPr algn="ctr"/>
            <a:r>
              <a:rPr lang="en-US" sz="5400" dirty="0">
                <a:latin typeface="Times New Roman"/>
                <a:cs typeface="Times New Roman"/>
              </a:rPr>
              <a:t>Josh </a:t>
            </a:r>
            <a:r>
              <a:rPr lang="en-US" sz="5400" dirty="0" smtClean="0">
                <a:latin typeface="Times New Roman"/>
                <a:cs typeface="Times New Roman"/>
              </a:rPr>
              <a:t>Kohut</a:t>
            </a:r>
            <a:r>
              <a:rPr lang="en-US" sz="5400" baseline="30000" dirty="0" smtClean="0">
                <a:latin typeface="Times New Roman"/>
                <a:cs typeface="Times New Roman"/>
              </a:rPr>
              <a:t>1</a:t>
            </a:r>
            <a:r>
              <a:rPr lang="en-US" sz="5400" dirty="0" smtClean="0">
                <a:latin typeface="Times New Roman"/>
                <a:cs typeface="Times New Roman"/>
              </a:rPr>
              <a:t>, Elias Hunter</a:t>
            </a:r>
            <a:r>
              <a:rPr lang="en-US" sz="5400" baseline="30000" dirty="0" smtClean="0">
                <a:latin typeface="Times New Roman"/>
                <a:cs typeface="Times New Roman"/>
              </a:rPr>
              <a:t>1</a:t>
            </a:r>
            <a:r>
              <a:rPr lang="en-US" sz="5400" dirty="0" smtClean="0">
                <a:latin typeface="Times New Roman"/>
                <a:cs typeface="Times New Roman"/>
              </a:rPr>
              <a:t>, and Bruce Huber</a:t>
            </a:r>
            <a:r>
              <a:rPr lang="en-US" sz="5400" baseline="30000" dirty="0" smtClean="0">
                <a:latin typeface="Times New Roman"/>
                <a:cs typeface="Times New Roman"/>
              </a:rPr>
              <a:t>2</a:t>
            </a:r>
            <a:r>
              <a:rPr lang="en-US" sz="5400" dirty="0" smtClean="0">
                <a:latin typeface="Times New Roman"/>
                <a:cs typeface="Times New Roman"/>
              </a:rPr>
              <a:t> </a:t>
            </a:r>
            <a:endParaRPr lang="en-US" sz="5400" dirty="0">
              <a:latin typeface="Times New Roman"/>
              <a:cs typeface="Times New Roman"/>
            </a:endParaRPr>
          </a:p>
          <a:p>
            <a:pPr algn="ctr"/>
            <a:r>
              <a:rPr lang="en-US" sz="4400" baseline="30000" dirty="0" smtClean="0">
                <a:latin typeface="Times New Roman"/>
                <a:cs typeface="Times New Roman"/>
              </a:rPr>
              <a:t>1</a:t>
            </a:r>
            <a:r>
              <a:rPr lang="en-US" sz="4400" dirty="0" smtClean="0">
                <a:latin typeface="Times New Roman"/>
                <a:cs typeface="Times New Roman"/>
              </a:rPr>
              <a:t>Institute </a:t>
            </a:r>
            <a:r>
              <a:rPr lang="en-US" sz="4400" dirty="0">
                <a:latin typeface="Times New Roman"/>
                <a:cs typeface="Times New Roman"/>
              </a:rPr>
              <a:t>of Marine and Coastal Sciences, Rutgers </a:t>
            </a:r>
            <a:r>
              <a:rPr lang="en-US" sz="4400" dirty="0" smtClean="0">
                <a:latin typeface="Times New Roman"/>
                <a:cs typeface="Times New Roman"/>
              </a:rPr>
              <a:t>University        </a:t>
            </a:r>
            <a:r>
              <a:rPr lang="en-US" sz="4400" baseline="30000" dirty="0" smtClean="0">
                <a:latin typeface="Times New Roman"/>
                <a:cs typeface="Times New Roman"/>
              </a:rPr>
              <a:t>2</a:t>
            </a:r>
            <a:r>
              <a:rPr lang="en-US" sz="4400" dirty="0" smtClean="0">
                <a:latin typeface="Times New Roman"/>
                <a:cs typeface="Times New Roman"/>
              </a:rPr>
              <a:t>Lamont </a:t>
            </a:r>
            <a:r>
              <a:rPr lang="en-US" sz="4400" dirty="0">
                <a:latin typeface="Times New Roman"/>
                <a:cs typeface="Times New Roman"/>
              </a:rPr>
              <a:t>Doherty Earth Observatory, Columbia University</a:t>
            </a:r>
          </a:p>
          <a:p>
            <a:pPr algn="ctr"/>
            <a:r>
              <a:rPr lang="en-US" sz="4400" dirty="0">
                <a:latin typeface="Times New Roman"/>
                <a:cs typeface="Times New Roman"/>
              </a:rPr>
              <a:t> </a:t>
            </a:r>
          </a:p>
        </p:txBody>
      </p:sp>
      <p:sp>
        <p:nvSpPr>
          <p:cNvPr id="76" name="TextBox 75"/>
          <p:cNvSpPr txBox="1"/>
          <p:nvPr/>
        </p:nvSpPr>
        <p:spPr>
          <a:xfrm>
            <a:off x="423301" y="2993553"/>
            <a:ext cx="3548718" cy="707886"/>
          </a:xfrm>
          <a:prstGeom prst="rect">
            <a:avLst/>
          </a:prstGeom>
          <a:noFill/>
        </p:spPr>
        <p:txBody>
          <a:bodyPr wrap="none" rtlCol="0">
            <a:spAutoFit/>
          </a:bodyPr>
          <a:lstStyle/>
          <a:p>
            <a:r>
              <a:rPr lang="en-US" sz="4000" b="1" dirty="0" smtClean="0">
                <a:solidFill>
                  <a:srgbClr val="000090"/>
                </a:solidFill>
                <a:latin typeface="Helvetica"/>
                <a:cs typeface="Helvetica"/>
              </a:rPr>
              <a:t>The Ross Sea </a:t>
            </a:r>
            <a:endParaRPr lang="en-US" sz="4000" b="1" dirty="0">
              <a:solidFill>
                <a:srgbClr val="000090"/>
              </a:solidFill>
              <a:latin typeface="Helvetica"/>
              <a:cs typeface="Helvetica"/>
            </a:endParaRPr>
          </a:p>
        </p:txBody>
      </p:sp>
      <p:sp>
        <p:nvSpPr>
          <p:cNvPr id="77" name="TextBox 76"/>
          <p:cNvSpPr txBox="1"/>
          <p:nvPr/>
        </p:nvSpPr>
        <p:spPr>
          <a:xfrm>
            <a:off x="423303" y="20693664"/>
            <a:ext cx="6037130" cy="707886"/>
          </a:xfrm>
          <a:prstGeom prst="rect">
            <a:avLst/>
          </a:prstGeom>
          <a:noFill/>
        </p:spPr>
        <p:txBody>
          <a:bodyPr wrap="none" rtlCol="0">
            <a:spAutoFit/>
          </a:bodyPr>
          <a:lstStyle/>
          <a:p>
            <a:r>
              <a:rPr lang="en-US" sz="4000" b="1" dirty="0" smtClean="0">
                <a:solidFill>
                  <a:srgbClr val="000090"/>
                </a:solidFill>
                <a:latin typeface="Helvetica"/>
                <a:cs typeface="Helvetica"/>
              </a:rPr>
              <a:t>Water Mass Distribution</a:t>
            </a:r>
            <a:endParaRPr lang="en-US" sz="4000" b="1" dirty="0">
              <a:solidFill>
                <a:srgbClr val="000090"/>
              </a:solidFill>
              <a:latin typeface="Helvetica"/>
              <a:cs typeface="Helvetica"/>
            </a:endParaRPr>
          </a:p>
        </p:txBody>
      </p:sp>
      <p:sp>
        <p:nvSpPr>
          <p:cNvPr id="83" name="TextBox 82"/>
          <p:cNvSpPr txBox="1"/>
          <p:nvPr/>
        </p:nvSpPr>
        <p:spPr>
          <a:xfrm>
            <a:off x="14392674" y="2993553"/>
            <a:ext cx="7173759" cy="707886"/>
          </a:xfrm>
          <a:prstGeom prst="rect">
            <a:avLst/>
          </a:prstGeom>
          <a:noFill/>
        </p:spPr>
        <p:txBody>
          <a:bodyPr wrap="none" rtlCol="0">
            <a:spAutoFit/>
          </a:bodyPr>
          <a:lstStyle/>
          <a:p>
            <a:r>
              <a:rPr lang="en-US" sz="4000" b="1" dirty="0" smtClean="0">
                <a:solidFill>
                  <a:srgbClr val="000090"/>
                </a:solidFill>
                <a:latin typeface="Helvetica"/>
                <a:cs typeface="Helvetica"/>
              </a:rPr>
              <a:t>Glider Section: Hydrography </a:t>
            </a:r>
            <a:endParaRPr lang="en-US" sz="4000" b="1" dirty="0">
              <a:solidFill>
                <a:srgbClr val="000090"/>
              </a:solidFill>
              <a:latin typeface="Helvetica"/>
              <a:cs typeface="Helvetica"/>
            </a:endParaRPr>
          </a:p>
        </p:txBody>
      </p:sp>
      <p:sp>
        <p:nvSpPr>
          <p:cNvPr id="86" name="TextBox 85"/>
          <p:cNvSpPr txBox="1"/>
          <p:nvPr/>
        </p:nvSpPr>
        <p:spPr>
          <a:xfrm>
            <a:off x="14603058" y="17785540"/>
            <a:ext cx="7096815" cy="707886"/>
          </a:xfrm>
          <a:prstGeom prst="rect">
            <a:avLst/>
          </a:prstGeom>
          <a:noFill/>
        </p:spPr>
        <p:txBody>
          <a:bodyPr wrap="none" rtlCol="0">
            <a:spAutoFit/>
          </a:bodyPr>
          <a:lstStyle/>
          <a:p>
            <a:r>
              <a:rPr lang="en-US" sz="4000" b="1" dirty="0" smtClean="0">
                <a:solidFill>
                  <a:srgbClr val="000090"/>
                </a:solidFill>
                <a:latin typeface="Helvetica"/>
                <a:cs typeface="Helvetica"/>
              </a:rPr>
              <a:t>Ship Sections: Hydrography </a:t>
            </a:r>
            <a:endParaRPr lang="en-US" sz="4000" b="1" dirty="0">
              <a:solidFill>
                <a:srgbClr val="000090"/>
              </a:solidFill>
              <a:latin typeface="Helvetica"/>
              <a:cs typeface="Helvetica"/>
            </a:endParaRPr>
          </a:p>
        </p:txBody>
      </p:sp>
      <p:sp>
        <p:nvSpPr>
          <p:cNvPr id="87" name="TextBox 86"/>
          <p:cNvSpPr txBox="1"/>
          <p:nvPr/>
        </p:nvSpPr>
        <p:spPr>
          <a:xfrm>
            <a:off x="26850773" y="2996518"/>
            <a:ext cx="5840060" cy="707886"/>
          </a:xfrm>
          <a:prstGeom prst="rect">
            <a:avLst/>
          </a:prstGeom>
          <a:noFill/>
        </p:spPr>
        <p:txBody>
          <a:bodyPr wrap="none" rtlCol="0">
            <a:spAutoFit/>
          </a:bodyPr>
          <a:lstStyle/>
          <a:p>
            <a:r>
              <a:rPr lang="en-US" sz="4000" b="1" dirty="0" smtClean="0">
                <a:solidFill>
                  <a:srgbClr val="000090"/>
                </a:solidFill>
                <a:latin typeface="Helvetica"/>
                <a:cs typeface="Helvetica"/>
              </a:rPr>
              <a:t>Ship Sections: Velocity</a:t>
            </a:r>
            <a:endParaRPr lang="en-US" sz="4000" b="1" dirty="0">
              <a:solidFill>
                <a:srgbClr val="000090"/>
              </a:solidFill>
              <a:latin typeface="Helvetica"/>
              <a:cs typeface="Helvetica"/>
            </a:endParaRPr>
          </a:p>
        </p:txBody>
      </p:sp>
      <p:sp>
        <p:nvSpPr>
          <p:cNvPr id="88" name="TextBox 87"/>
          <p:cNvSpPr txBox="1"/>
          <p:nvPr/>
        </p:nvSpPr>
        <p:spPr>
          <a:xfrm>
            <a:off x="38197303" y="2996518"/>
            <a:ext cx="5285722" cy="707886"/>
          </a:xfrm>
          <a:prstGeom prst="rect">
            <a:avLst/>
          </a:prstGeom>
          <a:noFill/>
        </p:spPr>
        <p:txBody>
          <a:bodyPr wrap="none" rtlCol="0">
            <a:spAutoFit/>
          </a:bodyPr>
          <a:lstStyle/>
          <a:p>
            <a:r>
              <a:rPr lang="en-US" sz="4000" b="1" dirty="0" smtClean="0">
                <a:solidFill>
                  <a:srgbClr val="000090"/>
                </a:solidFill>
                <a:latin typeface="Helvetica"/>
                <a:cs typeface="Helvetica"/>
              </a:rPr>
              <a:t>Mooring Deployment</a:t>
            </a:r>
            <a:endParaRPr lang="en-US" sz="4000" b="1" dirty="0">
              <a:solidFill>
                <a:srgbClr val="000090"/>
              </a:solidFill>
              <a:latin typeface="Helvetica"/>
              <a:cs typeface="Helvetica"/>
            </a:endParaRPr>
          </a:p>
        </p:txBody>
      </p:sp>
      <p:sp>
        <p:nvSpPr>
          <p:cNvPr id="94" name="Rectangle 93"/>
          <p:cNvSpPr/>
          <p:nvPr/>
        </p:nvSpPr>
        <p:spPr>
          <a:xfrm>
            <a:off x="304800" y="3805545"/>
            <a:ext cx="5467826" cy="4524315"/>
          </a:xfrm>
          <a:prstGeom prst="rect">
            <a:avLst/>
          </a:prstGeom>
        </p:spPr>
        <p:txBody>
          <a:bodyPr wrap="square">
            <a:spAutoFit/>
          </a:bodyPr>
          <a:lstStyle/>
          <a:p>
            <a:pPr algn="just"/>
            <a:r>
              <a:rPr lang="en-US" sz="2400" dirty="0" smtClean="0">
                <a:latin typeface="Times New Roman"/>
                <a:cs typeface="Times New Roman"/>
              </a:rPr>
              <a:t>The </a:t>
            </a:r>
            <a:r>
              <a:rPr lang="en-US" sz="2400" dirty="0">
                <a:latin typeface="Times New Roman"/>
                <a:cs typeface="Times New Roman"/>
              </a:rPr>
              <a:t>shelves of Antarctica’s continental seas are critical water mass transformation centers with impacts felt both locally and globally.   The water masses that undergo these transformations have origins in the deep ocean and on the shelf itself. </a:t>
            </a:r>
            <a:r>
              <a:rPr lang="en-US" sz="2400" dirty="0" smtClean="0">
                <a:latin typeface="Times New Roman"/>
                <a:cs typeface="Times New Roman"/>
              </a:rPr>
              <a:t> Here we focus on the intrusion of warm Circumpolar Deep Water (CDW) from the interior of the Southern Ocean onto the shelf.  The warmer CDW mixes with shelf water to form Modified Circumpolar Deep Water (MCDW).</a:t>
            </a:r>
            <a:endParaRPr lang="en-US" sz="2400" dirty="0">
              <a:latin typeface="Times New Roman"/>
              <a:cs typeface="Times New Roman"/>
            </a:endParaRPr>
          </a:p>
        </p:txBody>
      </p:sp>
      <p:sp>
        <p:nvSpPr>
          <p:cNvPr id="95" name="TextBox 94"/>
          <p:cNvSpPr txBox="1"/>
          <p:nvPr/>
        </p:nvSpPr>
        <p:spPr>
          <a:xfrm>
            <a:off x="283601" y="8905884"/>
            <a:ext cx="10464396" cy="1200328"/>
          </a:xfrm>
          <a:prstGeom prst="rect">
            <a:avLst/>
          </a:prstGeom>
          <a:noFill/>
        </p:spPr>
        <p:txBody>
          <a:bodyPr wrap="square" rtlCol="0">
            <a:spAutoFit/>
          </a:bodyPr>
          <a:lstStyle/>
          <a:p>
            <a:pPr algn="just"/>
            <a:r>
              <a:rPr lang="en-US" sz="2400" dirty="0" smtClean="0">
                <a:latin typeface="Times New Roman"/>
                <a:cs typeface="Times New Roman"/>
              </a:rPr>
              <a:t>In this study we use an extensive multiplatform observation array to characterize the southward flow of MCDW from the shelf break to the interior of the Ross Sea Shelf.</a:t>
            </a:r>
            <a:endParaRPr lang="en-US" sz="2400" dirty="0">
              <a:latin typeface="Times New Roman"/>
              <a:cs typeface="Times New Roman"/>
            </a:endParaRPr>
          </a:p>
        </p:txBody>
      </p:sp>
      <p:sp>
        <p:nvSpPr>
          <p:cNvPr id="97" name="Rectangle 96"/>
          <p:cNvSpPr/>
          <p:nvPr/>
        </p:nvSpPr>
        <p:spPr>
          <a:xfrm>
            <a:off x="423303" y="21477850"/>
            <a:ext cx="10188478" cy="3046988"/>
          </a:xfrm>
          <a:prstGeom prst="rect">
            <a:avLst/>
          </a:prstGeom>
        </p:spPr>
        <p:txBody>
          <a:bodyPr wrap="square">
            <a:spAutoFit/>
          </a:bodyPr>
          <a:lstStyle/>
          <a:p>
            <a:r>
              <a:rPr lang="en-US" sz="2400" dirty="0" smtClean="0">
                <a:latin typeface="Times New Roman"/>
                <a:cs typeface="Times New Roman"/>
              </a:rPr>
              <a:t>Following </a:t>
            </a:r>
            <a:r>
              <a:rPr lang="en-US" sz="2400" dirty="0" err="1">
                <a:latin typeface="Times New Roman"/>
                <a:cs typeface="Times New Roman"/>
              </a:rPr>
              <a:t>Orsi</a:t>
            </a:r>
            <a:r>
              <a:rPr lang="en-US" sz="2400" dirty="0">
                <a:latin typeface="Times New Roman"/>
                <a:cs typeface="Times New Roman"/>
              </a:rPr>
              <a:t> and </a:t>
            </a:r>
            <a:r>
              <a:rPr lang="en-US" sz="2400" dirty="0" err="1" smtClean="0">
                <a:latin typeface="Times New Roman"/>
                <a:cs typeface="Times New Roman"/>
              </a:rPr>
              <a:t>Wiederwohl</a:t>
            </a:r>
            <a:r>
              <a:rPr lang="en-US" sz="2400" dirty="0" smtClean="0">
                <a:latin typeface="Times New Roman"/>
                <a:cs typeface="Times New Roman"/>
              </a:rPr>
              <a:t> (2009) </a:t>
            </a:r>
            <a:r>
              <a:rPr lang="en-US" sz="2400" dirty="0">
                <a:latin typeface="Times New Roman"/>
                <a:cs typeface="Times New Roman"/>
              </a:rPr>
              <a:t>w</a:t>
            </a:r>
            <a:r>
              <a:rPr lang="en-US" sz="2400" dirty="0" smtClean="0">
                <a:latin typeface="Times New Roman"/>
                <a:cs typeface="Times New Roman"/>
              </a:rPr>
              <a:t>e </a:t>
            </a:r>
            <a:r>
              <a:rPr lang="en-US" sz="2400" dirty="0">
                <a:latin typeface="Times New Roman"/>
                <a:cs typeface="Times New Roman"/>
              </a:rPr>
              <a:t>classify the </a:t>
            </a:r>
            <a:r>
              <a:rPr lang="en-US" sz="2400" dirty="0" smtClean="0">
                <a:latin typeface="Times New Roman"/>
                <a:cs typeface="Times New Roman"/>
              </a:rPr>
              <a:t>observed water masses </a:t>
            </a:r>
            <a:r>
              <a:rPr lang="en-US" sz="2400" dirty="0">
                <a:latin typeface="Times New Roman"/>
                <a:cs typeface="Times New Roman"/>
              </a:rPr>
              <a:t>into </a:t>
            </a:r>
            <a:r>
              <a:rPr lang="en-US" sz="2400" dirty="0" smtClean="0">
                <a:latin typeface="Times New Roman"/>
                <a:cs typeface="Times New Roman"/>
              </a:rPr>
              <a:t>these general categories:</a:t>
            </a:r>
          </a:p>
          <a:p>
            <a:r>
              <a:rPr lang="en-US" sz="2400" dirty="0">
                <a:latin typeface="Times New Roman"/>
                <a:cs typeface="Times New Roman"/>
              </a:rPr>
              <a:t>	</a:t>
            </a:r>
            <a:endParaRPr lang="en-US" sz="2400" dirty="0" smtClean="0">
              <a:latin typeface="Times New Roman"/>
              <a:cs typeface="Times New Roman"/>
            </a:endParaRPr>
          </a:p>
          <a:p>
            <a:r>
              <a:rPr lang="en-US" sz="2400" dirty="0" smtClean="0">
                <a:latin typeface="Times New Roman"/>
                <a:cs typeface="Times New Roman"/>
              </a:rPr>
              <a:t>	Bottom Water (neutral density &gt; 28.27)</a:t>
            </a:r>
          </a:p>
          <a:p>
            <a:endParaRPr lang="en-US" sz="2400" dirty="0">
              <a:latin typeface="Times New Roman"/>
              <a:cs typeface="Times New Roman"/>
            </a:endParaRPr>
          </a:p>
          <a:p>
            <a:r>
              <a:rPr lang="en-US" sz="2400" dirty="0" smtClean="0">
                <a:latin typeface="Times New Roman"/>
                <a:cs typeface="Times New Roman"/>
              </a:rPr>
              <a:t>	MCDW/CDW (28.00 &lt; neutral density &lt; 28.27)</a:t>
            </a:r>
          </a:p>
          <a:p>
            <a:endParaRPr lang="en-US" sz="2400" dirty="0">
              <a:latin typeface="Times New Roman"/>
              <a:cs typeface="Times New Roman"/>
            </a:endParaRPr>
          </a:p>
          <a:p>
            <a:r>
              <a:rPr lang="en-US" sz="2400" dirty="0" smtClean="0">
                <a:latin typeface="Times New Roman"/>
                <a:cs typeface="Times New Roman"/>
              </a:rPr>
              <a:t>	Surface Water (neutral density &lt; 28.00)</a:t>
            </a:r>
            <a:endParaRPr lang="en-US" sz="2400" dirty="0">
              <a:latin typeface="Times New Roman"/>
              <a:cs typeface="Times New Roman"/>
            </a:endParaRPr>
          </a:p>
        </p:txBody>
      </p:sp>
      <p:sp>
        <p:nvSpPr>
          <p:cNvPr id="99" name="TextBox 98"/>
          <p:cNvSpPr txBox="1"/>
          <p:nvPr/>
        </p:nvSpPr>
        <p:spPr>
          <a:xfrm>
            <a:off x="14550145" y="3805545"/>
            <a:ext cx="7016288" cy="1938992"/>
          </a:xfrm>
          <a:prstGeom prst="rect">
            <a:avLst/>
          </a:prstGeom>
          <a:noFill/>
        </p:spPr>
        <p:txBody>
          <a:bodyPr wrap="square" rtlCol="0">
            <a:spAutoFit/>
          </a:bodyPr>
          <a:lstStyle/>
          <a:p>
            <a:pPr algn="just"/>
            <a:r>
              <a:rPr lang="en-US" sz="2400" dirty="0" smtClean="0">
                <a:latin typeface="Times New Roman"/>
                <a:cs typeface="Times New Roman"/>
              </a:rPr>
              <a:t>A </a:t>
            </a:r>
            <a:r>
              <a:rPr lang="en-US" sz="2400" dirty="0">
                <a:latin typeface="Times New Roman"/>
                <a:cs typeface="Times New Roman"/>
              </a:rPr>
              <a:t>single glider section across the bank and trough topography of the Ross Sea shows the scale and possible dynamics driving the distribution of MCDW in the Ross </a:t>
            </a:r>
            <a:r>
              <a:rPr lang="en-US" sz="2400" dirty="0" smtClean="0">
                <a:latin typeface="Times New Roman"/>
                <a:cs typeface="Times New Roman"/>
              </a:rPr>
              <a:t>Sea.  Neutral density contours characterizing MCDW are shown in black.</a:t>
            </a:r>
            <a:endParaRPr lang="en-US" sz="2400" dirty="0">
              <a:latin typeface="Times New Roman"/>
              <a:cs typeface="Times New Roman"/>
            </a:endParaRPr>
          </a:p>
        </p:txBody>
      </p:sp>
      <p:sp>
        <p:nvSpPr>
          <p:cNvPr id="100" name="TextBox 99"/>
          <p:cNvSpPr txBox="1"/>
          <p:nvPr/>
        </p:nvSpPr>
        <p:spPr>
          <a:xfrm>
            <a:off x="11850378" y="14279505"/>
            <a:ext cx="9716055" cy="3046988"/>
          </a:xfrm>
          <a:prstGeom prst="rect">
            <a:avLst/>
          </a:prstGeom>
          <a:noFill/>
        </p:spPr>
        <p:txBody>
          <a:bodyPr wrap="square" rtlCol="0">
            <a:spAutoFit/>
          </a:bodyPr>
          <a:lstStyle/>
          <a:p>
            <a:pPr algn="just"/>
            <a:r>
              <a:rPr lang="en-US" sz="2400" dirty="0" smtClean="0">
                <a:latin typeface="Times New Roman"/>
                <a:cs typeface="Times New Roman"/>
              </a:rPr>
              <a:t>The subsurface temperature maximum and dissolved oxygen minimum map the location of MCDW relative to the topography of the bank.  </a:t>
            </a:r>
          </a:p>
          <a:p>
            <a:pPr algn="just"/>
            <a:endParaRPr lang="en-US" sz="2400" dirty="0">
              <a:latin typeface="Times New Roman"/>
              <a:cs typeface="Times New Roman"/>
            </a:endParaRPr>
          </a:p>
          <a:p>
            <a:pPr algn="just"/>
            <a:r>
              <a:rPr lang="en-US" sz="2400" dirty="0" smtClean="0">
                <a:latin typeface="Times New Roman"/>
                <a:cs typeface="Times New Roman"/>
              </a:rPr>
              <a:t>MCDW is concentrated over the 400 meter </a:t>
            </a:r>
            <a:r>
              <a:rPr lang="en-US" sz="2400" dirty="0" err="1">
                <a:latin typeface="Times New Roman"/>
                <a:cs typeface="Times New Roman"/>
              </a:rPr>
              <a:t>i</a:t>
            </a:r>
            <a:r>
              <a:rPr lang="en-US" sz="2400" dirty="0" err="1" smtClean="0">
                <a:latin typeface="Times New Roman"/>
                <a:cs typeface="Times New Roman"/>
              </a:rPr>
              <a:t>sobath</a:t>
            </a:r>
            <a:r>
              <a:rPr lang="en-US" sz="2400" dirty="0" smtClean="0">
                <a:latin typeface="Times New Roman"/>
                <a:cs typeface="Times New Roman"/>
              </a:rPr>
              <a:t> of the western slope of Pennell Bank </a:t>
            </a:r>
          </a:p>
          <a:p>
            <a:pPr algn="just"/>
            <a:endParaRPr lang="en-US" sz="2400" dirty="0">
              <a:latin typeface="Times New Roman"/>
              <a:cs typeface="Times New Roman"/>
            </a:endParaRPr>
          </a:p>
          <a:p>
            <a:pPr algn="just"/>
            <a:r>
              <a:rPr lang="en-US" sz="2400" dirty="0" smtClean="0">
                <a:latin typeface="Times New Roman"/>
                <a:cs typeface="Times New Roman"/>
              </a:rPr>
              <a:t>Warm water within the MCDW neutral density band is seen all the way across Pennell Bank.</a:t>
            </a:r>
            <a:endParaRPr lang="en-US" sz="2400" dirty="0">
              <a:latin typeface="Times New Roman"/>
              <a:cs typeface="Times New Roman"/>
            </a:endParaRPr>
          </a:p>
        </p:txBody>
      </p:sp>
      <p:sp>
        <p:nvSpPr>
          <p:cNvPr id="101" name="TextBox 100"/>
          <p:cNvSpPr txBox="1"/>
          <p:nvPr/>
        </p:nvSpPr>
        <p:spPr>
          <a:xfrm>
            <a:off x="14469618" y="18515315"/>
            <a:ext cx="7096815" cy="2308324"/>
          </a:xfrm>
          <a:prstGeom prst="rect">
            <a:avLst/>
          </a:prstGeom>
          <a:noFill/>
        </p:spPr>
        <p:txBody>
          <a:bodyPr wrap="square" rtlCol="0">
            <a:spAutoFit/>
          </a:bodyPr>
          <a:lstStyle/>
          <a:p>
            <a:pPr algn="just"/>
            <a:r>
              <a:rPr lang="en-US" sz="2400" dirty="0" smtClean="0">
                <a:latin typeface="Times New Roman"/>
                <a:cs typeface="Times New Roman"/>
              </a:rPr>
              <a:t>The NBP completed eight transects </a:t>
            </a:r>
            <a:r>
              <a:rPr lang="en-US" sz="2400" dirty="0">
                <a:latin typeface="Times New Roman"/>
                <a:cs typeface="Times New Roman"/>
              </a:rPr>
              <a:t>across Pennell </a:t>
            </a:r>
            <a:r>
              <a:rPr lang="en-US" sz="2400" dirty="0" smtClean="0">
                <a:latin typeface="Times New Roman"/>
                <a:cs typeface="Times New Roman"/>
              </a:rPr>
              <a:t>Bank, </a:t>
            </a:r>
            <a:r>
              <a:rPr lang="en-US" sz="2400" dirty="0" err="1" smtClean="0">
                <a:latin typeface="Times New Roman"/>
                <a:cs typeface="Times New Roman"/>
              </a:rPr>
              <a:t>Joides</a:t>
            </a:r>
            <a:r>
              <a:rPr lang="en-US" sz="2400" dirty="0" smtClean="0">
                <a:latin typeface="Times New Roman"/>
                <a:cs typeface="Times New Roman"/>
              </a:rPr>
              <a:t> Trough, and </a:t>
            </a:r>
            <a:r>
              <a:rPr lang="en-US" sz="2400" dirty="0" err="1" smtClean="0">
                <a:latin typeface="Times New Roman"/>
                <a:cs typeface="Times New Roman"/>
              </a:rPr>
              <a:t>Mawson</a:t>
            </a:r>
            <a:r>
              <a:rPr lang="en-US" sz="2400" dirty="0" smtClean="0">
                <a:latin typeface="Times New Roman"/>
                <a:cs typeface="Times New Roman"/>
              </a:rPr>
              <a:t> Bank including nine stations sampled multiple times along the line.  Neutral </a:t>
            </a:r>
            <a:r>
              <a:rPr lang="en-US" sz="2400" dirty="0">
                <a:latin typeface="Times New Roman"/>
                <a:cs typeface="Times New Roman"/>
              </a:rPr>
              <a:t>density contours </a:t>
            </a:r>
            <a:r>
              <a:rPr lang="en-US" sz="2400" dirty="0" smtClean="0">
                <a:latin typeface="Times New Roman"/>
                <a:cs typeface="Times New Roman"/>
              </a:rPr>
              <a:t>characterizing </a:t>
            </a:r>
            <a:r>
              <a:rPr lang="en-US" sz="2400" dirty="0">
                <a:latin typeface="Times New Roman"/>
                <a:cs typeface="Times New Roman"/>
              </a:rPr>
              <a:t>MCDW are shown in black.</a:t>
            </a:r>
          </a:p>
          <a:p>
            <a:pPr algn="just"/>
            <a:endParaRPr lang="en-US" sz="2400" dirty="0">
              <a:latin typeface="Times New Roman"/>
              <a:cs typeface="Times New Roman"/>
            </a:endParaRPr>
          </a:p>
        </p:txBody>
      </p:sp>
      <p:sp>
        <p:nvSpPr>
          <p:cNvPr id="103" name="TextBox 102"/>
          <p:cNvSpPr txBox="1"/>
          <p:nvPr/>
        </p:nvSpPr>
        <p:spPr>
          <a:xfrm>
            <a:off x="12143640" y="28697398"/>
            <a:ext cx="9422793" cy="3785652"/>
          </a:xfrm>
          <a:prstGeom prst="rect">
            <a:avLst/>
          </a:prstGeom>
          <a:noFill/>
        </p:spPr>
        <p:txBody>
          <a:bodyPr wrap="square" rtlCol="0">
            <a:spAutoFit/>
          </a:bodyPr>
          <a:lstStyle/>
          <a:p>
            <a:pPr algn="just"/>
            <a:r>
              <a:rPr lang="en-US" sz="2400" dirty="0" smtClean="0">
                <a:latin typeface="Times New Roman"/>
                <a:cs typeface="Times New Roman"/>
              </a:rPr>
              <a:t>The </a:t>
            </a:r>
            <a:r>
              <a:rPr lang="en-US" sz="2400" dirty="0">
                <a:latin typeface="Times New Roman"/>
                <a:cs typeface="Times New Roman"/>
              </a:rPr>
              <a:t>mean cross section based on all the casts taken across these stations shows the significant variation in water column properties across the complicated </a:t>
            </a:r>
            <a:r>
              <a:rPr lang="en-US" sz="2400" dirty="0" smtClean="0">
                <a:latin typeface="Times New Roman"/>
                <a:cs typeface="Times New Roman"/>
              </a:rPr>
              <a:t>topography.  </a:t>
            </a:r>
          </a:p>
          <a:p>
            <a:pPr algn="just"/>
            <a:endParaRPr lang="en-US" sz="2400" dirty="0">
              <a:latin typeface="Times New Roman"/>
              <a:cs typeface="Times New Roman"/>
            </a:endParaRPr>
          </a:p>
          <a:p>
            <a:pPr algn="just"/>
            <a:r>
              <a:rPr lang="en-US" sz="2400" dirty="0" smtClean="0">
                <a:latin typeface="Times New Roman"/>
                <a:cs typeface="Times New Roman"/>
              </a:rPr>
              <a:t>At </a:t>
            </a:r>
            <a:r>
              <a:rPr lang="en-US" sz="2400" dirty="0">
                <a:latin typeface="Times New Roman"/>
                <a:cs typeface="Times New Roman"/>
              </a:rPr>
              <a:t>mid-depth the </a:t>
            </a:r>
            <a:r>
              <a:rPr lang="en-US" sz="2400">
                <a:latin typeface="Times New Roman"/>
                <a:cs typeface="Times New Roman"/>
              </a:rPr>
              <a:t>most </a:t>
            </a:r>
            <a:r>
              <a:rPr lang="en-US" sz="2400" smtClean="0">
                <a:latin typeface="Times New Roman"/>
                <a:cs typeface="Times New Roman"/>
              </a:rPr>
              <a:t>striking </a:t>
            </a:r>
            <a:r>
              <a:rPr lang="en-US" sz="2400" dirty="0">
                <a:latin typeface="Times New Roman"/>
                <a:cs typeface="Times New Roman"/>
              </a:rPr>
              <a:t>feature is the </a:t>
            </a:r>
            <a:r>
              <a:rPr lang="en-US" sz="2400" dirty="0" smtClean="0">
                <a:latin typeface="Times New Roman"/>
                <a:cs typeface="Times New Roman"/>
              </a:rPr>
              <a:t>concentrated </a:t>
            </a:r>
            <a:r>
              <a:rPr lang="en-US" sz="2400" dirty="0">
                <a:latin typeface="Times New Roman"/>
                <a:cs typeface="Times New Roman"/>
              </a:rPr>
              <a:t>slug of warmer, lower dissolved oxygen, MCDW centered </a:t>
            </a:r>
            <a:r>
              <a:rPr lang="en-US" sz="2400" dirty="0" smtClean="0">
                <a:latin typeface="Times New Roman"/>
                <a:cs typeface="Times New Roman"/>
              </a:rPr>
              <a:t>over </a:t>
            </a:r>
            <a:r>
              <a:rPr lang="en-US" sz="2400" dirty="0">
                <a:latin typeface="Times New Roman"/>
                <a:cs typeface="Times New Roman"/>
              </a:rPr>
              <a:t>the 400 m </a:t>
            </a:r>
            <a:r>
              <a:rPr lang="en-US" sz="2400" dirty="0" err="1">
                <a:latin typeface="Times New Roman"/>
                <a:cs typeface="Times New Roman"/>
              </a:rPr>
              <a:t>isobath</a:t>
            </a:r>
            <a:r>
              <a:rPr lang="en-US" sz="2400" dirty="0">
                <a:latin typeface="Times New Roman"/>
                <a:cs typeface="Times New Roman"/>
              </a:rPr>
              <a:t> </a:t>
            </a:r>
            <a:r>
              <a:rPr lang="en-US" sz="2400" dirty="0" smtClean="0">
                <a:latin typeface="Times New Roman"/>
                <a:cs typeface="Times New Roman"/>
              </a:rPr>
              <a:t>of </a:t>
            </a:r>
            <a:r>
              <a:rPr lang="en-US" sz="2400" dirty="0">
                <a:latin typeface="Times New Roman"/>
                <a:cs typeface="Times New Roman"/>
              </a:rPr>
              <a:t>the western </a:t>
            </a:r>
            <a:r>
              <a:rPr lang="en-US" sz="2400" dirty="0" smtClean="0">
                <a:latin typeface="Times New Roman"/>
                <a:cs typeface="Times New Roman"/>
              </a:rPr>
              <a:t>slope </a:t>
            </a:r>
            <a:r>
              <a:rPr lang="en-US" sz="2400" dirty="0">
                <a:latin typeface="Times New Roman"/>
                <a:cs typeface="Times New Roman"/>
              </a:rPr>
              <a:t>of Pennell Bank.   </a:t>
            </a:r>
            <a:endParaRPr lang="en-US" sz="2400" dirty="0" smtClean="0">
              <a:latin typeface="Times New Roman"/>
              <a:cs typeface="Times New Roman"/>
            </a:endParaRPr>
          </a:p>
          <a:p>
            <a:pPr algn="just"/>
            <a:endParaRPr lang="en-US" sz="2400" dirty="0">
              <a:latin typeface="Times New Roman"/>
              <a:cs typeface="Times New Roman"/>
            </a:endParaRPr>
          </a:p>
          <a:p>
            <a:pPr algn="just"/>
            <a:r>
              <a:rPr lang="en-US" sz="2400" dirty="0" smtClean="0">
                <a:latin typeface="Times New Roman"/>
                <a:cs typeface="Times New Roman"/>
              </a:rPr>
              <a:t>The neutral density bands indicate that this core intersects the bottom and may not reach the low oxygen water over Pennell Bank.</a:t>
            </a:r>
            <a:endParaRPr lang="en-US" sz="2400" dirty="0">
              <a:latin typeface="Times New Roman"/>
              <a:cs typeface="Times New Roman"/>
            </a:endParaRPr>
          </a:p>
        </p:txBody>
      </p:sp>
      <p:sp>
        <p:nvSpPr>
          <p:cNvPr id="136" name="TextBox 135"/>
          <p:cNvSpPr txBox="1"/>
          <p:nvPr/>
        </p:nvSpPr>
        <p:spPr>
          <a:xfrm>
            <a:off x="22603728" y="7830934"/>
            <a:ext cx="4295573" cy="5632310"/>
          </a:xfrm>
          <a:prstGeom prst="rect">
            <a:avLst/>
          </a:prstGeom>
          <a:noFill/>
        </p:spPr>
        <p:txBody>
          <a:bodyPr wrap="square" rtlCol="0">
            <a:spAutoFit/>
          </a:bodyPr>
          <a:lstStyle/>
          <a:p>
            <a:pPr algn="just"/>
            <a:r>
              <a:rPr lang="en-US" sz="2400" dirty="0" smtClean="0">
                <a:latin typeface="Times New Roman"/>
                <a:cs typeface="Times New Roman"/>
              </a:rPr>
              <a:t>Depth average velocity between ship cross-sections is variable over the shallows of the banks. </a:t>
            </a:r>
          </a:p>
          <a:p>
            <a:pPr algn="just"/>
            <a:endParaRPr lang="en-US" sz="2400" dirty="0">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most consistent feature across all the individual sections is the southward flow along the western slopes of the banks.   </a:t>
            </a:r>
            <a:endParaRPr lang="en-US" sz="2400" dirty="0" smtClean="0">
              <a:latin typeface="Times New Roman"/>
              <a:cs typeface="Times New Roman"/>
            </a:endParaRPr>
          </a:p>
          <a:p>
            <a:pPr algn="just"/>
            <a:endParaRPr lang="en-US" sz="2400" dirty="0">
              <a:latin typeface="Times New Roman"/>
              <a:cs typeface="Times New Roman"/>
            </a:endParaRPr>
          </a:p>
          <a:p>
            <a:pPr algn="just"/>
            <a:r>
              <a:rPr lang="en-US" sz="2400" dirty="0" smtClean="0">
                <a:latin typeface="Times New Roman"/>
                <a:cs typeface="Times New Roman"/>
              </a:rPr>
              <a:t>While there is some variability in the strength and width of this  flow, there is a consistent transport of cooler surface water from the shelf break toward the interior of the Ross Shelf.  </a:t>
            </a:r>
            <a:endParaRPr lang="en-US" sz="2400" dirty="0">
              <a:latin typeface="Times New Roman"/>
              <a:cs typeface="Times New Roman"/>
            </a:endParaRPr>
          </a:p>
        </p:txBody>
      </p:sp>
      <p:sp>
        <p:nvSpPr>
          <p:cNvPr id="137" name="TextBox 136"/>
          <p:cNvSpPr txBox="1"/>
          <p:nvPr/>
        </p:nvSpPr>
        <p:spPr>
          <a:xfrm>
            <a:off x="25433867" y="3805545"/>
            <a:ext cx="6992401" cy="2308324"/>
          </a:xfrm>
          <a:prstGeom prst="rect">
            <a:avLst/>
          </a:prstGeom>
          <a:noFill/>
        </p:spPr>
        <p:txBody>
          <a:bodyPr wrap="square" rtlCol="0">
            <a:spAutoFit/>
          </a:bodyPr>
          <a:lstStyle/>
          <a:p>
            <a:pPr algn="just"/>
            <a:r>
              <a:rPr lang="en-US" sz="2400" dirty="0" smtClean="0">
                <a:latin typeface="Times New Roman"/>
                <a:cs typeface="Times New Roman"/>
              </a:rPr>
              <a:t>Profiles of water velocity were obtained from the hull mounted 150 KHz ADCP.  Depth averaged and depth dependent data were </a:t>
            </a:r>
            <a:r>
              <a:rPr lang="en-US" sz="2400" dirty="0" err="1" smtClean="0">
                <a:latin typeface="Times New Roman"/>
                <a:cs typeface="Times New Roman"/>
              </a:rPr>
              <a:t>detided</a:t>
            </a:r>
            <a:r>
              <a:rPr lang="en-US" sz="2400" dirty="0" smtClean="0">
                <a:latin typeface="Times New Roman"/>
                <a:cs typeface="Times New Roman"/>
              </a:rPr>
              <a:t> using the predicted </a:t>
            </a:r>
            <a:r>
              <a:rPr lang="en-US" sz="2400" dirty="0" err="1" smtClean="0">
                <a:latin typeface="Times New Roman"/>
                <a:cs typeface="Times New Roman"/>
              </a:rPr>
              <a:t>barotropic</a:t>
            </a:r>
            <a:r>
              <a:rPr lang="en-US" sz="2400" dirty="0" smtClean="0">
                <a:latin typeface="Times New Roman"/>
                <a:cs typeface="Times New Roman"/>
              </a:rPr>
              <a:t> tide derived from Ross Sea sub-region of the the Oregon Tidal Prediction System (</a:t>
            </a:r>
            <a:r>
              <a:rPr lang="en-US" sz="2400" dirty="0" err="1" smtClean="0">
                <a:latin typeface="Times New Roman"/>
                <a:cs typeface="Times New Roman"/>
              </a:rPr>
              <a:t>Erofeeva</a:t>
            </a:r>
            <a:r>
              <a:rPr lang="en-US" sz="2400" dirty="0" smtClean="0">
                <a:latin typeface="Times New Roman"/>
                <a:cs typeface="Times New Roman"/>
              </a:rPr>
              <a:t> et al., 2005). </a:t>
            </a:r>
            <a:endParaRPr lang="en-US" sz="2400" dirty="0">
              <a:latin typeface="Times New Roman"/>
              <a:cs typeface="Times New Roman"/>
            </a:endParaRPr>
          </a:p>
        </p:txBody>
      </p:sp>
      <p:sp>
        <p:nvSpPr>
          <p:cNvPr id="138" name="TextBox 137"/>
          <p:cNvSpPr txBox="1"/>
          <p:nvPr/>
        </p:nvSpPr>
        <p:spPr>
          <a:xfrm>
            <a:off x="22927732" y="27331773"/>
            <a:ext cx="9637977" cy="4524315"/>
          </a:xfrm>
          <a:prstGeom prst="rect">
            <a:avLst/>
          </a:prstGeom>
          <a:noFill/>
        </p:spPr>
        <p:txBody>
          <a:bodyPr wrap="square" rtlCol="0">
            <a:spAutoFit/>
          </a:bodyPr>
          <a:lstStyle/>
          <a:p>
            <a:pPr algn="just"/>
            <a:r>
              <a:rPr lang="en-US" sz="2400" dirty="0" smtClean="0">
                <a:latin typeface="Times New Roman"/>
                <a:cs typeface="Times New Roman"/>
              </a:rPr>
              <a:t>The across bank flow tends to be up slope over the western edge of each bank.  The largest shears are seen over the eastern edge of </a:t>
            </a:r>
            <a:r>
              <a:rPr lang="en-US" sz="2400" dirty="0" err="1" smtClean="0">
                <a:latin typeface="Times New Roman"/>
                <a:cs typeface="Times New Roman"/>
              </a:rPr>
              <a:t>Mawson</a:t>
            </a:r>
            <a:r>
              <a:rPr lang="en-US" sz="2400" dirty="0" smtClean="0">
                <a:latin typeface="Times New Roman"/>
                <a:cs typeface="Times New Roman"/>
              </a:rPr>
              <a:t> Bank and </a:t>
            </a:r>
            <a:r>
              <a:rPr lang="en-US" sz="2400" dirty="0" err="1" smtClean="0">
                <a:latin typeface="Times New Roman"/>
                <a:cs typeface="Times New Roman"/>
              </a:rPr>
              <a:t>Joides</a:t>
            </a:r>
            <a:r>
              <a:rPr lang="en-US" sz="2400" dirty="0" smtClean="0">
                <a:latin typeface="Times New Roman"/>
                <a:cs typeface="Times New Roman"/>
              </a:rPr>
              <a:t> Trough.</a:t>
            </a:r>
          </a:p>
          <a:p>
            <a:pPr algn="just"/>
            <a:endParaRPr lang="en-US" sz="2400" dirty="0">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along-bank flow is most intense over the edges of the banks with flow toward the </a:t>
            </a:r>
            <a:r>
              <a:rPr lang="en-US" sz="2400" dirty="0" smtClean="0">
                <a:latin typeface="Times New Roman"/>
                <a:cs typeface="Times New Roman"/>
              </a:rPr>
              <a:t>south along </a:t>
            </a:r>
            <a:r>
              <a:rPr lang="en-US" sz="2400" dirty="0">
                <a:latin typeface="Times New Roman"/>
                <a:cs typeface="Times New Roman"/>
              </a:rPr>
              <a:t>the western edge and toward the </a:t>
            </a:r>
            <a:r>
              <a:rPr lang="en-US" sz="2400" dirty="0" smtClean="0">
                <a:latin typeface="Times New Roman"/>
                <a:cs typeface="Times New Roman"/>
              </a:rPr>
              <a:t>north along </a:t>
            </a:r>
            <a:r>
              <a:rPr lang="en-US" sz="2400" dirty="0">
                <a:latin typeface="Times New Roman"/>
                <a:cs typeface="Times New Roman"/>
              </a:rPr>
              <a:t>the eastern edge. </a:t>
            </a:r>
            <a:endParaRPr lang="en-US" sz="2400" dirty="0" smtClean="0">
              <a:latin typeface="Times New Roman"/>
              <a:cs typeface="Times New Roman"/>
            </a:endParaRPr>
          </a:p>
          <a:p>
            <a:pPr algn="just"/>
            <a:endParaRPr lang="en-US" sz="2400" dirty="0">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southward flow coincident with the MCDW core seen in the hydrographic </a:t>
            </a:r>
            <a:r>
              <a:rPr lang="en-US" sz="2400" dirty="0" smtClean="0">
                <a:latin typeface="Times New Roman"/>
                <a:cs typeface="Times New Roman"/>
              </a:rPr>
              <a:t>section </a:t>
            </a:r>
            <a:r>
              <a:rPr lang="en-US" sz="2400" dirty="0">
                <a:latin typeface="Times New Roman"/>
                <a:cs typeface="Times New Roman"/>
              </a:rPr>
              <a:t>is surface intensified with a mean velocity of about </a:t>
            </a:r>
            <a:r>
              <a:rPr lang="en-US" sz="2400" dirty="0" smtClean="0">
                <a:latin typeface="Times New Roman"/>
                <a:cs typeface="Times New Roman"/>
              </a:rPr>
              <a:t>0.3 m</a:t>
            </a:r>
            <a:r>
              <a:rPr lang="en-US" sz="2400" dirty="0">
                <a:latin typeface="Times New Roman"/>
                <a:cs typeface="Times New Roman"/>
              </a:rPr>
              <a:t>/</a:t>
            </a:r>
            <a:r>
              <a:rPr lang="en-US" sz="2400" dirty="0" smtClean="0">
                <a:latin typeface="Times New Roman"/>
                <a:cs typeface="Times New Roman"/>
              </a:rPr>
              <a:t>s reducing to 0.12 m/s at the </a:t>
            </a:r>
            <a:r>
              <a:rPr lang="en-US" sz="2400" dirty="0">
                <a:latin typeface="Times New Roman"/>
                <a:cs typeface="Times New Roman"/>
              </a:rPr>
              <a:t>depth of the MCDW </a:t>
            </a:r>
            <a:r>
              <a:rPr lang="en-US" sz="2400" dirty="0" smtClean="0">
                <a:latin typeface="Times New Roman"/>
                <a:cs typeface="Times New Roman"/>
              </a:rPr>
              <a:t>peak (200-300 m).</a:t>
            </a:r>
            <a:endParaRPr lang="en-US" sz="2400" dirty="0">
              <a:latin typeface="Times New Roman"/>
              <a:cs typeface="Times New Roman"/>
            </a:endParaRPr>
          </a:p>
          <a:p>
            <a:pPr algn="just"/>
            <a:endParaRPr lang="en-US" sz="2400" dirty="0">
              <a:latin typeface="Times New Roman"/>
              <a:cs typeface="Times New Roman"/>
            </a:endParaRPr>
          </a:p>
        </p:txBody>
      </p:sp>
      <p:sp>
        <p:nvSpPr>
          <p:cNvPr id="2" name="TextBox 1"/>
          <p:cNvSpPr txBox="1"/>
          <p:nvPr/>
        </p:nvSpPr>
        <p:spPr>
          <a:xfrm>
            <a:off x="36406028" y="3812686"/>
            <a:ext cx="7323715" cy="2308324"/>
          </a:xfrm>
          <a:prstGeom prst="rect">
            <a:avLst/>
          </a:prstGeom>
          <a:noFill/>
        </p:spPr>
        <p:txBody>
          <a:bodyPr wrap="square" rtlCol="0">
            <a:spAutoFit/>
          </a:bodyPr>
          <a:lstStyle/>
          <a:p>
            <a:pPr algn="just"/>
            <a:r>
              <a:rPr lang="en-US" sz="2400" dirty="0" smtClean="0">
                <a:latin typeface="Times New Roman"/>
                <a:cs typeface="Times New Roman"/>
              </a:rPr>
              <a:t>The </a:t>
            </a:r>
            <a:r>
              <a:rPr lang="en-US" sz="2400" dirty="0">
                <a:latin typeface="Times New Roman"/>
                <a:cs typeface="Times New Roman"/>
              </a:rPr>
              <a:t>temporal variability of the flow moving south along the western slope of Pennell Bank was sampled with a 13 day mooring deployment.  </a:t>
            </a:r>
            <a:r>
              <a:rPr lang="en-US" sz="2400" dirty="0" smtClean="0">
                <a:latin typeface="Times New Roman"/>
                <a:cs typeface="Times New Roman"/>
              </a:rPr>
              <a:t>Time </a:t>
            </a:r>
            <a:r>
              <a:rPr lang="en-US" sz="2400" dirty="0">
                <a:latin typeface="Times New Roman"/>
                <a:cs typeface="Times New Roman"/>
              </a:rPr>
              <a:t>series of the temperature, salinity, and velocity </a:t>
            </a:r>
            <a:r>
              <a:rPr lang="en-US" sz="2400" dirty="0" smtClean="0">
                <a:latin typeface="Times New Roman"/>
                <a:cs typeface="Times New Roman"/>
              </a:rPr>
              <a:t>were sampled at a mean depth of 225 m, within the MCDW </a:t>
            </a:r>
            <a:r>
              <a:rPr lang="en-US" sz="2400" dirty="0">
                <a:latin typeface="Times New Roman"/>
                <a:cs typeface="Times New Roman"/>
              </a:rPr>
              <a:t>core observed in the ship and </a:t>
            </a:r>
            <a:r>
              <a:rPr lang="en-US" sz="2400" dirty="0" smtClean="0">
                <a:latin typeface="Times New Roman"/>
                <a:cs typeface="Times New Roman"/>
              </a:rPr>
              <a:t>glider sections.</a:t>
            </a:r>
            <a:endParaRPr lang="en-US" sz="2400" dirty="0">
              <a:latin typeface="Times New Roman"/>
              <a:cs typeface="Times New Roman"/>
            </a:endParaRPr>
          </a:p>
        </p:txBody>
      </p:sp>
      <p:sp>
        <p:nvSpPr>
          <p:cNvPr id="3" name="TextBox 2"/>
          <p:cNvSpPr txBox="1"/>
          <p:nvPr/>
        </p:nvSpPr>
        <p:spPr>
          <a:xfrm>
            <a:off x="33423093" y="6347885"/>
            <a:ext cx="4233309" cy="4893647"/>
          </a:xfrm>
          <a:prstGeom prst="rect">
            <a:avLst/>
          </a:prstGeom>
          <a:noFill/>
        </p:spPr>
        <p:txBody>
          <a:bodyPr wrap="square" rtlCol="0">
            <a:spAutoFit/>
          </a:bodyPr>
          <a:lstStyle/>
          <a:p>
            <a:pPr algn="just"/>
            <a:r>
              <a:rPr lang="en-US" sz="2400" dirty="0" smtClean="0">
                <a:latin typeface="Times New Roman"/>
                <a:cs typeface="Times New Roman"/>
              </a:rPr>
              <a:t>The </a:t>
            </a:r>
            <a:r>
              <a:rPr lang="en-US" sz="2400" dirty="0">
                <a:latin typeface="Times New Roman"/>
                <a:cs typeface="Times New Roman"/>
              </a:rPr>
              <a:t>velocity data show </a:t>
            </a:r>
            <a:r>
              <a:rPr lang="en-US" sz="2400" dirty="0" smtClean="0">
                <a:latin typeface="Times New Roman"/>
                <a:cs typeface="Times New Roman"/>
              </a:rPr>
              <a:t>the </a:t>
            </a:r>
            <a:r>
              <a:rPr lang="en-US" sz="2400" dirty="0">
                <a:latin typeface="Times New Roman"/>
                <a:cs typeface="Times New Roman"/>
              </a:rPr>
              <a:t>strong </a:t>
            </a:r>
            <a:r>
              <a:rPr lang="en-US" sz="2400" dirty="0" smtClean="0">
                <a:latin typeface="Times New Roman"/>
                <a:cs typeface="Times New Roman"/>
              </a:rPr>
              <a:t>diurnal tide that </a:t>
            </a:r>
            <a:r>
              <a:rPr lang="en-US" sz="2400" dirty="0">
                <a:latin typeface="Times New Roman"/>
                <a:cs typeface="Times New Roman"/>
              </a:rPr>
              <a:t>transitioned from spring to neap over the duration of the </a:t>
            </a:r>
            <a:r>
              <a:rPr lang="en-US" sz="2400" dirty="0" smtClean="0">
                <a:latin typeface="Times New Roman"/>
                <a:cs typeface="Times New Roman"/>
              </a:rPr>
              <a:t>deployment.  </a:t>
            </a:r>
          </a:p>
          <a:p>
            <a:pPr algn="just"/>
            <a:endParaRPr lang="en-US" sz="2400" dirty="0">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temperature </a:t>
            </a:r>
            <a:r>
              <a:rPr lang="en-US" sz="2400" dirty="0" smtClean="0">
                <a:latin typeface="Times New Roman"/>
                <a:cs typeface="Times New Roman"/>
              </a:rPr>
              <a:t>data at 225 m is highly variable over scales of 10s of minutes to hours. </a:t>
            </a:r>
          </a:p>
          <a:p>
            <a:pPr algn="just"/>
            <a:endParaRPr lang="en-US" sz="2400" dirty="0">
              <a:latin typeface="Times New Roman"/>
              <a:cs typeface="Times New Roman"/>
            </a:endParaRPr>
          </a:p>
          <a:p>
            <a:pPr algn="just"/>
            <a:r>
              <a:rPr lang="en-US" sz="2400" dirty="0" smtClean="0">
                <a:latin typeface="Times New Roman"/>
                <a:cs typeface="Times New Roman"/>
              </a:rPr>
              <a:t>The salinity is also highly variable, predominately at the diurnal band.</a:t>
            </a:r>
            <a:endParaRPr lang="en-US" sz="2400" dirty="0">
              <a:latin typeface="Times New Roman"/>
              <a:cs typeface="Times New Roman"/>
            </a:endParaRPr>
          </a:p>
        </p:txBody>
      </p:sp>
      <p:sp>
        <p:nvSpPr>
          <p:cNvPr id="6" name="TextBox 5"/>
          <p:cNvSpPr txBox="1"/>
          <p:nvPr/>
        </p:nvSpPr>
        <p:spPr>
          <a:xfrm>
            <a:off x="33447498" y="11370496"/>
            <a:ext cx="10248379" cy="1200328"/>
          </a:xfrm>
          <a:prstGeom prst="rect">
            <a:avLst/>
          </a:prstGeom>
          <a:noFill/>
        </p:spPr>
        <p:txBody>
          <a:bodyPr wrap="square" rtlCol="0">
            <a:spAutoFit/>
          </a:bodyPr>
          <a:lstStyle/>
          <a:p>
            <a:pPr algn="just"/>
            <a:r>
              <a:rPr lang="en-US" sz="2400" dirty="0" smtClean="0">
                <a:latin typeface="Times New Roman"/>
                <a:cs typeface="Times New Roman"/>
              </a:rPr>
              <a:t>The pressure data (not shown) indicates a fluctuation  in the sensor depth of 10-30 m correlated with the tide.  While significant, this sensor motion does not appear to account for all the variability in the diurnal band.  </a:t>
            </a:r>
            <a:endParaRPr lang="en-US" sz="2400" dirty="0">
              <a:latin typeface="Times New Roman"/>
              <a:cs typeface="Times New Roman"/>
            </a:endParaRPr>
          </a:p>
        </p:txBody>
      </p:sp>
      <p:grpSp>
        <p:nvGrpSpPr>
          <p:cNvPr id="48" name="Group 47"/>
          <p:cNvGrpSpPr/>
          <p:nvPr/>
        </p:nvGrpSpPr>
        <p:grpSpPr>
          <a:xfrm>
            <a:off x="476214" y="24181529"/>
            <a:ext cx="10068264" cy="10696960"/>
            <a:chOff x="1828801" y="25804401"/>
            <a:chExt cx="7848599" cy="8867190"/>
          </a:xfrm>
        </p:grpSpPr>
        <p:pic>
          <p:nvPicPr>
            <p:cNvPr id="42" name="Picture 41" descr="T_S_All.png"/>
            <p:cNvPicPr>
              <a:picLocks noChangeAspect="1"/>
            </p:cNvPicPr>
            <p:nvPr/>
          </p:nvPicPr>
          <p:blipFill rotWithShape="1">
            <a:blip r:embed="rId7">
              <a:alphaModFix/>
              <a:extLst>
                <a:ext uri="{28A0092B-C50C-407E-A947-70E740481C1C}">
                  <a14:useLocalDpi xmlns:a14="http://schemas.microsoft.com/office/drawing/2010/main" val="0"/>
                </a:ext>
              </a:extLst>
            </a:blip>
            <a:srcRect l="5798" t="4871" r="6807" b="3033"/>
            <a:stretch/>
          </p:blipFill>
          <p:spPr>
            <a:xfrm>
              <a:off x="1828801" y="26441400"/>
              <a:ext cx="7848599" cy="6172200"/>
            </a:xfrm>
            <a:prstGeom prst="roundRect">
              <a:avLst>
                <a:gd name="adj" fmla="val 8594"/>
              </a:avLst>
            </a:prstGeom>
            <a:solidFill>
              <a:srgbClr val="FFFFFF">
                <a:shade val="85000"/>
              </a:srgbClr>
            </a:solidFill>
            <a:ln>
              <a:solidFill>
                <a:schemeClr val="tx1"/>
              </a:solidFill>
            </a:ln>
            <a:effectLst/>
          </p:spPr>
        </p:pic>
        <p:cxnSp>
          <p:nvCxnSpPr>
            <p:cNvPr id="44" name="Straight Connector 43"/>
            <p:cNvCxnSpPr/>
            <p:nvPr/>
          </p:nvCxnSpPr>
          <p:spPr>
            <a:xfrm>
              <a:off x="2514600" y="31623000"/>
              <a:ext cx="6858000" cy="76200"/>
            </a:xfrm>
            <a:prstGeom prst="line">
              <a:avLst/>
            </a:prstGeom>
            <a:ln w="28575" cmpd="sng">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873490" y="26712803"/>
              <a:ext cx="2372110" cy="495917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17160472">
              <a:off x="3531775" y="29100846"/>
              <a:ext cx="8867190" cy="2274300"/>
            </a:xfrm>
            <a:prstGeom prst="arc">
              <a:avLst>
                <a:gd name="adj1" fmla="val 12713154"/>
                <a:gd name="adj2" fmla="val 20862399"/>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TextBox 48"/>
          <p:cNvSpPr txBox="1"/>
          <p:nvPr/>
        </p:nvSpPr>
        <p:spPr>
          <a:xfrm>
            <a:off x="7387594" y="25363532"/>
            <a:ext cx="877163" cy="461665"/>
          </a:xfrm>
          <a:prstGeom prst="rect">
            <a:avLst/>
          </a:prstGeom>
          <a:noFill/>
        </p:spPr>
        <p:txBody>
          <a:bodyPr wrap="none" rtlCol="0">
            <a:spAutoFit/>
          </a:bodyPr>
          <a:lstStyle/>
          <a:p>
            <a:r>
              <a:rPr lang="en-US" sz="2400" b="1" dirty="0" smtClean="0">
                <a:latin typeface="Times New Roman"/>
                <a:cs typeface="Times New Roman"/>
              </a:rPr>
              <a:t>28.00</a:t>
            </a:r>
            <a:endParaRPr lang="en-US" sz="2400" b="1" dirty="0">
              <a:latin typeface="Times New Roman"/>
              <a:cs typeface="Times New Roman"/>
            </a:endParaRPr>
          </a:p>
        </p:txBody>
      </p:sp>
      <p:sp>
        <p:nvSpPr>
          <p:cNvPr id="117" name="TextBox 116"/>
          <p:cNvSpPr txBox="1"/>
          <p:nvPr/>
        </p:nvSpPr>
        <p:spPr>
          <a:xfrm>
            <a:off x="9327114" y="26511572"/>
            <a:ext cx="877163" cy="461665"/>
          </a:xfrm>
          <a:prstGeom prst="rect">
            <a:avLst/>
          </a:prstGeom>
          <a:noFill/>
        </p:spPr>
        <p:txBody>
          <a:bodyPr wrap="none" rtlCol="0">
            <a:spAutoFit/>
          </a:bodyPr>
          <a:lstStyle/>
          <a:p>
            <a:r>
              <a:rPr lang="en-US" sz="2400" b="1" dirty="0" smtClean="0">
                <a:latin typeface="Times New Roman"/>
                <a:cs typeface="Times New Roman"/>
              </a:rPr>
              <a:t>28.27</a:t>
            </a:r>
            <a:endParaRPr lang="en-US" sz="2400" b="1" dirty="0">
              <a:latin typeface="Times New Roman"/>
              <a:cs typeface="Times New Roman"/>
            </a:endParaRPr>
          </a:p>
        </p:txBody>
      </p:sp>
      <p:sp>
        <p:nvSpPr>
          <p:cNvPr id="122" name="TextBox 121"/>
          <p:cNvSpPr txBox="1"/>
          <p:nvPr/>
        </p:nvSpPr>
        <p:spPr>
          <a:xfrm>
            <a:off x="33234679" y="12832371"/>
            <a:ext cx="4345460" cy="707886"/>
          </a:xfrm>
          <a:prstGeom prst="rect">
            <a:avLst/>
          </a:prstGeom>
          <a:noFill/>
        </p:spPr>
        <p:txBody>
          <a:bodyPr wrap="none" rtlCol="0">
            <a:spAutoFit/>
          </a:bodyPr>
          <a:lstStyle/>
          <a:p>
            <a:r>
              <a:rPr lang="en-US" sz="4000" b="1" dirty="0" smtClean="0">
                <a:solidFill>
                  <a:srgbClr val="000090"/>
                </a:solidFill>
                <a:latin typeface="Helvetica"/>
                <a:cs typeface="Helvetica"/>
              </a:rPr>
              <a:t>MCDW Transport </a:t>
            </a:r>
            <a:endParaRPr lang="en-US" sz="4000" b="1" dirty="0">
              <a:solidFill>
                <a:srgbClr val="000090"/>
              </a:solidFill>
              <a:latin typeface="Helvetica"/>
              <a:cs typeface="Helvetica"/>
            </a:endParaRPr>
          </a:p>
        </p:txBody>
      </p:sp>
      <p:sp>
        <p:nvSpPr>
          <p:cNvPr id="54" name="TextBox 53"/>
          <p:cNvSpPr txBox="1"/>
          <p:nvPr/>
        </p:nvSpPr>
        <p:spPr>
          <a:xfrm>
            <a:off x="33202963" y="13580963"/>
            <a:ext cx="10526780" cy="2616101"/>
          </a:xfrm>
          <a:prstGeom prst="rect">
            <a:avLst/>
          </a:prstGeom>
          <a:noFill/>
        </p:spPr>
        <p:txBody>
          <a:bodyPr wrap="square" rtlCol="0">
            <a:spAutoFit/>
          </a:bodyPr>
          <a:lstStyle/>
          <a:p>
            <a:pPr algn="just"/>
            <a:r>
              <a:rPr lang="en-US" sz="2400" dirty="0" smtClean="0">
                <a:latin typeface="Times New Roman"/>
                <a:cs typeface="Times New Roman"/>
              </a:rPr>
              <a:t>Given the observations of MCDW along the western slope of Pennell Bank we estimate a mean volume transport over the sample period. </a:t>
            </a:r>
            <a:endParaRPr lang="en-US" sz="2400" dirty="0">
              <a:latin typeface="Times New Roman"/>
              <a:cs typeface="Times New Roman"/>
            </a:endParaRPr>
          </a:p>
          <a:p>
            <a:pPr algn="just"/>
            <a:endParaRPr lang="en-US" sz="2400" dirty="0" smtClean="0">
              <a:latin typeface="Times New Roman"/>
              <a:cs typeface="Times New Roman"/>
            </a:endParaRPr>
          </a:p>
          <a:p>
            <a:pPr algn="just"/>
            <a:r>
              <a:rPr lang="en-US" sz="2800" b="1" i="1" dirty="0" smtClean="0">
                <a:latin typeface="Times New Roman"/>
                <a:cs typeface="Times New Roman"/>
              </a:rPr>
              <a:t>    Estimated Transport = 100 m x 20,000 m x 0.12 m/s = 2.4x10</a:t>
            </a:r>
            <a:r>
              <a:rPr lang="en-US" sz="2800" b="1" i="1" baseline="30000" dirty="0" smtClean="0">
                <a:latin typeface="Times New Roman"/>
                <a:cs typeface="Times New Roman"/>
              </a:rPr>
              <a:t>5</a:t>
            </a:r>
            <a:r>
              <a:rPr lang="en-US" sz="2800" b="1" i="1" dirty="0" smtClean="0">
                <a:latin typeface="Times New Roman"/>
                <a:cs typeface="Times New Roman"/>
              </a:rPr>
              <a:t> m</a:t>
            </a:r>
            <a:r>
              <a:rPr lang="en-US" sz="2800" b="1" i="1" baseline="30000" dirty="0" smtClean="0">
                <a:latin typeface="Times New Roman"/>
                <a:cs typeface="Times New Roman"/>
              </a:rPr>
              <a:t>3</a:t>
            </a:r>
            <a:r>
              <a:rPr lang="en-US" sz="2800" b="1" i="1" dirty="0" smtClean="0">
                <a:latin typeface="Times New Roman"/>
                <a:cs typeface="Times New Roman"/>
              </a:rPr>
              <a:t>/s</a:t>
            </a:r>
          </a:p>
          <a:p>
            <a:pPr algn="just"/>
            <a:endParaRPr lang="en-US" sz="2800" b="1" i="1" dirty="0" smtClean="0">
              <a:latin typeface="Times New Roman"/>
              <a:cs typeface="Times New Roman"/>
            </a:endParaRPr>
          </a:p>
          <a:p>
            <a:pPr algn="ctr"/>
            <a:r>
              <a:rPr lang="en-US" sz="3600" b="1" i="1" dirty="0" smtClean="0">
                <a:latin typeface="Times New Roman"/>
                <a:cs typeface="Times New Roman"/>
              </a:rPr>
              <a:t>0.24 </a:t>
            </a:r>
            <a:r>
              <a:rPr lang="en-US" sz="3600" b="1" i="1" dirty="0" err="1" smtClean="0">
                <a:latin typeface="Times New Roman"/>
                <a:cs typeface="Times New Roman"/>
              </a:rPr>
              <a:t>Sv</a:t>
            </a:r>
            <a:endParaRPr lang="en-US" sz="3600" b="1" i="1" dirty="0" smtClean="0">
              <a:latin typeface="Times New Roman"/>
              <a:cs typeface="Times New Roman"/>
            </a:endParaRPr>
          </a:p>
        </p:txBody>
      </p:sp>
      <p:pic>
        <p:nvPicPr>
          <p:cNvPr id="55" name="Picture 54"/>
          <p:cNvPicPr>
            <a:picLocks noChangeAspect="1"/>
          </p:cNvPicPr>
          <p:nvPr/>
        </p:nvPicPr>
        <p:blipFill>
          <a:blip r:embed="rId8"/>
          <a:stretch>
            <a:fillRect/>
          </a:stretch>
        </p:blipFill>
        <p:spPr>
          <a:xfrm>
            <a:off x="39076744" y="529847"/>
            <a:ext cx="3058565" cy="1294793"/>
          </a:xfrm>
          <a:prstGeom prst="rect">
            <a:avLst/>
          </a:prstGeom>
        </p:spPr>
      </p:pic>
      <p:pic>
        <p:nvPicPr>
          <p:cNvPr id="140" name="Picture 139" descr="LamontLogo_vector.eps"/>
          <p:cNvPicPr>
            <a:picLocks noChangeAspect="1"/>
          </p:cNvPicPr>
          <p:nvPr/>
        </p:nvPicPr>
        <p:blipFill>
          <a:blip r:embed="rId9"/>
          <a:stretch>
            <a:fillRect/>
          </a:stretch>
        </p:blipFill>
        <p:spPr>
          <a:xfrm>
            <a:off x="38015332" y="2118795"/>
            <a:ext cx="5484641" cy="689771"/>
          </a:xfrm>
          <a:prstGeom prst="rect">
            <a:avLst/>
          </a:prstGeom>
        </p:spPr>
      </p:pic>
      <p:pic>
        <p:nvPicPr>
          <p:cNvPr id="19" name="Picture 18" descr="Antarctica.jpg"/>
          <p:cNvPicPr>
            <a:picLocks noChangeAspect="1"/>
          </p:cNvPicPr>
          <p:nvPr/>
        </p:nvPicPr>
        <p:blipFill rotWithShape="1">
          <a:blip r:embed="rId10">
            <a:extLst>
              <a:ext uri="{28A0092B-C50C-407E-A947-70E740481C1C}">
                <a14:useLocalDpi xmlns:a14="http://schemas.microsoft.com/office/drawing/2010/main" val="0"/>
              </a:ext>
            </a:extLst>
          </a:blip>
          <a:srcRect l="29705" t="18928" r="29600" b="18662"/>
          <a:stretch/>
        </p:blipFill>
        <p:spPr>
          <a:xfrm>
            <a:off x="5926563" y="3211191"/>
            <a:ext cx="4851130" cy="4807866"/>
          </a:xfrm>
          <a:prstGeom prst="ellipse">
            <a:avLst/>
          </a:prstGeom>
        </p:spPr>
      </p:pic>
      <p:pic>
        <p:nvPicPr>
          <p:cNvPr id="91" name="Picture 90" descr="cl_20110122010935.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5470" y="6669712"/>
            <a:ext cx="3060112" cy="2032105"/>
          </a:xfrm>
          <a:prstGeom prst="roundRect">
            <a:avLst>
              <a:gd name="adj" fmla="val 8594"/>
            </a:avLst>
          </a:prstGeom>
          <a:solidFill>
            <a:srgbClr val="FFFFFF">
              <a:shade val="85000"/>
            </a:srgbClr>
          </a:solidFill>
          <a:ln w="12700" cmpd="sng">
            <a:solidFill>
              <a:srgbClr val="000000"/>
            </a:solidFill>
          </a:ln>
          <a:effectLst/>
        </p:spPr>
      </p:pic>
      <p:sp>
        <p:nvSpPr>
          <p:cNvPr id="26" name="Rounded Rectangle 25"/>
          <p:cNvSpPr/>
          <p:nvPr/>
        </p:nvSpPr>
        <p:spPr>
          <a:xfrm>
            <a:off x="8082561" y="4525540"/>
            <a:ext cx="629640" cy="5842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419966" y="25098222"/>
            <a:ext cx="4508165" cy="1077218"/>
          </a:xfrm>
          <a:prstGeom prst="rect">
            <a:avLst/>
          </a:prstGeom>
          <a:noFill/>
        </p:spPr>
        <p:txBody>
          <a:bodyPr wrap="none" rtlCol="0">
            <a:spAutoFit/>
          </a:bodyPr>
          <a:lstStyle/>
          <a:p>
            <a:r>
              <a:rPr lang="en-US" sz="3200" b="1" dirty="0" smtClean="0">
                <a:solidFill>
                  <a:schemeClr val="bg1">
                    <a:lumMod val="50000"/>
                  </a:schemeClr>
                </a:solidFill>
                <a:latin typeface="Times New Roman"/>
                <a:cs typeface="Times New Roman"/>
              </a:rPr>
              <a:t>NBP Data 2003 - Present</a:t>
            </a:r>
          </a:p>
          <a:p>
            <a:r>
              <a:rPr lang="en-US" sz="3200" b="1" dirty="0" smtClean="0">
                <a:solidFill>
                  <a:srgbClr val="FF0000"/>
                </a:solidFill>
                <a:latin typeface="Times New Roman"/>
                <a:cs typeface="Times New Roman"/>
              </a:rPr>
              <a:t>SEAFARERS</a:t>
            </a:r>
            <a:endParaRPr lang="en-US" sz="3200" b="1" dirty="0">
              <a:solidFill>
                <a:srgbClr val="FF0000"/>
              </a:solidFill>
              <a:latin typeface="Times New Roman"/>
              <a:cs typeface="Times New Roman"/>
            </a:endParaRPr>
          </a:p>
        </p:txBody>
      </p:sp>
      <p:sp>
        <p:nvSpPr>
          <p:cNvPr id="31" name="Oval 30"/>
          <p:cNvSpPr/>
          <p:nvPr/>
        </p:nvSpPr>
        <p:spPr>
          <a:xfrm>
            <a:off x="2277621" y="22781709"/>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2277621" y="23505609"/>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2277621" y="24229509"/>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12"/>
          <a:stretch>
            <a:fillRect/>
          </a:stretch>
        </p:blipFill>
        <p:spPr>
          <a:xfrm>
            <a:off x="27272246" y="7181091"/>
            <a:ext cx="5293464" cy="7238723"/>
          </a:xfrm>
          <a:prstGeom prst="rect">
            <a:avLst/>
          </a:prstGeom>
        </p:spPr>
      </p:pic>
      <p:sp>
        <p:nvSpPr>
          <p:cNvPr id="46" name="TextBox 45"/>
          <p:cNvSpPr txBox="1"/>
          <p:nvPr/>
        </p:nvSpPr>
        <p:spPr>
          <a:xfrm>
            <a:off x="28490786" y="6428107"/>
            <a:ext cx="2970819" cy="584776"/>
          </a:xfrm>
          <a:prstGeom prst="rect">
            <a:avLst/>
          </a:prstGeom>
          <a:noFill/>
        </p:spPr>
        <p:txBody>
          <a:bodyPr wrap="none" rtlCol="0">
            <a:spAutoFit/>
          </a:bodyPr>
          <a:lstStyle/>
          <a:p>
            <a:r>
              <a:rPr lang="en-US" sz="3200" i="1" dirty="0" smtClean="0">
                <a:latin typeface="Times New Roman"/>
                <a:cs typeface="Times New Roman"/>
              </a:rPr>
              <a:t>Depth Averaged</a:t>
            </a:r>
            <a:endParaRPr lang="en-US" sz="3200" i="1" dirty="0">
              <a:latin typeface="Times New Roman"/>
              <a:cs typeface="Times New Roman"/>
            </a:endParaRPr>
          </a:p>
        </p:txBody>
      </p:sp>
      <p:sp>
        <p:nvSpPr>
          <p:cNvPr id="143" name="TextBox 142"/>
          <p:cNvSpPr txBox="1"/>
          <p:nvPr/>
        </p:nvSpPr>
        <p:spPr>
          <a:xfrm>
            <a:off x="26017564" y="15158429"/>
            <a:ext cx="3206060" cy="584776"/>
          </a:xfrm>
          <a:prstGeom prst="rect">
            <a:avLst/>
          </a:prstGeom>
          <a:noFill/>
        </p:spPr>
        <p:txBody>
          <a:bodyPr wrap="none" rtlCol="0">
            <a:spAutoFit/>
          </a:bodyPr>
          <a:lstStyle/>
          <a:p>
            <a:r>
              <a:rPr lang="en-US" sz="3200" i="1" dirty="0" smtClean="0">
                <a:latin typeface="Times New Roman"/>
                <a:cs typeface="Times New Roman"/>
              </a:rPr>
              <a:t>Depth Dependent</a:t>
            </a:r>
            <a:endParaRPr lang="en-US" sz="3200" i="1" dirty="0">
              <a:latin typeface="Times New Roman"/>
              <a:cs typeface="Times New Roman"/>
            </a:endParaRPr>
          </a:p>
        </p:txBody>
      </p:sp>
      <p:sp>
        <p:nvSpPr>
          <p:cNvPr id="145" name="TextBox 144"/>
          <p:cNvSpPr txBox="1"/>
          <p:nvPr/>
        </p:nvSpPr>
        <p:spPr>
          <a:xfrm>
            <a:off x="36406028" y="16186318"/>
            <a:ext cx="6972227" cy="2308324"/>
          </a:xfrm>
          <a:prstGeom prst="rect">
            <a:avLst/>
          </a:prstGeom>
          <a:noFill/>
        </p:spPr>
        <p:txBody>
          <a:bodyPr wrap="square" rtlCol="0">
            <a:spAutoFit/>
          </a:bodyPr>
          <a:lstStyle/>
          <a:p>
            <a:pPr algn="just"/>
            <a:r>
              <a:rPr lang="en-US" sz="2400" dirty="0" smtClean="0">
                <a:latin typeface="Times New Roman"/>
                <a:cs typeface="Times New Roman"/>
              </a:rPr>
              <a:t>Based on the observations, this transport varies significantly in both space and time.  For example the glider section below shows the large vertical displacement of the MCDW layer as the glider approaches Pennell Bank from the west.  These oscillations are predominately in the diurnal band.    </a:t>
            </a:r>
            <a:endParaRPr lang="en-US" sz="2400" dirty="0">
              <a:latin typeface="Times New Roman"/>
              <a:cs typeface="Times New Roman"/>
            </a:endParaRPr>
          </a:p>
        </p:txBody>
      </p:sp>
      <p:sp>
        <p:nvSpPr>
          <p:cNvPr id="146" name="TextBox 145"/>
          <p:cNvSpPr txBox="1"/>
          <p:nvPr/>
        </p:nvSpPr>
        <p:spPr>
          <a:xfrm>
            <a:off x="33186639" y="23551051"/>
            <a:ext cx="2531462" cy="707886"/>
          </a:xfrm>
          <a:prstGeom prst="rect">
            <a:avLst/>
          </a:prstGeom>
          <a:noFill/>
        </p:spPr>
        <p:txBody>
          <a:bodyPr wrap="none" rtlCol="0">
            <a:spAutoFit/>
          </a:bodyPr>
          <a:lstStyle/>
          <a:p>
            <a:r>
              <a:rPr lang="en-US" sz="4000" b="1" dirty="0" smtClean="0">
                <a:solidFill>
                  <a:srgbClr val="000090"/>
                </a:solidFill>
                <a:latin typeface="Helvetica"/>
                <a:cs typeface="Helvetica"/>
              </a:rPr>
              <a:t>Summary</a:t>
            </a:r>
            <a:endParaRPr lang="en-US" sz="4000" b="1" dirty="0">
              <a:solidFill>
                <a:srgbClr val="000090"/>
              </a:solidFill>
              <a:latin typeface="Helvetica"/>
              <a:cs typeface="Helvetica"/>
            </a:endParaRPr>
          </a:p>
        </p:txBody>
      </p:sp>
      <p:sp>
        <p:nvSpPr>
          <p:cNvPr id="147" name="TextBox 146"/>
          <p:cNvSpPr txBox="1"/>
          <p:nvPr/>
        </p:nvSpPr>
        <p:spPr>
          <a:xfrm>
            <a:off x="33423093" y="24258937"/>
            <a:ext cx="9955162" cy="4893647"/>
          </a:xfrm>
          <a:prstGeom prst="rect">
            <a:avLst/>
          </a:prstGeom>
          <a:noFill/>
        </p:spPr>
        <p:txBody>
          <a:bodyPr wrap="square" rtlCol="0">
            <a:spAutoFit/>
          </a:bodyPr>
          <a:lstStyle/>
          <a:p>
            <a:pPr algn="just"/>
            <a:r>
              <a:rPr lang="en-US" sz="2400" dirty="0" smtClean="0">
                <a:latin typeface="Times New Roman"/>
                <a:cs typeface="Times New Roman"/>
              </a:rPr>
              <a:t>The mean volume transport of MCDW is approximately 0.24 </a:t>
            </a:r>
            <a:r>
              <a:rPr lang="en-US" sz="2400" i="1" dirty="0" err="1" smtClean="0">
                <a:latin typeface="Times New Roman"/>
                <a:cs typeface="Times New Roman"/>
              </a:rPr>
              <a:t>Sv</a:t>
            </a:r>
            <a:r>
              <a:rPr lang="en-US" sz="2400" dirty="0" smtClean="0">
                <a:latin typeface="Times New Roman"/>
                <a:cs typeface="Times New Roman"/>
              </a:rPr>
              <a:t> centered over the western slope of Pennell Bank at a depth between 200 m and 300 m. </a:t>
            </a:r>
          </a:p>
          <a:p>
            <a:pPr algn="just"/>
            <a:endParaRPr lang="en-US" sz="2400" dirty="0">
              <a:latin typeface="Times New Roman"/>
              <a:cs typeface="Times New Roman"/>
            </a:endParaRPr>
          </a:p>
          <a:p>
            <a:pPr algn="just"/>
            <a:r>
              <a:rPr lang="en-US" sz="2400" dirty="0" smtClean="0">
                <a:latin typeface="Times New Roman"/>
                <a:cs typeface="Times New Roman"/>
              </a:rPr>
              <a:t>The transport is seen to vary significantly over small spatial and temporal scales. </a:t>
            </a:r>
          </a:p>
          <a:p>
            <a:pPr algn="just"/>
            <a:endParaRPr lang="en-US" sz="2400" dirty="0">
              <a:latin typeface="Times New Roman"/>
              <a:cs typeface="Times New Roman"/>
            </a:endParaRPr>
          </a:p>
          <a:p>
            <a:pPr algn="just"/>
            <a:r>
              <a:rPr lang="en-US" sz="2400" dirty="0" smtClean="0">
                <a:latin typeface="Times New Roman"/>
                <a:cs typeface="Times New Roman"/>
              </a:rPr>
              <a:t>The MCDW core near the mooring site intersects the bottom while further to the south the glider shows a shallower MCDW core that reaches up and over Pennell Bank. </a:t>
            </a:r>
          </a:p>
          <a:p>
            <a:pPr algn="just"/>
            <a:endParaRPr lang="en-US" sz="2400" dirty="0">
              <a:latin typeface="Times New Roman"/>
              <a:cs typeface="Times New Roman"/>
            </a:endParaRPr>
          </a:p>
          <a:p>
            <a:pPr algn="just"/>
            <a:r>
              <a:rPr lang="en-US" sz="2400" dirty="0" smtClean="0">
                <a:latin typeface="Times New Roman"/>
                <a:cs typeface="Times New Roman"/>
              </a:rPr>
              <a:t>Both model and observation strategies must resolve these scales to accurately characterize the volume transport of MCDW from the shelf break to the shelf interior. </a:t>
            </a:r>
            <a:endParaRPr lang="en-US" sz="2400" dirty="0">
              <a:latin typeface="Times New Roman"/>
              <a:cs typeface="Times New Roman"/>
            </a:endParaRPr>
          </a:p>
        </p:txBody>
      </p:sp>
      <p:sp>
        <p:nvSpPr>
          <p:cNvPr id="149" name="TextBox 148"/>
          <p:cNvSpPr txBox="1"/>
          <p:nvPr/>
        </p:nvSpPr>
        <p:spPr>
          <a:xfrm>
            <a:off x="33159960" y="29240701"/>
            <a:ext cx="10248379" cy="1692771"/>
          </a:xfrm>
          <a:prstGeom prst="rect">
            <a:avLst/>
          </a:prstGeom>
          <a:noFill/>
        </p:spPr>
        <p:txBody>
          <a:bodyPr wrap="square" rtlCol="0">
            <a:spAutoFit/>
          </a:bodyPr>
          <a:lstStyle/>
          <a:p>
            <a:pPr algn="just"/>
            <a:r>
              <a:rPr lang="en-US" sz="2400" b="1" i="1" dirty="0" smtClean="0">
                <a:solidFill>
                  <a:srgbClr val="0000FF"/>
                </a:solidFill>
                <a:latin typeface="Times New Roman"/>
                <a:cs typeface="Times New Roman"/>
              </a:rPr>
              <a:t>Acknowledgments:</a:t>
            </a:r>
            <a:r>
              <a:rPr lang="en-US" sz="2000" dirty="0" smtClean="0">
                <a:latin typeface="Times New Roman"/>
                <a:cs typeface="Times New Roman"/>
              </a:rPr>
              <a:t> This work was supported by the NSF Office of Polar Programs.  We would like to thank to the entire Raytheon Polar Services team for their help with the glider sea ice deployment and all work completed on board the NBP.  We look forward to working with our SEAFARERS Co-Investigators to see how these dynamics impact chemical and biological process across the Ross Shelf.</a:t>
            </a:r>
            <a:endParaRPr lang="en-US" sz="2000" dirty="0">
              <a:latin typeface="Times New Roman"/>
              <a:cs typeface="Times New Roman"/>
            </a:endParaRPr>
          </a:p>
        </p:txBody>
      </p:sp>
      <p:grpSp>
        <p:nvGrpSpPr>
          <p:cNvPr id="238" name="Group 237"/>
          <p:cNvGrpSpPr>
            <a:grpSpLocks noChangeAspect="1"/>
          </p:cNvGrpSpPr>
          <p:nvPr/>
        </p:nvGrpSpPr>
        <p:grpSpPr>
          <a:xfrm>
            <a:off x="11148888" y="3211191"/>
            <a:ext cx="2985579" cy="2760032"/>
            <a:chOff x="11148888" y="3634495"/>
            <a:chExt cx="2985579" cy="2760032"/>
          </a:xfrm>
        </p:grpSpPr>
        <p:pic>
          <p:nvPicPr>
            <p:cNvPr id="198" name="Picture 197"/>
            <p:cNvPicPr>
              <a:picLocks noChangeAspect="1"/>
            </p:cNvPicPr>
            <p:nvPr/>
          </p:nvPicPr>
          <p:blipFill>
            <a:blip r:embed="rId13"/>
            <a:stretch>
              <a:fillRect/>
            </a:stretch>
          </p:blipFill>
          <p:spPr>
            <a:xfrm>
              <a:off x="11148888" y="3634495"/>
              <a:ext cx="2985579" cy="2760032"/>
            </a:xfrm>
            <a:prstGeom prst="rect">
              <a:avLst/>
            </a:prstGeom>
          </p:spPr>
        </p:pic>
        <p:cxnSp>
          <p:nvCxnSpPr>
            <p:cNvPr id="56" name="Straight Connector 55"/>
            <p:cNvCxnSpPr/>
            <p:nvPr/>
          </p:nvCxnSpPr>
          <p:spPr>
            <a:xfrm>
              <a:off x="12003613" y="5041971"/>
              <a:ext cx="647700" cy="5842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a:grpSpLocks noChangeAspect="1"/>
          </p:cNvGrpSpPr>
          <p:nvPr/>
        </p:nvGrpSpPr>
        <p:grpSpPr>
          <a:xfrm>
            <a:off x="11676435" y="6190284"/>
            <a:ext cx="9573889" cy="7763183"/>
            <a:chOff x="11430001" y="6604643"/>
            <a:chExt cx="10269872" cy="8327535"/>
          </a:xfrm>
        </p:grpSpPr>
        <p:sp>
          <p:nvSpPr>
            <p:cNvPr id="153" name="Rounded Rectangle 152"/>
            <p:cNvSpPr/>
            <p:nvPr/>
          </p:nvSpPr>
          <p:spPr>
            <a:xfrm>
              <a:off x="11430001" y="6604643"/>
              <a:ext cx="10269872" cy="8327535"/>
            </a:xfrm>
            <a:prstGeom prst="roundRect">
              <a:avLst/>
            </a:prstGeom>
            <a:solidFill>
              <a:srgbClr val="FFFFFF"/>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00"/>
            </a:p>
          </p:txBody>
        </p:sp>
        <p:grpSp>
          <p:nvGrpSpPr>
            <p:cNvPr id="152" name="Group 151"/>
            <p:cNvGrpSpPr>
              <a:grpSpLocks noChangeAspect="1"/>
            </p:cNvGrpSpPr>
            <p:nvPr/>
          </p:nvGrpSpPr>
          <p:grpSpPr>
            <a:xfrm>
              <a:off x="11983818" y="7003044"/>
              <a:ext cx="9183339" cy="7576160"/>
              <a:chOff x="13195300" y="9334500"/>
              <a:chExt cx="6375400" cy="5259639"/>
            </a:xfrm>
          </p:grpSpPr>
          <p:pic>
            <p:nvPicPr>
              <p:cNvPr id="150" name="Picture 149" descr="ru26d_20101228T0815-20110110T1713_sea-water-temperature-neutral-density-contours.png"/>
              <p:cNvPicPr>
                <a:picLocks noChangeAspect="1"/>
              </p:cNvPicPr>
              <p:nvPr/>
            </p:nvPicPr>
            <p:blipFill rotWithShape="1">
              <a:blip r:embed="rId14">
                <a:extLst>
                  <a:ext uri="{28A0092B-C50C-407E-A947-70E740481C1C}">
                    <a14:useLocalDpi xmlns:a14="http://schemas.microsoft.com/office/drawing/2010/main" val="0"/>
                  </a:ext>
                </a:extLst>
              </a:blip>
              <a:srcRect l="6163" t="23864" r="6687" b="27295"/>
              <a:stretch/>
            </p:blipFill>
            <p:spPr>
              <a:xfrm>
                <a:off x="13195300" y="9334500"/>
                <a:ext cx="6375400" cy="2463800"/>
              </a:xfrm>
              <a:prstGeom prst="rect">
                <a:avLst/>
              </a:prstGeom>
            </p:spPr>
          </p:pic>
          <p:pic>
            <p:nvPicPr>
              <p:cNvPr id="151" name="Picture 150" descr="ru26d_20101228T0815-20110110T1713_oxygen-neutral-density-contours.png"/>
              <p:cNvPicPr>
                <a:picLocks noChangeAspect="1"/>
              </p:cNvPicPr>
              <p:nvPr/>
            </p:nvPicPr>
            <p:blipFill rotWithShape="1">
              <a:blip r:embed="rId15">
                <a:extLst>
                  <a:ext uri="{28A0092B-C50C-407E-A947-70E740481C1C}">
                    <a14:useLocalDpi xmlns:a14="http://schemas.microsoft.com/office/drawing/2010/main" val="0"/>
                  </a:ext>
                </a:extLst>
              </a:blip>
              <a:srcRect l="6163" t="23912" r="6687" b="22204"/>
              <a:stretch/>
            </p:blipFill>
            <p:spPr>
              <a:xfrm>
                <a:off x="13195300" y="11842750"/>
                <a:ext cx="6375400" cy="2751389"/>
              </a:xfrm>
              <a:prstGeom prst="rect">
                <a:avLst/>
              </a:prstGeom>
            </p:spPr>
          </p:pic>
        </p:grpSp>
      </p:grpSp>
      <p:pic>
        <p:nvPicPr>
          <p:cNvPr id="160" name="Picture 159"/>
          <p:cNvPicPr>
            <a:picLocks noChangeAspect="1"/>
          </p:cNvPicPr>
          <p:nvPr/>
        </p:nvPicPr>
        <p:blipFill>
          <a:blip r:embed="rId16"/>
          <a:stretch>
            <a:fillRect/>
          </a:stretch>
        </p:blipFill>
        <p:spPr>
          <a:xfrm>
            <a:off x="3202884" y="804828"/>
            <a:ext cx="1885584" cy="1885584"/>
          </a:xfrm>
          <a:prstGeom prst="rect">
            <a:avLst/>
          </a:prstGeom>
          <a:ln>
            <a:noFill/>
          </a:ln>
        </p:spPr>
      </p:pic>
      <p:grpSp>
        <p:nvGrpSpPr>
          <p:cNvPr id="213" name="Group 212"/>
          <p:cNvGrpSpPr>
            <a:grpSpLocks noChangeAspect="1"/>
          </p:cNvGrpSpPr>
          <p:nvPr/>
        </p:nvGrpSpPr>
        <p:grpSpPr>
          <a:xfrm>
            <a:off x="626534" y="629803"/>
            <a:ext cx="2165716" cy="2178763"/>
            <a:chOff x="605371" y="601647"/>
            <a:chExt cx="2108200" cy="2120900"/>
          </a:xfrm>
        </p:grpSpPr>
        <p:sp>
          <p:nvSpPr>
            <p:cNvPr id="212" name="Oval 211"/>
            <p:cNvSpPr/>
            <p:nvPr/>
          </p:nvSpPr>
          <p:spPr>
            <a:xfrm>
              <a:off x="931333" y="982133"/>
              <a:ext cx="1447888" cy="132714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17">
              <a:clrChange>
                <a:clrFrom>
                  <a:srgbClr val="FFFFFF"/>
                </a:clrFrom>
                <a:clrTo>
                  <a:srgbClr val="FFFFFF">
                    <a:alpha val="0"/>
                  </a:srgbClr>
                </a:clrTo>
              </a:clrChange>
            </a:blip>
            <a:stretch>
              <a:fillRect/>
            </a:stretch>
          </p:blipFill>
          <p:spPr>
            <a:xfrm>
              <a:off x="605371" y="601647"/>
              <a:ext cx="2108200" cy="2120900"/>
            </a:xfrm>
            <a:prstGeom prst="rect">
              <a:avLst/>
            </a:prstGeom>
          </p:spPr>
        </p:pic>
      </p:grpSp>
      <p:sp>
        <p:nvSpPr>
          <p:cNvPr id="162" name="TextBox 161"/>
          <p:cNvSpPr txBox="1"/>
          <p:nvPr/>
        </p:nvSpPr>
        <p:spPr>
          <a:xfrm>
            <a:off x="42517615" y="182403"/>
            <a:ext cx="1415923" cy="646331"/>
          </a:xfrm>
          <a:prstGeom prst="rect">
            <a:avLst/>
          </a:prstGeom>
          <a:noFill/>
        </p:spPr>
        <p:txBody>
          <a:bodyPr wrap="none" rtlCol="0">
            <a:spAutoFit/>
          </a:bodyPr>
          <a:lstStyle/>
          <a:p>
            <a:pPr algn="r"/>
            <a:r>
              <a:rPr lang="en-US" sz="3600" b="1" dirty="0" smtClean="0">
                <a:latin typeface="Times New Roman"/>
                <a:cs typeface="Times New Roman"/>
              </a:rPr>
              <a:t>B2025</a:t>
            </a:r>
            <a:endParaRPr lang="en-US" sz="3600" b="1" dirty="0">
              <a:latin typeface="Times New Roman"/>
              <a:cs typeface="Times New Roman"/>
            </a:endParaRPr>
          </a:p>
        </p:txBody>
      </p:sp>
      <p:sp>
        <p:nvSpPr>
          <p:cNvPr id="163" name="Oval 162"/>
          <p:cNvSpPr/>
          <p:nvPr/>
        </p:nvSpPr>
        <p:spPr>
          <a:xfrm>
            <a:off x="11574019" y="14493794"/>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1574019" y="1557329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1574020" y="16692678"/>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11794151" y="2892798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11794151" y="3036876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11794152" y="3182113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22580679" y="2758799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22580679" y="2902877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2580680" y="30481146"/>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33186639" y="24460328"/>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33186639" y="25571443"/>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33186640" y="26650744"/>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33186640" y="28138712"/>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33186639" y="6557509"/>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33186639" y="8743891"/>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33191193" y="10238058"/>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33191193" y="11592724"/>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22313578" y="8060365"/>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22320098" y="9510667"/>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22320098" y="11337155"/>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5" name="Group 224"/>
          <p:cNvGrpSpPr>
            <a:grpSpLocks noChangeAspect="1"/>
          </p:cNvGrpSpPr>
          <p:nvPr/>
        </p:nvGrpSpPr>
        <p:grpSpPr>
          <a:xfrm>
            <a:off x="11148888" y="17909004"/>
            <a:ext cx="2985579" cy="2760032"/>
            <a:chOff x="11148888" y="17961917"/>
            <a:chExt cx="2985579" cy="2760032"/>
          </a:xfrm>
        </p:grpSpPr>
        <p:pic>
          <p:nvPicPr>
            <p:cNvPr id="29" name="Picture 28"/>
            <p:cNvPicPr>
              <a:picLocks noChangeAspect="1"/>
            </p:cNvPicPr>
            <p:nvPr/>
          </p:nvPicPr>
          <p:blipFill>
            <a:blip r:embed="rId18"/>
            <a:stretch>
              <a:fillRect/>
            </a:stretch>
          </p:blipFill>
          <p:spPr>
            <a:xfrm>
              <a:off x="11148888" y="17961917"/>
              <a:ext cx="2985579" cy="2760032"/>
            </a:xfrm>
            <a:prstGeom prst="rect">
              <a:avLst/>
            </a:prstGeom>
          </p:spPr>
        </p:pic>
        <p:sp>
          <p:nvSpPr>
            <p:cNvPr id="183" name="Oval 182"/>
            <p:cNvSpPr/>
            <p:nvPr/>
          </p:nvSpPr>
          <p:spPr>
            <a:xfrm>
              <a:off x="12004548" y="18834936"/>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12080748" y="18904786"/>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12171582" y="18977938"/>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12252198" y="19053822"/>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12344400" y="19145646"/>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12411202" y="19206098"/>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12601448" y="19399485"/>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12534646" y="19334118"/>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12468352" y="19260966"/>
              <a:ext cx="73152" cy="7315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5" name="Straight Connector 194"/>
          <p:cNvCxnSpPr/>
          <p:nvPr/>
        </p:nvCxnSpPr>
        <p:spPr>
          <a:xfrm>
            <a:off x="23050440" y="4110596"/>
            <a:ext cx="613893" cy="59909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96" name="Oval 195"/>
          <p:cNvSpPr/>
          <p:nvPr/>
        </p:nvSpPr>
        <p:spPr>
          <a:xfrm>
            <a:off x="34304240" y="4381605"/>
            <a:ext cx="109979" cy="1016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Straight Connector 198"/>
          <p:cNvCxnSpPr/>
          <p:nvPr/>
        </p:nvCxnSpPr>
        <p:spPr>
          <a:xfrm flipV="1">
            <a:off x="34167234" y="16728084"/>
            <a:ext cx="128539" cy="122768"/>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H="1" flipV="1">
            <a:off x="34295773" y="16728084"/>
            <a:ext cx="28094" cy="22436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18818761" y="12446771"/>
            <a:ext cx="595235" cy="461665"/>
          </a:xfrm>
          <a:prstGeom prst="rect">
            <a:avLst/>
          </a:prstGeom>
          <a:noFill/>
        </p:spPr>
        <p:txBody>
          <a:bodyPr wrap="none" rtlCol="0">
            <a:spAutoFit/>
          </a:bodyPr>
          <a:lstStyle/>
          <a:p>
            <a:r>
              <a:rPr lang="en-US" sz="2400" dirty="0" smtClean="0">
                <a:solidFill>
                  <a:schemeClr val="bg1"/>
                </a:solidFill>
                <a:latin typeface="Times New Roman"/>
                <a:cs typeface="Times New Roman"/>
              </a:rPr>
              <a:t>RB</a:t>
            </a:r>
            <a:endParaRPr lang="en-US" sz="2400" dirty="0">
              <a:solidFill>
                <a:schemeClr val="bg1"/>
              </a:solidFill>
              <a:latin typeface="Times New Roman"/>
              <a:cs typeface="Times New Roman"/>
            </a:endParaRPr>
          </a:p>
        </p:txBody>
      </p:sp>
      <p:sp>
        <p:nvSpPr>
          <p:cNvPr id="220" name="TextBox 219"/>
          <p:cNvSpPr txBox="1"/>
          <p:nvPr/>
        </p:nvSpPr>
        <p:spPr>
          <a:xfrm>
            <a:off x="15407181" y="12446771"/>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21" name="TextBox 220"/>
          <p:cNvSpPr txBox="1"/>
          <p:nvPr/>
        </p:nvSpPr>
        <p:spPr>
          <a:xfrm>
            <a:off x="13155684" y="12441004"/>
            <a:ext cx="486882" cy="461665"/>
          </a:xfrm>
          <a:prstGeom prst="rect">
            <a:avLst/>
          </a:prstGeom>
          <a:noFill/>
        </p:spPr>
        <p:txBody>
          <a:bodyPr wrap="none" rtlCol="0">
            <a:spAutoFit/>
          </a:bodyPr>
          <a:lstStyle/>
          <a:p>
            <a:r>
              <a:rPr lang="en-US" sz="2400" dirty="0" smtClean="0">
                <a:solidFill>
                  <a:schemeClr val="bg1"/>
                </a:solidFill>
                <a:latin typeface="Times New Roman"/>
                <a:cs typeface="Times New Roman"/>
              </a:rPr>
              <a:t>JT</a:t>
            </a:r>
            <a:endParaRPr lang="en-US" sz="2400" dirty="0">
              <a:solidFill>
                <a:schemeClr val="bg1"/>
              </a:solidFill>
              <a:latin typeface="Times New Roman"/>
              <a:cs typeface="Times New Roman"/>
            </a:endParaRPr>
          </a:p>
        </p:txBody>
      </p:sp>
      <p:sp>
        <p:nvSpPr>
          <p:cNvPr id="222" name="TextBox 221"/>
          <p:cNvSpPr txBox="1"/>
          <p:nvPr/>
        </p:nvSpPr>
        <p:spPr>
          <a:xfrm>
            <a:off x="18818761" y="9026429"/>
            <a:ext cx="595235" cy="461665"/>
          </a:xfrm>
          <a:prstGeom prst="rect">
            <a:avLst/>
          </a:prstGeom>
          <a:noFill/>
        </p:spPr>
        <p:txBody>
          <a:bodyPr wrap="none" rtlCol="0">
            <a:spAutoFit/>
          </a:bodyPr>
          <a:lstStyle/>
          <a:p>
            <a:r>
              <a:rPr lang="en-US" sz="2400" dirty="0" smtClean="0">
                <a:solidFill>
                  <a:schemeClr val="bg1"/>
                </a:solidFill>
                <a:latin typeface="Times New Roman"/>
                <a:cs typeface="Times New Roman"/>
              </a:rPr>
              <a:t>RB</a:t>
            </a:r>
            <a:endParaRPr lang="en-US" sz="2400" dirty="0">
              <a:solidFill>
                <a:schemeClr val="bg1"/>
              </a:solidFill>
              <a:latin typeface="Times New Roman"/>
              <a:cs typeface="Times New Roman"/>
            </a:endParaRPr>
          </a:p>
        </p:txBody>
      </p:sp>
      <p:sp>
        <p:nvSpPr>
          <p:cNvPr id="223" name="TextBox 222"/>
          <p:cNvSpPr txBox="1"/>
          <p:nvPr/>
        </p:nvSpPr>
        <p:spPr>
          <a:xfrm>
            <a:off x="15407181" y="9026429"/>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24" name="TextBox 223"/>
          <p:cNvSpPr txBox="1"/>
          <p:nvPr/>
        </p:nvSpPr>
        <p:spPr>
          <a:xfrm>
            <a:off x="13155684" y="9020662"/>
            <a:ext cx="486882" cy="461665"/>
          </a:xfrm>
          <a:prstGeom prst="rect">
            <a:avLst/>
          </a:prstGeom>
          <a:noFill/>
        </p:spPr>
        <p:txBody>
          <a:bodyPr wrap="none" rtlCol="0">
            <a:spAutoFit/>
          </a:bodyPr>
          <a:lstStyle/>
          <a:p>
            <a:r>
              <a:rPr lang="en-US" sz="2400" dirty="0" smtClean="0">
                <a:solidFill>
                  <a:schemeClr val="bg1"/>
                </a:solidFill>
                <a:latin typeface="Times New Roman"/>
                <a:cs typeface="Times New Roman"/>
              </a:rPr>
              <a:t>JT</a:t>
            </a:r>
            <a:endParaRPr lang="en-US" sz="2400" dirty="0">
              <a:solidFill>
                <a:schemeClr val="bg1"/>
              </a:solidFill>
              <a:latin typeface="Times New Roman"/>
              <a:cs typeface="Times New Roman"/>
            </a:endParaRPr>
          </a:p>
        </p:txBody>
      </p:sp>
      <p:grpSp>
        <p:nvGrpSpPr>
          <p:cNvPr id="268" name="Group 267"/>
          <p:cNvGrpSpPr>
            <a:grpSpLocks noChangeAspect="1"/>
          </p:cNvGrpSpPr>
          <p:nvPr/>
        </p:nvGrpSpPr>
        <p:grpSpPr>
          <a:xfrm>
            <a:off x="11430000" y="20847097"/>
            <a:ext cx="10027411" cy="7692994"/>
            <a:chOff x="11430000" y="20900010"/>
            <a:chExt cx="10027411" cy="7692994"/>
          </a:xfrm>
        </p:grpSpPr>
        <p:pic>
          <p:nvPicPr>
            <p:cNvPr id="39" name="Picture 38" descr="CTD_CAST_CROSS_MEAN_SAL_TEMP_OX.tif"/>
            <p:cNvPicPr>
              <a:picLocks noChangeAspect="1"/>
            </p:cNvPicPr>
            <p:nvPr/>
          </p:nvPicPr>
          <p:blipFill rotWithShape="1">
            <a:blip r:embed="rId19">
              <a:extLst>
                <a:ext uri="{28A0092B-C50C-407E-A947-70E740481C1C}">
                  <a14:useLocalDpi xmlns:a14="http://schemas.microsoft.com/office/drawing/2010/main" val="0"/>
                </a:ext>
              </a:extLst>
            </a:blip>
            <a:srcRect l="4719" t="1485" r="3697" b="4830"/>
            <a:stretch/>
          </p:blipFill>
          <p:spPr>
            <a:xfrm>
              <a:off x="11430000" y="20900010"/>
              <a:ext cx="10027411" cy="7692994"/>
            </a:xfrm>
            <a:prstGeom prst="roundRect">
              <a:avLst>
                <a:gd name="adj" fmla="val 8594"/>
              </a:avLst>
            </a:prstGeom>
            <a:solidFill>
              <a:srgbClr val="FFFFFF">
                <a:shade val="85000"/>
              </a:srgbClr>
            </a:solidFill>
            <a:ln w="12700" cmpd="sng">
              <a:solidFill>
                <a:srgbClr val="000000"/>
              </a:solidFill>
            </a:ln>
            <a:effectLst/>
          </p:spPr>
        </p:pic>
        <p:sp>
          <p:nvSpPr>
            <p:cNvPr id="227" name="TextBox 226"/>
            <p:cNvSpPr txBox="1"/>
            <p:nvPr/>
          </p:nvSpPr>
          <p:spPr>
            <a:xfrm>
              <a:off x="17729139" y="27574676"/>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28" name="TextBox 227"/>
            <p:cNvSpPr txBox="1"/>
            <p:nvPr/>
          </p:nvSpPr>
          <p:spPr>
            <a:xfrm>
              <a:off x="15593094" y="27568909"/>
              <a:ext cx="486882" cy="461665"/>
            </a:xfrm>
            <a:prstGeom prst="rect">
              <a:avLst/>
            </a:prstGeom>
            <a:noFill/>
          </p:spPr>
          <p:txBody>
            <a:bodyPr wrap="none" rtlCol="0">
              <a:spAutoFit/>
            </a:bodyPr>
            <a:lstStyle/>
            <a:p>
              <a:r>
                <a:rPr lang="en-US" sz="2400" dirty="0" smtClean="0">
                  <a:latin typeface="Times New Roman"/>
                  <a:cs typeface="Times New Roman"/>
                </a:rPr>
                <a:t>JT</a:t>
              </a:r>
              <a:endParaRPr lang="en-US" sz="2400" dirty="0">
                <a:latin typeface="Times New Roman"/>
                <a:cs typeface="Times New Roman"/>
              </a:endParaRPr>
            </a:p>
          </p:txBody>
        </p:sp>
        <p:sp>
          <p:nvSpPr>
            <p:cNvPr id="229" name="TextBox 228"/>
            <p:cNvSpPr txBox="1"/>
            <p:nvPr/>
          </p:nvSpPr>
          <p:spPr>
            <a:xfrm>
              <a:off x="13155684" y="27568909"/>
              <a:ext cx="663613" cy="461665"/>
            </a:xfrm>
            <a:prstGeom prst="rect">
              <a:avLst/>
            </a:prstGeom>
            <a:noFill/>
          </p:spPr>
          <p:txBody>
            <a:bodyPr wrap="none" rtlCol="0">
              <a:spAutoFit/>
            </a:bodyPr>
            <a:lstStyle/>
            <a:p>
              <a:r>
                <a:rPr lang="en-US" sz="2400" dirty="0" smtClean="0">
                  <a:solidFill>
                    <a:schemeClr val="bg1"/>
                  </a:solidFill>
                  <a:latin typeface="Times New Roman"/>
                  <a:cs typeface="Times New Roman"/>
                </a:rPr>
                <a:t>MB</a:t>
              </a:r>
              <a:endParaRPr lang="en-US" sz="2400" dirty="0">
                <a:solidFill>
                  <a:schemeClr val="bg1"/>
                </a:solidFill>
                <a:latin typeface="Times New Roman"/>
                <a:cs typeface="Times New Roman"/>
              </a:endParaRPr>
            </a:p>
          </p:txBody>
        </p:sp>
        <p:sp>
          <p:nvSpPr>
            <p:cNvPr id="230" name="TextBox 229"/>
            <p:cNvSpPr txBox="1"/>
            <p:nvPr/>
          </p:nvSpPr>
          <p:spPr>
            <a:xfrm>
              <a:off x="17737880" y="25109152"/>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31" name="TextBox 230"/>
            <p:cNvSpPr txBox="1"/>
            <p:nvPr/>
          </p:nvSpPr>
          <p:spPr>
            <a:xfrm>
              <a:off x="15601835" y="25103385"/>
              <a:ext cx="486882" cy="461665"/>
            </a:xfrm>
            <a:prstGeom prst="rect">
              <a:avLst/>
            </a:prstGeom>
            <a:noFill/>
          </p:spPr>
          <p:txBody>
            <a:bodyPr wrap="none" rtlCol="0">
              <a:spAutoFit/>
            </a:bodyPr>
            <a:lstStyle/>
            <a:p>
              <a:r>
                <a:rPr lang="en-US" sz="2400" dirty="0" smtClean="0">
                  <a:latin typeface="Times New Roman"/>
                  <a:cs typeface="Times New Roman"/>
                </a:rPr>
                <a:t>JT</a:t>
              </a:r>
              <a:endParaRPr lang="en-US" sz="2400" dirty="0">
                <a:latin typeface="Times New Roman"/>
                <a:cs typeface="Times New Roman"/>
              </a:endParaRPr>
            </a:p>
          </p:txBody>
        </p:sp>
        <p:sp>
          <p:nvSpPr>
            <p:cNvPr id="232" name="TextBox 231"/>
            <p:cNvSpPr txBox="1"/>
            <p:nvPr/>
          </p:nvSpPr>
          <p:spPr>
            <a:xfrm>
              <a:off x="13164425" y="25103385"/>
              <a:ext cx="663613" cy="461665"/>
            </a:xfrm>
            <a:prstGeom prst="rect">
              <a:avLst/>
            </a:prstGeom>
            <a:noFill/>
          </p:spPr>
          <p:txBody>
            <a:bodyPr wrap="none" rtlCol="0">
              <a:spAutoFit/>
            </a:bodyPr>
            <a:lstStyle/>
            <a:p>
              <a:r>
                <a:rPr lang="en-US" sz="2400" dirty="0" smtClean="0">
                  <a:solidFill>
                    <a:schemeClr val="bg1"/>
                  </a:solidFill>
                  <a:latin typeface="Times New Roman"/>
                  <a:cs typeface="Times New Roman"/>
                </a:rPr>
                <a:t>MB</a:t>
              </a:r>
              <a:endParaRPr lang="en-US" sz="2400" dirty="0">
                <a:solidFill>
                  <a:schemeClr val="bg1"/>
                </a:solidFill>
                <a:latin typeface="Times New Roman"/>
                <a:cs typeface="Times New Roman"/>
              </a:endParaRPr>
            </a:p>
          </p:txBody>
        </p:sp>
        <p:sp>
          <p:nvSpPr>
            <p:cNvPr id="233" name="TextBox 232"/>
            <p:cNvSpPr txBox="1"/>
            <p:nvPr/>
          </p:nvSpPr>
          <p:spPr>
            <a:xfrm>
              <a:off x="17746621" y="22643628"/>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34" name="TextBox 233"/>
            <p:cNvSpPr txBox="1"/>
            <p:nvPr/>
          </p:nvSpPr>
          <p:spPr>
            <a:xfrm>
              <a:off x="15610576" y="22637861"/>
              <a:ext cx="486882" cy="461665"/>
            </a:xfrm>
            <a:prstGeom prst="rect">
              <a:avLst/>
            </a:prstGeom>
            <a:noFill/>
          </p:spPr>
          <p:txBody>
            <a:bodyPr wrap="none" rtlCol="0">
              <a:spAutoFit/>
            </a:bodyPr>
            <a:lstStyle/>
            <a:p>
              <a:r>
                <a:rPr lang="en-US" sz="2400" dirty="0" smtClean="0">
                  <a:solidFill>
                    <a:schemeClr val="bg1"/>
                  </a:solidFill>
                  <a:latin typeface="Times New Roman"/>
                  <a:cs typeface="Times New Roman"/>
                </a:rPr>
                <a:t>JT</a:t>
              </a:r>
              <a:endParaRPr lang="en-US" sz="2400" dirty="0">
                <a:solidFill>
                  <a:schemeClr val="bg1"/>
                </a:solidFill>
                <a:latin typeface="Times New Roman"/>
                <a:cs typeface="Times New Roman"/>
              </a:endParaRPr>
            </a:p>
          </p:txBody>
        </p:sp>
        <p:sp>
          <p:nvSpPr>
            <p:cNvPr id="235" name="TextBox 234"/>
            <p:cNvSpPr txBox="1"/>
            <p:nvPr/>
          </p:nvSpPr>
          <p:spPr>
            <a:xfrm>
              <a:off x="13173166" y="22637861"/>
              <a:ext cx="663613" cy="461665"/>
            </a:xfrm>
            <a:prstGeom prst="rect">
              <a:avLst/>
            </a:prstGeom>
            <a:noFill/>
          </p:spPr>
          <p:txBody>
            <a:bodyPr wrap="none" rtlCol="0">
              <a:spAutoFit/>
            </a:bodyPr>
            <a:lstStyle/>
            <a:p>
              <a:r>
                <a:rPr lang="en-US" sz="2400" dirty="0" smtClean="0">
                  <a:solidFill>
                    <a:schemeClr val="bg1"/>
                  </a:solidFill>
                  <a:latin typeface="Times New Roman"/>
                  <a:cs typeface="Times New Roman"/>
                </a:rPr>
                <a:t>MB</a:t>
              </a:r>
              <a:endParaRPr lang="en-US" sz="2400" dirty="0">
                <a:solidFill>
                  <a:schemeClr val="bg1"/>
                </a:solidFill>
                <a:latin typeface="Times New Roman"/>
                <a:cs typeface="Times New Roman"/>
              </a:endParaRPr>
            </a:p>
          </p:txBody>
        </p:sp>
        <p:sp>
          <p:nvSpPr>
            <p:cNvPr id="236" name="TextBox 235"/>
            <p:cNvSpPr txBox="1"/>
            <p:nvPr/>
          </p:nvSpPr>
          <p:spPr>
            <a:xfrm>
              <a:off x="15396392" y="21009069"/>
              <a:ext cx="1985414" cy="400110"/>
            </a:xfrm>
            <a:prstGeom prst="rect">
              <a:avLst/>
            </a:prstGeom>
            <a:solidFill>
              <a:srgbClr val="FFFFFF"/>
            </a:solidFill>
          </p:spPr>
          <p:txBody>
            <a:bodyPr wrap="none" rtlCol="0">
              <a:spAutoFit/>
            </a:bodyPr>
            <a:lstStyle/>
            <a:p>
              <a:r>
                <a:rPr lang="en-US" sz="2000" dirty="0" smtClean="0">
                  <a:latin typeface="Times New Roman"/>
                  <a:cs typeface="Times New Roman"/>
                </a:rPr>
                <a:t>Temperature (°C)</a:t>
              </a:r>
              <a:endParaRPr lang="en-US" sz="2000" dirty="0">
                <a:latin typeface="Times New Roman"/>
                <a:cs typeface="Times New Roman"/>
              </a:endParaRPr>
            </a:p>
          </p:txBody>
        </p:sp>
        <p:sp>
          <p:nvSpPr>
            <p:cNvPr id="237" name="TextBox 236"/>
            <p:cNvSpPr txBox="1"/>
            <p:nvPr/>
          </p:nvSpPr>
          <p:spPr>
            <a:xfrm>
              <a:off x="15583432" y="23437060"/>
              <a:ext cx="1573893" cy="400110"/>
            </a:xfrm>
            <a:prstGeom prst="rect">
              <a:avLst/>
            </a:prstGeom>
            <a:solidFill>
              <a:srgbClr val="FFFFFF"/>
            </a:solidFill>
          </p:spPr>
          <p:txBody>
            <a:bodyPr wrap="none" rtlCol="0">
              <a:spAutoFit/>
            </a:bodyPr>
            <a:lstStyle/>
            <a:p>
              <a:r>
                <a:rPr lang="en-US" sz="2000" dirty="0" smtClean="0">
                  <a:latin typeface="Times New Roman"/>
                  <a:cs typeface="Times New Roman"/>
                </a:rPr>
                <a:t>Salinity (</a:t>
              </a:r>
              <a:r>
                <a:rPr lang="en-US" sz="2000" dirty="0" err="1" smtClean="0">
                  <a:latin typeface="Times New Roman"/>
                  <a:cs typeface="Times New Roman"/>
                </a:rPr>
                <a:t>psu</a:t>
              </a:r>
              <a:r>
                <a:rPr lang="en-US" sz="2000" dirty="0" smtClean="0">
                  <a:latin typeface="Times New Roman"/>
                  <a:cs typeface="Times New Roman"/>
                </a:rPr>
                <a:t>)</a:t>
              </a:r>
              <a:endParaRPr lang="en-US" sz="2000" dirty="0">
                <a:latin typeface="Times New Roman"/>
                <a:cs typeface="Times New Roman"/>
              </a:endParaRPr>
            </a:p>
          </p:txBody>
        </p:sp>
        <p:cxnSp>
          <p:nvCxnSpPr>
            <p:cNvPr id="239" name="Straight Connector 238"/>
            <p:cNvCxnSpPr/>
            <p:nvPr/>
          </p:nvCxnSpPr>
          <p:spPr>
            <a:xfrm>
              <a:off x="15499957" y="23420126"/>
              <a:ext cx="1657368"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1" name="TextBox 240"/>
            <p:cNvSpPr txBox="1"/>
            <p:nvPr/>
          </p:nvSpPr>
          <p:spPr>
            <a:xfrm>
              <a:off x="15060221" y="25915785"/>
              <a:ext cx="2820353" cy="400110"/>
            </a:xfrm>
            <a:prstGeom prst="rect">
              <a:avLst/>
            </a:prstGeom>
            <a:solidFill>
              <a:srgbClr val="FFFFFF"/>
            </a:solidFill>
          </p:spPr>
          <p:txBody>
            <a:bodyPr wrap="none" rtlCol="0">
              <a:spAutoFit/>
            </a:bodyPr>
            <a:lstStyle/>
            <a:p>
              <a:r>
                <a:rPr lang="en-US" sz="2000" dirty="0" smtClean="0">
                  <a:latin typeface="Times New Roman"/>
                  <a:cs typeface="Times New Roman"/>
                </a:rPr>
                <a:t>Dissolved Oxygen (ml/L)</a:t>
              </a:r>
              <a:endParaRPr lang="en-US" sz="2000" dirty="0">
                <a:latin typeface="Times New Roman"/>
                <a:cs typeface="Times New Roman"/>
              </a:endParaRPr>
            </a:p>
          </p:txBody>
        </p:sp>
        <p:sp>
          <p:nvSpPr>
            <p:cNvPr id="246" name="Rectangle 245"/>
            <p:cNvSpPr/>
            <p:nvPr/>
          </p:nvSpPr>
          <p:spPr>
            <a:xfrm>
              <a:off x="16135942" y="28168809"/>
              <a:ext cx="393010" cy="40011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TextBox 243"/>
            <p:cNvSpPr txBox="1"/>
            <p:nvPr/>
          </p:nvSpPr>
          <p:spPr>
            <a:xfrm>
              <a:off x="15503391" y="28160438"/>
              <a:ext cx="1644651" cy="400110"/>
            </a:xfrm>
            <a:prstGeom prst="rect">
              <a:avLst/>
            </a:prstGeom>
            <a:noFill/>
          </p:spPr>
          <p:txBody>
            <a:bodyPr wrap="none" rtlCol="0">
              <a:spAutoFit/>
            </a:bodyPr>
            <a:lstStyle/>
            <a:p>
              <a:r>
                <a:rPr lang="en-US" sz="2000" dirty="0" smtClean="0">
                  <a:latin typeface="Times New Roman"/>
                  <a:cs typeface="Times New Roman"/>
                </a:rPr>
                <a:t>Distance (km)</a:t>
              </a:r>
              <a:endParaRPr lang="en-US" sz="2000" dirty="0">
                <a:latin typeface="Times New Roman"/>
                <a:cs typeface="Times New Roman"/>
              </a:endParaRPr>
            </a:p>
          </p:txBody>
        </p:sp>
        <p:cxnSp>
          <p:nvCxnSpPr>
            <p:cNvPr id="247" name="Straight Connector 246"/>
            <p:cNvCxnSpPr/>
            <p:nvPr/>
          </p:nvCxnSpPr>
          <p:spPr>
            <a:xfrm>
              <a:off x="15583432" y="25898626"/>
              <a:ext cx="1657368"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0" name="TextBox 249"/>
          <p:cNvSpPr txBox="1"/>
          <p:nvPr/>
        </p:nvSpPr>
        <p:spPr>
          <a:xfrm>
            <a:off x="30126022" y="13203205"/>
            <a:ext cx="561121" cy="461665"/>
          </a:xfrm>
          <a:prstGeom prst="rect">
            <a:avLst/>
          </a:prstGeom>
          <a:noFill/>
        </p:spPr>
        <p:txBody>
          <a:bodyPr wrap="none" rtlCol="0">
            <a:spAutoFit/>
          </a:bodyPr>
          <a:lstStyle/>
          <a:p>
            <a:r>
              <a:rPr lang="en-US" sz="2400" dirty="0" smtClean="0">
                <a:latin typeface="Times New Roman"/>
                <a:cs typeface="Times New Roman"/>
              </a:rPr>
              <a:t>PB</a:t>
            </a:r>
            <a:endParaRPr lang="en-US" sz="2400" dirty="0">
              <a:latin typeface="Times New Roman"/>
              <a:cs typeface="Times New Roman"/>
            </a:endParaRPr>
          </a:p>
        </p:txBody>
      </p:sp>
      <p:sp>
        <p:nvSpPr>
          <p:cNvPr id="251" name="TextBox 250"/>
          <p:cNvSpPr txBox="1"/>
          <p:nvPr/>
        </p:nvSpPr>
        <p:spPr>
          <a:xfrm>
            <a:off x="29216697" y="13202478"/>
            <a:ext cx="486882" cy="461665"/>
          </a:xfrm>
          <a:prstGeom prst="rect">
            <a:avLst/>
          </a:prstGeom>
          <a:noFill/>
        </p:spPr>
        <p:txBody>
          <a:bodyPr wrap="none" rtlCol="0">
            <a:spAutoFit/>
          </a:bodyPr>
          <a:lstStyle/>
          <a:p>
            <a:r>
              <a:rPr lang="en-US" sz="2400" dirty="0" smtClean="0">
                <a:latin typeface="Times New Roman"/>
                <a:cs typeface="Times New Roman"/>
              </a:rPr>
              <a:t>JT</a:t>
            </a:r>
            <a:endParaRPr lang="en-US" sz="2400" dirty="0">
              <a:latin typeface="Times New Roman"/>
              <a:cs typeface="Times New Roman"/>
            </a:endParaRPr>
          </a:p>
        </p:txBody>
      </p:sp>
      <p:sp>
        <p:nvSpPr>
          <p:cNvPr id="252" name="TextBox 251"/>
          <p:cNvSpPr txBox="1"/>
          <p:nvPr/>
        </p:nvSpPr>
        <p:spPr>
          <a:xfrm>
            <a:off x="28265701" y="13197438"/>
            <a:ext cx="663613" cy="461665"/>
          </a:xfrm>
          <a:prstGeom prst="rect">
            <a:avLst/>
          </a:prstGeom>
          <a:noFill/>
        </p:spPr>
        <p:txBody>
          <a:bodyPr wrap="none" rtlCol="0">
            <a:spAutoFit/>
          </a:bodyPr>
          <a:lstStyle/>
          <a:p>
            <a:r>
              <a:rPr lang="en-US" sz="2400" dirty="0" smtClean="0">
                <a:latin typeface="Times New Roman"/>
                <a:cs typeface="Times New Roman"/>
              </a:rPr>
              <a:t>MB</a:t>
            </a:r>
            <a:endParaRPr lang="en-US" sz="2400" dirty="0">
              <a:latin typeface="Times New Roman"/>
              <a:cs typeface="Times New Roman"/>
            </a:endParaRPr>
          </a:p>
        </p:txBody>
      </p:sp>
      <p:sp>
        <p:nvSpPr>
          <p:cNvPr id="253" name="TextBox 252"/>
          <p:cNvSpPr txBox="1"/>
          <p:nvPr/>
        </p:nvSpPr>
        <p:spPr>
          <a:xfrm>
            <a:off x="28433060" y="7294657"/>
            <a:ext cx="2828118" cy="400110"/>
          </a:xfrm>
          <a:prstGeom prst="rect">
            <a:avLst/>
          </a:prstGeom>
          <a:solidFill>
            <a:srgbClr val="FFFFFF"/>
          </a:solidFill>
        </p:spPr>
        <p:txBody>
          <a:bodyPr wrap="none" rtlCol="0">
            <a:spAutoFit/>
          </a:bodyPr>
          <a:lstStyle/>
          <a:p>
            <a:r>
              <a:rPr lang="en-US" sz="2000" dirty="0" smtClean="0">
                <a:latin typeface="Times New Roman"/>
                <a:cs typeface="Times New Roman"/>
              </a:rPr>
              <a:t>Surface Temperature (°C)</a:t>
            </a:r>
            <a:endParaRPr lang="en-US" sz="2000" dirty="0">
              <a:latin typeface="Times New Roman"/>
              <a:cs typeface="Times New Roman"/>
            </a:endParaRPr>
          </a:p>
        </p:txBody>
      </p:sp>
      <p:sp>
        <p:nvSpPr>
          <p:cNvPr id="254" name="TextBox 253"/>
          <p:cNvSpPr txBox="1"/>
          <p:nvPr/>
        </p:nvSpPr>
        <p:spPr>
          <a:xfrm>
            <a:off x="28842776" y="13953467"/>
            <a:ext cx="1644651" cy="400110"/>
          </a:xfrm>
          <a:prstGeom prst="rect">
            <a:avLst/>
          </a:prstGeom>
          <a:solidFill>
            <a:srgbClr val="FFFFFF"/>
          </a:solidFill>
        </p:spPr>
        <p:txBody>
          <a:bodyPr wrap="none" rtlCol="0">
            <a:spAutoFit/>
          </a:bodyPr>
          <a:lstStyle/>
          <a:p>
            <a:r>
              <a:rPr lang="en-US" sz="2000" dirty="0" smtClean="0">
                <a:latin typeface="Times New Roman"/>
                <a:cs typeface="Times New Roman"/>
              </a:rPr>
              <a:t>Distance (km)</a:t>
            </a:r>
            <a:endParaRPr lang="en-US" sz="2000" dirty="0">
              <a:latin typeface="Times New Roman"/>
              <a:cs typeface="Times New Roman"/>
            </a:endParaRPr>
          </a:p>
        </p:txBody>
      </p:sp>
      <p:grpSp>
        <p:nvGrpSpPr>
          <p:cNvPr id="270" name="Group 269"/>
          <p:cNvGrpSpPr>
            <a:grpSpLocks noChangeAspect="1"/>
          </p:cNvGrpSpPr>
          <p:nvPr/>
        </p:nvGrpSpPr>
        <p:grpSpPr>
          <a:xfrm>
            <a:off x="22603728" y="15897838"/>
            <a:ext cx="9628811" cy="10674701"/>
            <a:chOff x="22603728" y="16321142"/>
            <a:chExt cx="9628811" cy="10674701"/>
          </a:xfrm>
        </p:grpSpPr>
        <p:pic>
          <p:nvPicPr>
            <p:cNvPr id="58" name="Picture 57" descr="CROSS_CHANNEL_VELOCITY_AVE.png"/>
            <p:cNvPicPr>
              <a:picLocks noChangeAspect="1"/>
            </p:cNvPicPr>
            <p:nvPr/>
          </p:nvPicPr>
          <p:blipFill rotWithShape="1">
            <a:blip r:embed="rId20">
              <a:extLst>
                <a:ext uri="{28A0092B-C50C-407E-A947-70E740481C1C}">
                  <a14:useLocalDpi xmlns:a14="http://schemas.microsoft.com/office/drawing/2010/main" val="0"/>
                </a:ext>
              </a:extLst>
            </a:blip>
            <a:srcRect l="50307" r="8211" b="6123"/>
            <a:stretch/>
          </p:blipFill>
          <p:spPr>
            <a:xfrm>
              <a:off x="22603728" y="16321142"/>
              <a:ext cx="9628811" cy="10653862"/>
            </a:xfrm>
            <a:prstGeom prst="roundRect">
              <a:avLst>
                <a:gd name="adj" fmla="val 8594"/>
              </a:avLst>
            </a:prstGeom>
            <a:solidFill>
              <a:srgbClr val="FFFFFF">
                <a:shade val="85000"/>
              </a:srgbClr>
            </a:solidFill>
            <a:ln w="12700" cmpd="sng">
              <a:solidFill>
                <a:srgbClr val="000000"/>
              </a:solidFill>
            </a:ln>
            <a:effectLst/>
          </p:spPr>
        </p:pic>
        <p:sp>
          <p:nvSpPr>
            <p:cNvPr id="248" name="TextBox 247"/>
            <p:cNvSpPr txBox="1"/>
            <p:nvPr/>
          </p:nvSpPr>
          <p:spPr>
            <a:xfrm>
              <a:off x="26449920" y="21321295"/>
              <a:ext cx="1644651" cy="400110"/>
            </a:xfrm>
            <a:prstGeom prst="rect">
              <a:avLst/>
            </a:prstGeom>
            <a:solidFill>
              <a:srgbClr val="FFFFFF"/>
            </a:solidFill>
          </p:spPr>
          <p:txBody>
            <a:bodyPr wrap="none" rtlCol="0">
              <a:spAutoFit/>
            </a:bodyPr>
            <a:lstStyle/>
            <a:p>
              <a:r>
                <a:rPr lang="en-US" sz="2000" dirty="0" smtClean="0">
                  <a:latin typeface="Times New Roman"/>
                  <a:cs typeface="Times New Roman"/>
                </a:rPr>
                <a:t>Distance (km)</a:t>
              </a:r>
              <a:endParaRPr lang="en-US" sz="2000" dirty="0">
                <a:latin typeface="Times New Roman"/>
                <a:cs typeface="Times New Roman"/>
              </a:endParaRPr>
            </a:p>
          </p:txBody>
        </p:sp>
        <p:sp>
          <p:nvSpPr>
            <p:cNvPr id="255" name="TextBox 254"/>
            <p:cNvSpPr txBox="1"/>
            <p:nvPr/>
          </p:nvSpPr>
          <p:spPr>
            <a:xfrm>
              <a:off x="25851880" y="16735833"/>
              <a:ext cx="3157360" cy="400110"/>
            </a:xfrm>
            <a:prstGeom prst="rect">
              <a:avLst/>
            </a:prstGeom>
            <a:solidFill>
              <a:srgbClr val="FFFFFF"/>
            </a:solidFill>
          </p:spPr>
          <p:txBody>
            <a:bodyPr wrap="none" rtlCol="0">
              <a:spAutoFit/>
            </a:bodyPr>
            <a:lstStyle/>
            <a:p>
              <a:r>
                <a:rPr lang="en-US" sz="2000" dirty="0" smtClean="0">
                  <a:latin typeface="Times New Roman"/>
                  <a:cs typeface="Times New Roman"/>
                </a:rPr>
                <a:t>Across-Bank Velocity (m/s)</a:t>
              </a:r>
              <a:endParaRPr lang="en-US" sz="2000" dirty="0">
                <a:latin typeface="Times New Roman"/>
                <a:cs typeface="Times New Roman"/>
              </a:endParaRPr>
            </a:p>
          </p:txBody>
        </p:sp>
        <p:sp>
          <p:nvSpPr>
            <p:cNvPr id="256" name="TextBox 255"/>
            <p:cNvSpPr txBox="1"/>
            <p:nvPr/>
          </p:nvSpPr>
          <p:spPr>
            <a:xfrm>
              <a:off x="25967332" y="22057265"/>
              <a:ext cx="3072200" cy="400110"/>
            </a:xfrm>
            <a:prstGeom prst="rect">
              <a:avLst/>
            </a:prstGeom>
            <a:solidFill>
              <a:srgbClr val="FFFFFF"/>
            </a:solidFill>
          </p:spPr>
          <p:txBody>
            <a:bodyPr wrap="none" rtlCol="0">
              <a:spAutoFit/>
            </a:bodyPr>
            <a:lstStyle/>
            <a:p>
              <a:r>
                <a:rPr lang="en-US" sz="2000" dirty="0" smtClean="0">
                  <a:latin typeface="Times New Roman"/>
                  <a:cs typeface="Times New Roman"/>
                </a:rPr>
                <a:t>Along-Bank Velocity (m/s)</a:t>
              </a:r>
              <a:endParaRPr lang="en-US" sz="2000" dirty="0">
                <a:latin typeface="Times New Roman"/>
                <a:cs typeface="Times New Roman"/>
              </a:endParaRPr>
            </a:p>
          </p:txBody>
        </p:sp>
        <p:sp>
          <p:nvSpPr>
            <p:cNvPr id="259" name="TextBox 258"/>
            <p:cNvSpPr txBox="1"/>
            <p:nvPr/>
          </p:nvSpPr>
          <p:spPr>
            <a:xfrm>
              <a:off x="28958378" y="20603797"/>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60" name="TextBox 259"/>
            <p:cNvSpPr txBox="1"/>
            <p:nvPr/>
          </p:nvSpPr>
          <p:spPr>
            <a:xfrm>
              <a:off x="26591429" y="20598030"/>
              <a:ext cx="486882" cy="461665"/>
            </a:xfrm>
            <a:prstGeom prst="rect">
              <a:avLst/>
            </a:prstGeom>
            <a:noFill/>
          </p:spPr>
          <p:txBody>
            <a:bodyPr wrap="none" rtlCol="0">
              <a:spAutoFit/>
            </a:bodyPr>
            <a:lstStyle/>
            <a:p>
              <a:r>
                <a:rPr lang="en-US" sz="2400" dirty="0" smtClean="0">
                  <a:solidFill>
                    <a:srgbClr val="000000"/>
                  </a:solidFill>
                  <a:latin typeface="Times New Roman"/>
                  <a:cs typeface="Times New Roman"/>
                </a:rPr>
                <a:t>JT</a:t>
              </a:r>
              <a:endParaRPr lang="en-US" sz="2400" dirty="0">
                <a:solidFill>
                  <a:srgbClr val="000000"/>
                </a:solidFill>
                <a:latin typeface="Times New Roman"/>
                <a:cs typeface="Times New Roman"/>
              </a:endParaRPr>
            </a:p>
          </p:txBody>
        </p:sp>
        <p:sp>
          <p:nvSpPr>
            <p:cNvPr id="261" name="TextBox 260"/>
            <p:cNvSpPr txBox="1"/>
            <p:nvPr/>
          </p:nvSpPr>
          <p:spPr>
            <a:xfrm>
              <a:off x="24384923" y="20598030"/>
              <a:ext cx="663613" cy="461665"/>
            </a:xfrm>
            <a:prstGeom prst="rect">
              <a:avLst/>
            </a:prstGeom>
            <a:noFill/>
          </p:spPr>
          <p:txBody>
            <a:bodyPr wrap="none" rtlCol="0">
              <a:spAutoFit/>
            </a:bodyPr>
            <a:lstStyle/>
            <a:p>
              <a:r>
                <a:rPr lang="en-US" sz="2400" dirty="0" smtClean="0">
                  <a:solidFill>
                    <a:schemeClr val="bg1"/>
                  </a:solidFill>
                  <a:latin typeface="Times New Roman"/>
                  <a:cs typeface="Times New Roman"/>
                </a:rPr>
                <a:t>MB</a:t>
              </a:r>
              <a:endParaRPr lang="en-US" sz="2400" dirty="0">
                <a:solidFill>
                  <a:schemeClr val="bg1"/>
                </a:solidFill>
                <a:latin typeface="Times New Roman"/>
                <a:cs typeface="Times New Roman"/>
              </a:endParaRPr>
            </a:p>
          </p:txBody>
        </p:sp>
        <p:sp>
          <p:nvSpPr>
            <p:cNvPr id="262" name="TextBox 261"/>
            <p:cNvSpPr txBox="1"/>
            <p:nvPr/>
          </p:nvSpPr>
          <p:spPr>
            <a:xfrm>
              <a:off x="28861041" y="25986413"/>
              <a:ext cx="561121" cy="461665"/>
            </a:xfrm>
            <a:prstGeom prst="rect">
              <a:avLst/>
            </a:prstGeom>
            <a:noFill/>
          </p:spPr>
          <p:txBody>
            <a:bodyPr wrap="none" rtlCol="0">
              <a:spAutoFit/>
            </a:bodyPr>
            <a:lstStyle/>
            <a:p>
              <a:r>
                <a:rPr lang="en-US" sz="2400" dirty="0" smtClean="0">
                  <a:solidFill>
                    <a:schemeClr val="bg1"/>
                  </a:solidFill>
                  <a:latin typeface="Times New Roman"/>
                  <a:cs typeface="Times New Roman"/>
                </a:rPr>
                <a:t>PB</a:t>
              </a:r>
              <a:endParaRPr lang="en-US" sz="2400" dirty="0">
                <a:solidFill>
                  <a:schemeClr val="bg1"/>
                </a:solidFill>
                <a:latin typeface="Times New Roman"/>
                <a:cs typeface="Times New Roman"/>
              </a:endParaRPr>
            </a:p>
          </p:txBody>
        </p:sp>
        <p:sp>
          <p:nvSpPr>
            <p:cNvPr id="263" name="TextBox 262"/>
            <p:cNvSpPr txBox="1"/>
            <p:nvPr/>
          </p:nvSpPr>
          <p:spPr>
            <a:xfrm>
              <a:off x="26494092" y="25980646"/>
              <a:ext cx="486882" cy="461665"/>
            </a:xfrm>
            <a:prstGeom prst="rect">
              <a:avLst/>
            </a:prstGeom>
            <a:noFill/>
          </p:spPr>
          <p:txBody>
            <a:bodyPr wrap="none" rtlCol="0">
              <a:spAutoFit/>
            </a:bodyPr>
            <a:lstStyle/>
            <a:p>
              <a:r>
                <a:rPr lang="en-US" sz="2400" dirty="0" smtClean="0">
                  <a:solidFill>
                    <a:srgbClr val="000000"/>
                  </a:solidFill>
                  <a:latin typeface="Times New Roman"/>
                  <a:cs typeface="Times New Roman"/>
                </a:rPr>
                <a:t>JT</a:t>
              </a:r>
              <a:endParaRPr lang="en-US" sz="2400" dirty="0">
                <a:solidFill>
                  <a:srgbClr val="000000"/>
                </a:solidFill>
                <a:latin typeface="Times New Roman"/>
                <a:cs typeface="Times New Roman"/>
              </a:endParaRPr>
            </a:p>
          </p:txBody>
        </p:sp>
        <p:sp>
          <p:nvSpPr>
            <p:cNvPr id="264" name="TextBox 263"/>
            <p:cNvSpPr txBox="1"/>
            <p:nvPr/>
          </p:nvSpPr>
          <p:spPr>
            <a:xfrm>
              <a:off x="24287586" y="25980646"/>
              <a:ext cx="663613" cy="461665"/>
            </a:xfrm>
            <a:prstGeom prst="rect">
              <a:avLst/>
            </a:prstGeom>
            <a:noFill/>
          </p:spPr>
          <p:txBody>
            <a:bodyPr wrap="none" rtlCol="0">
              <a:spAutoFit/>
            </a:bodyPr>
            <a:lstStyle/>
            <a:p>
              <a:r>
                <a:rPr lang="en-US" sz="2400" dirty="0" smtClean="0">
                  <a:solidFill>
                    <a:schemeClr val="bg1"/>
                  </a:solidFill>
                  <a:latin typeface="Times New Roman"/>
                  <a:cs typeface="Times New Roman"/>
                </a:rPr>
                <a:t>MB</a:t>
              </a:r>
              <a:endParaRPr lang="en-US" sz="2400" dirty="0">
                <a:solidFill>
                  <a:schemeClr val="bg1"/>
                </a:solidFill>
                <a:latin typeface="Times New Roman"/>
                <a:cs typeface="Times New Roman"/>
              </a:endParaRPr>
            </a:p>
          </p:txBody>
        </p:sp>
        <p:sp>
          <p:nvSpPr>
            <p:cNvPr id="265" name="TextBox 264"/>
            <p:cNvSpPr txBox="1"/>
            <p:nvPr/>
          </p:nvSpPr>
          <p:spPr>
            <a:xfrm rot="16200000">
              <a:off x="22235900" y="18923238"/>
              <a:ext cx="1245904" cy="400110"/>
            </a:xfrm>
            <a:prstGeom prst="rect">
              <a:avLst/>
            </a:prstGeom>
            <a:solidFill>
              <a:srgbClr val="FFFFFF"/>
            </a:solidFill>
          </p:spPr>
          <p:txBody>
            <a:bodyPr wrap="none" rtlCol="0">
              <a:spAutoFit/>
            </a:bodyPr>
            <a:lstStyle/>
            <a:p>
              <a:r>
                <a:rPr lang="en-US" sz="2000" dirty="0" smtClean="0">
                  <a:latin typeface="Times New Roman"/>
                  <a:cs typeface="Times New Roman"/>
                </a:rPr>
                <a:t>Depth (m)</a:t>
              </a:r>
              <a:endParaRPr lang="en-US" sz="2000" dirty="0">
                <a:latin typeface="Times New Roman"/>
                <a:cs typeface="Times New Roman"/>
              </a:endParaRPr>
            </a:p>
          </p:txBody>
        </p:sp>
        <p:sp>
          <p:nvSpPr>
            <p:cNvPr id="266" name="TextBox 265"/>
            <p:cNvSpPr txBox="1"/>
            <p:nvPr/>
          </p:nvSpPr>
          <p:spPr>
            <a:xfrm rot="16200000">
              <a:off x="22235900" y="24313736"/>
              <a:ext cx="1245904" cy="400110"/>
            </a:xfrm>
            <a:prstGeom prst="rect">
              <a:avLst/>
            </a:prstGeom>
            <a:solidFill>
              <a:srgbClr val="FFFFFF"/>
            </a:solidFill>
          </p:spPr>
          <p:txBody>
            <a:bodyPr wrap="none" rtlCol="0">
              <a:spAutoFit/>
            </a:bodyPr>
            <a:lstStyle/>
            <a:p>
              <a:r>
                <a:rPr lang="en-US" sz="2000" dirty="0" smtClean="0">
                  <a:latin typeface="Times New Roman"/>
                  <a:cs typeface="Times New Roman"/>
                </a:rPr>
                <a:t>Depth (m)</a:t>
              </a:r>
              <a:endParaRPr lang="en-US" sz="2000" dirty="0">
                <a:latin typeface="Times New Roman"/>
                <a:cs typeface="Times New Roman"/>
              </a:endParaRPr>
            </a:p>
          </p:txBody>
        </p:sp>
        <p:sp>
          <p:nvSpPr>
            <p:cNvPr id="258" name="Rectangle 257"/>
            <p:cNvSpPr/>
            <p:nvPr/>
          </p:nvSpPr>
          <p:spPr>
            <a:xfrm>
              <a:off x="26899301" y="26681463"/>
              <a:ext cx="430670" cy="2641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TextBox 256"/>
            <p:cNvSpPr txBox="1"/>
            <p:nvPr/>
          </p:nvSpPr>
          <p:spPr>
            <a:xfrm>
              <a:off x="26449920" y="26595733"/>
              <a:ext cx="1644651" cy="400110"/>
            </a:xfrm>
            <a:prstGeom prst="rect">
              <a:avLst/>
            </a:prstGeom>
            <a:noFill/>
          </p:spPr>
          <p:txBody>
            <a:bodyPr wrap="none" rtlCol="0">
              <a:spAutoFit/>
            </a:bodyPr>
            <a:lstStyle/>
            <a:p>
              <a:r>
                <a:rPr lang="en-US" sz="2000" dirty="0" smtClean="0">
                  <a:latin typeface="Times New Roman"/>
                  <a:cs typeface="Times New Roman"/>
                </a:rPr>
                <a:t>Distance (km)</a:t>
              </a:r>
              <a:endParaRPr lang="en-US" sz="2000" dirty="0">
                <a:latin typeface="Times New Roman"/>
                <a:cs typeface="Times New Roman"/>
              </a:endParaRPr>
            </a:p>
          </p:txBody>
        </p:sp>
      </p:grpSp>
      <p:grpSp>
        <p:nvGrpSpPr>
          <p:cNvPr id="272" name="Group 271"/>
          <p:cNvGrpSpPr>
            <a:grpSpLocks noChangeAspect="1"/>
          </p:cNvGrpSpPr>
          <p:nvPr/>
        </p:nvGrpSpPr>
        <p:grpSpPr>
          <a:xfrm>
            <a:off x="37865081" y="6269368"/>
            <a:ext cx="5757682" cy="4972164"/>
            <a:chOff x="37865081" y="6851411"/>
            <a:chExt cx="5757682" cy="4972164"/>
          </a:xfrm>
        </p:grpSpPr>
        <p:pic>
          <p:nvPicPr>
            <p:cNvPr id="24" name="Picture 23" descr="MooringMCDW.pdf"/>
            <p:cNvPicPr>
              <a:picLocks noChangeAspect="1"/>
            </p:cNvPicPr>
            <p:nvPr/>
          </p:nvPicPr>
          <p:blipFill rotWithShape="1">
            <a:blip r:embed="rId21">
              <a:extLst>
                <a:ext uri="{28A0092B-C50C-407E-A947-70E740481C1C}">
                  <a14:useLocalDpi xmlns:a14="http://schemas.microsoft.com/office/drawing/2010/main" val="0"/>
                </a:ext>
              </a:extLst>
            </a:blip>
            <a:srcRect t="-1" b="-3888"/>
            <a:stretch/>
          </p:blipFill>
          <p:spPr>
            <a:xfrm>
              <a:off x="37865081" y="6851411"/>
              <a:ext cx="5757682" cy="4972164"/>
            </a:xfrm>
            <a:prstGeom prst="roundRect">
              <a:avLst>
                <a:gd name="adj" fmla="val 8594"/>
              </a:avLst>
            </a:prstGeom>
            <a:solidFill>
              <a:srgbClr val="FFFFFF">
                <a:shade val="85000"/>
              </a:srgbClr>
            </a:solidFill>
            <a:ln w="12700" cmpd="sng">
              <a:solidFill>
                <a:srgbClr val="000000"/>
              </a:solidFill>
            </a:ln>
            <a:effectLst/>
          </p:spPr>
        </p:pic>
        <p:sp>
          <p:nvSpPr>
            <p:cNvPr id="271" name="TextBox 270"/>
            <p:cNvSpPr txBox="1"/>
            <p:nvPr/>
          </p:nvSpPr>
          <p:spPr>
            <a:xfrm>
              <a:off x="40386978" y="11483460"/>
              <a:ext cx="1140907" cy="276999"/>
            </a:xfrm>
            <a:prstGeom prst="rect">
              <a:avLst/>
            </a:prstGeom>
            <a:noFill/>
          </p:spPr>
          <p:txBody>
            <a:bodyPr wrap="none" rtlCol="0">
              <a:spAutoFit/>
            </a:bodyPr>
            <a:lstStyle/>
            <a:p>
              <a:r>
                <a:rPr lang="en-US" sz="1200" dirty="0" smtClean="0">
                  <a:latin typeface="Times New Roman"/>
                  <a:cs typeface="Times New Roman"/>
                </a:rPr>
                <a:t>Time (MMDD)</a:t>
              </a:r>
              <a:endParaRPr lang="en-US" sz="1200" dirty="0">
                <a:latin typeface="Times New Roman"/>
                <a:cs typeface="Times New Roman"/>
              </a:endParaRPr>
            </a:p>
          </p:txBody>
        </p:sp>
      </p:grpSp>
      <p:grpSp>
        <p:nvGrpSpPr>
          <p:cNvPr id="30" name="Group 29"/>
          <p:cNvGrpSpPr/>
          <p:nvPr/>
        </p:nvGrpSpPr>
        <p:grpSpPr>
          <a:xfrm>
            <a:off x="283601" y="10340102"/>
            <a:ext cx="10439400" cy="9779000"/>
            <a:chOff x="283601" y="10763406"/>
            <a:chExt cx="10439400" cy="9779000"/>
          </a:xfrm>
        </p:grpSpPr>
        <p:pic>
          <p:nvPicPr>
            <p:cNvPr id="27" name="Picture 26"/>
            <p:cNvPicPr>
              <a:picLocks noChangeAspect="1"/>
            </p:cNvPicPr>
            <p:nvPr/>
          </p:nvPicPr>
          <p:blipFill>
            <a:blip r:embed="rId22"/>
            <a:stretch>
              <a:fillRect/>
            </a:stretch>
          </p:blipFill>
          <p:spPr>
            <a:xfrm>
              <a:off x="283601" y="10763406"/>
              <a:ext cx="10439400" cy="9779000"/>
            </a:xfrm>
            <a:prstGeom prst="rect">
              <a:avLst/>
            </a:prstGeom>
          </p:spPr>
        </p:pic>
        <p:pic>
          <p:nvPicPr>
            <p:cNvPr id="10" name="Picture 9" descr="cl_20110121021058.jpg"/>
            <p:cNvPicPr>
              <a:picLocks noChangeAspect="1"/>
            </p:cNvPicPr>
            <p:nvPr/>
          </p:nvPicPr>
          <p:blipFill rotWithShape="1">
            <a:blip r:embed="rId23">
              <a:extLst>
                <a:ext uri="{28A0092B-C50C-407E-A947-70E740481C1C}">
                  <a14:useLocalDpi xmlns:a14="http://schemas.microsoft.com/office/drawing/2010/main" val="0"/>
                </a:ext>
              </a:extLst>
            </a:blip>
            <a:srcRect l="1" r="588"/>
            <a:stretch/>
          </p:blipFill>
          <p:spPr>
            <a:xfrm>
              <a:off x="6843165" y="13851575"/>
              <a:ext cx="3527787" cy="2418767"/>
            </a:xfrm>
            <a:prstGeom prst="roundRect">
              <a:avLst>
                <a:gd name="adj" fmla="val 8594"/>
              </a:avLst>
            </a:prstGeom>
            <a:solidFill>
              <a:srgbClr val="FFFFFF">
                <a:shade val="85000"/>
              </a:srgbClr>
            </a:solidFill>
            <a:ln w="38100" cmpd="sng">
              <a:solidFill>
                <a:schemeClr val="tx1"/>
              </a:solidFill>
            </a:ln>
            <a:effectLst/>
          </p:spPr>
        </p:pic>
        <p:pic>
          <p:nvPicPr>
            <p:cNvPr id="14" name="Picture 13" descr="cl_20110204195357.jpg"/>
            <p:cNvPicPr>
              <a:picLocks noChangeAspect="1"/>
            </p:cNvPicPr>
            <p:nvPr/>
          </p:nvPicPr>
          <p:blipFill rotWithShape="1">
            <a:blip r:embed="rId24">
              <a:extLst>
                <a:ext uri="{28A0092B-C50C-407E-A947-70E740481C1C}">
                  <a14:useLocalDpi xmlns:a14="http://schemas.microsoft.com/office/drawing/2010/main" val="0"/>
                </a:ext>
              </a:extLst>
            </a:blip>
            <a:srcRect l="3363"/>
            <a:stretch/>
          </p:blipFill>
          <p:spPr>
            <a:xfrm>
              <a:off x="6851414" y="11194585"/>
              <a:ext cx="3515688" cy="2510911"/>
            </a:xfrm>
            <a:prstGeom prst="roundRect">
              <a:avLst>
                <a:gd name="adj" fmla="val 8594"/>
              </a:avLst>
            </a:prstGeom>
            <a:solidFill>
              <a:srgbClr val="FFFFFF">
                <a:shade val="85000"/>
              </a:srgbClr>
            </a:solidFill>
            <a:ln w="38100" cmpd="sng">
              <a:solidFill>
                <a:srgbClr val="00FF00"/>
              </a:solidFill>
            </a:ln>
            <a:effectLst/>
          </p:spPr>
        </p:pic>
        <p:pic>
          <p:nvPicPr>
            <p:cNvPr id="15" name="Picture 14" descr="cl_20110127213516.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843165" y="17279878"/>
              <a:ext cx="3523937" cy="2435747"/>
            </a:xfrm>
            <a:prstGeom prst="roundRect">
              <a:avLst>
                <a:gd name="adj" fmla="val 8594"/>
              </a:avLst>
            </a:prstGeom>
            <a:solidFill>
              <a:srgbClr val="FFFFFF">
                <a:shade val="85000"/>
              </a:srgbClr>
            </a:solidFill>
            <a:ln w="38100" cmpd="sng">
              <a:solidFill>
                <a:srgbClr val="3366FF"/>
              </a:solidFill>
            </a:ln>
            <a:effectLst/>
          </p:spPr>
        </p:pic>
        <p:sp>
          <p:nvSpPr>
            <p:cNvPr id="17" name="TextBox 16"/>
            <p:cNvSpPr txBox="1"/>
            <p:nvPr/>
          </p:nvSpPr>
          <p:spPr>
            <a:xfrm>
              <a:off x="6922541" y="11143173"/>
              <a:ext cx="3423011" cy="2600058"/>
            </a:xfrm>
            <a:prstGeom prst="rect">
              <a:avLst/>
            </a:prstGeom>
            <a:noFill/>
          </p:spPr>
          <p:txBody>
            <a:bodyPr wrap="square" rtlCol="0">
              <a:spAutoFit/>
            </a:bodyPr>
            <a:lstStyle/>
            <a:p>
              <a:pPr algn="r"/>
              <a:r>
                <a:rPr lang="en-US" sz="2000" b="1" dirty="0" smtClean="0">
                  <a:ln>
                    <a:solidFill>
                      <a:schemeClr val="tx1">
                        <a:alpha val="10000"/>
                      </a:schemeClr>
                    </a:solidFill>
                  </a:ln>
                  <a:solidFill>
                    <a:schemeClr val="bg1"/>
                  </a:solidFill>
                  <a:latin typeface="Times New Roman"/>
                  <a:cs typeface="Times New Roman"/>
                </a:rPr>
                <a:t>Deep Glider AUV     </a:t>
              </a:r>
            </a:p>
            <a:p>
              <a:pPr algn="r"/>
              <a:endParaRPr lang="en-US" sz="2000" b="1" dirty="0" smtClean="0">
                <a:ln>
                  <a:solidFill>
                    <a:schemeClr val="tx1">
                      <a:alpha val="10000"/>
                    </a:schemeClr>
                  </a:solidFill>
                </a:ln>
                <a:solidFill>
                  <a:schemeClr val="bg1"/>
                </a:solidFill>
                <a:latin typeface="Times New Roman"/>
                <a:cs typeface="Times New Roman"/>
              </a:endParaRPr>
            </a:p>
            <a:p>
              <a:pPr algn="r"/>
              <a:endParaRPr lang="en-US" sz="2000" dirty="0">
                <a:ln>
                  <a:solidFill>
                    <a:schemeClr val="tx1">
                      <a:alpha val="10000"/>
                    </a:schemeClr>
                  </a:solidFill>
                </a:ln>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r>
                <a:rPr lang="en-US" sz="2000" dirty="0" smtClean="0">
                  <a:solidFill>
                    <a:srgbClr val="FFFFFF"/>
                  </a:solidFill>
                  <a:latin typeface="Times New Roman"/>
                  <a:cs typeface="Times New Roman"/>
                </a:rPr>
                <a:t>Dec 10, 2010 - Feb 4, 2011</a:t>
              </a:r>
              <a:endParaRPr lang="en-US" sz="2000" dirty="0">
                <a:solidFill>
                  <a:srgbClr val="FFFFFF"/>
                </a:solidFill>
                <a:latin typeface="Times New Roman"/>
                <a:cs typeface="Times New Roman"/>
              </a:endParaRPr>
            </a:p>
          </p:txBody>
        </p:sp>
        <p:sp>
          <p:nvSpPr>
            <p:cNvPr id="108" name="TextBox 107"/>
            <p:cNvSpPr txBox="1"/>
            <p:nvPr/>
          </p:nvSpPr>
          <p:spPr>
            <a:xfrm>
              <a:off x="6950223" y="13757365"/>
              <a:ext cx="3423011" cy="2600058"/>
            </a:xfrm>
            <a:prstGeom prst="rect">
              <a:avLst/>
            </a:prstGeom>
            <a:noFill/>
          </p:spPr>
          <p:txBody>
            <a:bodyPr wrap="square" rtlCol="0">
              <a:spAutoFit/>
            </a:bodyPr>
            <a:lstStyle/>
            <a:p>
              <a:pPr algn="r"/>
              <a:r>
                <a:rPr lang="en-US" sz="2000" dirty="0" smtClean="0">
                  <a:solidFill>
                    <a:srgbClr val="FFFFFF"/>
                  </a:solidFill>
                  <a:latin typeface="Times New Roman"/>
                  <a:cs typeface="Times New Roman"/>
                </a:rPr>
                <a:t>RVIB Nathaniel B. Palmer</a:t>
              </a:r>
            </a:p>
            <a:p>
              <a:pPr algn="r"/>
              <a:endParaRPr lang="en-US" sz="2000" dirty="0" smtClean="0">
                <a:ln>
                  <a:solidFill>
                    <a:schemeClr val="tx1">
                      <a:alpha val="10000"/>
                    </a:schemeClr>
                  </a:solidFill>
                </a:ln>
                <a:solidFill>
                  <a:srgbClr val="00FF00"/>
                </a:solidFill>
                <a:latin typeface="Times New Roman"/>
                <a:cs typeface="Times New Roman"/>
              </a:endParaRPr>
            </a:p>
            <a:p>
              <a:pPr algn="r"/>
              <a:endParaRPr lang="en-US" sz="2000" dirty="0">
                <a:ln>
                  <a:solidFill>
                    <a:schemeClr val="tx1">
                      <a:alpha val="10000"/>
                    </a:schemeClr>
                  </a:solidFill>
                </a:ln>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r>
                <a:rPr lang="en-US" sz="2000" dirty="0" smtClean="0">
                  <a:solidFill>
                    <a:schemeClr val="bg1"/>
                  </a:solidFill>
                  <a:latin typeface="Times New Roman"/>
                  <a:cs typeface="Times New Roman"/>
                </a:rPr>
                <a:t>Jan 19, 2011 - Feb 12, 2011</a:t>
              </a:r>
              <a:endParaRPr lang="en-US" sz="2000" dirty="0">
                <a:solidFill>
                  <a:schemeClr val="bg1"/>
                </a:solidFill>
                <a:latin typeface="Times New Roman"/>
                <a:cs typeface="Times New Roman"/>
              </a:endParaRPr>
            </a:p>
          </p:txBody>
        </p:sp>
        <p:sp>
          <p:nvSpPr>
            <p:cNvPr id="112" name="TextBox 111"/>
            <p:cNvSpPr txBox="1"/>
            <p:nvPr/>
          </p:nvSpPr>
          <p:spPr>
            <a:xfrm>
              <a:off x="6922541" y="17185508"/>
              <a:ext cx="3423011" cy="2600058"/>
            </a:xfrm>
            <a:prstGeom prst="rect">
              <a:avLst/>
            </a:prstGeom>
            <a:noFill/>
          </p:spPr>
          <p:txBody>
            <a:bodyPr wrap="square" rtlCol="0">
              <a:spAutoFit/>
            </a:bodyPr>
            <a:lstStyle/>
            <a:p>
              <a:pPr algn="r"/>
              <a:r>
                <a:rPr lang="en-US" sz="2000" dirty="0" smtClean="0">
                  <a:latin typeface="Times New Roman"/>
                  <a:cs typeface="Times New Roman"/>
                </a:rPr>
                <a:t>Mooring</a:t>
              </a:r>
            </a:p>
            <a:p>
              <a:pPr algn="r"/>
              <a:endParaRPr lang="en-US" sz="2000" dirty="0" smtClean="0">
                <a:ln>
                  <a:solidFill>
                    <a:schemeClr val="tx1">
                      <a:alpha val="10000"/>
                    </a:schemeClr>
                  </a:solidFill>
                </a:ln>
                <a:solidFill>
                  <a:srgbClr val="00FF00"/>
                </a:solidFill>
                <a:latin typeface="Times New Roman"/>
                <a:cs typeface="Times New Roman"/>
              </a:endParaRPr>
            </a:p>
            <a:p>
              <a:pPr algn="r"/>
              <a:endParaRPr lang="en-US" sz="2000" dirty="0">
                <a:ln>
                  <a:solidFill>
                    <a:schemeClr val="tx1">
                      <a:alpha val="10000"/>
                    </a:schemeClr>
                  </a:solidFill>
                </a:ln>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endParaRPr lang="en-US" sz="2000" dirty="0" smtClean="0">
                <a:solidFill>
                  <a:srgbClr val="00FF00"/>
                </a:solidFill>
                <a:latin typeface="Times New Roman"/>
                <a:cs typeface="Times New Roman"/>
              </a:endParaRPr>
            </a:p>
            <a:p>
              <a:pPr algn="r"/>
              <a:endParaRPr lang="en-US" sz="2000" dirty="0">
                <a:solidFill>
                  <a:srgbClr val="00FF00"/>
                </a:solidFill>
                <a:latin typeface="Times New Roman"/>
                <a:cs typeface="Times New Roman"/>
              </a:endParaRPr>
            </a:p>
            <a:p>
              <a:pPr algn="r"/>
              <a:r>
                <a:rPr lang="en-US" sz="2000" dirty="0" smtClean="0">
                  <a:solidFill>
                    <a:schemeClr val="bg1"/>
                  </a:solidFill>
                  <a:latin typeface="Times New Roman"/>
                  <a:cs typeface="Times New Roman"/>
                </a:rPr>
                <a:t>Jan 27, 2011 - Feb 9, 2011</a:t>
              </a:r>
              <a:endParaRPr lang="en-US" sz="2000" dirty="0">
                <a:solidFill>
                  <a:schemeClr val="bg1"/>
                </a:solidFill>
                <a:latin typeface="Times New Roman"/>
                <a:cs typeface="Times New Roman"/>
              </a:endParaRPr>
            </a:p>
          </p:txBody>
        </p:sp>
        <p:sp>
          <p:nvSpPr>
            <p:cNvPr id="214" name="TextBox 213"/>
            <p:cNvSpPr txBox="1"/>
            <p:nvPr/>
          </p:nvSpPr>
          <p:spPr>
            <a:xfrm>
              <a:off x="868873" y="19913931"/>
              <a:ext cx="9430111" cy="400110"/>
            </a:xfrm>
            <a:prstGeom prst="rect">
              <a:avLst/>
            </a:prstGeom>
            <a:noFill/>
          </p:spPr>
          <p:txBody>
            <a:bodyPr wrap="square" rtlCol="0">
              <a:spAutoFit/>
            </a:bodyPr>
            <a:lstStyle/>
            <a:p>
              <a:r>
                <a:rPr lang="en-US" sz="2000" b="1" dirty="0">
                  <a:solidFill>
                    <a:srgbClr val="FF0000"/>
                  </a:solidFill>
                  <a:latin typeface="Times New Roman"/>
                  <a:cs typeface="Times New Roman"/>
                </a:rPr>
                <a:t>MB</a:t>
              </a:r>
              <a:r>
                <a:rPr lang="en-US" sz="2000" b="1" dirty="0">
                  <a:latin typeface="Times New Roman"/>
                  <a:cs typeface="Times New Roman"/>
                </a:rPr>
                <a:t> = </a:t>
              </a:r>
              <a:r>
                <a:rPr lang="en-US" sz="2000" b="1" dirty="0" err="1">
                  <a:latin typeface="Times New Roman"/>
                  <a:cs typeface="Times New Roman"/>
                </a:rPr>
                <a:t>Mawson</a:t>
              </a:r>
              <a:r>
                <a:rPr lang="en-US" sz="2000" b="1" dirty="0">
                  <a:latin typeface="Times New Roman"/>
                  <a:cs typeface="Times New Roman"/>
                </a:rPr>
                <a:t> Bank </a:t>
              </a:r>
              <a:r>
                <a:rPr lang="en-US" sz="2000" b="1" dirty="0" smtClean="0">
                  <a:latin typeface="Times New Roman"/>
                  <a:cs typeface="Times New Roman"/>
                </a:rPr>
                <a:t>    </a:t>
              </a:r>
              <a:r>
                <a:rPr lang="en-US" sz="2000" b="1" dirty="0" smtClean="0">
                  <a:solidFill>
                    <a:srgbClr val="FF0000"/>
                  </a:solidFill>
                  <a:latin typeface="Times New Roman"/>
                  <a:cs typeface="Times New Roman"/>
                </a:rPr>
                <a:t>JT</a:t>
              </a:r>
              <a:r>
                <a:rPr lang="en-US" sz="2000" b="1" dirty="0" smtClean="0">
                  <a:latin typeface="Times New Roman"/>
                  <a:cs typeface="Times New Roman"/>
                </a:rPr>
                <a:t> = </a:t>
              </a:r>
              <a:r>
                <a:rPr lang="en-US" sz="2000" b="1" dirty="0" err="1" smtClean="0">
                  <a:latin typeface="Times New Roman"/>
                  <a:cs typeface="Times New Roman"/>
                </a:rPr>
                <a:t>Joides</a:t>
              </a:r>
              <a:r>
                <a:rPr lang="en-US" sz="2000" b="1" dirty="0" smtClean="0">
                  <a:latin typeface="Times New Roman"/>
                  <a:cs typeface="Times New Roman"/>
                </a:rPr>
                <a:t> Trough     </a:t>
              </a:r>
              <a:r>
                <a:rPr lang="en-US" sz="2000" b="1" dirty="0" smtClean="0">
                  <a:solidFill>
                    <a:srgbClr val="FF0000"/>
                  </a:solidFill>
                  <a:latin typeface="Times New Roman"/>
                  <a:cs typeface="Times New Roman"/>
                </a:rPr>
                <a:t>PB</a:t>
              </a:r>
              <a:r>
                <a:rPr lang="en-US" sz="2000" b="1" dirty="0" smtClean="0">
                  <a:latin typeface="Times New Roman"/>
                  <a:cs typeface="Times New Roman"/>
                </a:rPr>
                <a:t> </a:t>
              </a:r>
              <a:r>
                <a:rPr lang="en-US" sz="2000" b="1" dirty="0">
                  <a:latin typeface="Times New Roman"/>
                  <a:cs typeface="Times New Roman"/>
                </a:rPr>
                <a:t>= Pennell </a:t>
              </a:r>
              <a:r>
                <a:rPr lang="en-US" sz="2000" b="1" dirty="0" smtClean="0">
                  <a:latin typeface="Times New Roman"/>
                  <a:cs typeface="Times New Roman"/>
                </a:rPr>
                <a:t>Bank     </a:t>
              </a:r>
              <a:r>
                <a:rPr lang="en-US" sz="2000" b="1" dirty="0" smtClean="0">
                  <a:solidFill>
                    <a:srgbClr val="FF0000"/>
                  </a:solidFill>
                  <a:latin typeface="Times New Roman"/>
                  <a:cs typeface="Times New Roman"/>
                </a:rPr>
                <a:t>RB</a:t>
              </a:r>
              <a:r>
                <a:rPr lang="en-US" sz="2000" b="1" dirty="0" smtClean="0">
                  <a:latin typeface="Times New Roman"/>
                  <a:cs typeface="Times New Roman"/>
                </a:rPr>
                <a:t> = Ross Bank</a:t>
              </a:r>
              <a:endParaRPr lang="en-US" sz="2000" b="1" dirty="0">
                <a:latin typeface="Times New Roman"/>
                <a:cs typeface="Times New Roman"/>
              </a:endParaRPr>
            </a:p>
          </p:txBody>
        </p:sp>
      </p:grpSp>
      <p:sp>
        <p:nvSpPr>
          <p:cNvPr id="32" name="Rounded Rectangle 31"/>
          <p:cNvSpPr/>
          <p:nvPr/>
        </p:nvSpPr>
        <p:spPr>
          <a:xfrm>
            <a:off x="33104897" y="15486243"/>
            <a:ext cx="2985579" cy="2766650"/>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ounded Rectangle 203"/>
          <p:cNvSpPr/>
          <p:nvPr/>
        </p:nvSpPr>
        <p:spPr>
          <a:xfrm>
            <a:off x="22182161" y="3246386"/>
            <a:ext cx="2985579" cy="2766650"/>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ounded Rectangle 204"/>
          <p:cNvSpPr/>
          <p:nvPr/>
        </p:nvSpPr>
        <p:spPr>
          <a:xfrm>
            <a:off x="11148888" y="3211191"/>
            <a:ext cx="2985579" cy="2766650"/>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ounded Rectangle 205"/>
          <p:cNvSpPr/>
          <p:nvPr/>
        </p:nvSpPr>
        <p:spPr>
          <a:xfrm>
            <a:off x="11158523" y="17909004"/>
            <a:ext cx="2985579" cy="2766650"/>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ounded Rectangle 206"/>
          <p:cNvSpPr/>
          <p:nvPr/>
        </p:nvSpPr>
        <p:spPr>
          <a:xfrm>
            <a:off x="33126216" y="3211191"/>
            <a:ext cx="2985579" cy="2766650"/>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ounded Rectangle 280"/>
          <p:cNvSpPr/>
          <p:nvPr/>
        </p:nvSpPr>
        <p:spPr>
          <a:xfrm>
            <a:off x="304800" y="10339658"/>
            <a:ext cx="10418201" cy="9779444"/>
          </a:xfrm>
          <a:prstGeom prst="roundRect">
            <a:avLst>
              <a:gd name="adj" fmla="val 8561"/>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6" name="Picture 155" descr="ru26d_20110124T0000-20110130T0000_sea-water-temperature-neutral-density-contours_ts.png"/>
          <p:cNvPicPr>
            <a:picLocks noChangeAspect="1"/>
          </p:cNvPicPr>
          <p:nvPr/>
        </p:nvPicPr>
        <p:blipFill rotWithShape="1">
          <a:blip r:embed="rId26">
            <a:extLst>
              <a:ext uri="{28A0092B-C50C-407E-A947-70E740481C1C}">
                <a14:useLocalDpi xmlns:a14="http://schemas.microsoft.com/office/drawing/2010/main" val="0"/>
              </a:ext>
            </a:extLst>
          </a:blip>
          <a:srcRect l="3809" t="22792" r="4672" b="20278"/>
          <a:stretch/>
        </p:blipFill>
        <p:spPr>
          <a:xfrm>
            <a:off x="33553942" y="18748140"/>
            <a:ext cx="9831732" cy="4587011"/>
          </a:xfrm>
          <a:prstGeom prst="roundRect">
            <a:avLst>
              <a:gd name="adj" fmla="val 8594"/>
            </a:avLst>
          </a:prstGeom>
          <a:solidFill>
            <a:srgbClr val="FFFFFF">
              <a:shade val="85000"/>
            </a:srgbClr>
          </a:solidFill>
          <a:ln w="12700" cmpd="sng">
            <a:solidFill>
              <a:srgbClr val="000000"/>
            </a:solidFill>
          </a:ln>
          <a:effectLst/>
        </p:spPr>
      </p:pic>
      <p:sp>
        <p:nvSpPr>
          <p:cNvPr id="157" name="Rectangle 156"/>
          <p:cNvSpPr/>
          <p:nvPr/>
        </p:nvSpPr>
        <p:spPr>
          <a:xfrm>
            <a:off x="36029656" y="18773541"/>
            <a:ext cx="4227355" cy="24866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TextBox 272"/>
          <p:cNvSpPr txBox="1"/>
          <p:nvPr/>
        </p:nvSpPr>
        <p:spPr>
          <a:xfrm>
            <a:off x="37478539" y="22787033"/>
            <a:ext cx="1459654" cy="338554"/>
          </a:xfrm>
          <a:prstGeom prst="rect">
            <a:avLst/>
          </a:prstGeom>
          <a:noFill/>
        </p:spPr>
        <p:txBody>
          <a:bodyPr wrap="none" rtlCol="0">
            <a:spAutoFit/>
          </a:bodyPr>
          <a:lstStyle/>
          <a:p>
            <a:r>
              <a:rPr lang="en-US" sz="1600" dirty="0" smtClean="0">
                <a:latin typeface="Times New Roman"/>
                <a:cs typeface="Times New Roman"/>
              </a:rPr>
              <a:t>Time (MMDD)</a:t>
            </a:r>
            <a:endParaRPr lang="en-US" sz="1600" dirty="0">
              <a:latin typeface="Times New Roman"/>
              <a:cs typeface="Times New Roman"/>
            </a:endParaRPr>
          </a:p>
        </p:txBody>
      </p:sp>
      <p:sp>
        <p:nvSpPr>
          <p:cNvPr id="274" name="TextBox 273"/>
          <p:cNvSpPr txBox="1"/>
          <p:nvPr/>
        </p:nvSpPr>
        <p:spPr>
          <a:xfrm>
            <a:off x="35220408" y="22544701"/>
            <a:ext cx="6105391" cy="338554"/>
          </a:xfrm>
          <a:prstGeom prst="rect">
            <a:avLst/>
          </a:prstGeom>
          <a:solidFill>
            <a:srgbClr val="FFFFFF"/>
          </a:solidFill>
        </p:spPr>
        <p:txBody>
          <a:bodyPr wrap="square" rtlCol="0">
            <a:spAutoFit/>
          </a:bodyPr>
          <a:lstStyle/>
          <a:p>
            <a:r>
              <a:rPr lang="en-US" sz="1600" dirty="0" smtClean="0">
                <a:latin typeface="Times New Roman"/>
                <a:cs typeface="Times New Roman"/>
              </a:rPr>
              <a:t>    0125                0126                 0127                0128                0129     </a:t>
            </a:r>
            <a:endParaRPr lang="en-US" sz="1600" dirty="0">
              <a:latin typeface="Times New Roman"/>
              <a:cs typeface="Times New Roman"/>
            </a:endParaRPr>
          </a:p>
        </p:txBody>
      </p:sp>
      <p:sp>
        <p:nvSpPr>
          <p:cNvPr id="278" name="TextBox 277"/>
          <p:cNvSpPr txBox="1"/>
          <p:nvPr/>
        </p:nvSpPr>
        <p:spPr>
          <a:xfrm>
            <a:off x="35633815" y="21731640"/>
            <a:ext cx="587621" cy="584776"/>
          </a:xfrm>
          <a:prstGeom prst="rect">
            <a:avLst/>
          </a:prstGeom>
          <a:noFill/>
        </p:spPr>
        <p:txBody>
          <a:bodyPr wrap="none" rtlCol="0">
            <a:spAutoFit/>
          </a:bodyPr>
          <a:lstStyle/>
          <a:p>
            <a:r>
              <a:rPr lang="en-US" sz="3200" dirty="0" smtClean="0">
                <a:solidFill>
                  <a:schemeClr val="bg1"/>
                </a:solidFill>
                <a:latin typeface="Times New Roman"/>
                <a:cs typeface="Times New Roman"/>
              </a:rPr>
              <a:t>JT</a:t>
            </a:r>
            <a:endParaRPr lang="en-US" sz="3200" dirty="0">
              <a:solidFill>
                <a:schemeClr val="bg1"/>
              </a:solidFill>
              <a:latin typeface="Times New Roman"/>
              <a:cs typeface="Times New Roman"/>
            </a:endParaRPr>
          </a:p>
        </p:txBody>
      </p:sp>
      <p:sp>
        <p:nvSpPr>
          <p:cNvPr id="279" name="TextBox 278"/>
          <p:cNvSpPr txBox="1"/>
          <p:nvPr/>
        </p:nvSpPr>
        <p:spPr>
          <a:xfrm>
            <a:off x="40129904" y="21731640"/>
            <a:ext cx="686606" cy="584776"/>
          </a:xfrm>
          <a:prstGeom prst="rect">
            <a:avLst/>
          </a:prstGeom>
          <a:noFill/>
        </p:spPr>
        <p:txBody>
          <a:bodyPr wrap="none" rtlCol="0">
            <a:spAutoFit/>
          </a:bodyPr>
          <a:lstStyle/>
          <a:p>
            <a:r>
              <a:rPr lang="en-US" sz="3200" dirty="0" smtClean="0">
                <a:solidFill>
                  <a:schemeClr val="bg1"/>
                </a:solidFill>
                <a:latin typeface="Times New Roman"/>
                <a:cs typeface="Times New Roman"/>
              </a:rPr>
              <a:t>PB</a:t>
            </a:r>
            <a:endParaRPr lang="en-US" sz="3200" dirty="0">
              <a:solidFill>
                <a:schemeClr val="bg1"/>
              </a:solidFill>
              <a:latin typeface="Times New Roman"/>
              <a:cs typeface="Times New Roman"/>
            </a:endParaRPr>
          </a:p>
        </p:txBody>
      </p:sp>
      <p:cxnSp>
        <p:nvCxnSpPr>
          <p:cNvPr id="34" name="Straight Connector 33"/>
          <p:cNvCxnSpPr/>
          <p:nvPr/>
        </p:nvCxnSpPr>
        <p:spPr>
          <a:xfrm flipV="1">
            <a:off x="38258750" y="19115988"/>
            <a:ext cx="25400" cy="3022269"/>
          </a:xfrm>
          <a:prstGeom prst="line">
            <a:avLst/>
          </a:prstGeom>
          <a:ln w="571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9433768" y="22957353"/>
            <a:ext cx="3873238" cy="369332"/>
          </a:xfrm>
          <a:prstGeom prst="rect">
            <a:avLst/>
          </a:prstGeom>
          <a:noFill/>
        </p:spPr>
        <p:txBody>
          <a:bodyPr wrap="none" rtlCol="0">
            <a:spAutoFit/>
          </a:bodyPr>
          <a:lstStyle/>
          <a:p>
            <a:r>
              <a:rPr lang="en-US" sz="1800" i="1" dirty="0" smtClean="0">
                <a:latin typeface="Times New Roman"/>
                <a:cs typeface="Times New Roman"/>
              </a:rPr>
              <a:t>Turn in transect near mooring location</a:t>
            </a:r>
            <a:endParaRPr lang="en-US" sz="1800" i="1" dirty="0">
              <a:latin typeface="Times New Roman"/>
              <a:cs typeface="Times New Roman"/>
            </a:endParaRPr>
          </a:p>
        </p:txBody>
      </p:sp>
      <p:cxnSp>
        <p:nvCxnSpPr>
          <p:cNvPr id="37" name="Straight Connector 36"/>
          <p:cNvCxnSpPr/>
          <p:nvPr/>
        </p:nvCxnSpPr>
        <p:spPr>
          <a:xfrm rot="180000" flipV="1">
            <a:off x="38984752" y="23154718"/>
            <a:ext cx="478647" cy="2706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3423093" y="31159719"/>
            <a:ext cx="9950807" cy="1938992"/>
          </a:xfrm>
          <a:prstGeom prst="rect">
            <a:avLst/>
          </a:prstGeom>
        </p:spPr>
        <p:txBody>
          <a:bodyPr wrap="square">
            <a:spAutoFit/>
          </a:bodyPr>
          <a:lstStyle/>
          <a:p>
            <a:r>
              <a:rPr lang="en-US" sz="2000" dirty="0" err="1">
                <a:latin typeface="Times New Roman"/>
                <a:cs typeface="Times New Roman"/>
              </a:rPr>
              <a:t>Erofeeva</a:t>
            </a:r>
            <a:r>
              <a:rPr lang="en-US" sz="2000" dirty="0">
                <a:latin typeface="Times New Roman"/>
                <a:cs typeface="Times New Roman"/>
              </a:rPr>
              <a:t>, S. Y., Laurie </a:t>
            </a:r>
            <a:r>
              <a:rPr lang="en-US" sz="2000" dirty="0" err="1">
                <a:latin typeface="Times New Roman"/>
                <a:cs typeface="Times New Roman"/>
              </a:rPr>
              <a:t>Padman</a:t>
            </a:r>
            <a:r>
              <a:rPr lang="en-US" sz="2000" dirty="0">
                <a:latin typeface="Times New Roman"/>
                <a:cs typeface="Times New Roman"/>
              </a:rPr>
              <a:t>, Gary Egbert, 2005: Assimilation of Ship-Mounted ADCP Data for </a:t>
            </a:r>
            <a:r>
              <a:rPr lang="en-US" sz="2000" dirty="0" err="1">
                <a:latin typeface="Times New Roman"/>
                <a:cs typeface="Times New Roman"/>
              </a:rPr>
              <a:t>Barotropic</a:t>
            </a:r>
            <a:r>
              <a:rPr lang="en-US" sz="2000" dirty="0">
                <a:latin typeface="Times New Roman"/>
                <a:cs typeface="Times New Roman"/>
              </a:rPr>
              <a:t> Tides: Application to the Ross Sea. </a:t>
            </a:r>
            <a:r>
              <a:rPr lang="en-US" sz="2000" i="1" dirty="0">
                <a:latin typeface="Times New Roman"/>
                <a:cs typeface="Times New Roman"/>
              </a:rPr>
              <a:t>J. Atmos. Oceanic Technol.</a:t>
            </a:r>
            <a:r>
              <a:rPr lang="en-US" sz="2000" dirty="0">
                <a:latin typeface="Times New Roman"/>
                <a:cs typeface="Times New Roman"/>
              </a:rPr>
              <a:t>, </a:t>
            </a:r>
            <a:r>
              <a:rPr lang="en-US" sz="2000" b="1" dirty="0">
                <a:latin typeface="Times New Roman"/>
                <a:cs typeface="Times New Roman"/>
              </a:rPr>
              <a:t>22</a:t>
            </a:r>
            <a:r>
              <a:rPr lang="en-US" sz="2000" dirty="0">
                <a:latin typeface="Times New Roman"/>
                <a:cs typeface="Times New Roman"/>
              </a:rPr>
              <a:t>, 721–734. </a:t>
            </a:r>
          </a:p>
          <a:p>
            <a:endParaRPr lang="en-US" sz="2000" dirty="0" smtClean="0">
              <a:latin typeface="Times New Roman"/>
              <a:cs typeface="Times New Roman"/>
            </a:endParaRPr>
          </a:p>
          <a:p>
            <a:r>
              <a:rPr lang="en-US" sz="2000" dirty="0" err="1" smtClean="0">
                <a:latin typeface="Times New Roman"/>
                <a:cs typeface="Times New Roman"/>
              </a:rPr>
              <a:t>Orsi</a:t>
            </a:r>
            <a:r>
              <a:rPr lang="en-US" sz="2000" dirty="0">
                <a:latin typeface="Times New Roman"/>
                <a:cs typeface="Times New Roman"/>
              </a:rPr>
              <a:t>, A. H. and C. L. </a:t>
            </a:r>
            <a:r>
              <a:rPr lang="en-US" sz="2000" dirty="0" err="1" smtClean="0">
                <a:latin typeface="Times New Roman"/>
                <a:cs typeface="Times New Roman"/>
              </a:rPr>
              <a:t>Wiederwohl</a:t>
            </a:r>
            <a:r>
              <a:rPr lang="en-US" sz="2000" dirty="0" smtClean="0">
                <a:latin typeface="Times New Roman"/>
                <a:cs typeface="Times New Roman"/>
              </a:rPr>
              <a:t>, 2009: A </a:t>
            </a:r>
            <a:r>
              <a:rPr lang="en-US" sz="2000" dirty="0">
                <a:latin typeface="Times New Roman"/>
                <a:cs typeface="Times New Roman"/>
              </a:rPr>
              <a:t>recount of Ross Sea waters</a:t>
            </a:r>
            <a:r>
              <a:rPr lang="en-US" sz="2000" dirty="0" smtClean="0">
                <a:latin typeface="Times New Roman"/>
                <a:cs typeface="Times New Roman"/>
              </a:rPr>
              <a:t>. </a:t>
            </a:r>
            <a:r>
              <a:rPr lang="en-US" sz="2000" i="1" dirty="0">
                <a:latin typeface="Times New Roman"/>
                <a:cs typeface="Times New Roman"/>
              </a:rPr>
              <a:t>Deep Sea Research Part II: Topical Studies in Oceanography</a:t>
            </a:r>
            <a:r>
              <a:rPr lang="en-US" sz="2000" dirty="0">
                <a:latin typeface="Times New Roman"/>
                <a:cs typeface="Times New Roman"/>
              </a:rPr>
              <a:t> </a:t>
            </a:r>
            <a:r>
              <a:rPr lang="en-US" sz="2000" b="1" dirty="0" smtClean="0">
                <a:latin typeface="Times New Roman"/>
                <a:cs typeface="Times New Roman"/>
              </a:rPr>
              <a:t>56 </a:t>
            </a:r>
            <a:r>
              <a:rPr lang="en-US" sz="2000" dirty="0" smtClean="0">
                <a:latin typeface="Times New Roman"/>
                <a:cs typeface="Times New Roman"/>
              </a:rPr>
              <a:t>(</a:t>
            </a:r>
            <a:r>
              <a:rPr lang="en-US" sz="2000" dirty="0">
                <a:latin typeface="Times New Roman"/>
                <a:cs typeface="Times New Roman"/>
              </a:rPr>
              <a:t>13-14): 778-795.</a:t>
            </a:r>
          </a:p>
          <a:p>
            <a:r>
              <a:rPr lang="en-US" sz="2000" dirty="0">
                <a:latin typeface="Times New Roman"/>
                <a:cs typeface="Times New Roman"/>
              </a:rPr>
              <a:t>	</a:t>
            </a:r>
          </a:p>
        </p:txBody>
      </p:sp>
      <p:sp>
        <p:nvSpPr>
          <p:cNvPr id="282" name="Oval 281"/>
          <p:cNvSpPr/>
          <p:nvPr/>
        </p:nvSpPr>
        <p:spPr>
          <a:xfrm>
            <a:off x="33204584" y="31330107"/>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33204584" y="32244372"/>
            <a:ext cx="109979" cy="101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2860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TotalTime>
  <Words>1316</Words>
  <Application>Microsoft Macintosh PowerPoint</Application>
  <PresentationFormat>Custom</PresentationFormat>
  <Paragraphs>144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Kohut</dc:creator>
  <cp:lastModifiedBy>Josh Kohut</cp:lastModifiedBy>
  <cp:revision>119</cp:revision>
  <dcterms:created xsi:type="dcterms:W3CDTF">2012-02-14T16:06:01Z</dcterms:created>
  <dcterms:modified xsi:type="dcterms:W3CDTF">2012-02-16T20:08:04Z</dcterms:modified>
</cp:coreProperties>
</file>