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30"/>
  </p:notesMasterIdLst>
  <p:sldIdLst>
    <p:sldId id="434" r:id="rId3"/>
    <p:sldId id="458" r:id="rId4"/>
    <p:sldId id="468" r:id="rId5"/>
    <p:sldId id="364" r:id="rId6"/>
    <p:sldId id="432" r:id="rId7"/>
    <p:sldId id="437" r:id="rId8"/>
    <p:sldId id="411" r:id="rId9"/>
    <p:sldId id="467" r:id="rId10"/>
    <p:sldId id="390" r:id="rId11"/>
    <p:sldId id="443" r:id="rId12"/>
    <p:sldId id="446" r:id="rId13"/>
    <p:sldId id="440" r:id="rId14"/>
    <p:sldId id="465" r:id="rId15"/>
    <p:sldId id="448" r:id="rId16"/>
    <p:sldId id="449" r:id="rId17"/>
    <p:sldId id="451" r:id="rId18"/>
    <p:sldId id="452" r:id="rId19"/>
    <p:sldId id="454" r:id="rId20"/>
    <p:sldId id="456" r:id="rId21"/>
    <p:sldId id="445" r:id="rId22"/>
    <p:sldId id="447" r:id="rId23"/>
    <p:sldId id="462" r:id="rId24"/>
    <p:sldId id="463" r:id="rId25"/>
    <p:sldId id="464" r:id="rId26"/>
    <p:sldId id="460" r:id="rId27"/>
    <p:sldId id="457" r:id="rId28"/>
    <p:sldId id="39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48" y="-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0C13C-F89B-1B44-9639-1EC3B0CF1E1B}" type="datetimeFigureOut">
              <a:rPr lang="en-US" smtClean="0"/>
              <a:t>2/21/12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289D6-5990-5441-B9C3-19825534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99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CA36A-3C95-A243-9186-14DBD83B91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2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3E2BF-24EB-EF47-B487-DCAC916133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93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E318E-1124-AF4C-A3F2-5DF0DAF96E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0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2/21/12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2/21/12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5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2/21/12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7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2/21/12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12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2/21/12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59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74806-90AF-A444-A21A-672F1DFD43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0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C05D1-4233-FD4F-A74F-ABDB2D3AE2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8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CC36F-F71E-5F49-854E-D011402708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4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143C0-1B7B-0A46-9C9C-A3F890ECA3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7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2BF7E-B71A-7948-A9C5-526797D3FC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C318C-C379-D349-A5DC-262463F0DF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5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208AF-3321-674A-A685-BE72B22E7A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D3863-58BF-3D43-8C31-0541CCEE82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7A138-3B0F-E64D-A264-84592C247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7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 smtClean="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15AFA6C-E3D4-1145-9391-3E122593D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5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3B72-50DD-F94D-8708-A804E6A20D55}" type="datetimeFigureOut">
              <a:rPr lang="en-US" smtClean="0"/>
              <a:t>2/21/12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2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5.emf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1.emf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jpg"/><Relationship Id="rId12" Type="http://schemas.openxmlformats.org/officeDocument/2006/relationships/image" Target="../media/image68.jpg"/><Relationship Id="rId13" Type="http://schemas.openxmlformats.org/officeDocument/2006/relationships/image" Target="../media/image69.jpg"/><Relationship Id="rId14" Type="http://schemas.openxmlformats.org/officeDocument/2006/relationships/image" Target="../media/image70.png"/><Relationship Id="rId15" Type="http://schemas.openxmlformats.org/officeDocument/2006/relationships/image" Target="../media/image8.jpeg"/><Relationship Id="rId16" Type="http://schemas.openxmlformats.org/officeDocument/2006/relationships/image" Target="../media/image7.jpeg"/><Relationship Id="rId17" Type="http://schemas.openxmlformats.org/officeDocument/2006/relationships/image" Target="../media/image7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50.jpg"/><Relationship Id="rId6" Type="http://schemas.openxmlformats.org/officeDocument/2006/relationships/image" Target="../media/image62.jpg"/><Relationship Id="rId7" Type="http://schemas.openxmlformats.org/officeDocument/2006/relationships/image" Target="../media/image63.jpg"/><Relationship Id="rId8" Type="http://schemas.openxmlformats.org/officeDocument/2006/relationships/image" Target="../media/image64.JPG"/><Relationship Id="rId9" Type="http://schemas.openxmlformats.org/officeDocument/2006/relationships/image" Target="../media/image65.jpg"/><Relationship Id="rId10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jpg"/><Relationship Id="rId12" Type="http://schemas.openxmlformats.org/officeDocument/2006/relationships/image" Target="../media/image67.jpg"/><Relationship Id="rId13" Type="http://schemas.openxmlformats.org/officeDocument/2006/relationships/image" Target="../media/image68.jpg"/><Relationship Id="rId14" Type="http://schemas.openxmlformats.org/officeDocument/2006/relationships/image" Target="../media/image69.jpg"/><Relationship Id="rId15" Type="http://schemas.openxmlformats.org/officeDocument/2006/relationships/image" Target="../media/image8.jpeg"/><Relationship Id="rId16" Type="http://schemas.openxmlformats.org/officeDocument/2006/relationships/image" Target="../media/image7.jpeg"/><Relationship Id="rId17" Type="http://schemas.openxmlformats.org/officeDocument/2006/relationships/image" Target="../media/image7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72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50.jpg"/><Relationship Id="rId7" Type="http://schemas.openxmlformats.org/officeDocument/2006/relationships/image" Target="../media/image62.jpg"/><Relationship Id="rId8" Type="http://schemas.openxmlformats.org/officeDocument/2006/relationships/image" Target="../media/image63.jpg"/><Relationship Id="rId9" Type="http://schemas.openxmlformats.org/officeDocument/2006/relationships/image" Target="../media/image64.JPG"/><Relationship Id="rId10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jpg"/><Relationship Id="rId12" Type="http://schemas.openxmlformats.org/officeDocument/2006/relationships/image" Target="../media/image67.jpg"/><Relationship Id="rId13" Type="http://schemas.openxmlformats.org/officeDocument/2006/relationships/image" Target="../media/image68.jpg"/><Relationship Id="rId14" Type="http://schemas.openxmlformats.org/officeDocument/2006/relationships/image" Target="../media/image69.jpg"/><Relationship Id="rId15" Type="http://schemas.openxmlformats.org/officeDocument/2006/relationships/image" Target="../media/image8.jpeg"/><Relationship Id="rId16" Type="http://schemas.openxmlformats.org/officeDocument/2006/relationships/image" Target="../media/image7.jpeg"/><Relationship Id="rId17" Type="http://schemas.openxmlformats.org/officeDocument/2006/relationships/image" Target="../media/image7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73.pn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50.jpg"/><Relationship Id="rId7" Type="http://schemas.openxmlformats.org/officeDocument/2006/relationships/image" Target="../media/image62.jpg"/><Relationship Id="rId8" Type="http://schemas.openxmlformats.org/officeDocument/2006/relationships/image" Target="../media/image63.jpg"/><Relationship Id="rId9" Type="http://schemas.openxmlformats.org/officeDocument/2006/relationships/image" Target="../media/image64.JPG"/><Relationship Id="rId10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JPG"/><Relationship Id="rId20" Type="http://schemas.openxmlformats.org/officeDocument/2006/relationships/image" Target="../media/image71.JPG"/><Relationship Id="rId10" Type="http://schemas.openxmlformats.org/officeDocument/2006/relationships/image" Target="../media/image65.jpg"/><Relationship Id="rId11" Type="http://schemas.openxmlformats.org/officeDocument/2006/relationships/image" Target="../media/image66.jpg"/><Relationship Id="rId12" Type="http://schemas.openxmlformats.org/officeDocument/2006/relationships/image" Target="../media/image67.jpg"/><Relationship Id="rId13" Type="http://schemas.openxmlformats.org/officeDocument/2006/relationships/image" Target="../media/image68.jpg"/><Relationship Id="rId14" Type="http://schemas.openxmlformats.org/officeDocument/2006/relationships/image" Target="../media/image69.jpg"/><Relationship Id="rId15" Type="http://schemas.openxmlformats.org/officeDocument/2006/relationships/image" Target="../media/image8.jpeg"/><Relationship Id="rId16" Type="http://schemas.openxmlformats.org/officeDocument/2006/relationships/image" Target="../media/image7.jpeg"/><Relationship Id="rId17" Type="http://schemas.openxmlformats.org/officeDocument/2006/relationships/image" Target="../media/image75.jpg"/><Relationship Id="rId18" Type="http://schemas.openxmlformats.org/officeDocument/2006/relationships/image" Target="../media/image76.jpg"/><Relationship Id="rId19" Type="http://schemas.openxmlformats.org/officeDocument/2006/relationships/image" Target="../media/image77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image" Target="../media/image74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50.jpg"/><Relationship Id="rId7" Type="http://schemas.openxmlformats.org/officeDocument/2006/relationships/image" Target="../media/image62.jpg"/><Relationship Id="rId8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0.pn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image" Target="../media/image21.wmf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6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2494317"/>
            <a:ext cx="3581400" cy="3543995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892176" y="4991100"/>
            <a:ext cx="1251824" cy="1257300"/>
            <a:chOff x="0" y="4991100"/>
            <a:chExt cx="1251824" cy="1257300"/>
          </a:xfrm>
        </p:grpSpPr>
        <p:sp>
          <p:nvSpPr>
            <p:cNvPr id="6" name="Oval 5"/>
            <p:cNvSpPr/>
            <p:nvPr/>
          </p:nvSpPr>
          <p:spPr>
            <a:xfrm>
              <a:off x="228600" y="5257800"/>
              <a:ext cx="800100" cy="7620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74" descr="nsf1.t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91100"/>
              <a:ext cx="1251824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7800" y="1140591"/>
            <a:ext cx="8737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2000" b="1" dirty="0">
                <a:latin typeface="Times New Roman" charset="0"/>
              </a:rPr>
              <a:t>Josh </a:t>
            </a:r>
            <a:r>
              <a:rPr lang="en-US" sz="2000" b="1" dirty="0" smtClean="0">
                <a:latin typeface="Times New Roman" charset="0"/>
              </a:rPr>
              <a:t>Kohut,  Sage </a:t>
            </a:r>
            <a:r>
              <a:rPr lang="en-US" sz="2000" b="1" dirty="0" err="1" smtClean="0">
                <a:latin typeface="Times New Roman" charset="0"/>
              </a:rPr>
              <a:t>Lichtenwalner</a:t>
            </a:r>
            <a:r>
              <a:rPr lang="en-US" sz="2000" b="1" dirty="0" smtClean="0">
                <a:latin typeface="Times New Roman" charset="0"/>
              </a:rPr>
              <a:t>, and Janice </a:t>
            </a:r>
            <a:r>
              <a:rPr lang="en-US" sz="2000" b="1" dirty="0">
                <a:latin typeface="Times New Roman" charset="0"/>
              </a:rPr>
              <a:t>McDonnell </a:t>
            </a:r>
            <a:r>
              <a:rPr lang="en-US" sz="2000" dirty="0">
                <a:latin typeface="Times New Roman" charset="0"/>
              </a:rPr>
              <a:t>		</a:t>
            </a:r>
            <a:r>
              <a:rPr lang="en-US" sz="2000" b="1" dirty="0">
                <a:latin typeface="Times New Roman" charset="0"/>
              </a:rPr>
              <a:t>Chris Parsons </a:t>
            </a:r>
          </a:p>
          <a:p>
            <a:pPr algn="r"/>
            <a:r>
              <a:rPr lang="en-US" sz="1600" dirty="0" smtClean="0">
                <a:latin typeface="Times New Roman" charset="0"/>
              </a:rPr>
              <a:t>                                   Rutgers </a:t>
            </a:r>
            <a:r>
              <a:rPr lang="en-US" sz="1600" dirty="0">
                <a:latin typeface="Times New Roman" charset="0"/>
              </a:rPr>
              <a:t>University	                                          Word Craft</a:t>
            </a:r>
          </a:p>
          <a:p>
            <a:pPr algn="r"/>
            <a:endParaRPr lang="en-US" sz="2000" dirty="0" smtClean="0">
              <a:latin typeface="Times New Roman" charset="0"/>
            </a:endParaRPr>
          </a:p>
          <a:p>
            <a:pPr algn="r"/>
            <a:r>
              <a:rPr lang="en-US" sz="2000" b="1" dirty="0" smtClean="0">
                <a:latin typeface="Times New Roman" charset="0"/>
              </a:rPr>
              <a:t>Harold Clark, Kate Florio, and Katie Gardner</a:t>
            </a:r>
            <a:r>
              <a:rPr lang="en-US" sz="2000" dirty="0">
                <a:latin typeface="Times New Roman" charset="0"/>
              </a:rPr>
              <a:t>		         </a:t>
            </a:r>
            <a:r>
              <a:rPr lang="en-US" sz="2000" b="1" dirty="0">
                <a:latin typeface="Times New Roman" charset="0"/>
              </a:rPr>
              <a:t>Chris Linder </a:t>
            </a:r>
          </a:p>
          <a:p>
            <a:pPr algn="r"/>
            <a:r>
              <a:rPr lang="en-US" sz="1600" dirty="0">
                <a:latin typeface="Times New Roman" charset="0"/>
              </a:rPr>
              <a:t>Liberty Science Center                   Chris Linder </a:t>
            </a:r>
            <a:r>
              <a:rPr lang="en-US" sz="1600" dirty="0" smtClean="0">
                <a:latin typeface="Times New Roman" charset="0"/>
              </a:rPr>
              <a:t>Photography</a:t>
            </a:r>
          </a:p>
          <a:p>
            <a:pPr algn="r"/>
            <a:endParaRPr lang="en-US" sz="1600" dirty="0">
              <a:latin typeface="Times New Roman" charset="0"/>
            </a:endParaRPr>
          </a:p>
          <a:p>
            <a:pPr algn="r"/>
            <a:r>
              <a:rPr lang="en-US" sz="2000" b="1" dirty="0" smtClean="0">
                <a:latin typeface="Times New Roman" charset="0"/>
              </a:rPr>
              <a:t>Hugh Powell</a:t>
            </a:r>
          </a:p>
          <a:p>
            <a:pPr algn="r"/>
            <a:r>
              <a:rPr lang="en-US" sz="1600" dirty="0" smtClean="0">
                <a:latin typeface="Times New Roman" charset="0"/>
              </a:rPr>
              <a:t>Cornell University</a:t>
            </a:r>
            <a:endParaRPr lang="en-US" sz="1600" dirty="0"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4300" y="9436"/>
            <a:ext cx="7759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AUV RESEARCH AND EDUCATION IN THE ROSS SEA: SCIENTISTS SHARE RESEARCH EXPERIENCE WITH MIDDLE SCHOOL TEACHERS AND STUDENTS</a:t>
            </a:r>
          </a:p>
        </p:txBody>
      </p:sp>
      <p:pic>
        <p:nvPicPr>
          <p:cNvPr id="10" name="Picture 22" descr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65" y="4566581"/>
            <a:ext cx="1084976" cy="53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9808" r="54941" b="75915"/>
          <a:stretch/>
        </p:blipFill>
        <p:spPr bwMode="auto">
          <a:xfrm>
            <a:off x="4330700" y="5471319"/>
            <a:ext cx="3263900" cy="419234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63" descr="Logo BK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566581"/>
            <a:ext cx="2202210" cy="56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3" descr="Rutgers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1"/>
          <a:stretch>
            <a:fillRect/>
          </a:stretch>
        </p:blipFill>
        <p:spPr bwMode="auto">
          <a:xfrm>
            <a:off x="4048279" y="3735702"/>
            <a:ext cx="1834633" cy="67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557" y="3735702"/>
            <a:ext cx="1153036" cy="552029"/>
          </a:xfrm>
          <a:prstGeom prst="rect">
            <a:avLst/>
          </a:prstGeom>
          <a:solidFill>
            <a:srgbClr val="006866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393" y="3638566"/>
            <a:ext cx="786883" cy="765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01" y="16642"/>
            <a:ext cx="1151758" cy="115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2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852" y="-10747"/>
            <a:ext cx="4174023" cy="6271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70852" cy="3299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3726" y="-22224"/>
            <a:ext cx="43345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The Process of Science</a:t>
            </a:r>
            <a:endParaRPr lang="en-US" sz="32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cl_201101221020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290"/>
            <a:ext cx="4970852" cy="33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8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chrislinder_clouds_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6" y="2006600"/>
            <a:ext cx="5703937" cy="4277953"/>
          </a:xfrm>
          <a:prstGeom prst="rect">
            <a:avLst/>
          </a:prstGeom>
        </p:spPr>
      </p:pic>
      <p:pic>
        <p:nvPicPr>
          <p:cNvPr id="7" name="cl_20110127020004_480x360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01" y="0"/>
            <a:ext cx="5702301" cy="4276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7416" y="1507543"/>
            <a:ext cx="3454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latin typeface="Times New Roman"/>
              <a:cs typeface="Times New Roman"/>
            </a:endParaRPr>
          </a:p>
          <a:p>
            <a:r>
              <a:rPr lang="en-US" sz="2000" b="1" dirty="0" smtClean="0">
                <a:latin typeface="Times New Roman"/>
                <a:cs typeface="Times New Roman"/>
              </a:rPr>
              <a:t>- Mooring Time Lapse</a:t>
            </a:r>
          </a:p>
          <a:p>
            <a:endParaRPr lang="en-US" sz="2000" b="1" dirty="0">
              <a:latin typeface="Times New Roman"/>
              <a:cs typeface="Times New Roman"/>
            </a:endParaRPr>
          </a:p>
          <a:p>
            <a:r>
              <a:rPr lang="en-US" sz="2000" b="1" dirty="0" smtClean="0">
                <a:latin typeface="Times New Roman"/>
                <a:cs typeface="Times New Roman"/>
              </a:rPr>
              <a:t>- Ship Time lapse</a:t>
            </a:r>
            <a:endParaRPr lang="en-US" sz="2000" b="1" dirty="0">
              <a:latin typeface="Times New Roman"/>
              <a:cs typeface="Times New Roman"/>
            </a:endParaRPr>
          </a:p>
          <a:p>
            <a:endParaRPr lang="en-US" sz="2000" b="1" dirty="0" smtClean="0">
              <a:latin typeface="Times New Roman"/>
              <a:cs typeface="Times New Roman"/>
            </a:endParaRPr>
          </a:p>
          <a:p>
            <a:r>
              <a:rPr lang="en-US" sz="2000" b="1" dirty="0" smtClean="0">
                <a:latin typeface="Times New Roman"/>
                <a:cs typeface="Times New Roman"/>
              </a:rPr>
              <a:t>- Engine Room Time Lapse</a:t>
            </a:r>
          </a:p>
          <a:p>
            <a:endParaRPr lang="en-US" sz="2000" b="1" dirty="0">
              <a:latin typeface="Times New Roman"/>
              <a:cs typeface="Times New Roman"/>
            </a:endParaRPr>
          </a:p>
          <a:p>
            <a:r>
              <a:rPr lang="en-US" sz="2000" b="1" dirty="0" smtClean="0">
                <a:latin typeface="Times New Roman"/>
                <a:cs typeface="Times New Roman"/>
              </a:rPr>
              <a:t>- CTD Cam</a:t>
            </a:r>
          </a:p>
          <a:p>
            <a:endParaRPr lang="en-US" sz="1600" b="1" dirty="0">
              <a:latin typeface="Times New Roman"/>
              <a:cs typeface="Times New Roman"/>
            </a:endParaRPr>
          </a:p>
          <a:p>
            <a:endParaRPr lang="en-US" sz="1600" b="1" dirty="0">
              <a:latin typeface="Times New Roman"/>
              <a:cs typeface="Times New Roman"/>
            </a:endParaRPr>
          </a:p>
          <a:p>
            <a:r>
              <a:rPr lang="en-US" sz="1600" b="1" dirty="0" smtClean="0">
                <a:latin typeface="Times New Roman"/>
                <a:cs typeface="Times New Roman"/>
              </a:rPr>
              <a:t>Download them all at: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http</a:t>
            </a:r>
            <a:r>
              <a:rPr lang="en-US" sz="1600" b="1" dirty="0">
                <a:latin typeface="Times New Roman"/>
                <a:cs typeface="Times New Roman"/>
              </a:rPr>
              <a:t>://</a:t>
            </a:r>
            <a:r>
              <a:rPr lang="en-US" sz="1600" b="1" dirty="0" err="1">
                <a:latin typeface="Times New Roman"/>
                <a:cs typeface="Times New Roman"/>
              </a:rPr>
              <a:t>coseenow.net</a:t>
            </a:r>
            <a:r>
              <a:rPr lang="en-US" sz="1600" b="1" dirty="0">
                <a:latin typeface="Times New Roman"/>
                <a:cs typeface="Times New Roman"/>
              </a:rPr>
              <a:t>/ross-sea/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7017" y="74424"/>
            <a:ext cx="120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Videos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81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 descr="RossSea_Lind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4664604" cy="6248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cl_2011012110524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" r="6434" b="163"/>
          <a:stretch/>
        </p:blipFill>
        <p:spPr>
          <a:xfrm>
            <a:off x="2556933" y="0"/>
            <a:ext cx="2101321" cy="14266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81699" y="31234"/>
            <a:ext cx="3074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day in their life aboard the NBP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1604" y="862231"/>
            <a:ext cx="43523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10:00am - 11:30am </a:t>
            </a:r>
            <a:r>
              <a:rPr lang="en-US" dirty="0" smtClean="0">
                <a:latin typeface="Times New Roman"/>
                <a:cs typeface="Times New Roman"/>
              </a:rPr>
              <a:t>:  Wake up.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11:30am - 3:00 am </a:t>
            </a:r>
            <a:r>
              <a:rPr lang="en-US" dirty="0" smtClean="0">
                <a:latin typeface="Times New Roman"/>
                <a:cs typeface="Times New Roman"/>
              </a:rPr>
              <a:t>:  Full immersion in 			the science.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	- Working with the scientists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	- Documenting through 				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             thousands of photos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3:00am - 5:00am</a:t>
            </a:r>
            <a:r>
              <a:rPr lang="en-US" dirty="0" smtClean="0">
                <a:latin typeface="Times New Roman"/>
                <a:cs typeface="Times New Roman"/>
              </a:rPr>
              <a:t> : Photo selection and 			Storyboard.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5:00am - 7:00am</a:t>
            </a:r>
            <a:r>
              <a:rPr lang="en-US" dirty="0" smtClean="0">
                <a:latin typeface="Times New Roman"/>
                <a:cs typeface="Times New Roman"/>
              </a:rPr>
              <a:t> :  Write the blog and send.	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2" name="Picture 11" descr="Hugh Powell &amp; Chris Lind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50" y="4305300"/>
            <a:ext cx="2584950" cy="1930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4689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03900" y="3387220"/>
            <a:ext cx="3327400" cy="271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‘Breaking </a:t>
            </a:r>
            <a:r>
              <a:rPr lang="en-US" sz="1600" b="1" i="1" dirty="0">
                <a:latin typeface="Times New Roman"/>
                <a:cs typeface="Times New Roman"/>
              </a:rPr>
              <a:t>Ice with Skuas, Seals, </a:t>
            </a:r>
            <a:r>
              <a:rPr lang="en-US" sz="1600" b="1" i="1" dirty="0" smtClean="0">
                <a:latin typeface="Times New Roman"/>
                <a:cs typeface="Times New Roman"/>
              </a:rPr>
              <a:t>		Penguins</a:t>
            </a:r>
            <a:r>
              <a:rPr lang="en-US" sz="1600" b="1" i="1" dirty="0">
                <a:latin typeface="Times New Roman"/>
                <a:cs typeface="Times New Roman"/>
              </a:rPr>
              <a:t>, and </a:t>
            </a:r>
            <a:r>
              <a:rPr lang="en-US" sz="1600" b="1" i="1" dirty="0" smtClean="0">
                <a:latin typeface="Times New Roman"/>
                <a:cs typeface="Times New Roman"/>
              </a:rPr>
              <a:t>Whales’</a:t>
            </a:r>
          </a:p>
          <a:p>
            <a:pPr>
              <a:lnSpc>
                <a:spcPts val="2580"/>
              </a:lnSpc>
            </a:pPr>
            <a:endParaRPr lang="en-US" sz="1600" b="1" i="1" dirty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‘Feeding </a:t>
            </a:r>
            <a:r>
              <a:rPr lang="en-US" sz="1600" b="1" i="1" dirty="0">
                <a:latin typeface="Times New Roman"/>
                <a:cs typeface="Times New Roman"/>
              </a:rPr>
              <a:t>Time on the </a:t>
            </a:r>
            <a:r>
              <a:rPr lang="en-US" sz="1600" b="1" i="1" dirty="0" smtClean="0">
                <a:latin typeface="Times New Roman"/>
                <a:cs typeface="Times New Roman"/>
              </a:rPr>
              <a:t>Palmer’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‘Out </a:t>
            </a:r>
            <a:r>
              <a:rPr lang="en-US" sz="1600" b="1" i="1" dirty="0">
                <a:latin typeface="Times New Roman"/>
                <a:cs typeface="Times New Roman"/>
              </a:rPr>
              <a:t>Comes the Science </a:t>
            </a:r>
            <a:r>
              <a:rPr lang="en-US" sz="1600" b="1" i="1" dirty="0" smtClean="0">
                <a:latin typeface="Times New Roman"/>
                <a:cs typeface="Times New Roman"/>
              </a:rPr>
              <a:t>Equipment’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‘How </a:t>
            </a:r>
            <a:r>
              <a:rPr lang="en-US" sz="1600" b="1" i="1" dirty="0">
                <a:latin typeface="Times New Roman"/>
                <a:cs typeface="Times New Roman"/>
              </a:rPr>
              <a:t>Scientists Look for the </a:t>
            </a:r>
            <a:r>
              <a:rPr lang="en-US" sz="1600" b="1" i="1" dirty="0" smtClean="0">
                <a:latin typeface="Times New Roman"/>
                <a:cs typeface="Times New Roman"/>
              </a:rPr>
              <a:t>Truth’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6900" y="3015458"/>
            <a:ext cx="231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30 Entries Including: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1194727"/>
            <a:ext cx="3327400" cy="16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1) Introduction to the topic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2) Photos tell the story 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3) Comments with response from</a:t>
            </a:r>
          </a:p>
          <a:p>
            <a:pPr>
              <a:lnSpc>
                <a:spcPts val="1980"/>
              </a:lnSpc>
            </a:pPr>
            <a:r>
              <a:rPr lang="en-US" sz="1600" b="1" dirty="0">
                <a:latin typeface="Times New Roman"/>
                <a:cs typeface="Times New Roman"/>
              </a:rPr>
              <a:t>	</a:t>
            </a:r>
            <a:r>
              <a:rPr lang="en-US" sz="1600" b="1" dirty="0" smtClean="0">
                <a:latin typeface="Times New Roman"/>
                <a:cs typeface="Times New Roman"/>
              </a:rPr>
              <a:t>the ship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4200" y="822965"/>
            <a:ext cx="319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Anatomy of the Daily Journal: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1699" y="31234"/>
            <a:ext cx="307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Daily Journals 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2-02-19 at 9.55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2206" cy="624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617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Screen shot 2012-02-19 at 9.56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70279" cy="6248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81699" y="31234"/>
            <a:ext cx="307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Daily Journals 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3900" y="3387220"/>
            <a:ext cx="3327400" cy="271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‘Breaking </a:t>
            </a:r>
            <a:r>
              <a:rPr lang="en-US" sz="1600" b="1" i="1" dirty="0">
                <a:latin typeface="Times New Roman"/>
                <a:cs typeface="Times New Roman"/>
              </a:rPr>
              <a:t>Ice with Skuas, Seals, </a:t>
            </a:r>
            <a:r>
              <a:rPr lang="en-US" sz="1600" b="1" i="1" dirty="0" smtClean="0">
                <a:latin typeface="Times New Roman"/>
                <a:cs typeface="Times New Roman"/>
              </a:rPr>
              <a:t>		Penguins</a:t>
            </a:r>
            <a:r>
              <a:rPr lang="en-US" sz="1600" b="1" i="1" dirty="0">
                <a:latin typeface="Times New Roman"/>
                <a:cs typeface="Times New Roman"/>
              </a:rPr>
              <a:t>, and </a:t>
            </a:r>
            <a:r>
              <a:rPr lang="en-US" sz="1600" b="1" i="1" dirty="0" smtClean="0">
                <a:latin typeface="Times New Roman"/>
                <a:cs typeface="Times New Roman"/>
              </a:rPr>
              <a:t>Whales’</a:t>
            </a:r>
          </a:p>
          <a:p>
            <a:pPr>
              <a:lnSpc>
                <a:spcPts val="2580"/>
              </a:lnSpc>
            </a:pPr>
            <a:endParaRPr lang="en-US" sz="1600" b="1" i="1" dirty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‘Feeding </a:t>
            </a:r>
            <a:r>
              <a:rPr lang="en-US" sz="1600" b="1" i="1" dirty="0">
                <a:latin typeface="Times New Roman"/>
                <a:cs typeface="Times New Roman"/>
              </a:rPr>
              <a:t>Time on the </a:t>
            </a:r>
            <a:r>
              <a:rPr lang="en-US" sz="1600" b="1" i="1" dirty="0" smtClean="0">
                <a:latin typeface="Times New Roman"/>
                <a:cs typeface="Times New Roman"/>
              </a:rPr>
              <a:t>Palmer’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‘Out </a:t>
            </a:r>
            <a:r>
              <a:rPr lang="en-US" sz="1600" b="1" i="1" dirty="0">
                <a:latin typeface="Times New Roman"/>
                <a:cs typeface="Times New Roman"/>
              </a:rPr>
              <a:t>Comes the Science </a:t>
            </a:r>
            <a:r>
              <a:rPr lang="en-US" sz="1600" b="1" i="1" dirty="0" smtClean="0">
                <a:latin typeface="Times New Roman"/>
                <a:cs typeface="Times New Roman"/>
              </a:rPr>
              <a:t>Equipment’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‘How </a:t>
            </a:r>
            <a:r>
              <a:rPr lang="en-US" sz="1600" b="1" i="1" dirty="0">
                <a:latin typeface="Times New Roman"/>
                <a:cs typeface="Times New Roman"/>
              </a:rPr>
              <a:t>Scientists Look for the </a:t>
            </a:r>
            <a:r>
              <a:rPr lang="en-US" sz="1600" b="1" i="1" dirty="0" smtClean="0">
                <a:latin typeface="Times New Roman"/>
                <a:cs typeface="Times New Roman"/>
              </a:rPr>
              <a:t>Truth’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6900" y="3015458"/>
            <a:ext cx="231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30 Entries Including: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1200" y="1194727"/>
            <a:ext cx="3327400" cy="16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1) Introduction to the topic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2) Photos tell the story 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3) Comments with response from</a:t>
            </a:r>
          </a:p>
          <a:p>
            <a:pPr>
              <a:lnSpc>
                <a:spcPts val="1980"/>
              </a:lnSpc>
            </a:pPr>
            <a:r>
              <a:rPr lang="en-US" sz="1600" b="1" dirty="0">
                <a:latin typeface="Times New Roman"/>
                <a:cs typeface="Times New Roman"/>
              </a:rPr>
              <a:t>	</a:t>
            </a:r>
            <a:r>
              <a:rPr lang="en-US" sz="1600" b="1" dirty="0" smtClean="0">
                <a:latin typeface="Times New Roman"/>
                <a:cs typeface="Times New Roman"/>
              </a:rPr>
              <a:t>the ship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4200" y="822965"/>
            <a:ext cx="319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Anatomy of the Daily Journal: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82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Screen shot 2012-02-19 at 9.57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70279" cy="6248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81699" y="31234"/>
            <a:ext cx="307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Daily Journals 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3900" y="3387220"/>
            <a:ext cx="3327400" cy="271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‘Breaking </a:t>
            </a:r>
            <a:r>
              <a:rPr lang="en-US" sz="1600" b="1" i="1" dirty="0">
                <a:latin typeface="Times New Roman"/>
                <a:cs typeface="Times New Roman"/>
              </a:rPr>
              <a:t>Ice with Skuas, Seals, </a:t>
            </a:r>
            <a:r>
              <a:rPr lang="en-US" sz="1600" b="1" i="1" dirty="0" smtClean="0">
                <a:latin typeface="Times New Roman"/>
                <a:cs typeface="Times New Roman"/>
              </a:rPr>
              <a:t>		Penguins</a:t>
            </a:r>
            <a:r>
              <a:rPr lang="en-US" sz="1600" b="1" i="1" dirty="0">
                <a:latin typeface="Times New Roman"/>
                <a:cs typeface="Times New Roman"/>
              </a:rPr>
              <a:t>, and </a:t>
            </a:r>
            <a:r>
              <a:rPr lang="en-US" sz="1600" b="1" i="1" dirty="0" smtClean="0">
                <a:latin typeface="Times New Roman"/>
                <a:cs typeface="Times New Roman"/>
              </a:rPr>
              <a:t>Whales’</a:t>
            </a:r>
          </a:p>
          <a:p>
            <a:pPr>
              <a:lnSpc>
                <a:spcPts val="2580"/>
              </a:lnSpc>
            </a:pPr>
            <a:endParaRPr lang="en-US" sz="1600" b="1" i="1" dirty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‘Feeding </a:t>
            </a:r>
            <a:r>
              <a:rPr lang="en-US" sz="1600" b="1" i="1" dirty="0">
                <a:latin typeface="Times New Roman"/>
                <a:cs typeface="Times New Roman"/>
              </a:rPr>
              <a:t>Time on the </a:t>
            </a:r>
            <a:r>
              <a:rPr lang="en-US" sz="1600" b="1" i="1" dirty="0" smtClean="0">
                <a:latin typeface="Times New Roman"/>
                <a:cs typeface="Times New Roman"/>
              </a:rPr>
              <a:t>Palmer’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‘Out </a:t>
            </a:r>
            <a:r>
              <a:rPr lang="en-US" sz="1600" b="1" i="1" dirty="0">
                <a:latin typeface="Times New Roman"/>
                <a:cs typeface="Times New Roman"/>
              </a:rPr>
              <a:t>Comes the Science </a:t>
            </a:r>
            <a:r>
              <a:rPr lang="en-US" sz="1600" b="1" i="1" dirty="0" smtClean="0">
                <a:latin typeface="Times New Roman"/>
                <a:cs typeface="Times New Roman"/>
              </a:rPr>
              <a:t>Equipment’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‘How </a:t>
            </a:r>
            <a:r>
              <a:rPr lang="en-US" sz="1600" b="1" i="1" dirty="0">
                <a:latin typeface="Times New Roman"/>
                <a:cs typeface="Times New Roman"/>
              </a:rPr>
              <a:t>Scientists Look for the </a:t>
            </a:r>
            <a:r>
              <a:rPr lang="en-US" sz="1600" b="1" i="1" dirty="0" smtClean="0">
                <a:latin typeface="Times New Roman"/>
                <a:cs typeface="Times New Roman"/>
              </a:rPr>
              <a:t>Truth’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6900" y="3015458"/>
            <a:ext cx="231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30 Entries Including: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1200" y="1194727"/>
            <a:ext cx="3327400" cy="16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1) Introduction to the topic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2) Photos tell the story 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3) Comments with response from</a:t>
            </a:r>
          </a:p>
          <a:p>
            <a:pPr>
              <a:lnSpc>
                <a:spcPts val="1980"/>
              </a:lnSpc>
            </a:pPr>
            <a:r>
              <a:rPr lang="en-US" sz="1600" b="1" dirty="0">
                <a:latin typeface="Times New Roman"/>
                <a:cs typeface="Times New Roman"/>
              </a:rPr>
              <a:t>	</a:t>
            </a:r>
            <a:r>
              <a:rPr lang="en-US" sz="1600" b="1" dirty="0" smtClean="0">
                <a:latin typeface="Times New Roman"/>
                <a:cs typeface="Times New Roman"/>
              </a:rPr>
              <a:t>the ship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4200" y="822965"/>
            <a:ext cx="319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Anatomy of the Daily Journal: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761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Screen shot 2012-02-19 at 9.58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70279" cy="6248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81699" y="31234"/>
            <a:ext cx="307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Daily Journals 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3900" y="3387220"/>
            <a:ext cx="3327400" cy="271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‘Breaking </a:t>
            </a:r>
            <a:r>
              <a:rPr lang="en-US" sz="1600" b="1" i="1" dirty="0">
                <a:latin typeface="Times New Roman"/>
                <a:cs typeface="Times New Roman"/>
              </a:rPr>
              <a:t>Ice with Skuas, Seals, </a:t>
            </a:r>
            <a:r>
              <a:rPr lang="en-US" sz="1600" b="1" i="1" dirty="0" smtClean="0">
                <a:latin typeface="Times New Roman"/>
                <a:cs typeface="Times New Roman"/>
              </a:rPr>
              <a:t>		Penguins</a:t>
            </a:r>
            <a:r>
              <a:rPr lang="en-US" sz="1600" b="1" i="1" dirty="0">
                <a:latin typeface="Times New Roman"/>
                <a:cs typeface="Times New Roman"/>
              </a:rPr>
              <a:t>, and </a:t>
            </a:r>
            <a:r>
              <a:rPr lang="en-US" sz="1600" b="1" i="1" dirty="0" smtClean="0">
                <a:latin typeface="Times New Roman"/>
                <a:cs typeface="Times New Roman"/>
              </a:rPr>
              <a:t>Whales’</a:t>
            </a:r>
          </a:p>
          <a:p>
            <a:pPr>
              <a:lnSpc>
                <a:spcPts val="2580"/>
              </a:lnSpc>
            </a:pPr>
            <a:endParaRPr lang="en-US" sz="1600" b="1" i="1" dirty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‘Feeding </a:t>
            </a:r>
            <a:r>
              <a:rPr lang="en-US" sz="1600" b="1" i="1" dirty="0">
                <a:latin typeface="Times New Roman"/>
                <a:cs typeface="Times New Roman"/>
              </a:rPr>
              <a:t>Time on the </a:t>
            </a:r>
            <a:r>
              <a:rPr lang="en-US" sz="1600" b="1" i="1" dirty="0" smtClean="0">
                <a:latin typeface="Times New Roman"/>
                <a:cs typeface="Times New Roman"/>
              </a:rPr>
              <a:t>Palmer’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‘Out </a:t>
            </a:r>
            <a:r>
              <a:rPr lang="en-US" sz="1600" b="1" i="1" dirty="0">
                <a:latin typeface="Times New Roman"/>
                <a:cs typeface="Times New Roman"/>
              </a:rPr>
              <a:t>Comes the Science </a:t>
            </a:r>
            <a:r>
              <a:rPr lang="en-US" sz="1600" b="1" i="1" dirty="0" smtClean="0">
                <a:latin typeface="Times New Roman"/>
                <a:cs typeface="Times New Roman"/>
              </a:rPr>
              <a:t>Equipment’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‘How </a:t>
            </a:r>
            <a:r>
              <a:rPr lang="en-US" sz="1600" b="1" i="1" dirty="0">
                <a:latin typeface="Times New Roman"/>
                <a:cs typeface="Times New Roman"/>
              </a:rPr>
              <a:t>Scientists Look for the </a:t>
            </a:r>
            <a:r>
              <a:rPr lang="en-US" sz="1600" b="1" i="1" dirty="0" smtClean="0">
                <a:latin typeface="Times New Roman"/>
                <a:cs typeface="Times New Roman"/>
              </a:rPr>
              <a:t>Truth’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6900" y="3015458"/>
            <a:ext cx="231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30 Entries Including: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1200" y="1194727"/>
            <a:ext cx="3327400" cy="16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1) Introduction to the topic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2) Photos tell the story 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3) Comments with response from</a:t>
            </a:r>
          </a:p>
          <a:p>
            <a:pPr>
              <a:lnSpc>
                <a:spcPts val="1980"/>
              </a:lnSpc>
            </a:pPr>
            <a:r>
              <a:rPr lang="en-US" sz="1600" b="1" dirty="0">
                <a:latin typeface="Times New Roman"/>
                <a:cs typeface="Times New Roman"/>
              </a:rPr>
              <a:t>	</a:t>
            </a:r>
            <a:r>
              <a:rPr lang="en-US" sz="1600" b="1" dirty="0" smtClean="0">
                <a:latin typeface="Times New Roman"/>
                <a:cs typeface="Times New Roman"/>
              </a:rPr>
              <a:t>the ship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4200" y="822965"/>
            <a:ext cx="319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Anatomy of the Daily Journal: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761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 descr="Screen shot 2012-02-19 at 9.58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70279" cy="6248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81699" y="31234"/>
            <a:ext cx="307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Daily Journals 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3900" y="3387220"/>
            <a:ext cx="3327400" cy="271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‘Breaking </a:t>
            </a:r>
            <a:r>
              <a:rPr lang="en-US" sz="1600" b="1" i="1" dirty="0">
                <a:latin typeface="Times New Roman"/>
                <a:cs typeface="Times New Roman"/>
              </a:rPr>
              <a:t>Ice with Skuas, Seals, </a:t>
            </a:r>
            <a:r>
              <a:rPr lang="en-US" sz="1600" b="1" i="1" dirty="0" smtClean="0">
                <a:latin typeface="Times New Roman"/>
                <a:cs typeface="Times New Roman"/>
              </a:rPr>
              <a:t>		Penguins</a:t>
            </a:r>
            <a:r>
              <a:rPr lang="en-US" sz="1600" b="1" i="1" dirty="0">
                <a:latin typeface="Times New Roman"/>
                <a:cs typeface="Times New Roman"/>
              </a:rPr>
              <a:t>, and </a:t>
            </a:r>
            <a:r>
              <a:rPr lang="en-US" sz="1600" b="1" i="1" dirty="0" smtClean="0">
                <a:latin typeface="Times New Roman"/>
                <a:cs typeface="Times New Roman"/>
              </a:rPr>
              <a:t>Whales’</a:t>
            </a:r>
          </a:p>
          <a:p>
            <a:pPr>
              <a:lnSpc>
                <a:spcPts val="2580"/>
              </a:lnSpc>
            </a:pPr>
            <a:endParaRPr lang="en-US" sz="1600" b="1" i="1" dirty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‘Feeding </a:t>
            </a:r>
            <a:r>
              <a:rPr lang="en-US" sz="1600" b="1" i="1" dirty="0">
                <a:latin typeface="Times New Roman"/>
                <a:cs typeface="Times New Roman"/>
              </a:rPr>
              <a:t>Time on the </a:t>
            </a:r>
            <a:r>
              <a:rPr lang="en-US" sz="1600" b="1" i="1" dirty="0" smtClean="0">
                <a:latin typeface="Times New Roman"/>
                <a:cs typeface="Times New Roman"/>
              </a:rPr>
              <a:t>Palmer’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‘Out </a:t>
            </a:r>
            <a:r>
              <a:rPr lang="en-US" sz="1600" b="1" i="1" dirty="0">
                <a:latin typeface="Times New Roman"/>
                <a:cs typeface="Times New Roman"/>
              </a:rPr>
              <a:t>Comes the Science </a:t>
            </a:r>
            <a:r>
              <a:rPr lang="en-US" sz="1600" b="1" i="1" dirty="0" smtClean="0">
                <a:latin typeface="Times New Roman"/>
                <a:cs typeface="Times New Roman"/>
              </a:rPr>
              <a:t>Equipment’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‘How </a:t>
            </a:r>
            <a:r>
              <a:rPr lang="en-US" sz="1600" b="1" i="1" dirty="0">
                <a:latin typeface="Times New Roman"/>
                <a:cs typeface="Times New Roman"/>
              </a:rPr>
              <a:t>Scientists Look for the </a:t>
            </a:r>
            <a:r>
              <a:rPr lang="en-US" sz="1600" b="1" i="1" dirty="0" smtClean="0">
                <a:latin typeface="Times New Roman"/>
                <a:cs typeface="Times New Roman"/>
              </a:rPr>
              <a:t>Truth’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6900" y="3015458"/>
            <a:ext cx="231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30 Entries Including: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1200" y="1194727"/>
            <a:ext cx="3327400" cy="16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1) Introduction to the topic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2) Photos tell the story 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3) Comments with response from</a:t>
            </a:r>
          </a:p>
          <a:p>
            <a:pPr>
              <a:lnSpc>
                <a:spcPts val="1980"/>
              </a:lnSpc>
            </a:pPr>
            <a:r>
              <a:rPr lang="en-US" sz="1600" b="1" dirty="0">
                <a:latin typeface="Times New Roman"/>
                <a:cs typeface="Times New Roman"/>
              </a:rPr>
              <a:t>	</a:t>
            </a:r>
            <a:r>
              <a:rPr lang="en-US" sz="1600" b="1" dirty="0" smtClean="0">
                <a:latin typeface="Times New Roman"/>
                <a:cs typeface="Times New Roman"/>
              </a:rPr>
              <a:t>the ship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4200" y="822965"/>
            <a:ext cx="319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Anatomy of the Daily Journal: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761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Screen shot 2012-02-19 at 10.00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70279" cy="6248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81699" y="31234"/>
            <a:ext cx="307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Daily Journals 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3900" y="3387220"/>
            <a:ext cx="3327400" cy="271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‘Breaking </a:t>
            </a:r>
            <a:r>
              <a:rPr lang="en-US" sz="1600" b="1" i="1" dirty="0">
                <a:latin typeface="Times New Roman"/>
                <a:cs typeface="Times New Roman"/>
              </a:rPr>
              <a:t>Ice with Skuas, Seals, </a:t>
            </a:r>
            <a:r>
              <a:rPr lang="en-US" sz="1600" b="1" i="1" dirty="0" smtClean="0">
                <a:latin typeface="Times New Roman"/>
                <a:cs typeface="Times New Roman"/>
              </a:rPr>
              <a:t>		Penguins</a:t>
            </a:r>
            <a:r>
              <a:rPr lang="en-US" sz="1600" b="1" i="1" dirty="0">
                <a:latin typeface="Times New Roman"/>
                <a:cs typeface="Times New Roman"/>
              </a:rPr>
              <a:t>, and </a:t>
            </a:r>
            <a:r>
              <a:rPr lang="en-US" sz="1600" b="1" i="1" dirty="0" smtClean="0">
                <a:latin typeface="Times New Roman"/>
                <a:cs typeface="Times New Roman"/>
              </a:rPr>
              <a:t>Whales’</a:t>
            </a:r>
          </a:p>
          <a:p>
            <a:pPr>
              <a:lnSpc>
                <a:spcPts val="2580"/>
              </a:lnSpc>
            </a:pPr>
            <a:endParaRPr lang="en-US" sz="1600" b="1" i="1" dirty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‘Feeding </a:t>
            </a:r>
            <a:r>
              <a:rPr lang="en-US" sz="1600" b="1" i="1" dirty="0">
                <a:latin typeface="Times New Roman"/>
                <a:cs typeface="Times New Roman"/>
              </a:rPr>
              <a:t>Time on the </a:t>
            </a:r>
            <a:r>
              <a:rPr lang="en-US" sz="1600" b="1" i="1" dirty="0" smtClean="0">
                <a:latin typeface="Times New Roman"/>
                <a:cs typeface="Times New Roman"/>
              </a:rPr>
              <a:t>Palmer’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‘Out </a:t>
            </a:r>
            <a:r>
              <a:rPr lang="en-US" sz="1600" b="1" i="1" dirty="0">
                <a:latin typeface="Times New Roman"/>
                <a:cs typeface="Times New Roman"/>
              </a:rPr>
              <a:t>Comes the Science </a:t>
            </a:r>
            <a:r>
              <a:rPr lang="en-US" sz="1600" b="1" i="1" dirty="0" smtClean="0">
                <a:latin typeface="Times New Roman"/>
                <a:cs typeface="Times New Roman"/>
              </a:rPr>
              <a:t>Equipment’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‘How </a:t>
            </a:r>
            <a:r>
              <a:rPr lang="en-US" sz="1600" b="1" i="1" dirty="0">
                <a:latin typeface="Times New Roman"/>
                <a:cs typeface="Times New Roman"/>
              </a:rPr>
              <a:t>Scientists Look for the </a:t>
            </a:r>
            <a:r>
              <a:rPr lang="en-US" sz="1600" b="1" i="1" dirty="0" smtClean="0">
                <a:latin typeface="Times New Roman"/>
                <a:cs typeface="Times New Roman"/>
              </a:rPr>
              <a:t>Truth’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6900" y="3015458"/>
            <a:ext cx="231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30 Entries Including: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1200" y="1194727"/>
            <a:ext cx="3327400" cy="16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1) Introduction to the topic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2) Photos tell the story 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3) Comments with response from</a:t>
            </a:r>
          </a:p>
          <a:p>
            <a:pPr>
              <a:lnSpc>
                <a:spcPts val="1980"/>
              </a:lnSpc>
            </a:pPr>
            <a:r>
              <a:rPr lang="en-US" sz="1600" b="1" dirty="0">
                <a:latin typeface="Times New Roman"/>
                <a:cs typeface="Times New Roman"/>
              </a:rPr>
              <a:t>	</a:t>
            </a:r>
            <a:r>
              <a:rPr lang="en-US" sz="1600" b="1" dirty="0" smtClean="0">
                <a:latin typeface="Times New Roman"/>
                <a:cs typeface="Times New Roman"/>
              </a:rPr>
              <a:t>the ship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4200" y="822965"/>
            <a:ext cx="319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Anatomy of the Daily Journal: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761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 descr="Screen shot 2012-02-19 at 10.01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5570280" cy="62484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981699" y="31234"/>
            <a:ext cx="307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Daily Journals 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3900" y="3387220"/>
            <a:ext cx="3327400" cy="271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‘Breaking </a:t>
            </a:r>
            <a:r>
              <a:rPr lang="en-US" sz="1600" b="1" i="1" dirty="0">
                <a:latin typeface="Times New Roman"/>
                <a:cs typeface="Times New Roman"/>
              </a:rPr>
              <a:t>Ice with Skuas, Seals, </a:t>
            </a:r>
            <a:r>
              <a:rPr lang="en-US" sz="1600" b="1" i="1" dirty="0" smtClean="0">
                <a:latin typeface="Times New Roman"/>
                <a:cs typeface="Times New Roman"/>
              </a:rPr>
              <a:t>		Penguins</a:t>
            </a:r>
            <a:r>
              <a:rPr lang="en-US" sz="1600" b="1" i="1" dirty="0">
                <a:latin typeface="Times New Roman"/>
                <a:cs typeface="Times New Roman"/>
              </a:rPr>
              <a:t>, and </a:t>
            </a:r>
            <a:r>
              <a:rPr lang="en-US" sz="1600" b="1" i="1" dirty="0" smtClean="0">
                <a:latin typeface="Times New Roman"/>
                <a:cs typeface="Times New Roman"/>
              </a:rPr>
              <a:t>Whales’</a:t>
            </a:r>
          </a:p>
          <a:p>
            <a:pPr>
              <a:lnSpc>
                <a:spcPts val="2580"/>
              </a:lnSpc>
            </a:pPr>
            <a:endParaRPr lang="en-US" sz="1600" b="1" i="1" dirty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‘Feeding </a:t>
            </a:r>
            <a:r>
              <a:rPr lang="en-US" sz="1600" b="1" i="1" dirty="0">
                <a:latin typeface="Times New Roman"/>
                <a:cs typeface="Times New Roman"/>
              </a:rPr>
              <a:t>Time on the </a:t>
            </a:r>
            <a:r>
              <a:rPr lang="en-US" sz="1600" b="1" i="1" dirty="0" smtClean="0">
                <a:latin typeface="Times New Roman"/>
                <a:cs typeface="Times New Roman"/>
              </a:rPr>
              <a:t>Palmer’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‘Out </a:t>
            </a:r>
            <a:r>
              <a:rPr lang="en-US" sz="1600" b="1" i="1" dirty="0">
                <a:latin typeface="Times New Roman"/>
                <a:cs typeface="Times New Roman"/>
              </a:rPr>
              <a:t>Comes the Science </a:t>
            </a:r>
            <a:r>
              <a:rPr lang="en-US" sz="1600" b="1" i="1" dirty="0" smtClean="0">
                <a:latin typeface="Times New Roman"/>
                <a:cs typeface="Times New Roman"/>
              </a:rPr>
              <a:t>Equipment’</a:t>
            </a:r>
          </a:p>
          <a:p>
            <a:pPr>
              <a:lnSpc>
                <a:spcPts val="2580"/>
              </a:lnSpc>
            </a:pPr>
            <a:endParaRPr lang="en-US" sz="1600" b="1" i="1" dirty="0" smtClean="0">
              <a:latin typeface="Times New Roman"/>
              <a:cs typeface="Times New Roman"/>
            </a:endParaRPr>
          </a:p>
          <a:p>
            <a:pPr>
              <a:lnSpc>
                <a:spcPts val="258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‘How </a:t>
            </a:r>
            <a:r>
              <a:rPr lang="en-US" sz="1600" b="1" i="1" dirty="0">
                <a:latin typeface="Times New Roman"/>
                <a:cs typeface="Times New Roman"/>
              </a:rPr>
              <a:t>Scientists Look for the </a:t>
            </a:r>
            <a:r>
              <a:rPr lang="en-US" sz="1600" b="1" i="1" dirty="0" smtClean="0">
                <a:latin typeface="Times New Roman"/>
                <a:cs typeface="Times New Roman"/>
              </a:rPr>
              <a:t>Truth’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6900" y="3015458"/>
            <a:ext cx="231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30 Entries Including: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1200" y="1194727"/>
            <a:ext cx="3327400" cy="16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1) Introduction to the topic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2) Photos tell the story </a:t>
            </a:r>
          </a:p>
          <a:p>
            <a:pPr>
              <a:lnSpc>
                <a:spcPts val="1980"/>
              </a:lnSpc>
            </a:pPr>
            <a:endParaRPr lang="en-US" sz="1600" b="1" dirty="0">
              <a:latin typeface="Times New Roman"/>
              <a:cs typeface="Times New Roman"/>
            </a:endParaRPr>
          </a:p>
          <a:p>
            <a:pPr>
              <a:lnSpc>
                <a:spcPts val="198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3) Comments with response from</a:t>
            </a:r>
          </a:p>
          <a:p>
            <a:pPr>
              <a:lnSpc>
                <a:spcPts val="1980"/>
              </a:lnSpc>
            </a:pPr>
            <a:r>
              <a:rPr lang="en-US" sz="1600" b="1" dirty="0">
                <a:latin typeface="Times New Roman"/>
                <a:cs typeface="Times New Roman"/>
              </a:rPr>
              <a:t>	</a:t>
            </a:r>
            <a:r>
              <a:rPr lang="en-US" sz="1600" b="1" dirty="0" smtClean="0">
                <a:latin typeface="Times New Roman"/>
                <a:cs typeface="Times New Roman"/>
              </a:rPr>
              <a:t>the ship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64200" y="822965"/>
            <a:ext cx="319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Anatomy of the Daily Journal: 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309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803400" y="5462588"/>
            <a:ext cx="594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ＭＳ Ｐゴシック" charset="0"/>
              </a:rPr>
              <a:t>COSEE-Networked Ocean World (NOW)</a:t>
            </a:r>
          </a:p>
        </p:txBody>
      </p:sp>
      <p:pic>
        <p:nvPicPr>
          <p:cNvPr id="5" name="Picture 22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5353050"/>
            <a:ext cx="1447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9808" r="54941" b="75915"/>
          <a:stretch/>
        </p:blipFill>
        <p:spPr bwMode="auto">
          <a:xfrm>
            <a:off x="253596" y="2225998"/>
            <a:ext cx="3263900" cy="419234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24250" y="1005755"/>
            <a:ext cx="2076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/>
                <a:cs typeface="Times New Roman"/>
              </a:rPr>
              <a:t>25 Teachers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6168" y="3515718"/>
            <a:ext cx="2479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/>
                <a:cs typeface="Times New Roman"/>
              </a:rPr>
              <a:t>1,000 Students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39623" y="2461230"/>
            <a:ext cx="2149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/>
                <a:cs typeface="Times New Roman"/>
              </a:rPr>
              <a:t>28 Scientists</a:t>
            </a:r>
          </a:p>
        </p:txBody>
      </p:sp>
      <p:pic>
        <p:nvPicPr>
          <p:cNvPr id="16" name="Picture 63" descr="Logo B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309812"/>
            <a:ext cx="3023338" cy="7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3" descr="Rutgers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1"/>
          <a:stretch>
            <a:fillRect/>
          </a:stretch>
        </p:blipFill>
        <p:spPr bwMode="auto">
          <a:xfrm>
            <a:off x="1276218" y="1206991"/>
            <a:ext cx="1739900" cy="64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54" y="4433561"/>
            <a:ext cx="1502242" cy="719215"/>
          </a:xfrm>
          <a:prstGeom prst="rect">
            <a:avLst/>
          </a:prstGeom>
          <a:solidFill>
            <a:srgbClr val="006866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29" name="TextBox 28"/>
          <p:cNvSpPr txBox="1"/>
          <p:nvPr/>
        </p:nvSpPr>
        <p:spPr>
          <a:xfrm>
            <a:off x="1347664" y="218628"/>
            <a:ext cx="3074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Our Team</a:t>
            </a:r>
            <a:endParaRPr lang="en-US" sz="4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101" y="3761144"/>
            <a:ext cx="1154499" cy="1154499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2652" y="3326882"/>
            <a:ext cx="1332304" cy="928361"/>
          </a:xfrm>
          <a:prstGeom prst="rect">
            <a:avLst/>
          </a:prstGeom>
        </p:spPr>
      </p:pic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625475" y="2017043"/>
            <a:ext cx="1076319" cy="1075518"/>
            <a:chOff x="8318500" y="-698500"/>
            <a:chExt cx="3454400" cy="3451830"/>
          </a:xfrm>
        </p:grpSpPr>
        <p:sp>
          <p:nvSpPr>
            <p:cNvPr id="9" name="Oval 8"/>
            <p:cNvSpPr/>
            <p:nvPr/>
          </p:nvSpPr>
          <p:spPr>
            <a:xfrm>
              <a:off x="8318500" y="-698500"/>
              <a:ext cx="3454400" cy="345183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8200" y="-525790"/>
              <a:ext cx="3175000" cy="292100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6354" y="3660458"/>
            <a:ext cx="1063081" cy="1034013"/>
          </a:xfrm>
          <a:prstGeom prst="rect">
            <a:avLst/>
          </a:prstGeom>
        </p:spPr>
      </p:pic>
      <p:pic>
        <p:nvPicPr>
          <p:cNvPr id="24" name="Picture 23" descr="LamontLogo_vector.ep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389" y="3007430"/>
            <a:ext cx="3342690" cy="4203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6178" y="1528975"/>
            <a:ext cx="2172438" cy="5890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7230" y="4542747"/>
            <a:ext cx="1719341" cy="8205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601" y="16642"/>
            <a:ext cx="1151758" cy="1151758"/>
          </a:xfrm>
          <a:prstGeom prst="rect">
            <a:avLst/>
          </a:prstGeom>
        </p:spPr>
      </p:pic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892176" y="4991100"/>
            <a:ext cx="1251824" cy="1257300"/>
            <a:chOff x="0" y="4991100"/>
            <a:chExt cx="1251824" cy="1257300"/>
          </a:xfrm>
        </p:grpSpPr>
        <p:sp>
          <p:nvSpPr>
            <p:cNvPr id="30" name="Oval 29"/>
            <p:cNvSpPr/>
            <p:nvPr/>
          </p:nvSpPr>
          <p:spPr>
            <a:xfrm>
              <a:off x="228600" y="5257800"/>
              <a:ext cx="800100" cy="7620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74" descr="nsf1.tif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91100"/>
              <a:ext cx="1251824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598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8500" y="1065241"/>
            <a:ext cx="33147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‘Reading the mirror blog on the ship kept a lot of us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informed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latin typeface="Times New Roman"/>
                <a:cs typeface="Times New Roman"/>
              </a:rPr>
              <a:t>as to what was going on…</a:t>
            </a:r>
          </a:p>
          <a:p>
            <a:r>
              <a:rPr lang="en-US" sz="2000" i="1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- </a:t>
            </a:r>
            <a:r>
              <a:rPr lang="en-US" sz="2000" dirty="0">
                <a:latin typeface="Times New Roman"/>
                <a:cs typeface="Times New Roman"/>
              </a:rPr>
              <a:t>Scientist Comment</a:t>
            </a:r>
          </a:p>
          <a:p>
            <a:endParaRPr lang="en-US" sz="2000" i="1" dirty="0">
              <a:latin typeface="Times New Roman"/>
              <a:cs typeface="Times New Roman"/>
            </a:endParaRPr>
          </a:p>
          <a:p>
            <a:endParaRPr lang="en-US" sz="2000" i="1" dirty="0">
              <a:latin typeface="Times New Roman"/>
              <a:cs typeface="Times New Roman"/>
            </a:endParaRPr>
          </a:p>
          <a:p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‘… I sent the link to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friends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family</a:t>
            </a:r>
            <a:r>
              <a:rPr lang="en-US" sz="2000" i="1" dirty="0" smtClean="0">
                <a:latin typeface="Times New Roman"/>
                <a:cs typeface="Times New Roman"/>
              </a:rPr>
              <a:t>, they loved reading it and following along, and to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colleagues</a:t>
            </a:r>
            <a:r>
              <a:rPr lang="en-US" sz="2000" i="1" dirty="0" smtClean="0">
                <a:latin typeface="Times New Roman"/>
                <a:cs typeface="Times New Roman"/>
              </a:rPr>
              <a:t>, and they also followed along and enjoyed looking at it.’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	- Scientist Comment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8589" y="4464"/>
            <a:ext cx="30746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Daily Journals:</a:t>
            </a:r>
          </a:p>
          <a:p>
            <a:pPr algn="r"/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Scientist’s Perspective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52400" y="0"/>
            <a:ext cx="5735381" cy="6259942"/>
            <a:chOff x="0" y="-11542"/>
            <a:chExt cx="5582981" cy="6259942"/>
          </a:xfrm>
        </p:grpSpPr>
        <p:pic>
          <p:nvPicPr>
            <p:cNvPr id="8" name="Picture 7" descr="Screen shot 2012-02-19 at 10.45.5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42" y="-11542"/>
              <a:ext cx="5231739" cy="6259942"/>
            </a:xfrm>
            <a:prstGeom prst="rect">
              <a:avLst/>
            </a:prstGeom>
          </p:spPr>
        </p:pic>
        <p:pic>
          <p:nvPicPr>
            <p:cNvPr id="9" name="Picture 8" descr="Screen shot 2012-02-19 at 10.45.58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76"/>
            <a:stretch/>
          </p:blipFill>
          <p:spPr>
            <a:xfrm>
              <a:off x="12701" y="-11542"/>
              <a:ext cx="482599" cy="625994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-11542"/>
              <a:ext cx="5582981" cy="625994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Screen shot 2012-02-21 at 1.54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355"/>
            <a:ext cx="5582981" cy="506804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7438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17" descr="cl_201101220109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02" y="3079989"/>
            <a:ext cx="3624950" cy="2336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Becky Gas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043" b="28889"/>
          <a:stretch/>
        </p:blipFill>
        <p:spPr>
          <a:xfrm>
            <a:off x="8094880" y="3103302"/>
            <a:ext cx="916436" cy="1250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ugh Powell &amp; Chris Linde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4402" r="11566" b="18168"/>
          <a:stretch/>
        </p:blipFill>
        <p:spPr>
          <a:xfrm>
            <a:off x="4790426" y="1308100"/>
            <a:ext cx="1608187" cy="1231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Walker Smith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t="6635" r="14075" b="7609"/>
          <a:stretch/>
        </p:blipFill>
        <p:spPr>
          <a:xfrm>
            <a:off x="6210226" y="5207075"/>
            <a:ext cx="820516" cy="902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dam Kustka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09" r="17713" b="24083"/>
          <a:stretch/>
        </p:blipFill>
        <p:spPr>
          <a:xfrm>
            <a:off x="7327632" y="2460273"/>
            <a:ext cx="767248" cy="1040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BobSanders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17" b="35294"/>
          <a:stretch/>
        </p:blipFill>
        <p:spPr>
          <a:xfrm>
            <a:off x="5020581" y="4958115"/>
            <a:ext cx="1079500" cy="86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hris Measures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8" t="39537"/>
          <a:stretch/>
        </p:blipFill>
        <p:spPr>
          <a:xfrm>
            <a:off x="7902175" y="4399597"/>
            <a:ext cx="1109141" cy="1016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Dan Ohnemus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69597" b="43333"/>
          <a:stretch/>
        </p:blipFill>
        <p:spPr>
          <a:xfrm>
            <a:off x="7186607" y="5105948"/>
            <a:ext cx="908273" cy="8779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Elizabeth Halliday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-111" r="10832" b="16540"/>
          <a:stretch/>
        </p:blipFill>
        <p:spPr>
          <a:xfrm>
            <a:off x="6299201" y="2411300"/>
            <a:ext cx="731542" cy="97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Josh Kohut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36782" b="30915"/>
          <a:stretch/>
        </p:blipFill>
        <p:spPr>
          <a:xfrm>
            <a:off x="4313797" y="3421697"/>
            <a:ext cx="977900" cy="977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_Captain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12689" r="19899" b="10250"/>
          <a:stretch/>
        </p:blipFill>
        <p:spPr>
          <a:xfrm>
            <a:off x="5289171" y="2904275"/>
            <a:ext cx="810910" cy="824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Screen shot 2012-02-20 at 12.24.20 A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0" y="2904773"/>
            <a:ext cx="3900489" cy="28980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60720" y="0"/>
            <a:ext cx="4783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i="1" dirty="0" smtClean="0">
                <a:latin typeface="Times New Roman"/>
                <a:cs typeface="Times New Roman"/>
              </a:rPr>
              <a:t>9 </a:t>
            </a:r>
            <a:r>
              <a:rPr lang="en-US" sz="2400" b="1" i="1" dirty="0">
                <a:latin typeface="Times New Roman"/>
                <a:cs typeface="Times New Roman"/>
              </a:rPr>
              <a:t>Scientists and 1 Captain</a:t>
            </a:r>
          </a:p>
          <a:p>
            <a:pPr algn="r"/>
            <a:r>
              <a:rPr lang="en-US" sz="2400" b="1" i="1" dirty="0" smtClean="0">
                <a:latin typeface="Times New Roman"/>
                <a:cs typeface="Times New Roman"/>
              </a:rPr>
              <a:t>17 Schools and over 1,000 Students</a:t>
            </a:r>
          </a:p>
        </p:txBody>
      </p:sp>
      <p:pic>
        <p:nvPicPr>
          <p:cNvPr id="19" name="Picture 93" descr="Rutgers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1"/>
          <a:stretch>
            <a:fillRect/>
          </a:stretch>
        </p:blipFill>
        <p:spPr bwMode="auto">
          <a:xfrm>
            <a:off x="2442901" y="2068408"/>
            <a:ext cx="1487148" cy="55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3" descr="Logo BK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0" y="2060551"/>
            <a:ext cx="2179014" cy="55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4080808" y="2060551"/>
            <a:ext cx="686857" cy="196955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1" y="31234"/>
            <a:ext cx="4279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Live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Audiocasts</a:t>
            </a:r>
            <a:endParaRPr lang="en-US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- 9 Calls</a:t>
            </a:r>
          </a:p>
          <a:p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- 1 to 2 scientists on each</a:t>
            </a:r>
          </a:p>
          <a:p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- 1 to 3 schools on each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9" name="Picture 28" descr="Phoebe Lam.JP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t="24630" r="33595" b="22593"/>
          <a:stretch/>
        </p:blipFill>
        <p:spPr>
          <a:xfrm>
            <a:off x="4550432" y="4426363"/>
            <a:ext cx="713339" cy="833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6375404" y="755077"/>
            <a:ext cx="2671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/>
                <a:cs typeface="Times New Roman"/>
              </a:rPr>
              <a:t>http://</a:t>
            </a:r>
            <a:r>
              <a:rPr lang="en-US" sz="1600" b="1" dirty="0" err="1">
                <a:latin typeface="Times New Roman"/>
                <a:cs typeface="Times New Roman"/>
              </a:rPr>
              <a:t>coseenow.net</a:t>
            </a:r>
            <a:r>
              <a:rPr lang="en-US" sz="1600" b="1" dirty="0">
                <a:latin typeface="Times New Roman"/>
                <a:cs typeface="Times New Roman"/>
              </a:rPr>
              <a:t>/ross-sea/</a:t>
            </a:r>
          </a:p>
        </p:txBody>
      </p:sp>
    </p:spTree>
    <p:extLst>
      <p:ext uri="{BB962C8B-B14F-4D97-AF65-F5344CB8AC3E}">
        <p14:creationId xmlns:p14="http://schemas.microsoft.com/office/powerpoint/2010/main" val="70146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cl_20110119125038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9"/>
          <a:stretch/>
        </p:blipFill>
        <p:spPr>
          <a:xfrm>
            <a:off x="208460" y="2904774"/>
            <a:ext cx="3906340" cy="2916942"/>
          </a:xfrm>
          <a:prstGeom prst="rect">
            <a:avLst/>
          </a:prstGeom>
        </p:spPr>
      </p:pic>
      <p:pic>
        <p:nvPicPr>
          <p:cNvPr id="18" name="Picture 17" descr="cl_201101220109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02" y="3079989"/>
            <a:ext cx="3624950" cy="2336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Becky Gas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043" b="28889"/>
          <a:stretch/>
        </p:blipFill>
        <p:spPr>
          <a:xfrm>
            <a:off x="8094880" y="3103302"/>
            <a:ext cx="916436" cy="1250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ugh Powell &amp; Chris Linde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4402" r="11566" b="18168"/>
          <a:stretch/>
        </p:blipFill>
        <p:spPr>
          <a:xfrm>
            <a:off x="4790426" y="1308100"/>
            <a:ext cx="1608187" cy="1231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Walker Smith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t="6635" r="14075" b="7609"/>
          <a:stretch/>
        </p:blipFill>
        <p:spPr>
          <a:xfrm>
            <a:off x="6210226" y="5207075"/>
            <a:ext cx="820516" cy="902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dam Kustka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09" r="17713" b="24083"/>
          <a:stretch/>
        </p:blipFill>
        <p:spPr>
          <a:xfrm>
            <a:off x="7327632" y="2460273"/>
            <a:ext cx="767248" cy="1040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BobSanders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17" b="35294"/>
          <a:stretch/>
        </p:blipFill>
        <p:spPr>
          <a:xfrm>
            <a:off x="5020581" y="4958115"/>
            <a:ext cx="1079500" cy="86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hris Measures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8" t="39537"/>
          <a:stretch/>
        </p:blipFill>
        <p:spPr>
          <a:xfrm>
            <a:off x="7902175" y="4399597"/>
            <a:ext cx="1109141" cy="1016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Dan Ohnemus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69597" b="43333"/>
          <a:stretch/>
        </p:blipFill>
        <p:spPr>
          <a:xfrm>
            <a:off x="7186607" y="5105948"/>
            <a:ext cx="908273" cy="8779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Elizabeth Halliday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-111" r="10832" b="16540"/>
          <a:stretch/>
        </p:blipFill>
        <p:spPr>
          <a:xfrm>
            <a:off x="6299201" y="2411300"/>
            <a:ext cx="731542" cy="97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Josh Kohut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36782" b="30915"/>
          <a:stretch/>
        </p:blipFill>
        <p:spPr>
          <a:xfrm>
            <a:off x="4077894" y="2985694"/>
            <a:ext cx="1649806" cy="1649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_Captain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12689" r="19899" b="10250"/>
          <a:stretch/>
        </p:blipFill>
        <p:spPr>
          <a:xfrm>
            <a:off x="5289171" y="2904275"/>
            <a:ext cx="810910" cy="824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360720" y="0"/>
            <a:ext cx="4783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i="1" dirty="0" smtClean="0">
                <a:latin typeface="Times New Roman"/>
                <a:cs typeface="Times New Roman"/>
              </a:rPr>
              <a:t>9 </a:t>
            </a:r>
            <a:r>
              <a:rPr lang="en-US" sz="2400" b="1" i="1" dirty="0">
                <a:latin typeface="Times New Roman"/>
                <a:cs typeface="Times New Roman"/>
              </a:rPr>
              <a:t>Scientists and 1 Captain</a:t>
            </a:r>
          </a:p>
          <a:p>
            <a:pPr algn="r"/>
            <a:r>
              <a:rPr lang="en-US" sz="2400" b="1" i="1" dirty="0" smtClean="0">
                <a:latin typeface="Times New Roman"/>
                <a:cs typeface="Times New Roman"/>
              </a:rPr>
              <a:t>17 Schools and over 1,000 Students</a:t>
            </a:r>
          </a:p>
        </p:txBody>
      </p:sp>
      <p:pic>
        <p:nvPicPr>
          <p:cNvPr id="19" name="Picture 93" descr="Rutgers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1"/>
          <a:stretch>
            <a:fillRect/>
          </a:stretch>
        </p:blipFill>
        <p:spPr bwMode="auto">
          <a:xfrm>
            <a:off x="2442901" y="2068408"/>
            <a:ext cx="1487148" cy="55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3" descr="Logo BK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0" y="2060551"/>
            <a:ext cx="2179014" cy="55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4080808" y="2060551"/>
            <a:ext cx="686857" cy="196955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61821" y="5360051"/>
            <a:ext cx="155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Dr. Josh Kohut</a:t>
            </a:r>
            <a:endParaRPr lang="en-US" sz="1200" b="1" dirty="0">
              <a:solidFill>
                <a:schemeClr val="bg1"/>
              </a:solidFill>
            </a:endParaRPr>
          </a:p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Rutgers University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75404" y="755077"/>
            <a:ext cx="2671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/>
                <a:cs typeface="Times New Roman"/>
              </a:rPr>
              <a:t>http://</a:t>
            </a:r>
            <a:r>
              <a:rPr lang="en-US" sz="1600" b="1" dirty="0" err="1">
                <a:latin typeface="Times New Roman"/>
                <a:cs typeface="Times New Roman"/>
              </a:rPr>
              <a:t>coseenow.net</a:t>
            </a:r>
            <a:r>
              <a:rPr lang="en-US" sz="1600" b="1" dirty="0">
                <a:latin typeface="Times New Roman"/>
                <a:cs typeface="Times New Roman"/>
              </a:rPr>
              <a:t>/ross-sea/</a:t>
            </a:r>
          </a:p>
        </p:txBody>
      </p:sp>
      <p:pic>
        <p:nvPicPr>
          <p:cNvPr id="24" name="Picture 23" descr="Phoebe Lam.JP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t="24630" r="33595" b="22593"/>
          <a:stretch/>
        </p:blipFill>
        <p:spPr>
          <a:xfrm>
            <a:off x="4550432" y="4426363"/>
            <a:ext cx="713339" cy="833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-1" y="31234"/>
            <a:ext cx="4279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Live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Audiocasts</a:t>
            </a:r>
            <a:endParaRPr lang="en-US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- 9 Calls</a:t>
            </a:r>
          </a:p>
          <a:p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- 1 to 2 scientists on each</a:t>
            </a:r>
          </a:p>
          <a:p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- 1 to 3 schools on each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914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Screen shot 2012-02-20 at 8.36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4789"/>
            <a:ext cx="3962400" cy="2908011"/>
          </a:xfrm>
          <a:prstGeom prst="rect">
            <a:avLst/>
          </a:prstGeom>
        </p:spPr>
      </p:pic>
      <p:pic>
        <p:nvPicPr>
          <p:cNvPr id="18" name="Picture 17" descr="cl_201101220109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02" y="3079989"/>
            <a:ext cx="3624950" cy="2336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Becky Gas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043" b="28889"/>
          <a:stretch/>
        </p:blipFill>
        <p:spPr>
          <a:xfrm>
            <a:off x="8094880" y="3103302"/>
            <a:ext cx="916436" cy="1250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ugh Powell &amp; Chris Linde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4402" r="11566" b="18168"/>
          <a:stretch/>
        </p:blipFill>
        <p:spPr>
          <a:xfrm>
            <a:off x="4790426" y="1308100"/>
            <a:ext cx="1608187" cy="1231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Walker Smith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t="6635" r="14075" b="7609"/>
          <a:stretch/>
        </p:blipFill>
        <p:spPr>
          <a:xfrm>
            <a:off x="6210226" y="5207075"/>
            <a:ext cx="820516" cy="902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dam Kustka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09" r="17713" b="24083"/>
          <a:stretch/>
        </p:blipFill>
        <p:spPr>
          <a:xfrm>
            <a:off x="6845300" y="2411300"/>
            <a:ext cx="1376580" cy="1867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BobSanders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17" b="35294"/>
          <a:stretch/>
        </p:blipFill>
        <p:spPr>
          <a:xfrm>
            <a:off x="5020581" y="4958115"/>
            <a:ext cx="1079500" cy="86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hris Measures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8" t="39537"/>
          <a:stretch/>
        </p:blipFill>
        <p:spPr>
          <a:xfrm>
            <a:off x="7902175" y="4399597"/>
            <a:ext cx="1109141" cy="1016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Dan Ohnemus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69597" b="43333"/>
          <a:stretch/>
        </p:blipFill>
        <p:spPr>
          <a:xfrm>
            <a:off x="7186607" y="5105948"/>
            <a:ext cx="908273" cy="8779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Elizabeth Halliday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-111" r="10832" b="16540"/>
          <a:stretch/>
        </p:blipFill>
        <p:spPr>
          <a:xfrm>
            <a:off x="6299201" y="2411300"/>
            <a:ext cx="731542" cy="97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Josh Kohut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36782" b="30915"/>
          <a:stretch/>
        </p:blipFill>
        <p:spPr>
          <a:xfrm>
            <a:off x="4313797" y="3421697"/>
            <a:ext cx="977900" cy="977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_Captain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12689" r="19899" b="10250"/>
          <a:stretch/>
        </p:blipFill>
        <p:spPr>
          <a:xfrm>
            <a:off x="5289171" y="2904275"/>
            <a:ext cx="810910" cy="824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360720" y="0"/>
            <a:ext cx="4783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i="1" dirty="0" smtClean="0">
                <a:latin typeface="Times New Roman"/>
                <a:cs typeface="Times New Roman"/>
              </a:rPr>
              <a:t>9 </a:t>
            </a:r>
            <a:r>
              <a:rPr lang="en-US" sz="2400" b="1" i="1" dirty="0">
                <a:latin typeface="Times New Roman"/>
                <a:cs typeface="Times New Roman"/>
              </a:rPr>
              <a:t>Scientists and 1 Captain</a:t>
            </a:r>
          </a:p>
          <a:p>
            <a:pPr algn="r"/>
            <a:r>
              <a:rPr lang="en-US" sz="2400" b="1" i="1" dirty="0" smtClean="0">
                <a:latin typeface="Times New Roman"/>
                <a:cs typeface="Times New Roman"/>
              </a:rPr>
              <a:t>17 Schools and over 1,000 Students</a:t>
            </a:r>
          </a:p>
        </p:txBody>
      </p:sp>
      <p:pic>
        <p:nvPicPr>
          <p:cNvPr id="19" name="Picture 93" descr="Rutgers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1"/>
          <a:stretch>
            <a:fillRect/>
          </a:stretch>
        </p:blipFill>
        <p:spPr bwMode="auto">
          <a:xfrm>
            <a:off x="2442901" y="2068408"/>
            <a:ext cx="1487148" cy="55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3" descr="Logo BK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0" y="2060551"/>
            <a:ext cx="2179014" cy="55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4080808" y="2060551"/>
            <a:ext cx="686857" cy="196955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75404" y="755077"/>
            <a:ext cx="2671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/>
                <a:cs typeface="Times New Roman"/>
              </a:rPr>
              <a:t>http://</a:t>
            </a:r>
            <a:r>
              <a:rPr lang="en-US" sz="1600" b="1" dirty="0" err="1">
                <a:latin typeface="Times New Roman"/>
                <a:cs typeface="Times New Roman"/>
              </a:rPr>
              <a:t>coseenow.net</a:t>
            </a:r>
            <a:r>
              <a:rPr lang="en-US" sz="1600" b="1" dirty="0">
                <a:latin typeface="Times New Roman"/>
                <a:cs typeface="Times New Roman"/>
              </a:rPr>
              <a:t>/ross-sea/</a:t>
            </a:r>
          </a:p>
        </p:txBody>
      </p:sp>
      <p:pic>
        <p:nvPicPr>
          <p:cNvPr id="24" name="Picture 23" descr="Phoebe Lam.JP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t="24630" r="33595" b="22593"/>
          <a:stretch/>
        </p:blipFill>
        <p:spPr>
          <a:xfrm>
            <a:off x="4550432" y="4426363"/>
            <a:ext cx="713339" cy="833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-1" y="31234"/>
            <a:ext cx="4279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Live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Audiocasts</a:t>
            </a:r>
            <a:endParaRPr lang="en-US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- 9 Calls</a:t>
            </a:r>
          </a:p>
          <a:p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- 1 to 2 scientists on each</a:t>
            </a:r>
          </a:p>
          <a:p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- 1 to 3 schools on each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116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" name="Picture 23" descr="cl_20110212161329-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8"/>
          <a:stretch/>
        </p:blipFill>
        <p:spPr>
          <a:xfrm>
            <a:off x="203079" y="2904772"/>
            <a:ext cx="3911721" cy="2899295"/>
          </a:xfrm>
          <a:prstGeom prst="rect">
            <a:avLst/>
          </a:prstGeom>
        </p:spPr>
      </p:pic>
      <p:pic>
        <p:nvPicPr>
          <p:cNvPr id="18" name="Picture 17" descr="cl_201101220109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02" y="3079989"/>
            <a:ext cx="3624950" cy="2336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Becky Gas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043" b="28889"/>
          <a:stretch/>
        </p:blipFill>
        <p:spPr>
          <a:xfrm>
            <a:off x="8094880" y="3103302"/>
            <a:ext cx="916436" cy="1250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ugh Powell &amp; Chris Linde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4402" r="11566" b="18168"/>
          <a:stretch/>
        </p:blipFill>
        <p:spPr>
          <a:xfrm>
            <a:off x="4790426" y="1308100"/>
            <a:ext cx="1608187" cy="1231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Walker Smith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t="6635" r="14075" b="7609"/>
          <a:stretch/>
        </p:blipFill>
        <p:spPr>
          <a:xfrm>
            <a:off x="6210226" y="5207075"/>
            <a:ext cx="820516" cy="902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dam Kustka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09" r="17713" b="24083"/>
          <a:stretch/>
        </p:blipFill>
        <p:spPr>
          <a:xfrm>
            <a:off x="7327632" y="2460273"/>
            <a:ext cx="767248" cy="1040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BobSanders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17" b="35294"/>
          <a:stretch/>
        </p:blipFill>
        <p:spPr>
          <a:xfrm>
            <a:off x="5020581" y="4958115"/>
            <a:ext cx="1079500" cy="86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hris Measures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8" t="39537"/>
          <a:stretch/>
        </p:blipFill>
        <p:spPr>
          <a:xfrm>
            <a:off x="7902175" y="4399597"/>
            <a:ext cx="1109141" cy="1016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Dan Ohnemus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69597" b="43333"/>
          <a:stretch/>
        </p:blipFill>
        <p:spPr>
          <a:xfrm>
            <a:off x="7186607" y="5105948"/>
            <a:ext cx="908273" cy="8779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Elizabeth Halliday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-111" r="10832" b="16540"/>
          <a:stretch/>
        </p:blipFill>
        <p:spPr>
          <a:xfrm>
            <a:off x="6299201" y="2411300"/>
            <a:ext cx="731542" cy="97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Josh Kohut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36782" b="30915"/>
          <a:stretch/>
        </p:blipFill>
        <p:spPr>
          <a:xfrm>
            <a:off x="4313797" y="3421697"/>
            <a:ext cx="977900" cy="977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_Captain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12689" r="19899" b="10250"/>
          <a:stretch/>
        </p:blipFill>
        <p:spPr>
          <a:xfrm>
            <a:off x="5289171" y="2904275"/>
            <a:ext cx="810910" cy="824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360720" y="0"/>
            <a:ext cx="4783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i="1" dirty="0" smtClean="0">
                <a:latin typeface="Times New Roman"/>
                <a:cs typeface="Times New Roman"/>
              </a:rPr>
              <a:t>9 </a:t>
            </a:r>
            <a:r>
              <a:rPr lang="en-US" sz="2400" b="1" i="1" dirty="0">
                <a:latin typeface="Times New Roman"/>
                <a:cs typeface="Times New Roman"/>
              </a:rPr>
              <a:t>Scientists and 1 Captain</a:t>
            </a:r>
          </a:p>
          <a:p>
            <a:pPr algn="r"/>
            <a:r>
              <a:rPr lang="en-US" sz="2400" b="1" i="1" dirty="0" smtClean="0">
                <a:latin typeface="Times New Roman"/>
                <a:cs typeface="Times New Roman"/>
              </a:rPr>
              <a:t>17 Schools and over 1,000 Students</a:t>
            </a:r>
          </a:p>
        </p:txBody>
      </p:sp>
      <p:pic>
        <p:nvPicPr>
          <p:cNvPr id="19" name="Picture 93" descr="Rutgers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1"/>
          <a:stretch>
            <a:fillRect/>
          </a:stretch>
        </p:blipFill>
        <p:spPr bwMode="auto">
          <a:xfrm>
            <a:off x="2442901" y="2068408"/>
            <a:ext cx="1487148" cy="55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3" descr="Logo BK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0" y="2060551"/>
            <a:ext cx="2179014" cy="55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4080808" y="2060551"/>
            <a:ext cx="686857" cy="196955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75404" y="755077"/>
            <a:ext cx="2671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/>
                <a:cs typeface="Times New Roman"/>
              </a:rPr>
              <a:t>http://</a:t>
            </a:r>
            <a:r>
              <a:rPr lang="en-US" sz="1600" b="1" dirty="0" err="1">
                <a:latin typeface="Times New Roman"/>
                <a:cs typeface="Times New Roman"/>
              </a:rPr>
              <a:t>coseenow.net</a:t>
            </a:r>
            <a:r>
              <a:rPr lang="en-US" sz="1600" b="1" dirty="0">
                <a:latin typeface="Times New Roman"/>
                <a:cs typeface="Times New Roman"/>
              </a:rPr>
              <a:t>/ross-sea/</a:t>
            </a:r>
          </a:p>
        </p:txBody>
      </p:sp>
      <p:pic>
        <p:nvPicPr>
          <p:cNvPr id="14" name="Picture 13" descr="cl_20110128001249-3.jp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6"/>
          <a:stretch/>
        </p:blipFill>
        <p:spPr>
          <a:xfrm>
            <a:off x="186258" y="2909795"/>
            <a:ext cx="3941242" cy="2886520"/>
          </a:xfrm>
          <a:prstGeom prst="rect">
            <a:avLst/>
          </a:prstGeom>
        </p:spPr>
      </p:pic>
      <p:pic>
        <p:nvPicPr>
          <p:cNvPr id="25" name="Picture 24" descr="cl_20110127151326.jp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9"/>
          <a:stretch/>
        </p:blipFill>
        <p:spPr>
          <a:xfrm>
            <a:off x="198958" y="2897020"/>
            <a:ext cx="3941242" cy="2899295"/>
          </a:xfrm>
          <a:prstGeom prst="rect">
            <a:avLst/>
          </a:prstGeom>
        </p:spPr>
      </p:pic>
      <p:pic>
        <p:nvPicPr>
          <p:cNvPr id="27" name="Picture 26" descr="cl_20110126232318-2.jp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8"/>
          <a:stretch/>
        </p:blipFill>
        <p:spPr>
          <a:xfrm>
            <a:off x="186258" y="2901554"/>
            <a:ext cx="3952472" cy="2902513"/>
          </a:xfrm>
          <a:prstGeom prst="rect">
            <a:avLst/>
          </a:prstGeom>
        </p:spPr>
      </p:pic>
      <p:pic>
        <p:nvPicPr>
          <p:cNvPr id="30" name="Picture 29" descr="Phoebe Lam.JP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t="24630" r="33595" b="22593"/>
          <a:stretch/>
        </p:blipFill>
        <p:spPr>
          <a:xfrm>
            <a:off x="4550432" y="4426363"/>
            <a:ext cx="713339" cy="833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>
          <a:xfrm>
            <a:off x="-1" y="31234"/>
            <a:ext cx="4279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Live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Audiocasts</a:t>
            </a:r>
            <a:endParaRPr lang="en-US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- 9 Calls</a:t>
            </a:r>
          </a:p>
          <a:p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- 1 to 2 scientists on each</a:t>
            </a:r>
          </a:p>
          <a:p>
            <a:r>
              <a:rPr lang="en-US" b="1" i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- 1 to 3 schools on each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419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2" y="31234"/>
            <a:ext cx="5994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Live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Audiocasts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:  Scientist’s Perspective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endParaRPr lang="en-US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9260" y="2896556"/>
            <a:ext cx="370888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‘When </a:t>
            </a:r>
            <a:r>
              <a:rPr lang="en-US" i="1" dirty="0">
                <a:latin typeface="Times New Roman"/>
                <a:cs typeface="Times New Roman"/>
              </a:rPr>
              <a:t>the scientists responded positively to their questions, they got 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really excited</a:t>
            </a:r>
            <a:r>
              <a:rPr lang="en-US" i="1" dirty="0">
                <a:latin typeface="Times New Roman"/>
                <a:cs typeface="Times New Roman"/>
              </a:rPr>
              <a:t>. They talked </a:t>
            </a:r>
            <a:r>
              <a:rPr lang="en-US" i="1" dirty="0" smtClean="0">
                <a:latin typeface="Times New Roman"/>
                <a:cs typeface="Times New Roman"/>
              </a:rPr>
              <a:t>about that </a:t>
            </a:r>
            <a:r>
              <a:rPr lang="en-US" i="1" dirty="0">
                <a:latin typeface="Times New Roman"/>
                <a:cs typeface="Times New Roman"/>
              </a:rPr>
              <a:t>and told other </a:t>
            </a:r>
            <a:r>
              <a:rPr lang="en-US" i="1" dirty="0" smtClean="0">
                <a:latin typeface="Times New Roman"/>
                <a:cs typeface="Times New Roman"/>
              </a:rPr>
              <a:t>people…’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 	- Ross Sea Teacher Comment</a:t>
            </a: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‘They </a:t>
            </a:r>
            <a:r>
              <a:rPr lang="en-US" i="1" dirty="0">
                <a:latin typeface="Times New Roman"/>
                <a:cs typeface="Times New Roman"/>
              </a:rPr>
              <a:t>think 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scientists are cool</a:t>
            </a:r>
            <a:r>
              <a:rPr lang="en-US" i="1" dirty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…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They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weren’t bored.</a:t>
            </a:r>
            <a:r>
              <a:rPr lang="en-US" i="1" dirty="0" smtClean="0">
                <a:latin typeface="Times New Roman"/>
                <a:cs typeface="Times New Roman"/>
              </a:rPr>
              <a:t>’</a:t>
            </a:r>
          </a:p>
          <a:p>
            <a:r>
              <a:rPr lang="en-US" i="1" dirty="0">
                <a:latin typeface="Times New Roman"/>
                <a:cs typeface="Times New Roman"/>
              </a:rPr>
              <a:t>	- Ross Sea Teacher Comment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2883248"/>
            <a:ext cx="4572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latin typeface="Times New Roman"/>
                <a:ea typeface="ＭＳ Ｐゴシック" charset="0"/>
                <a:cs typeface="Times New Roman"/>
              </a:rPr>
              <a:t>‘… I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think you should do your 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Ph.D</a:t>
            </a:r>
            <a:r>
              <a:rPr lang="en-US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.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 on that question because it</a:t>
            </a:r>
            <a:r>
              <a:rPr lang="ja-JP" altLang="en-US" i="1" dirty="0">
                <a:latin typeface="Times New Roman"/>
                <a:ea typeface="ＭＳ Ｐゴシック" charset="0"/>
                <a:cs typeface="Times New Roman"/>
              </a:rPr>
              <a:t>’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s an area that we don</a:t>
            </a:r>
            <a:r>
              <a:rPr lang="ja-JP" altLang="en-US" i="1" dirty="0">
                <a:latin typeface="Times New Roman"/>
                <a:ea typeface="ＭＳ Ｐゴシック" charset="0"/>
                <a:cs typeface="Times New Roman"/>
              </a:rPr>
              <a:t>’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t know much about.  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Very good question</a:t>
            </a:r>
            <a:r>
              <a:rPr lang="en-US" i="1" dirty="0" smtClean="0">
                <a:latin typeface="Times New Roman"/>
                <a:ea typeface="ＭＳ Ｐゴシック" charset="0"/>
                <a:cs typeface="Times New Roman"/>
              </a:rPr>
              <a:t>.’</a:t>
            </a:r>
          </a:p>
          <a:p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	</a:t>
            </a:r>
            <a:endParaRPr lang="en-US" i="1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	</a:t>
            </a:r>
            <a:r>
              <a:rPr lang="en-US" i="1" dirty="0" smtClean="0">
                <a:latin typeface="Times New Roman"/>
                <a:ea typeface="ＭＳ Ｐゴシック" charset="0"/>
                <a:cs typeface="Times New Roman"/>
              </a:rPr>
              <a:t>- Scientist Response to Student Question</a:t>
            </a:r>
          </a:p>
          <a:p>
            <a:endParaRPr lang="en-US" i="1" dirty="0">
              <a:latin typeface="Times New Roman"/>
              <a:ea typeface="ＭＳ Ｐゴシック" charset="0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r>
              <a:rPr lang="en-US" i="1" dirty="0" smtClean="0">
                <a:latin typeface="Times New Roman"/>
                <a:cs typeface="Times New Roman"/>
              </a:rPr>
              <a:t>We targeted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5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scientists </a:t>
            </a:r>
            <a:r>
              <a:rPr lang="en-US" i="1" dirty="0" smtClean="0">
                <a:latin typeface="Times New Roman"/>
                <a:cs typeface="Times New Roman"/>
              </a:rPr>
              <a:t>to participate.  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We got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9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 smtClean="0">
                <a:latin typeface="Times New Roman"/>
                <a:cs typeface="Times New Roman"/>
              </a:rPr>
              <a:t>scientists </a:t>
            </a:r>
            <a:r>
              <a:rPr lang="en-US" i="1" dirty="0">
                <a:latin typeface="Times New Roman"/>
                <a:cs typeface="Times New Roman"/>
              </a:rPr>
              <a:t>and 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smtClean="0">
                <a:latin typeface="Times New Roman"/>
                <a:cs typeface="Times New Roman"/>
              </a:rPr>
              <a:t>captain</a:t>
            </a:r>
            <a:r>
              <a:rPr lang="en-US" i="1" dirty="0" smtClean="0">
                <a:latin typeface="Times New Roman"/>
                <a:cs typeface="Times New Roman"/>
              </a:rPr>
              <a:t>. </a:t>
            </a:r>
            <a:endParaRPr lang="en-US" i="1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1947" y="631666"/>
            <a:ext cx="232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Students</a:t>
            </a:r>
            <a:endParaRPr lang="en-US" sz="16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8879" y="616010"/>
            <a:ext cx="232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Scientists</a:t>
            </a:r>
            <a:endParaRPr lang="en-US" sz="16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1" name="Picture 30" descr="DSC_24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58" y="1016120"/>
            <a:ext cx="2867669" cy="19196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cl_201008111049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7" y="1082248"/>
            <a:ext cx="2728283" cy="18143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791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8889"/>
          <a:stretch/>
        </p:blipFill>
        <p:spPr>
          <a:xfrm>
            <a:off x="0" y="0"/>
            <a:ext cx="9144000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044792"/>
            <a:ext cx="84963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I was quite impressed with this whole broader impacts project</a:t>
            </a:r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.  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It certainly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was more 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cs typeface="Times New Roman"/>
              </a:rPr>
              <a:t>extensive</a:t>
            </a:r>
            <a:r>
              <a:rPr lang="en-US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than anything 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I’ve ever participated </a:t>
            </a:r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lang="en-US" i="1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lang="en-US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							</a:t>
            </a:r>
          </a:p>
          <a:p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							- Scientist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Comment</a:t>
            </a:r>
          </a:p>
          <a:p>
            <a:endParaRPr lang="en-US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was great. I enjoyed it and was happy to see such a 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cs typeface="Times New Roman"/>
              </a:rPr>
              <a:t>professional</a:t>
            </a:r>
            <a:r>
              <a:rPr lang="en-US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approach to this. If </a:t>
            </a:r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we do 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not do something about raising the level of science literacy in the US we are doomed!</a:t>
            </a:r>
          </a:p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								- Scientist Comment							</a:t>
            </a:r>
          </a:p>
          <a:p>
            <a:endParaRPr lang="en-US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Just 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a big thank you to all those involved to make it so </a:t>
            </a:r>
            <a:r>
              <a:rPr lang="en-US" sz="2400" b="1" i="1" dirty="0">
                <a:solidFill>
                  <a:srgbClr val="FFFF00"/>
                </a:solidFill>
                <a:latin typeface="Times New Roman"/>
                <a:cs typeface="Times New Roman"/>
              </a:rPr>
              <a:t>easy</a:t>
            </a:r>
            <a:r>
              <a:rPr lang="en-US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to be part of this great </a:t>
            </a:r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program.  I 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am very interested to learn what impact we had and how we might improve it in the future.</a:t>
            </a:r>
          </a:p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								- Scientist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Comment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31234"/>
            <a:ext cx="42790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Summary</a:t>
            </a:r>
          </a:p>
          <a:p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Scientist’s Perspective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892176" y="4991100"/>
            <a:ext cx="1251824" cy="1257300"/>
            <a:chOff x="0" y="4991100"/>
            <a:chExt cx="1251824" cy="1257300"/>
          </a:xfrm>
        </p:grpSpPr>
        <p:sp>
          <p:nvSpPr>
            <p:cNvPr id="10" name="Oval 9"/>
            <p:cNvSpPr/>
            <p:nvPr/>
          </p:nvSpPr>
          <p:spPr>
            <a:xfrm>
              <a:off x="228600" y="5257800"/>
              <a:ext cx="800100" cy="7620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74" descr="nsf1.t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91100"/>
              <a:ext cx="1251824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0" y="5659733"/>
            <a:ext cx="51603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/>
                <a:cs typeface="Times New Roman"/>
              </a:rPr>
              <a:t>http://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coseenow.net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cs typeface="Times New Roman"/>
              </a:rPr>
              <a:t>/ross-sea/</a:t>
            </a:r>
          </a:p>
        </p:txBody>
      </p:sp>
    </p:spTree>
    <p:extLst>
      <p:ext uri="{BB962C8B-B14F-4D97-AF65-F5344CB8AC3E}">
        <p14:creationId xmlns:p14="http://schemas.microsoft.com/office/powerpoint/2010/main" val="39409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_201101220109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"/>
          <a:stretch/>
        </p:blipFill>
        <p:spPr>
          <a:xfrm>
            <a:off x="-1" y="0"/>
            <a:ext cx="914400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1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_201102111737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/>
          <a:stretch/>
        </p:blipFill>
        <p:spPr>
          <a:xfrm>
            <a:off x="0" y="12699"/>
            <a:ext cx="9144000" cy="6224369"/>
          </a:xfrm>
          <a:prstGeom prst="rect">
            <a:avLst/>
          </a:prstGeom>
        </p:spPr>
      </p:pic>
      <p:pic>
        <p:nvPicPr>
          <p:cNvPr id="7" name="Picture 6" descr="cl_20110203201401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40500" r="50000"/>
          <a:stretch/>
        </p:blipFill>
        <p:spPr>
          <a:xfrm>
            <a:off x="0" y="12699"/>
            <a:ext cx="4521200" cy="62243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2600" y="16178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Modified Circumpolar Deep Water  and the Ross Sea Ecosystem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13" name="Picture 12" descr="ORSI_CLIM_TEMP_2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6520" r="19346" b="8213"/>
          <a:stretch/>
        </p:blipFill>
        <p:spPr>
          <a:xfrm>
            <a:off x="392566" y="1313534"/>
            <a:ext cx="3633334" cy="39891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7820" y="873088"/>
            <a:ext cx="2032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Ross Sea Forecasts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0767" y="5302704"/>
            <a:ext cx="2102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Orsi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and </a:t>
            </a:r>
            <a:r>
              <a:rPr lang="en-US" sz="16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Weiderwahl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40" y="1313534"/>
            <a:ext cx="3936535" cy="3989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270230" y="5320087"/>
            <a:ext cx="16368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Times New Roman" charset="0"/>
              </a:rPr>
              <a:t>Dinninman</a:t>
            </a:r>
            <a:r>
              <a:rPr lang="en-US" sz="1600" i="1" dirty="0">
                <a:solidFill>
                  <a:schemeClr val="bg1"/>
                </a:solidFill>
                <a:latin typeface="Times New Roman" charset="0"/>
              </a:rPr>
              <a:t> et al.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6903" y="878871"/>
            <a:ext cx="220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Ross Sea Climatology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566" y="5302704"/>
            <a:ext cx="1946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Temperature – 250m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230" y="1313534"/>
            <a:ext cx="187377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9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 descr="ru26D_trac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8290" r="21709" b="9136"/>
          <a:stretch/>
        </p:blipFill>
        <p:spPr>
          <a:xfrm>
            <a:off x="-1" y="890493"/>
            <a:ext cx="6489698" cy="5340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/>
          <p:cNvSpPr/>
          <p:nvPr/>
        </p:nvSpPr>
        <p:spPr>
          <a:xfrm>
            <a:off x="2333552" y="2828901"/>
            <a:ext cx="290031" cy="292608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l_201101181125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493"/>
            <a:ext cx="1697353" cy="1128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0" y="119965"/>
            <a:ext cx="9501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Deep Glider Mapping of Ross Sea Water Masses                          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Poster B2025 Today!</a:t>
            </a:r>
          </a:p>
          <a:p>
            <a:r>
              <a:rPr lang="en-US" sz="16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Cross bank section identifies peak MCDW</a:t>
            </a:r>
            <a:endParaRPr lang="en-US" sz="16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ru26d_20101228T0815-20110110T1713_sea-water-temperature-neutral-density-contour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21527" r="5211" b="21299"/>
          <a:stretch/>
        </p:blipFill>
        <p:spPr>
          <a:xfrm>
            <a:off x="3898900" y="3738288"/>
            <a:ext cx="5245100" cy="2505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 cmpd="sng">
            <a:solidFill>
              <a:schemeClr val="tx1"/>
            </a:solidFill>
          </a:ln>
          <a:effectLst/>
        </p:spPr>
      </p:pic>
      <p:pic>
        <p:nvPicPr>
          <p:cNvPr id="8" name="Picture 7" descr="CPJ_071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42" y="890493"/>
            <a:ext cx="4238158" cy="2835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147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457200" y="1976438"/>
            <a:ext cx="807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endParaRPr lang="en-US" sz="1600" b="0"/>
          </a:p>
          <a:p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4027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charset="0"/>
              </a:rPr>
              <a:t>The Ross Sea Connection</a:t>
            </a:r>
          </a:p>
        </p:txBody>
      </p:sp>
      <p:sp>
        <p:nvSpPr>
          <p:cNvPr id="36871" name="TextBox 5"/>
          <p:cNvSpPr txBox="1">
            <a:spLocks noChangeArrowheads="1"/>
          </p:cNvSpPr>
          <p:nvPr/>
        </p:nvSpPr>
        <p:spPr bwMode="auto">
          <a:xfrm>
            <a:off x="255588" y="862013"/>
            <a:ext cx="8077200" cy="587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0" dirty="0">
              <a:latin typeface="Times New Roman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charset="0"/>
              </a:rPr>
              <a:t>Summer Teacher Institute </a:t>
            </a:r>
            <a:r>
              <a:rPr lang="en-US" sz="2000" b="1" dirty="0" smtClean="0">
                <a:solidFill>
                  <a:srgbClr val="0000FF"/>
                </a:solidFill>
                <a:latin typeface="Times New Roman" charset="0"/>
              </a:rPr>
              <a:t>(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Poster Today: B0696)</a:t>
            </a:r>
          </a:p>
          <a:p>
            <a:r>
              <a:rPr lang="en-US" sz="2000" dirty="0" smtClean="0">
                <a:solidFill>
                  <a:srgbClr val="FF3300"/>
                </a:solidFill>
                <a:latin typeface="Times New Roman" charset="0"/>
              </a:rPr>
              <a:t>	</a:t>
            </a:r>
            <a:r>
              <a:rPr lang="en-US" dirty="0" smtClean="0">
                <a:latin typeface="Times New Roman" charset="0"/>
              </a:rPr>
              <a:t>- 25 teachers</a:t>
            </a:r>
            <a:endParaRPr lang="en-US" dirty="0">
              <a:latin typeface="Times New Roman" charset="0"/>
            </a:endParaRPr>
          </a:p>
          <a:p>
            <a:r>
              <a:rPr lang="en-US" sz="2000" dirty="0" smtClean="0">
                <a:solidFill>
                  <a:srgbClr val="FF3300"/>
                </a:solidFill>
                <a:latin typeface="Times New Roman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- Grades 6-9</a:t>
            </a:r>
          </a:p>
          <a:p>
            <a:endParaRPr lang="en-US" sz="2000" dirty="0" smtClean="0">
              <a:solidFill>
                <a:srgbClr val="FF3300"/>
              </a:solidFill>
              <a:latin typeface="Times New Roman" charset="0"/>
            </a:endParaRPr>
          </a:p>
          <a:p>
            <a:r>
              <a:rPr lang="en-US" sz="2400" b="1" dirty="0">
                <a:solidFill>
                  <a:srgbClr val="FF3300"/>
                </a:solidFill>
                <a:latin typeface="Times New Roman" charset="0"/>
              </a:rPr>
              <a:t>Evaluation </a:t>
            </a:r>
            <a:r>
              <a:rPr lang="en-US" sz="2400" b="1" dirty="0">
                <a:solidFill>
                  <a:srgbClr val="0000FF"/>
                </a:solidFill>
                <a:latin typeface="Times New Roman" charset="0"/>
              </a:rPr>
              <a:t>(Stay tuned, coming up next!)</a:t>
            </a:r>
          </a:p>
          <a:p>
            <a:r>
              <a:rPr lang="en-US" sz="2400" b="1" dirty="0">
                <a:solidFill>
                  <a:srgbClr val="FF3300"/>
                </a:solidFill>
                <a:latin typeface="Times New Roman" charset="0"/>
              </a:rPr>
              <a:t>	</a:t>
            </a:r>
            <a:r>
              <a:rPr lang="en-US" sz="2400" dirty="0">
                <a:latin typeface="Times New Roman" charset="0"/>
              </a:rPr>
              <a:t>- </a:t>
            </a:r>
            <a:r>
              <a:rPr lang="en-US" sz="2000" dirty="0">
                <a:latin typeface="Times New Roman" charset="0"/>
              </a:rPr>
              <a:t>Guided the design of our approach</a:t>
            </a:r>
          </a:p>
          <a:p>
            <a:r>
              <a:rPr lang="en-US" sz="2000" dirty="0">
                <a:latin typeface="Times New Roman" charset="0"/>
              </a:rPr>
              <a:t>	- Effectiveness of the program through surveys </a:t>
            </a:r>
          </a:p>
          <a:p>
            <a:r>
              <a:rPr lang="en-US" sz="2000" dirty="0">
                <a:latin typeface="Times New Roman" charset="0"/>
              </a:rPr>
              <a:t>		and interviews</a:t>
            </a:r>
          </a:p>
          <a:p>
            <a:r>
              <a:rPr lang="en-US" sz="2000" b="1" dirty="0" smtClean="0">
                <a:solidFill>
                  <a:srgbClr val="FF3300"/>
                </a:solidFill>
                <a:latin typeface="Times New Roman" charset="0"/>
              </a:rPr>
              <a:t>Daily </a:t>
            </a:r>
            <a:r>
              <a:rPr lang="en-US" sz="2000" b="1" dirty="0" smtClean="0">
                <a:solidFill>
                  <a:srgbClr val="FF3300"/>
                </a:solidFill>
                <a:latin typeface="Times New Roman" charset="0"/>
              </a:rPr>
              <a:t>Journals</a:t>
            </a:r>
          </a:p>
          <a:p>
            <a:r>
              <a:rPr lang="en-US" sz="2000" dirty="0">
                <a:solidFill>
                  <a:srgbClr val="FF3300"/>
                </a:solidFill>
                <a:latin typeface="Times New Roman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- 30 entries</a:t>
            </a:r>
          </a:p>
          <a:p>
            <a:r>
              <a:rPr lang="en-US" dirty="0">
                <a:solidFill>
                  <a:srgbClr val="000000"/>
                </a:solidFill>
                <a:latin typeface="Times New Roman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- 350 Comments</a:t>
            </a: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pPr lvl="1"/>
            <a:endParaRPr lang="en-US" b="0" dirty="0">
              <a:latin typeface="Times New Roman" charset="0"/>
            </a:endParaRPr>
          </a:p>
          <a:p>
            <a:r>
              <a:rPr lang="en-US" sz="2000" b="1" dirty="0" smtClean="0">
                <a:solidFill>
                  <a:srgbClr val="FF3300"/>
                </a:solidFill>
                <a:latin typeface="Times New Roman" charset="0"/>
              </a:rPr>
              <a:t>Live </a:t>
            </a:r>
            <a:r>
              <a:rPr lang="en-US" sz="2000" b="1" dirty="0" err="1">
                <a:solidFill>
                  <a:srgbClr val="FF3300"/>
                </a:solidFill>
                <a:latin typeface="Times New Roman" charset="0"/>
              </a:rPr>
              <a:t>Audiocasts</a:t>
            </a:r>
            <a:r>
              <a:rPr lang="en-US" sz="2000" b="1" dirty="0">
                <a:solidFill>
                  <a:srgbClr val="FF3300"/>
                </a:solidFill>
                <a:latin typeface="Times New Roman" charset="0"/>
              </a:rPr>
              <a:t> from the </a:t>
            </a:r>
            <a:r>
              <a:rPr lang="en-US" sz="2000" b="1" dirty="0" smtClean="0">
                <a:solidFill>
                  <a:srgbClr val="FF3300"/>
                </a:solidFill>
                <a:latin typeface="Times New Roman" charset="0"/>
              </a:rPr>
              <a:t>Ship (9)</a:t>
            </a:r>
          </a:p>
          <a:p>
            <a:r>
              <a:rPr lang="en-US" sz="2000" dirty="0" smtClean="0">
                <a:solidFill>
                  <a:srgbClr val="FF3300"/>
                </a:solidFill>
                <a:latin typeface="Times New Roman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- 17 schools</a:t>
            </a:r>
          </a:p>
          <a:p>
            <a:r>
              <a:rPr lang="en-US" dirty="0">
                <a:solidFill>
                  <a:srgbClr val="000000"/>
                </a:solidFill>
                <a:latin typeface="Times New Roman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- 9 scientists and 1 captain</a:t>
            </a: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endParaRPr lang="en-US" dirty="0" smtClean="0">
              <a:solidFill>
                <a:srgbClr val="000000"/>
              </a:solidFill>
              <a:latin typeface="Times New Roman" charset="0"/>
            </a:endParaRPr>
          </a:p>
          <a:p>
            <a:endParaRPr lang="en-US" b="0" dirty="0">
              <a:latin typeface="Times New Roman" charset="0"/>
            </a:endParaRPr>
          </a:p>
          <a:p>
            <a:pPr lvl="1"/>
            <a:endParaRPr lang="en-US" sz="2000" b="0" dirty="0">
              <a:latin typeface="Times New Roman" charset="0"/>
            </a:endParaRPr>
          </a:p>
        </p:txBody>
      </p:sp>
      <p:pic>
        <p:nvPicPr>
          <p:cNvPr id="3" name="Picture 2" descr="cl_201008121345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11440"/>
            <a:ext cx="3049588" cy="2027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00"/>
            </a:solidFill>
          </a:ln>
          <a:effectLst/>
        </p:spPr>
      </p:pic>
      <p:pic>
        <p:nvPicPr>
          <p:cNvPr id="4" name="Picture 3" descr="cl_201008121109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801"/>
            <a:ext cx="3022600" cy="2010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00"/>
            </a:solidFill>
          </a:ln>
          <a:effectLst/>
        </p:spPr>
      </p:pic>
      <p:pic>
        <p:nvPicPr>
          <p:cNvPr id="5" name="Picture 4" descr="cl_201008111107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78300"/>
            <a:ext cx="3049588" cy="2027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00"/>
            </a:solidFill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40686" y="-25399"/>
            <a:ext cx="130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Technology</a:t>
            </a:r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210602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Science</a:t>
            </a:r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5564" y="4208124"/>
            <a:ext cx="70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Tools</a:t>
            </a:r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1773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8824" r="2856" b="16862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 descr="20110129-_DSC26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274867" cy="28320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156200" y="818848"/>
            <a:ext cx="38735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Chris Linder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Chris Linder Photography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Photographer and Facilitator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Physical Oceanographer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Over 50,000 photos taken</a:t>
            </a:r>
          </a:p>
          <a:p>
            <a:pPr marL="285750" indent="-285750">
              <a:buFontTx/>
              <a:buChar char="-"/>
            </a:pPr>
            <a:endParaRPr lang="en-US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  <a:p>
            <a:endParaRPr lang="en-US" sz="2800" b="1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Hugh Powell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Cornell University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Science Writer and Storyteller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Ornithologist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30 blog entries and 120		  	      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	responses to comments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08908" y="24746"/>
            <a:ext cx="292079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charset="0"/>
              </a:rPr>
              <a:t>The </a:t>
            </a:r>
            <a:r>
              <a:rPr lang="en-US" sz="3200" b="1" dirty="0" smtClean="0">
                <a:solidFill>
                  <a:srgbClr val="0000FF"/>
                </a:solidFill>
                <a:latin typeface="Times New Roman" charset="0"/>
              </a:rPr>
              <a:t>Field Team</a:t>
            </a:r>
            <a:endParaRPr lang="en-US" sz="3200" b="1" dirty="0">
              <a:solidFill>
                <a:srgbClr val="0000FF"/>
              </a:solidFill>
              <a:latin typeface="Times New Roman" charset="0"/>
            </a:endParaRPr>
          </a:p>
        </p:txBody>
      </p:sp>
      <p:pic>
        <p:nvPicPr>
          <p:cNvPr id="3" name="Picture 2" descr="cl_2011020118472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/>
          <a:stretch/>
        </p:blipFill>
        <p:spPr>
          <a:xfrm>
            <a:off x="0" y="2832098"/>
            <a:ext cx="4274866" cy="34163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20110211-_DSC3748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43" y="-1"/>
            <a:ext cx="1591096" cy="1054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8845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_2011012822030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r="19354" b="179"/>
          <a:stretch/>
        </p:blipFill>
        <p:spPr>
          <a:xfrm>
            <a:off x="0" y="0"/>
            <a:ext cx="9144000" cy="6299200"/>
          </a:xfrm>
        </p:spPr>
      </p:pic>
      <p:pic>
        <p:nvPicPr>
          <p:cNvPr id="5" name="Picture 4" descr="cl_201101192010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4701" cy="210820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540870" y="-17750"/>
            <a:ext cx="26031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The Ross Sea</a:t>
            </a:r>
            <a:endParaRPr lang="en-US" sz="32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cl_201101180324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2429"/>
            <a:ext cx="4216400" cy="280407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1204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_201101281459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4700" cy="3049004"/>
          </a:xfrm>
          <a:prstGeom prst="rect">
            <a:avLst/>
          </a:prstGeom>
        </p:spPr>
      </p:pic>
      <p:pic>
        <p:nvPicPr>
          <p:cNvPr id="6" name="Picture 5" descr="cl_201101292125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0"/>
            <a:ext cx="4559300" cy="3032113"/>
          </a:xfrm>
          <a:prstGeom prst="rect">
            <a:avLst/>
          </a:prstGeom>
        </p:spPr>
      </p:pic>
      <p:pic>
        <p:nvPicPr>
          <p:cNvPr id="7" name="Picture 6" descr="cl_201101311921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2114"/>
            <a:ext cx="4852051" cy="32268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3400" y="-114300"/>
            <a:ext cx="26941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Life on Board</a:t>
            </a:r>
            <a:endParaRPr lang="en-US" sz="32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cl_20110216014647-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/>
          <a:stretch/>
        </p:blipFill>
        <p:spPr>
          <a:xfrm>
            <a:off x="4584700" y="3032114"/>
            <a:ext cx="4559300" cy="322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3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4929259" cy="327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6" y="3251823"/>
            <a:ext cx="4498526" cy="2993846"/>
          </a:xfrm>
          <a:prstGeom prst="rect">
            <a:avLst/>
          </a:prstGeom>
        </p:spPr>
      </p:pic>
      <p:pic>
        <p:nvPicPr>
          <p:cNvPr id="9" name="Picture 8" descr="cl_2011012721294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3"/>
          <a:stretch/>
        </p:blipFill>
        <p:spPr>
          <a:xfrm>
            <a:off x="4330700" y="2958278"/>
            <a:ext cx="4813300" cy="3287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019" y="1"/>
            <a:ext cx="4917981" cy="326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7970" y="-17750"/>
            <a:ext cx="30321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The Technology</a:t>
            </a:r>
            <a:endParaRPr lang="en-US" sz="32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041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3785</TotalTime>
  <Words>698</Words>
  <Application>Microsoft Macintosh PowerPoint</Application>
  <PresentationFormat>On-screen Show (4:3)</PresentationFormat>
  <Paragraphs>268</Paragraphs>
  <Slides>27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Josh Kohut</cp:lastModifiedBy>
  <cp:revision>196</cp:revision>
  <dcterms:created xsi:type="dcterms:W3CDTF">2011-03-13T17:44:07Z</dcterms:created>
  <dcterms:modified xsi:type="dcterms:W3CDTF">2012-02-21T13:58:13Z</dcterms:modified>
</cp:coreProperties>
</file>