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256" r:id="rId2"/>
    <p:sldId id="257" r:id="rId3"/>
    <p:sldId id="278" r:id="rId4"/>
    <p:sldId id="259" r:id="rId5"/>
    <p:sldId id="258" r:id="rId6"/>
    <p:sldId id="260" r:id="rId7"/>
    <p:sldId id="261" r:id="rId8"/>
    <p:sldId id="262" r:id="rId9"/>
    <p:sldId id="263" r:id="rId10"/>
    <p:sldId id="264" r:id="rId11"/>
    <p:sldId id="265" r:id="rId12"/>
    <p:sldId id="266" r:id="rId13"/>
    <p:sldId id="268" r:id="rId14"/>
    <p:sldId id="267" r:id="rId15"/>
    <p:sldId id="269" r:id="rId16"/>
    <p:sldId id="274" r:id="rId17"/>
    <p:sldId id="275" r:id="rId18"/>
    <p:sldId id="272" r:id="rId19"/>
    <p:sldId id="276" r:id="rId20"/>
    <p:sldId id="277" r:id="rId21"/>
    <p:sldId id="270" r:id="rId22"/>
    <p:sldId id="27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1256" y="-12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ogsurfergirl:Desktop:2011-2012:Cool:RU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44396405970726"/>
          <c:y val="0.0809023988280535"/>
          <c:w val="0.822738273513357"/>
          <c:h val="0.841911018791363"/>
        </c:manualLayout>
      </c:layout>
      <c:lineChart>
        <c:grouping val="stacked"/>
        <c:varyColors val="0"/>
        <c:ser>
          <c:idx val="0"/>
          <c:order val="0"/>
          <c:marker>
            <c:symbol val="none"/>
          </c:marker>
          <c:val>
            <c:numRef>
              <c:f>Sheet1!$B$1:$B$415</c:f>
              <c:numCache>
                <c:formatCode>General</c:formatCode>
                <c:ptCount val="415"/>
                <c:pt idx="0">
                  <c:v>2.25</c:v>
                </c:pt>
                <c:pt idx="1">
                  <c:v>2.25</c:v>
                </c:pt>
                <c:pt idx="2">
                  <c:v>2.25</c:v>
                </c:pt>
                <c:pt idx="3">
                  <c:v>2.25</c:v>
                </c:pt>
                <c:pt idx="4">
                  <c:v>2.7</c:v>
                </c:pt>
                <c:pt idx="5">
                  <c:v>2.7</c:v>
                </c:pt>
                <c:pt idx="6">
                  <c:v>2.7</c:v>
                </c:pt>
                <c:pt idx="7">
                  <c:v>2.7</c:v>
                </c:pt>
                <c:pt idx="8">
                  <c:v>2.7</c:v>
                </c:pt>
                <c:pt idx="9">
                  <c:v>2.7</c:v>
                </c:pt>
                <c:pt idx="10">
                  <c:v>2.72</c:v>
                </c:pt>
                <c:pt idx="11">
                  <c:v>2.72</c:v>
                </c:pt>
                <c:pt idx="12">
                  <c:v>2.72</c:v>
                </c:pt>
                <c:pt idx="13">
                  <c:v>2.72</c:v>
                </c:pt>
                <c:pt idx="14">
                  <c:v>2.73</c:v>
                </c:pt>
                <c:pt idx="15">
                  <c:v>2.73</c:v>
                </c:pt>
                <c:pt idx="16">
                  <c:v>2.72</c:v>
                </c:pt>
                <c:pt idx="17">
                  <c:v>2.71</c:v>
                </c:pt>
                <c:pt idx="18">
                  <c:v>2.71</c:v>
                </c:pt>
                <c:pt idx="19">
                  <c:v>2.72</c:v>
                </c:pt>
                <c:pt idx="20">
                  <c:v>2.72</c:v>
                </c:pt>
                <c:pt idx="21">
                  <c:v>2.72</c:v>
                </c:pt>
                <c:pt idx="22">
                  <c:v>2.72</c:v>
                </c:pt>
                <c:pt idx="23">
                  <c:v>2.72</c:v>
                </c:pt>
                <c:pt idx="24">
                  <c:v>2.72</c:v>
                </c:pt>
                <c:pt idx="25">
                  <c:v>2.72</c:v>
                </c:pt>
                <c:pt idx="26">
                  <c:v>2.72</c:v>
                </c:pt>
                <c:pt idx="27">
                  <c:v>2.72</c:v>
                </c:pt>
                <c:pt idx="28">
                  <c:v>2.72</c:v>
                </c:pt>
                <c:pt idx="29">
                  <c:v>2.71</c:v>
                </c:pt>
                <c:pt idx="30">
                  <c:v>2.71</c:v>
                </c:pt>
                <c:pt idx="31">
                  <c:v>2.71</c:v>
                </c:pt>
                <c:pt idx="32">
                  <c:v>2.58</c:v>
                </c:pt>
                <c:pt idx="33">
                  <c:v>2.57</c:v>
                </c:pt>
                <c:pt idx="34">
                  <c:v>2.58</c:v>
                </c:pt>
                <c:pt idx="35">
                  <c:v>2.58</c:v>
                </c:pt>
                <c:pt idx="36">
                  <c:v>2.58</c:v>
                </c:pt>
                <c:pt idx="37">
                  <c:v>2.57</c:v>
                </c:pt>
                <c:pt idx="38">
                  <c:v>2.58</c:v>
                </c:pt>
                <c:pt idx="39">
                  <c:v>2.58</c:v>
                </c:pt>
                <c:pt idx="40">
                  <c:v>2.58</c:v>
                </c:pt>
                <c:pt idx="41">
                  <c:v>2.58</c:v>
                </c:pt>
                <c:pt idx="42">
                  <c:v>2.58</c:v>
                </c:pt>
                <c:pt idx="43">
                  <c:v>2.58</c:v>
                </c:pt>
                <c:pt idx="44">
                  <c:v>2.58</c:v>
                </c:pt>
                <c:pt idx="45">
                  <c:v>2.58</c:v>
                </c:pt>
                <c:pt idx="46">
                  <c:v>2.59</c:v>
                </c:pt>
                <c:pt idx="47">
                  <c:v>2.9</c:v>
                </c:pt>
                <c:pt idx="48">
                  <c:v>2.9</c:v>
                </c:pt>
                <c:pt idx="49">
                  <c:v>2.9</c:v>
                </c:pt>
                <c:pt idx="50">
                  <c:v>2.9</c:v>
                </c:pt>
                <c:pt idx="51">
                  <c:v>2.9</c:v>
                </c:pt>
                <c:pt idx="52">
                  <c:v>2.93</c:v>
                </c:pt>
                <c:pt idx="53">
                  <c:v>2.93</c:v>
                </c:pt>
                <c:pt idx="54">
                  <c:v>2.93</c:v>
                </c:pt>
                <c:pt idx="55">
                  <c:v>2.93</c:v>
                </c:pt>
                <c:pt idx="56">
                  <c:v>2.93</c:v>
                </c:pt>
                <c:pt idx="57">
                  <c:v>2.87</c:v>
                </c:pt>
                <c:pt idx="58">
                  <c:v>2.87</c:v>
                </c:pt>
                <c:pt idx="59">
                  <c:v>2.87</c:v>
                </c:pt>
                <c:pt idx="60">
                  <c:v>2.88</c:v>
                </c:pt>
                <c:pt idx="61">
                  <c:v>2.88</c:v>
                </c:pt>
                <c:pt idx="62">
                  <c:v>2.95</c:v>
                </c:pt>
                <c:pt idx="63">
                  <c:v>2.95</c:v>
                </c:pt>
                <c:pt idx="64">
                  <c:v>2.95</c:v>
                </c:pt>
                <c:pt idx="65">
                  <c:v>2.95</c:v>
                </c:pt>
                <c:pt idx="66">
                  <c:v>2.95</c:v>
                </c:pt>
                <c:pt idx="67">
                  <c:v>3.09</c:v>
                </c:pt>
                <c:pt idx="68">
                  <c:v>3.09</c:v>
                </c:pt>
                <c:pt idx="69">
                  <c:v>3.09</c:v>
                </c:pt>
                <c:pt idx="70">
                  <c:v>3.09</c:v>
                </c:pt>
                <c:pt idx="71">
                  <c:v>2.8</c:v>
                </c:pt>
                <c:pt idx="72">
                  <c:v>2.8</c:v>
                </c:pt>
                <c:pt idx="73">
                  <c:v>2.79</c:v>
                </c:pt>
                <c:pt idx="74">
                  <c:v>2.79</c:v>
                </c:pt>
                <c:pt idx="75">
                  <c:v>2.79</c:v>
                </c:pt>
                <c:pt idx="76">
                  <c:v>1.32</c:v>
                </c:pt>
                <c:pt idx="77">
                  <c:v>1.32</c:v>
                </c:pt>
                <c:pt idx="78">
                  <c:v>1.32</c:v>
                </c:pt>
                <c:pt idx="79">
                  <c:v>1.32</c:v>
                </c:pt>
                <c:pt idx="80">
                  <c:v>1.31</c:v>
                </c:pt>
                <c:pt idx="81">
                  <c:v>1.31</c:v>
                </c:pt>
                <c:pt idx="82">
                  <c:v>1.31</c:v>
                </c:pt>
                <c:pt idx="83">
                  <c:v>1.12</c:v>
                </c:pt>
                <c:pt idx="84">
                  <c:v>1.12</c:v>
                </c:pt>
                <c:pt idx="85">
                  <c:v>1.12</c:v>
                </c:pt>
                <c:pt idx="86">
                  <c:v>1.11</c:v>
                </c:pt>
                <c:pt idx="87">
                  <c:v>1.11</c:v>
                </c:pt>
                <c:pt idx="88">
                  <c:v>1.11</c:v>
                </c:pt>
                <c:pt idx="89">
                  <c:v>1.12</c:v>
                </c:pt>
                <c:pt idx="90">
                  <c:v>1.11</c:v>
                </c:pt>
                <c:pt idx="91">
                  <c:v>1.13</c:v>
                </c:pt>
                <c:pt idx="92">
                  <c:v>1.14</c:v>
                </c:pt>
                <c:pt idx="93">
                  <c:v>1.15</c:v>
                </c:pt>
                <c:pt idx="94">
                  <c:v>1.15</c:v>
                </c:pt>
                <c:pt idx="95">
                  <c:v>1.15</c:v>
                </c:pt>
                <c:pt idx="96">
                  <c:v>1.11</c:v>
                </c:pt>
                <c:pt idx="97">
                  <c:v>1.11</c:v>
                </c:pt>
                <c:pt idx="98">
                  <c:v>1.11</c:v>
                </c:pt>
                <c:pt idx="99">
                  <c:v>1.11</c:v>
                </c:pt>
                <c:pt idx="100">
                  <c:v>1.12</c:v>
                </c:pt>
                <c:pt idx="101">
                  <c:v>1.12</c:v>
                </c:pt>
                <c:pt idx="102">
                  <c:v>1.12</c:v>
                </c:pt>
                <c:pt idx="103">
                  <c:v>1.12</c:v>
                </c:pt>
                <c:pt idx="104">
                  <c:v>1.12</c:v>
                </c:pt>
                <c:pt idx="105">
                  <c:v>0.77</c:v>
                </c:pt>
                <c:pt idx="106">
                  <c:v>0.77</c:v>
                </c:pt>
                <c:pt idx="107">
                  <c:v>0.76</c:v>
                </c:pt>
                <c:pt idx="108">
                  <c:v>0.77</c:v>
                </c:pt>
                <c:pt idx="109">
                  <c:v>0.77</c:v>
                </c:pt>
                <c:pt idx="110">
                  <c:v>0.6</c:v>
                </c:pt>
                <c:pt idx="111">
                  <c:v>0.59</c:v>
                </c:pt>
                <c:pt idx="112">
                  <c:v>0.59</c:v>
                </c:pt>
                <c:pt idx="113">
                  <c:v>0.59</c:v>
                </c:pt>
                <c:pt idx="114">
                  <c:v>0.59</c:v>
                </c:pt>
                <c:pt idx="115">
                  <c:v>0.29</c:v>
                </c:pt>
                <c:pt idx="116">
                  <c:v>0.29</c:v>
                </c:pt>
                <c:pt idx="117">
                  <c:v>0.3</c:v>
                </c:pt>
                <c:pt idx="118">
                  <c:v>0.3</c:v>
                </c:pt>
                <c:pt idx="119">
                  <c:v>0.3</c:v>
                </c:pt>
                <c:pt idx="120">
                  <c:v>0.37</c:v>
                </c:pt>
                <c:pt idx="121">
                  <c:v>0.36</c:v>
                </c:pt>
                <c:pt idx="122">
                  <c:v>0.36</c:v>
                </c:pt>
                <c:pt idx="123">
                  <c:v>0.36</c:v>
                </c:pt>
                <c:pt idx="124">
                  <c:v>0.36</c:v>
                </c:pt>
                <c:pt idx="125">
                  <c:v>0.41</c:v>
                </c:pt>
                <c:pt idx="126">
                  <c:v>0.42</c:v>
                </c:pt>
                <c:pt idx="127">
                  <c:v>0.43</c:v>
                </c:pt>
                <c:pt idx="128">
                  <c:v>0.42</c:v>
                </c:pt>
                <c:pt idx="129">
                  <c:v>0.53</c:v>
                </c:pt>
                <c:pt idx="130">
                  <c:v>0.52</c:v>
                </c:pt>
                <c:pt idx="131">
                  <c:v>0.53</c:v>
                </c:pt>
                <c:pt idx="132">
                  <c:v>0.76</c:v>
                </c:pt>
                <c:pt idx="133">
                  <c:v>0.77</c:v>
                </c:pt>
                <c:pt idx="134">
                  <c:v>0.77</c:v>
                </c:pt>
                <c:pt idx="135">
                  <c:v>0.77</c:v>
                </c:pt>
                <c:pt idx="136">
                  <c:v>0.77</c:v>
                </c:pt>
                <c:pt idx="137">
                  <c:v>0.77</c:v>
                </c:pt>
                <c:pt idx="138">
                  <c:v>1.14</c:v>
                </c:pt>
                <c:pt idx="139">
                  <c:v>1.17</c:v>
                </c:pt>
                <c:pt idx="140">
                  <c:v>1.12</c:v>
                </c:pt>
                <c:pt idx="141">
                  <c:v>1.12</c:v>
                </c:pt>
                <c:pt idx="142">
                  <c:v>1.16</c:v>
                </c:pt>
                <c:pt idx="143">
                  <c:v>1.16</c:v>
                </c:pt>
                <c:pt idx="144">
                  <c:v>1.28</c:v>
                </c:pt>
                <c:pt idx="145">
                  <c:v>1.28</c:v>
                </c:pt>
                <c:pt idx="146">
                  <c:v>1.3</c:v>
                </c:pt>
                <c:pt idx="147">
                  <c:v>1.28</c:v>
                </c:pt>
                <c:pt idx="148">
                  <c:v>1.28</c:v>
                </c:pt>
                <c:pt idx="149">
                  <c:v>1.48</c:v>
                </c:pt>
                <c:pt idx="150">
                  <c:v>1.47</c:v>
                </c:pt>
                <c:pt idx="151">
                  <c:v>1.49</c:v>
                </c:pt>
                <c:pt idx="152">
                  <c:v>1.49</c:v>
                </c:pt>
                <c:pt idx="153">
                  <c:v>1.5</c:v>
                </c:pt>
                <c:pt idx="154">
                  <c:v>1.51</c:v>
                </c:pt>
                <c:pt idx="155">
                  <c:v>1.51</c:v>
                </c:pt>
                <c:pt idx="156">
                  <c:v>1.15</c:v>
                </c:pt>
                <c:pt idx="157">
                  <c:v>1.15</c:v>
                </c:pt>
                <c:pt idx="158">
                  <c:v>1.15</c:v>
                </c:pt>
                <c:pt idx="159">
                  <c:v>1.14</c:v>
                </c:pt>
                <c:pt idx="160">
                  <c:v>1.14</c:v>
                </c:pt>
                <c:pt idx="161">
                  <c:v>1.13</c:v>
                </c:pt>
                <c:pt idx="162">
                  <c:v>1.12</c:v>
                </c:pt>
                <c:pt idx="163">
                  <c:v>1.13</c:v>
                </c:pt>
                <c:pt idx="164">
                  <c:v>1.14</c:v>
                </c:pt>
                <c:pt idx="165">
                  <c:v>1.14</c:v>
                </c:pt>
                <c:pt idx="166">
                  <c:v>1.16</c:v>
                </c:pt>
                <c:pt idx="167">
                  <c:v>1.16</c:v>
                </c:pt>
                <c:pt idx="168">
                  <c:v>1.16</c:v>
                </c:pt>
                <c:pt idx="169">
                  <c:v>1.16</c:v>
                </c:pt>
                <c:pt idx="170">
                  <c:v>1.16</c:v>
                </c:pt>
                <c:pt idx="171">
                  <c:v>1.16</c:v>
                </c:pt>
                <c:pt idx="172">
                  <c:v>1.16</c:v>
                </c:pt>
                <c:pt idx="173">
                  <c:v>1.16</c:v>
                </c:pt>
                <c:pt idx="174">
                  <c:v>1.16</c:v>
                </c:pt>
                <c:pt idx="175">
                  <c:v>1.16</c:v>
                </c:pt>
                <c:pt idx="176">
                  <c:v>2.25</c:v>
                </c:pt>
                <c:pt idx="177">
                  <c:v>2.25</c:v>
                </c:pt>
                <c:pt idx="178">
                  <c:v>2.25</c:v>
                </c:pt>
                <c:pt idx="179">
                  <c:v>2.25</c:v>
                </c:pt>
                <c:pt idx="180">
                  <c:v>2.25</c:v>
                </c:pt>
                <c:pt idx="181">
                  <c:v>3.18</c:v>
                </c:pt>
                <c:pt idx="182">
                  <c:v>3.18</c:v>
                </c:pt>
                <c:pt idx="183">
                  <c:v>3.18</c:v>
                </c:pt>
                <c:pt idx="184">
                  <c:v>3.18</c:v>
                </c:pt>
                <c:pt idx="185">
                  <c:v>3.18</c:v>
                </c:pt>
                <c:pt idx="186">
                  <c:v>3.18</c:v>
                </c:pt>
                <c:pt idx="187">
                  <c:v>3.05</c:v>
                </c:pt>
                <c:pt idx="188">
                  <c:v>3.05</c:v>
                </c:pt>
                <c:pt idx="189">
                  <c:v>3.05</c:v>
                </c:pt>
                <c:pt idx="190">
                  <c:v>3.05</c:v>
                </c:pt>
                <c:pt idx="191">
                  <c:v>3.05</c:v>
                </c:pt>
                <c:pt idx="192">
                  <c:v>3.03</c:v>
                </c:pt>
                <c:pt idx="193">
                  <c:v>3.03</c:v>
                </c:pt>
                <c:pt idx="194">
                  <c:v>3.03</c:v>
                </c:pt>
                <c:pt idx="195">
                  <c:v>3.03</c:v>
                </c:pt>
                <c:pt idx="196">
                  <c:v>3.03</c:v>
                </c:pt>
                <c:pt idx="197">
                  <c:v>3.02</c:v>
                </c:pt>
                <c:pt idx="198">
                  <c:v>3.02</c:v>
                </c:pt>
                <c:pt idx="199">
                  <c:v>3.01</c:v>
                </c:pt>
                <c:pt idx="200">
                  <c:v>3.01</c:v>
                </c:pt>
                <c:pt idx="201">
                  <c:v>3.01</c:v>
                </c:pt>
                <c:pt idx="202">
                  <c:v>2.96</c:v>
                </c:pt>
                <c:pt idx="203">
                  <c:v>2.96</c:v>
                </c:pt>
                <c:pt idx="204">
                  <c:v>2.96</c:v>
                </c:pt>
                <c:pt idx="205">
                  <c:v>2.96</c:v>
                </c:pt>
                <c:pt idx="206">
                  <c:v>2.96</c:v>
                </c:pt>
                <c:pt idx="207">
                  <c:v>3.15</c:v>
                </c:pt>
                <c:pt idx="208">
                  <c:v>3.15</c:v>
                </c:pt>
                <c:pt idx="209">
                  <c:v>3.15</c:v>
                </c:pt>
                <c:pt idx="210">
                  <c:v>3.15</c:v>
                </c:pt>
                <c:pt idx="211">
                  <c:v>3.15</c:v>
                </c:pt>
                <c:pt idx="212">
                  <c:v>3.29</c:v>
                </c:pt>
                <c:pt idx="213">
                  <c:v>3.29</c:v>
                </c:pt>
                <c:pt idx="214">
                  <c:v>3.3</c:v>
                </c:pt>
                <c:pt idx="215">
                  <c:v>3.3</c:v>
                </c:pt>
                <c:pt idx="216">
                  <c:v>3.3</c:v>
                </c:pt>
                <c:pt idx="217">
                  <c:v>3.3</c:v>
                </c:pt>
                <c:pt idx="218">
                  <c:v>3.3</c:v>
                </c:pt>
                <c:pt idx="219">
                  <c:v>3.3</c:v>
                </c:pt>
                <c:pt idx="220">
                  <c:v>3.3</c:v>
                </c:pt>
                <c:pt idx="221">
                  <c:v>3.3</c:v>
                </c:pt>
                <c:pt idx="222">
                  <c:v>3.3</c:v>
                </c:pt>
                <c:pt idx="223">
                  <c:v>3.3</c:v>
                </c:pt>
                <c:pt idx="224">
                  <c:v>3.3</c:v>
                </c:pt>
                <c:pt idx="225">
                  <c:v>3.3</c:v>
                </c:pt>
                <c:pt idx="226">
                  <c:v>3.3</c:v>
                </c:pt>
                <c:pt idx="227">
                  <c:v>3.3</c:v>
                </c:pt>
                <c:pt idx="228">
                  <c:v>3.3</c:v>
                </c:pt>
                <c:pt idx="229">
                  <c:v>3.3</c:v>
                </c:pt>
                <c:pt idx="230">
                  <c:v>3.6</c:v>
                </c:pt>
                <c:pt idx="231">
                  <c:v>3.6</c:v>
                </c:pt>
                <c:pt idx="232">
                  <c:v>3.6</c:v>
                </c:pt>
                <c:pt idx="233">
                  <c:v>3.6</c:v>
                </c:pt>
                <c:pt idx="234">
                  <c:v>3.28</c:v>
                </c:pt>
                <c:pt idx="235">
                  <c:v>3.28</c:v>
                </c:pt>
                <c:pt idx="236">
                  <c:v>3.28</c:v>
                </c:pt>
                <c:pt idx="237">
                  <c:v>3.28</c:v>
                </c:pt>
                <c:pt idx="238">
                  <c:v>3.28</c:v>
                </c:pt>
                <c:pt idx="239">
                  <c:v>3.28</c:v>
                </c:pt>
                <c:pt idx="240">
                  <c:v>3.2</c:v>
                </c:pt>
                <c:pt idx="241">
                  <c:v>3.2</c:v>
                </c:pt>
                <c:pt idx="242">
                  <c:v>3.2</c:v>
                </c:pt>
                <c:pt idx="243">
                  <c:v>3.2</c:v>
                </c:pt>
                <c:pt idx="244">
                  <c:v>3.2</c:v>
                </c:pt>
                <c:pt idx="245">
                  <c:v>2.84</c:v>
                </c:pt>
                <c:pt idx="246">
                  <c:v>2.84</c:v>
                </c:pt>
                <c:pt idx="247">
                  <c:v>2.84</c:v>
                </c:pt>
                <c:pt idx="248">
                  <c:v>2.84</c:v>
                </c:pt>
                <c:pt idx="249">
                  <c:v>2.84</c:v>
                </c:pt>
                <c:pt idx="250">
                  <c:v>2.71</c:v>
                </c:pt>
                <c:pt idx="251">
                  <c:v>2.71</c:v>
                </c:pt>
                <c:pt idx="252">
                  <c:v>2.71</c:v>
                </c:pt>
                <c:pt idx="253">
                  <c:v>2.71</c:v>
                </c:pt>
                <c:pt idx="254">
                  <c:v>2.46</c:v>
                </c:pt>
                <c:pt idx="255">
                  <c:v>2.46</c:v>
                </c:pt>
                <c:pt idx="256">
                  <c:v>2.46</c:v>
                </c:pt>
                <c:pt idx="257">
                  <c:v>2.46</c:v>
                </c:pt>
                <c:pt idx="258">
                  <c:v>2.46</c:v>
                </c:pt>
                <c:pt idx="259">
                  <c:v>2.68</c:v>
                </c:pt>
                <c:pt idx="260">
                  <c:v>2.68</c:v>
                </c:pt>
                <c:pt idx="261">
                  <c:v>2.68</c:v>
                </c:pt>
                <c:pt idx="262">
                  <c:v>2.68</c:v>
                </c:pt>
                <c:pt idx="263">
                  <c:v>2.68</c:v>
                </c:pt>
                <c:pt idx="264">
                  <c:v>2.57</c:v>
                </c:pt>
                <c:pt idx="265">
                  <c:v>2.57</c:v>
                </c:pt>
                <c:pt idx="266">
                  <c:v>2.57</c:v>
                </c:pt>
                <c:pt idx="267">
                  <c:v>2.57</c:v>
                </c:pt>
                <c:pt idx="268">
                  <c:v>2.57</c:v>
                </c:pt>
                <c:pt idx="269">
                  <c:v>2.5</c:v>
                </c:pt>
                <c:pt idx="270">
                  <c:v>2.5</c:v>
                </c:pt>
                <c:pt idx="271">
                  <c:v>2.5</c:v>
                </c:pt>
                <c:pt idx="272">
                  <c:v>2.5</c:v>
                </c:pt>
                <c:pt idx="273">
                  <c:v>2.5</c:v>
                </c:pt>
                <c:pt idx="274">
                  <c:v>2.26</c:v>
                </c:pt>
                <c:pt idx="275">
                  <c:v>2.26</c:v>
                </c:pt>
                <c:pt idx="276">
                  <c:v>2.26</c:v>
                </c:pt>
                <c:pt idx="277">
                  <c:v>2.26</c:v>
                </c:pt>
                <c:pt idx="278">
                  <c:v>2.26</c:v>
                </c:pt>
                <c:pt idx="279">
                  <c:v>2.16</c:v>
                </c:pt>
                <c:pt idx="280">
                  <c:v>2.16</c:v>
                </c:pt>
                <c:pt idx="281">
                  <c:v>2.16</c:v>
                </c:pt>
                <c:pt idx="282">
                  <c:v>2.16</c:v>
                </c:pt>
                <c:pt idx="283">
                  <c:v>2.16</c:v>
                </c:pt>
                <c:pt idx="284">
                  <c:v>2.16</c:v>
                </c:pt>
                <c:pt idx="285">
                  <c:v>2.16</c:v>
                </c:pt>
                <c:pt idx="286">
                  <c:v>2.16</c:v>
                </c:pt>
                <c:pt idx="287">
                  <c:v>2.16</c:v>
                </c:pt>
                <c:pt idx="288">
                  <c:v>2.16</c:v>
                </c:pt>
                <c:pt idx="289">
                  <c:v>2.16</c:v>
                </c:pt>
                <c:pt idx="290">
                  <c:v>2.16</c:v>
                </c:pt>
                <c:pt idx="291">
                  <c:v>2.16</c:v>
                </c:pt>
                <c:pt idx="292">
                  <c:v>2.18</c:v>
                </c:pt>
                <c:pt idx="293">
                  <c:v>2.18</c:v>
                </c:pt>
                <c:pt idx="294">
                  <c:v>2.24</c:v>
                </c:pt>
                <c:pt idx="295">
                  <c:v>2.24</c:v>
                </c:pt>
                <c:pt idx="296">
                  <c:v>2.25</c:v>
                </c:pt>
                <c:pt idx="297">
                  <c:v>2.25</c:v>
                </c:pt>
                <c:pt idx="298">
                  <c:v>2.25</c:v>
                </c:pt>
                <c:pt idx="299">
                  <c:v>2.25</c:v>
                </c:pt>
                <c:pt idx="300">
                  <c:v>2.25</c:v>
                </c:pt>
                <c:pt idx="301">
                  <c:v>2.25</c:v>
                </c:pt>
                <c:pt idx="302">
                  <c:v>1.97</c:v>
                </c:pt>
                <c:pt idx="303">
                  <c:v>1.97</c:v>
                </c:pt>
                <c:pt idx="304">
                  <c:v>1.97</c:v>
                </c:pt>
                <c:pt idx="305">
                  <c:v>1.97</c:v>
                </c:pt>
                <c:pt idx="306">
                  <c:v>1.97</c:v>
                </c:pt>
                <c:pt idx="307">
                  <c:v>1.74</c:v>
                </c:pt>
                <c:pt idx="308">
                  <c:v>1.75</c:v>
                </c:pt>
                <c:pt idx="309">
                  <c:v>1.75</c:v>
                </c:pt>
                <c:pt idx="310">
                  <c:v>1.75</c:v>
                </c:pt>
                <c:pt idx="311">
                  <c:v>1.75</c:v>
                </c:pt>
                <c:pt idx="312">
                  <c:v>1.65</c:v>
                </c:pt>
                <c:pt idx="313">
                  <c:v>1.65</c:v>
                </c:pt>
                <c:pt idx="314">
                  <c:v>1.65</c:v>
                </c:pt>
                <c:pt idx="315">
                  <c:v>1.65</c:v>
                </c:pt>
                <c:pt idx="316">
                  <c:v>1.65</c:v>
                </c:pt>
                <c:pt idx="317">
                  <c:v>1.65</c:v>
                </c:pt>
                <c:pt idx="318">
                  <c:v>1.65</c:v>
                </c:pt>
                <c:pt idx="319">
                  <c:v>1.65</c:v>
                </c:pt>
                <c:pt idx="320">
                  <c:v>1.65</c:v>
                </c:pt>
                <c:pt idx="321">
                  <c:v>1.65</c:v>
                </c:pt>
                <c:pt idx="322">
                  <c:v>1.74</c:v>
                </c:pt>
                <c:pt idx="323">
                  <c:v>1.74</c:v>
                </c:pt>
                <c:pt idx="324">
                  <c:v>1.74</c:v>
                </c:pt>
                <c:pt idx="325">
                  <c:v>1.74</c:v>
                </c:pt>
                <c:pt idx="326">
                  <c:v>1.74</c:v>
                </c:pt>
                <c:pt idx="327">
                  <c:v>1.38</c:v>
                </c:pt>
                <c:pt idx="328">
                  <c:v>1.38</c:v>
                </c:pt>
                <c:pt idx="329">
                  <c:v>1.38</c:v>
                </c:pt>
                <c:pt idx="330">
                  <c:v>1.38</c:v>
                </c:pt>
                <c:pt idx="331">
                  <c:v>1.38</c:v>
                </c:pt>
                <c:pt idx="332">
                  <c:v>1.43</c:v>
                </c:pt>
                <c:pt idx="333">
                  <c:v>1.43</c:v>
                </c:pt>
                <c:pt idx="334">
                  <c:v>1.43</c:v>
                </c:pt>
                <c:pt idx="335">
                  <c:v>1.43</c:v>
                </c:pt>
                <c:pt idx="336">
                  <c:v>1.43</c:v>
                </c:pt>
                <c:pt idx="337">
                  <c:v>1.57</c:v>
                </c:pt>
                <c:pt idx="338">
                  <c:v>1.57</c:v>
                </c:pt>
                <c:pt idx="339">
                  <c:v>1.57</c:v>
                </c:pt>
                <c:pt idx="340">
                  <c:v>1.57</c:v>
                </c:pt>
                <c:pt idx="341">
                  <c:v>1.32</c:v>
                </c:pt>
                <c:pt idx="342">
                  <c:v>1.32</c:v>
                </c:pt>
                <c:pt idx="343">
                  <c:v>1.32</c:v>
                </c:pt>
                <c:pt idx="344">
                  <c:v>1.32</c:v>
                </c:pt>
                <c:pt idx="345">
                  <c:v>1.32</c:v>
                </c:pt>
                <c:pt idx="346">
                  <c:v>1.28</c:v>
                </c:pt>
                <c:pt idx="347">
                  <c:v>1.28</c:v>
                </c:pt>
                <c:pt idx="348">
                  <c:v>1.28</c:v>
                </c:pt>
                <c:pt idx="349">
                  <c:v>1.28</c:v>
                </c:pt>
                <c:pt idx="350">
                  <c:v>1.28</c:v>
                </c:pt>
                <c:pt idx="351">
                  <c:v>1.27</c:v>
                </c:pt>
                <c:pt idx="352">
                  <c:v>1.27</c:v>
                </c:pt>
                <c:pt idx="353">
                  <c:v>1.12</c:v>
                </c:pt>
                <c:pt idx="354">
                  <c:v>1.12</c:v>
                </c:pt>
                <c:pt idx="355">
                  <c:v>1.12</c:v>
                </c:pt>
                <c:pt idx="356">
                  <c:v>1.12</c:v>
                </c:pt>
                <c:pt idx="357">
                  <c:v>0.97</c:v>
                </c:pt>
                <c:pt idx="358">
                  <c:v>0.97</c:v>
                </c:pt>
                <c:pt idx="359">
                  <c:v>0.97</c:v>
                </c:pt>
                <c:pt idx="360">
                  <c:v>0.97</c:v>
                </c:pt>
                <c:pt idx="361">
                  <c:v>0.97</c:v>
                </c:pt>
                <c:pt idx="362">
                  <c:v>1.02</c:v>
                </c:pt>
                <c:pt idx="363">
                  <c:v>1.02</c:v>
                </c:pt>
                <c:pt idx="364">
                  <c:v>1.02</c:v>
                </c:pt>
                <c:pt idx="365">
                  <c:v>1.02</c:v>
                </c:pt>
                <c:pt idx="366">
                  <c:v>1.02</c:v>
                </c:pt>
                <c:pt idx="367">
                  <c:v>0.87</c:v>
                </c:pt>
                <c:pt idx="368">
                  <c:v>0.87</c:v>
                </c:pt>
                <c:pt idx="369">
                  <c:v>0.87</c:v>
                </c:pt>
                <c:pt idx="370">
                  <c:v>0.87</c:v>
                </c:pt>
                <c:pt idx="371">
                  <c:v>0.87</c:v>
                </c:pt>
                <c:pt idx="372">
                  <c:v>0.87</c:v>
                </c:pt>
                <c:pt idx="373">
                  <c:v>0.87</c:v>
                </c:pt>
                <c:pt idx="374">
                  <c:v>0.87</c:v>
                </c:pt>
                <c:pt idx="375">
                  <c:v>0.87</c:v>
                </c:pt>
                <c:pt idx="376">
                  <c:v>0.87</c:v>
                </c:pt>
                <c:pt idx="377">
                  <c:v>0.79</c:v>
                </c:pt>
                <c:pt idx="378">
                  <c:v>0.76</c:v>
                </c:pt>
                <c:pt idx="379">
                  <c:v>0.8</c:v>
                </c:pt>
                <c:pt idx="380">
                  <c:v>0.8</c:v>
                </c:pt>
                <c:pt idx="381">
                  <c:v>0.8</c:v>
                </c:pt>
                <c:pt idx="382">
                  <c:v>0.8</c:v>
                </c:pt>
                <c:pt idx="383">
                  <c:v>0.8</c:v>
                </c:pt>
                <c:pt idx="384">
                  <c:v>0.8</c:v>
                </c:pt>
                <c:pt idx="385">
                  <c:v>0.8</c:v>
                </c:pt>
                <c:pt idx="386">
                  <c:v>0.8</c:v>
                </c:pt>
                <c:pt idx="387">
                  <c:v>0.8</c:v>
                </c:pt>
                <c:pt idx="388">
                  <c:v>1.08</c:v>
                </c:pt>
                <c:pt idx="389">
                  <c:v>1.03</c:v>
                </c:pt>
                <c:pt idx="390">
                  <c:v>1.03</c:v>
                </c:pt>
                <c:pt idx="391">
                  <c:v>1.03</c:v>
                </c:pt>
                <c:pt idx="392">
                  <c:v>1.03</c:v>
                </c:pt>
                <c:pt idx="393">
                  <c:v>1.08</c:v>
                </c:pt>
                <c:pt idx="394">
                  <c:v>1.08</c:v>
                </c:pt>
                <c:pt idx="395">
                  <c:v>1.08</c:v>
                </c:pt>
                <c:pt idx="396">
                  <c:v>1.08</c:v>
                </c:pt>
                <c:pt idx="397">
                  <c:v>1.08</c:v>
                </c:pt>
                <c:pt idx="398">
                  <c:v>1.31</c:v>
                </c:pt>
                <c:pt idx="399">
                  <c:v>1.31</c:v>
                </c:pt>
                <c:pt idx="400">
                  <c:v>1.31</c:v>
                </c:pt>
                <c:pt idx="401">
                  <c:v>1.31</c:v>
                </c:pt>
                <c:pt idx="402">
                  <c:v>1.31</c:v>
                </c:pt>
                <c:pt idx="403">
                  <c:v>1.31</c:v>
                </c:pt>
                <c:pt idx="404">
                  <c:v>1.31</c:v>
                </c:pt>
                <c:pt idx="405">
                  <c:v>1.31</c:v>
                </c:pt>
                <c:pt idx="406">
                  <c:v>1.31</c:v>
                </c:pt>
                <c:pt idx="407">
                  <c:v>1.31</c:v>
                </c:pt>
                <c:pt idx="408">
                  <c:v>1.39</c:v>
                </c:pt>
                <c:pt idx="409">
                  <c:v>1.4</c:v>
                </c:pt>
                <c:pt idx="410">
                  <c:v>1.4</c:v>
                </c:pt>
                <c:pt idx="411">
                  <c:v>1.4</c:v>
                </c:pt>
                <c:pt idx="412">
                  <c:v>1.4</c:v>
                </c:pt>
                <c:pt idx="413">
                  <c:v>1.4</c:v>
                </c:pt>
                <c:pt idx="414">
                  <c:v>1.4</c:v>
                </c:pt>
              </c:numCache>
            </c:numRef>
          </c:val>
          <c:smooth val="0"/>
        </c:ser>
        <c:dLbls>
          <c:showLegendKey val="0"/>
          <c:showVal val="0"/>
          <c:showCatName val="0"/>
          <c:showSerName val="0"/>
          <c:showPercent val="0"/>
          <c:showBubbleSize val="0"/>
        </c:dLbls>
        <c:marker val="1"/>
        <c:smooth val="0"/>
        <c:axId val="551468472"/>
        <c:axId val="551457496"/>
      </c:lineChart>
      <c:catAx>
        <c:axId val="551468472"/>
        <c:scaling>
          <c:orientation val="minMax"/>
        </c:scaling>
        <c:delete val="1"/>
        <c:axPos val="b"/>
        <c:majorTickMark val="out"/>
        <c:minorTickMark val="none"/>
        <c:tickLblPos val="nextTo"/>
        <c:crossAx val="551457496"/>
        <c:crosses val="autoZero"/>
        <c:auto val="1"/>
        <c:lblAlgn val="ctr"/>
        <c:lblOffset val="100"/>
        <c:noMultiLvlLbl val="0"/>
      </c:catAx>
      <c:valAx>
        <c:axId val="551457496"/>
        <c:scaling>
          <c:orientation val="minMax"/>
        </c:scaling>
        <c:delete val="0"/>
        <c:axPos val="l"/>
        <c:majorGridlines/>
        <c:numFmt formatCode="General" sourceLinked="1"/>
        <c:majorTickMark val="out"/>
        <c:minorTickMark val="none"/>
        <c:tickLblPos val="nextTo"/>
        <c:crossAx val="551468472"/>
        <c:crosses val="autoZero"/>
        <c:crossBetween val="between"/>
      </c:valAx>
    </c:plotArea>
    <c:plotVisOnly val="1"/>
    <c:dispBlanksAs val="zero"/>
    <c:showDLblsOverMax val="0"/>
  </c:chart>
  <c:spPr>
    <a:ln>
      <a:solidFill>
        <a:schemeClr val="tx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CDE057-541E-7147-BE42-D06893E68DF2}" type="datetimeFigureOut">
              <a:rPr lang="en-US" smtClean="0"/>
              <a:pPr/>
              <a:t>12/13/11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C197A6-BE83-CB48-814C-635BD0D819C1}" type="slidenum">
              <a:rPr lang="en-US" smtClean="0"/>
              <a:pPr/>
              <a:t>‹#›</a:t>
            </a:fld>
            <a:endParaRPr lang="en-US"/>
          </a:p>
        </p:txBody>
      </p:sp>
    </p:spTree>
    <p:extLst>
      <p:ext uri="{BB962C8B-B14F-4D97-AF65-F5344CB8AC3E}">
        <p14:creationId xmlns:p14="http://schemas.microsoft.com/office/powerpoint/2010/main" val="27844976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given gliders ops for Antarctic we established our goal for the semester to be:</a:t>
            </a:r>
            <a:r>
              <a:rPr lang="en-US" baseline="0" dirty="0" smtClean="0"/>
              <a:t> to understand the Antarctic ecosystem using a series of data sets to determine how the climate is changing and its affects on the West Antarctic Peninsula</a:t>
            </a:r>
            <a:endParaRPr lang="en-US" dirty="0"/>
          </a:p>
        </p:txBody>
      </p:sp>
      <p:sp>
        <p:nvSpPr>
          <p:cNvPr id="4" name="Slide Number Placeholder 3"/>
          <p:cNvSpPr>
            <a:spLocks noGrp="1"/>
          </p:cNvSpPr>
          <p:nvPr>
            <p:ph type="sldNum" sz="quarter" idx="10"/>
          </p:nvPr>
        </p:nvSpPr>
        <p:spPr/>
        <p:txBody>
          <a:bodyPr/>
          <a:lstStyle/>
          <a:p>
            <a:fld id="{76C197A6-BE83-CB48-814C-635BD0D819C1}"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what did we learn from this project…science isn’t always fun. It was a stressful semester with a lot of problems and we did not get to accomplish everything we had hoped. Also it is hard to design a project and implement it in 15 weeks when playing where in the world is Oscar Schofield?</a:t>
            </a:r>
          </a:p>
          <a:p>
            <a:endParaRPr lang="en-US" dirty="0"/>
          </a:p>
        </p:txBody>
      </p:sp>
      <p:sp>
        <p:nvSpPr>
          <p:cNvPr id="4" name="Slide Number Placeholder 3"/>
          <p:cNvSpPr>
            <a:spLocks noGrp="1"/>
          </p:cNvSpPr>
          <p:nvPr>
            <p:ph type="sldNum" sz="quarter" idx="10"/>
          </p:nvPr>
        </p:nvSpPr>
        <p:spPr/>
        <p:txBody>
          <a:bodyPr/>
          <a:lstStyle/>
          <a:p>
            <a:fld id="{76C197A6-BE83-CB48-814C-635BD0D819C1}"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We’d like to thank Tina for helping us find our data and teaching Collin</a:t>
            </a:r>
            <a:r>
              <a:rPr lang="en-US" baseline="0" dirty="0" smtClean="0"/>
              <a:t> how to plot in 3D, John for being awesome and dealing with our near tears with </a:t>
            </a:r>
            <a:r>
              <a:rPr lang="en-US" baseline="0" dirty="0" err="1" smtClean="0"/>
              <a:t>Matlab</a:t>
            </a:r>
            <a:r>
              <a:rPr lang="en-US" baseline="0" dirty="0" smtClean="0"/>
              <a:t> and the </a:t>
            </a:r>
            <a:r>
              <a:rPr lang="en-US" baseline="0" dirty="0" err="1" smtClean="0"/>
              <a:t>gui</a:t>
            </a:r>
            <a:r>
              <a:rPr lang="en-US" baseline="0" dirty="0" smtClean="0"/>
              <a:t>, and </a:t>
            </a:r>
            <a:r>
              <a:rPr lang="en-US" baseline="0" dirty="0" err="1" smtClean="0"/>
              <a:t>Scotscar</a:t>
            </a:r>
            <a:r>
              <a:rPr lang="en-US" baseline="0" dirty="0" smtClean="0"/>
              <a:t> </a:t>
            </a:r>
            <a:r>
              <a:rPr lang="en-US" baseline="0" dirty="0" err="1" smtClean="0"/>
              <a:t>Kohut</a:t>
            </a:r>
            <a:r>
              <a:rPr lang="en-US" baseline="0" dirty="0" smtClean="0"/>
              <a:t> for their guidance. </a:t>
            </a:r>
            <a:endParaRPr lang="en-US" dirty="0"/>
          </a:p>
        </p:txBody>
      </p:sp>
      <p:sp>
        <p:nvSpPr>
          <p:cNvPr id="4" name="Slide Number Placeholder 3"/>
          <p:cNvSpPr>
            <a:spLocks noGrp="1"/>
          </p:cNvSpPr>
          <p:nvPr>
            <p:ph type="sldNum" sz="quarter" idx="10"/>
          </p:nvPr>
        </p:nvSpPr>
        <p:spPr/>
        <p:txBody>
          <a:bodyPr/>
          <a:lstStyle/>
          <a:p>
            <a:fld id="{76C197A6-BE83-CB48-814C-635BD0D819C1}"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major area of interest was looking at temperature specifically the </a:t>
            </a:r>
            <a:r>
              <a:rPr lang="en-US" baseline="0" dirty="0" err="1" smtClean="0"/>
              <a:t>thermocline</a:t>
            </a:r>
            <a:r>
              <a:rPr lang="en-US" baseline="0" dirty="0" smtClean="0"/>
              <a:t>. In order to do this we wanted to use varying data sources to illustrate temperature change over time in the WAP especially near Palmer Station. To look at the area around Palmer more closely we had planned to use data from station B &amp; E at Palmer to look at temperature, salinity, and density from 2001-2011. We were then going to compare this data with glider data from 2007-2011 (the years we have had gliders as part of the LTER project). We also wanted to plot 3D temperature transects for gliders throughout the canyon</a:t>
            </a:r>
            <a:endParaRPr lang="en-US" dirty="0"/>
          </a:p>
        </p:txBody>
      </p:sp>
      <p:sp>
        <p:nvSpPr>
          <p:cNvPr id="4" name="Slide Number Placeholder 3"/>
          <p:cNvSpPr>
            <a:spLocks noGrp="1"/>
          </p:cNvSpPr>
          <p:nvPr>
            <p:ph type="sldNum" sz="quarter" idx="10"/>
          </p:nvPr>
        </p:nvSpPr>
        <p:spPr/>
        <p:txBody>
          <a:bodyPr/>
          <a:lstStyle/>
          <a:p>
            <a:fld id="{76C197A6-BE83-CB48-814C-635BD0D819C1}"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look at Palmer Station data</a:t>
            </a:r>
            <a:r>
              <a:rPr lang="en-US" baseline="0" dirty="0" smtClean="0"/>
              <a:t> we needed to use </a:t>
            </a:r>
            <a:r>
              <a:rPr lang="en-US" baseline="0" dirty="0" err="1" smtClean="0"/>
              <a:t>Datazoo</a:t>
            </a:r>
            <a:r>
              <a:rPr lang="en-US" baseline="0" dirty="0" smtClean="0"/>
              <a:t>, provided on the LTER website. When we first pulled up </a:t>
            </a:r>
            <a:r>
              <a:rPr lang="en-US" dirty="0" err="1" smtClean="0"/>
              <a:t>Datazoo</a:t>
            </a:r>
            <a:r>
              <a:rPr lang="en-US" baseline="0" dirty="0" smtClean="0"/>
              <a:t> there were no files on the server. We emailed to fix this problem. Data was put online but we learned that data was not quality controlled and not depth averaged so this could not be used. </a:t>
            </a:r>
            <a:endParaRPr lang="en-US" dirty="0"/>
          </a:p>
        </p:txBody>
      </p:sp>
      <p:sp>
        <p:nvSpPr>
          <p:cNvPr id="4" name="Slide Number Placeholder 3"/>
          <p:cNvSpPr>
            <a:spLocks noGrp="1"/>
          </p:cNvSpPr>
          <p:nvPr>
            <p:ph type="sldNum" sz="quarter" idx="10"/>
          </p:nvPr>
        </p:nvSpPr>
        <p:spPr/>
        <p:txBody>
          <a:bodyPr/>
          <a:lstStyle/>
          <a:p>
            <a:fld id="{76C197A6-BE83-CB48-814C-635BD0D819C1}"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no useable data on</a:t>
            </a:r>
            <a:r>
              <a:rPr lang="en-US" baseline="0" dirty="0" smtClean="0"/>
              <a:t> the </a:t>
            </a:r>
            <a:r>
              <a:rPr lang="en-US" baseline="0" dirty="0" err="1" smtClean="0"/>
              <a:t>DataZoo</a:t>
            </a:r>
            <a:r>
              <a:rPr lang="en-US" baseline="0" dirty="0" smtClean="0"/>
              <a:t> we revamped our project to just look at glider data. We were able to determine that there were 9 glider deployments in the 4 years of glider ops at Palmer. We had planned to plot temperature, salinity, and density using excel. We also were going to plot glider tracks in Google Earth and also the 3D temperature transect through the canyon. </a:t>
            </a:r>
            <a:endParaRPr lang="en-US" dirty="0"/>
          </a:p>
        </p:txBody>
      </p:sp>
      <p:sp>
        <p:nvSpPr>
          <p:cNvPr id="4" name="Slide Number Placeholder 3"/>
          <p:cNvSpPr>
            <a:spLocks noGrp="1"/>
          </p:cNvSpPr>
          <p:nvPr>
            <p:ph type="sldNum" sz="quarter" idx="10"/>
          </p:nvPr>
        </p:nvSpPr>
        <p:spPr/>
        <p:txBody>
          <a:bodyPr/>
          <a:lstStyle/>
          <a:p>
            <a:fld id="{76C197A6-BE83-CB48-814C-635BD0D819C1}"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again we hit a small</a:t>
            </a:r>
            <a:r>
              <a:rPr lang="en-US" baseline="0" dirty="0" smtClean="0"/>
              <a:t> problem. It was hard to transfer the glider data into excel and once into excel each temperature had to be pulled out in order to be graphed and there were over 400 lines of data per glider. Even if we had taken the time to do this, the plot made in excel really was not helpful at telling a story. The above plot is temperature vs. time but as you can see it is hard to even tell what this plot means.</a:t>
            </a:r>
          </a:p>
          <a:p>
            <a:endParaRPr lang="en-US" dirty="0"/>
          </a:p>
        </p:txBody>
      </p:sp>
      <p:sp>
        <p:nvSpPr>
          <p:cNvPr id="4" name="Slide Number Placeholder 3"/>
          <p:cNvSpPr>
            <a:spLocks noGrp="1"/>
          </p:cNvSpPr>
          <p:nvPr>
            <p:ph type="sldNum" sz="quarter" idx="10"/>
          </p:nvPr>
        </p:nvSpPr>
        <p:spPr/>
        <p:txBody>
          <a:bodyPr/>
          <a:lstStyle/>
          <a:p>
            <a:fld id="{76C197A6-BE83-CB48-814C-635BD0D819C1}"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Realizing</a:t>
            </a:r>
            <a:r>
              <a:rPr lang="en-US" baseline="0" dirty="0" smtClean="0"/>
              <a:t> we needed a different way to analyze our data we decided to use the </a:t>
            </a:r>
            <a:r>
              <a:rPr lang="en-US" baseline="0" dirty="0" err="1" smtClean="0"/>
              <a:t>gui</a:t>
            </a:r>
            <a:r>
              <a:rPr lang="en-US" baseline="0" dirty="0" smtClean="0"/>
              <a:t> created by John </a:t>
            </a:r>
            <a:r>
              <a:rPr lang="en-US" baseline="0" dirty="0" err="1" smtClean="0"/>
              <a:t>Kerfoot</a:t>
            </a:r>
            <a:r>
              <a:rPr lang="en-US" baseline="0" dirty="0" smtClean="0"/>
              <a:t>. Our plan was to use the 9 gliders deployed in the WAP from 2007 with 8 being Rutgers </a:t>
            </a:r>
            <a:r>
              <a:rPr lang="en-US" baseline="0" dirty="0" err="1" smtClean="0"/>
              <a:t>gldiers</a:t>
            </a:r>
            <a:r>
              <a:rPr lang="en-US" baseline="0" dirty="0" smtClean="0"/>
              <a:t> and 1 a </a:t>
            </a:r>
            <a:r>
              <a:rPr lang="en-US" baseline="0" dirty="0" err="1" smtClean="0"/>
              <a:t>Udel</a:t>
            </a:r>
            <a:r>
              <a:rPr lang="en-US" baseline="0" dirty="0" smtClean="0"/>
              <a:t> glider. We had hoped to plot temperature, salinity, and density for these gliders and animate our plots to show how each of these data sets was changing over the last four years. </a:t>
            </a:r>
            <a:endParaRPr lang="en-US" dirty="0"/>
          </a:p>
        </p:txBody>
      </p:sp>
      <p:sp>
        <p:nvSpPr>
          <p:cNvPr id="4" name="Slide Number Placeholder 3"/>
          <p:cNvSpPr>
            <a:spLocks noGrp="1"/>
          </p:cNvSpPr>
          <p:nvPr>
            <p:ph type="sldNum" sz="quarter" idx="10"/>
          </p:nvPr>
        </p:nvSpPr>
        <p:spPr/>
        <p:txBody>
          <a:bodyPr/>
          <a:lstStyle/>
          <a:p>
            <a:fld id="{76C197A6-BE83-CB48-814C-635BD0D819C1}"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again we had some problems.</a:t>
            </a:r>
            <a:r>
              <a:rPr lang="en-US" baseline="0" dirty="0" smtClean="0"/>
              <a:t> When speaking with Tina and John we found out that there were only 5 gliders with data on boardwalk and this data was only level 1. This seemed to be an issue by not being compatible with the new </a:t>
            </a:r>
            <a:r>
              <a:rPr lang="en-US" baseline="0" dirty="0" err="1" smtClean="0"/>
              <a:t>gui</a:t>
            </a:r>
            <a:r>
              <a:rPr lang="en-US" baseline="0" dirty="0" smtClean="0"/>
              <a:t>. When trying to use the old </a:t>
            </a:r>
            <a:r>
              <a:rPr lang="en-US" baseline="0" dirty="0" err="1" smtClean="0"/>
              <a:t>gui</a:t>
            </a:r>
            <a:r>
              <a:rPr lang="en-US" baseline="0" dirty="0" smtClean="0"/>
              <a:t> through </a:t>
            </a:r>
            <a:r>
              <a:rPr lang="en-US" baseline="0" dirty="0" err="1" smtClean="0"/>
              <a:t>Matlab</a:t>
            </a:r>
            <a:r>
              <a:rPr lang="en-US" baseline="0" dirty="0" smtClean="0"/>
              <a:t> we were hit with lots of red error messages, never a good thing to see in </a:t>
            </a:r>
            <a:r>
              <a:rPr lang="en-US" baseline="0" dirty="0" err="1" smtClean="0"/>
              <a:t>Matlab</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6C197A6-BE83-CB48-814C-635BD0D819C1}"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to sum up all of our problems</a:t>
            </a:r>
            <a:r>
              <a:rPr lang="en-US" baseline="0" dirty="0" smtClean="0"/>
              <a:t>: we had a lot of trouble with </a:t>
            </a:r>
            <a:r>
              <a:rPr lang="en-US" baseline="0" dirty="0" err="1" smtClean="0"/>
              <a:t>Matlab</a:t>
            </a:r>
            <a:r>
              <a:rPr lang="en-US" baseline="0" dirty="0" smtClean="0"/>
              <a:t>, our glider data was not easily accessible and once found was not in a compatible format. We also had issues with progressing in a timely manner because a lot of our questions depended on Tina and John having time, being very busy themselves. Another issues was the </a:t>
            </a:r>
            <a:r>
              <a:rPr lang="en-US" baseline="0" dirty="0" err="1" smtClean="0"/>
              <a:t>Datazoo</a:t>
            </a:r>
            <a:r>
              <a:rPr lang="en-US" baseline="0" dirty="0" smtClean="0"/>
              <a:t> and that though the data is accessible it has not been converted into a user friendly format. </a:t>
            </a:r>
            <a:endParaRPr lang="en-US" dirty="0"/>
          </a:p>
        </p:txBody>
      </p:sp>
      <p:sp>
        <p:nvSpPr>
          <p:cNvPr id="4" name="Slide Number Placeholder 3"/>
          <p:cNvSpPr>
            <a:spLocks noGrp="1"/>
          </p:cNvSpPr>
          <p:nvPr>
            <p:ph type="sldNum" sz="quarter" idx="10"/>
          </p:nvPr>
        </p:nvSpPr>
        <p:spPr/>
        <p:txBody>
          <a:bodyPr/>
          <a:lstStyle/>
          <a:p>
            <a:fld id="{76C197A6-BE83-CB48-814C-635BD0D819C1}"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after</a:t>
            </a:r>
            <a:r>
              <a:rPr lang="en-US" baseline="0" dirty="0" smtClean="0"/>
              <a:t> all this we needed to make a definitive plan for what we knew we would be able to accomplish with what was left of the semester. We had been able to get UD_134 data to load in the new </a:t>
            </a:r>
            <a:r>
              <a:rPr lang="en-US" baseline="0" dirty="0" err="1" smtClean="0"/>
              <a:t>gui</a:t>
            </a:r>
            <a:r>
              <a:rPr lang="en-US" baseline="0" dirty="0" smtClean="0"/>
              <a:t> so we had been able to make temperature, salinity and density plots for this glider. We also planned to produce the 3D temperature transect, plot glider tracks in Google Earth and possibly get a </a:t>
            </a:r>
            <a:r>
              <a:rPr lang="en-US" baseline="0" dirty="0" err="1" smtClean="0"/>
              <a:t>Matlab</a:t>
            </a:r>
            <a:r>
              <a:rPr lang="en-US" baseline="0" dirty="0" smtClean="0"/>
              <a:t> code to plot the data or get the </a:t>
            </a:r>
            <a:r>
              <a:rPr lang="en-US" baseline="0" dirty="0" err="1" smtClean="0"/>
              <a:t>gui</a:t>
            </a:r>
            <a:r>
              <a:rPr lang="en-US" baseline="0" dirty="0" smtClean="0"/>
              <a:t> to work. </a:t>
            </a:r>
            <a:endParaRPr lang="en-US" dirty="0"/>
          </a:p>
        </p:txBody>
      </p:sp>
      <p:sp>
        <p:nvSpPr>
          <p:cNvPr id="4" name="Slide Number Placeholder 3"/>
          <p:cNvSpPr>
            <a:spLocks noGrp="1"/>
          </p:cNvSpPr>
          <p:nvPr>
            <p:ph type="sldNum" sz="quarter" idx="10"/>
          </p:nvPr>
        </p:nvSpPr>
        <p:spPr/>
        <p:txBody>
          <a:bodyPr/>
          <a:lstStyle/>
          <a:p>
            <a:fld id="{76C197A6-BE83-CB48-814C-635BD0D819C1}"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056A82D-8302-F24D-8DE0-754B79BFC18A}" type="datetimeFigureOut">
              <a:rPr lang="en-US" smtClean="0"/>
              <a:pPr/>
              <a:t>12/13/11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D741BEB-8F24-A546-B69C-BF6F739AE55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56A82D-8302-F24D-8DE0-754B79BFC18A}" type="datetimeFigureOut">
              <a:rPr lang="en-US" smtClean="0"/>
              <a:pPr/>
              <a:t>12/13/11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41BEB-8F24-A546-B69C-BF6F739AE5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56A82D-8302-F24D-8DE0-754B79BFC18A}" type="datetimeFigureOut">
              <a:rPr lang="en-US" smtClean="0"/>
              <a:pPr/>
              <a:t>12/13/11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41BEB-8F24-A546-B69C-BF6F739AE5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56A82D-8302-F24D-8DE0-754B79BFC18A}" type="datetimeFigureOut">
              <a:rPr lang="en-US" smtClean="0"/>
              <a:pPr/>
              <a:t>12/13/11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41BEB-8F24-A546-B69C-BF6F739AE5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056A82D-8302-F24D-8DE0-754B79BFC18A}" type="datetimeFigureOut">
              <a:rPr lang="en-US" smtClean="0"/>
              <a:pPr/>
              <a:t>12/13/11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41BEB-8F24-A546-B69C-BF6F739AE55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56A82D-8302-F24D-8DE0-754B79BFC18A}" type="datetimeFigureOut">
              <a:rPr lang="en-US" smtClean="0"/>
              <a:pPr/>
              <a:t>12/13/11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41BEB-8F24-A546-B69C-BF6F739AE5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056A82D-8302-F24D-8DE0-754B79BFC18A}" type="datetimeFigureOut">
              <a:rPr lang="en-US" smtClean="0"/>
              <a:pPr/>
              <a:t>12/13/11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741BEB-8F24-A546-B69C-BF6F739AE5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56A82D-8302-F24D-8DE0-754B79BFC18A}" type="datetimeFigureOut">
              <a:rPr lang="en-US" smtClean="0"/>
              <a:pPr/>
              <a:t>12/13/11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741BEB-8F24-A546-B69C-BF6F739AE5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6A82D-8302-F24D-8DE0-754B79BFC18A}" type="datetimeFigureOut">
              <a:rPr lang="en-US" smtClean="0"/>
              <a:pPr/>
              <a:t>12/13/11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741BEB-8F24-A546-B69C-BF6F739AE5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56A82D-8302-F24D-8DE0-754B79BFC18A}" type="datetimeFigureOut">
              <a:rPr lang="en-US" smtClean="0"/>
              <a:pPr/>
              <a:t>12/13/11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41BEB-8F24-A546-B69C-BF6F739AE5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056A82D-8302-F24D-8DE0-754B79BFC18A}" type="datetimeFigureOut">
              <a:rPr lang="en-US" smtClean="0"/>
              <a:pPr/>
              <a:t>12/13/11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D741BEB-8F24-A546-B69C-BF6F739AE55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056A82D-8302-F24D-8DE0-754B79BFC18A}" type="datetimeFigureOut">
              <a:rPr lang="en-US" smtClean="0"/>
              <a:pPr/>
              <a:t>12/13/11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D741BEB-8F24-A546-B69C-BF6F739AE55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gif"/></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828800"/>
          </a:xfrm>
        </p:spPr>
        <p:txBody>
          <a:bodyPr/>
          <a:lstStyle/>
          <a:p>
            <a:pPr algn="ctr"/>
            <a:r>
              <a:rPr lang="en-US" dirty="0" smtClean="0"/>
              <a:t>West Antarctic Peninsula</a:t>
            </a:r>
            <a:endParaRPr lang="en-US" dirty="0"/>
          </a:p>
        </p:txBody>
      </p:sp>
      <p:sp>
        <p:nvSpPr>
          <p:cNvPr id="3" name="Subtitle 2"/>
          <p:cNvSpPr>
            <a:spLocks noGrp="1"/>
          </p:cNvSpPr>
          <p:nvPr>
            <p:ph type="subTitle" idx="1"/>
          </p:nvPr>
        </p:nvSpPr>
        <p:spPr>
          <a:xfrm>
            <a:off x="0" y="3228536"/>
            <a:ext cx="9144000" cy="1752600"/>
          </a:xfrm>
        </p:spPr>
        <p:txBody>
          <a:bodyPr/>
          <a:lstStyle/>
          <a:p>
            <a:pPr algn="ctr"/>
            <a:r>
              <a:rPr lang="en-US" dirty="0" smtClean="0"/>
              <a:t>Glider Operations (and the Progression of a Scientific Project)</a:t>
            </a:r>
            <a:endParaRPr lang="en-US" dirty="0"/>
          </a:p>
        </p:txBody>
      </p:sp>
      <p:sp>
        <p:nvSpPr>
          <p:cNvPr id="5" name="Subtitle 2"/>
          <p:cNvSpPr txBox="1">
            <a:spLocks/>
          </p:cNvSpPr>
          <p:nvPr/>
        </p:nvSpPr>
        <p:spPr>
          <a:xfrm>
            <a:off x="533400" y="4152899"/>
            <a:ext cx="7854696" cy="1448777"/>
          </a:xfrm>
          <a:prstGeom prst="rect">
            <a:avLst/>
          </a:prstGeom>
        </p:spPr>
        <p:txBody>
          <a:bodyPr vert="horz" lIns="0" rIns="18288">
            <a:normAutofit/>
          </a:bodyPr>
          <a:lstStyle/>
          <a:p>
            <a:pPr marR="45720" lvl="0" algn="r" defTabSz="914400">
              <a:spcBef>
                <a:spcPct val="20000"/>
              </a:spcBef>
              <a:buClr>
                <a:schemeClr val="accent3"/>
              </a:buClr>
              <a:buSzPct val="95000"/>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Collin Dobson,</a:t>
            </a:r>
            <a:r>
              <a:rPr kumimoji="0" lang="en-US" sz="1900" b="0" i="0" u="none" strike="noStrike" kern="1200" cap="none" spc="0" normalizeH="0" noProof="0" dirty="0" smtClean="0">
                <a:ln>
                  <a:noFill/>
                </a:ln>
                <a:solidFill>
                  <a:schemeClr val="tx1"/>
                </a:solidFill>
                <a:effectLst/>
                <a:uLnTx/>
                <a:uFillTx/>
                <a:latin typeface="+mn-lt"/>
                <a:ea typeface="+mn-ea"/>
                <a:cs typeface="+mn-cs"/>
              </a:rPr>
              <a:t> </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Amanda Jones, </a:t>
            </a:r>
            <a:r>
              <a:rPr lang="en-US" sz="1900" b="1" dirty="0" err="1" smtClean="0">
                <a:solidFill>
                  <a:schemeClr val="tx2"/>
                </a:solidFill>
              </a:rPr>
              <a:t>Tejas</a:t>
            </a:r>
            <a:r>
              <a:rPr lang="en-US" sz="1900" b="1" dirty="0" smtClean="0">
                <a:solidFill>
                  <a:schemeClr val="tx2"/>
                </a:solidFill>
              </a:rPr>
              <a:t> Shah, </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Amelia</a:t>
            </a:r>
            <a:r>
              <a:rPr kumimoji="0" lang="en-US" sz="1900" b="0" i="0" u="none" strike="noStrike" kern="1200" cap="none" spc="0" normalizeH="0" noProof="0" dirty="0" smtClean="0">
                <a:ln>
                  <a:noFill/>
                </a:ln>
                <a:solidFill>
                  <a:schemeClr val="tx1"/>
                </a:solidFill>
                <a:effectLst/>
                <a:uLnTx/>
                <a:uFillTx/>
                <a:latin typeface="+mn-lt"/>
                <a:ea typeface="+mn-ea"/>
                <a:cs typeface="+mn-cs"/>
              </a:rPr>
              <a:t> Snow, Cynthia Taylor </a:t>
            </a:r>
            <a:endParaRPr kumimoji="0" lang="en-US" sz="1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5900"/>
            <a:ext cx="8966200" cy="677108"/>
          </a:xfrm>
          <a:prstGeom prst="rect">
            <a:avLst/>
          </a:prstGeom>
          <a:noFill/>
        </p:spPr>
        <p:txBody>
          <a:bodyPr wrap="square" rtlCol="0">
            <a:spAutoFit/>
          </a:bodyPr>
          <a:lstStyle/>
          <a:p>
            <a:r>
              <a:rPr lang="en-US" sz="3800" dirty="0" smtClean="0">
                <a:solidFill>
                  <a:srgbClr val="04617B"/>
                </a:solidFill>
              </a:rPr>
              <a:t>Problems: Where is all of our data?</a:t>
            </a:r>
            <a:endParaRPr lang="en-US" sz="3800" dirty="0">
              <a:solidFill>
                <a:srgbClr val="04617B"/>
              </a:solidFill>
            </a:endParaRPr>
          </a:p>
        </p:txBody>
      </p:sp>
      <p:sp>
        <p:nvSpPr>
          <p:cNvPr id="3" name="Rectangle 2"/>
          <p:cNvSpPr/>
          <p:nvPr/>
        </p:nvSpPr>
        <p:spPr>
          <a:xfrm>
            <a:off x="1" y="2182505"/>
            <a:ext cx="3251628" cy="2492990"/>
          </a:xfrm>
          <a:prstGeom prst="rect">
            <a:avLst/>
          </a:prstGeom>
        </p:spPr>
        <p:txBody>
          <a:bodyPr wrap="square">
            <a:spAutoFit/>
          </a:bodyPr>
          <a:lstStyle/>
          <a:p>
            <a:pPr marL="114300" lvl="2" indent="-114300">
              <a:buFont typeface="Arial"/>
              <a:buChar char="•"/>
            </a:pPr>
            <a:r>
              <a:rPr lang="en-US" sz="2600" dirty="0" smtClean="0">
                <a:solidFill>
                  <a:schemeClr val="tx2"/>
                </a:solidFill>
              </a:rPr>
              <a:t>Only 5 gliders with data</a:t>
            </a:r>
          </a:p>
          <a:p>
            <a:pPr marL="114300" lvl="2" indent="-114300">
              <a:buFont typeface="Arial"/>
              <a:buChar char="•"/>
            </a:pPr>
            <a:r>
              <a:rPr lang="en-US" sz="2600" dirty="0" smtClean="0">
                <a:solidFill>
                  <a:schemeClr val="tx2"/>
                </a:solidFill>
              </a:rPr>
              <a:t>Only level1 data</a:t>
            </a:r>
          </a:p>
          <a:p>
            <a:pPr marL="571500" lvl="3" indent="-114300">
              <a:buFont typeface="Arial"/>
              <a:buChar char="•"/>
            </a:pPr>
            <a:r>
              <a:rPr lang="en-US" sz="2600" dirty="0" smtClean="0">
                <a:solidFill>
                  <a:schemeClr val="tx2"/>
                </a:solidFill>
              </a:rPr>
              <a:t>Not compatible with new </a:t>
            </a:r>
            <a:r>
              <a:rPr lang="en-US" sz="2600" dirty="0" err="1" smtClean="0">
                <a:solidFill>
                  <a:schemeClr val="tx2"/>
                </a:solidFill>
              </a:rPr>
              <a:t>gui</a:t>
            </a:r>
            <a:endParaRPr lang="en-US" sz="2600" dirty="0" smtClean="0">
              <a:solidFill>
                <a:schemeClr val="tx2"/>
              </a:solidFill>
            </a:endParaRPr>
          </a:p>
          <a:p>
            <a:pPr marL="571500" lvl="3" indent="-114300">
              <a:buFont typeface="Arial"/>
              <a:buChar char="•"/>
            </a:pPr>
            <a:r>
              <a:rPr lang="en-US" sz="2600" dirty="0" smtClean="0">
                <a:solidFill>
                  <a:schemeClr val="tx2"/>
                </a:solidFill>
              </a:rPr>
              <a:t>Error in old </a:t>
            </a:r>
            <a:r>
              <a:rPr lang="en-US" sz="2600" dirty="0" err="1" smtClean="0">
                <a:solidFill>
                  <a:schemeClr val="tx2"/>
                </a:solidFill>
              </a:rPr>
              <a:t>gui</a:t>
            </a:r>
            <a:endParaRPr lang="en-US" sz="2600" dirty="0" smtClean="0">
              <a:solidFill>
                <a:schemeClr val="tx2"/>
              </a:solidFill>
            </a:endParaRPr>
          </a:p>
        </p:txBody>
      </p:sp>
      <p:pic>
        <p:nvPicPr>
          <p:cNvPr id="4" name="Picture 3"/>
          <p:cNvPicPr>
            <a:picLocks noChangeAspect="1"/>
          </p:cNvPicPr>
          <p:nvPr/>
        </p:nvPicPr>
        <p:blipFill>
          <a:blip r:embed="rId3"/>
          <a:stretch>
            <a:fillRect/>
          </a:stretch>
        </p:blipFill>
        <p:spPr>
          <a:xfrm>
            <a:off x="3309410" y="1383491"/>
            <a:ext cx="5656789" cy="409101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5900"/>
            <a:ext cx="8966200" cy="677108"/>
          </a:xfrm>
          <a:prstGeom prst="rect">
            <a:avLst/>
          </a:prstGeom>
          <a:noFill/>
        </p:spPr>
        <p:txBody>
          <a:bodyPr wrap="square" rtlCol="0">
            <a:spAutoFit/>
          </a:bodyPr>
          <a:lstStyle/>
          <a:p>
            <a:r>
              <a:rPr lang="en-US" sz="3800" dirty="0" smtClean="0">
                <a:solidFill>
                  <a:srgbClr val="04617B"/>
                </a:solidFill>
              </a:rPr>
              <a:t>Overall Problems</a:t>
            </a:r>
          </a:p>
        </p:txBody>
      </p:sp>
      <p:pic>
        <p:nvPicPr>
          <p:cNvPr id="4" name="Picture 3"/>
          <p:cNvPicPr>
            <a:picLocks noChangeAspect="1"/>
          </p:cNvPicPr>
          <p:nvPr/>
        </p:nvPicPr>
        <p:blipFill>
          <a:blip r:embed="rId3"/>
          <a:stretch>
            <a:fillRect/>
          </a:stretch>
        </p:blipFill>
        <p:spPr>
          <a:xfrm>
            <a:off x="1" y="2166162"/>
            <a:ext cx="9144000" cy="4691838"/>
          </a:xfrm>
          <a:prstGeom prst="rect">
            <a:avLst/>
          </a:prstGeom>
        </p:spPr>
      </p:pic>
      <p:sp>
        <p:nvSpPr>
          <p:cNvPr id="3" name="Rectangle 2"/>
          <p:cNvSpPr/>
          <p:nvPr/>
        </p:nvSpPr>
        <p:spPr>
          <a:xfrm>
            <a:off x="263772" y="916951"/>
            <a:ext cx="8702428" cy="1692771"/>
          </a:xfrm>
          <a:prstGeom prst="rect">
            <a:avLst/>
          </a:prstGeom>
        </p:spPr>
        <p:txBody>
          <a:bodyPr wrap="square" numCol="2">
            <a:spAutoFit/>
          </a:bodyPr>
          <a:lstStyle/>
          <a:p>
            <a:pPr marL="114300" lvl="2" indent="-114300">
              <a:buFont typeface="Arial"/>
              <a:buChar char="•"/>
            </a:pPr>
            <a:r>
              <a:rPr lang="en-US" sz="2600" dirty="0" smtClean="0">
                <a:solidFill>
                  <a:schemeClr val="tx2"/>
                </a:solidFill>
              </a:rPr>
              <a:t>Trouble with </a:t>
            </a:r>
            <a:r>
              <a:rPr lang="en-US" sz="2600" dirty="0" err="1" smtClean="0">
                <a:solidFill>
                  <a:schemeClr val="tx2"/>
                </a:solidFill>
              </a:rPr>
              <a:t>Matlab</a:t>
            </a:r>
            <a:endParaRPr lang="en-US" sz="2600" dirty="0" smtClean="0">
              <a:solidFill>
                <a:schemeClr val="tx2"/>
              </a:solidFill>
            </a:endParaRPr>
          </a:p>
          <a:p>
            <a:pPr marL="114300" lvl="2" indent="-114300">
              <a:buFont typeface="Arial"/>
              <a:buChar char="•"/>
            </a:pPr>
            <a:r>
              <a:rPr lang="en-US" sz="2600" dirty="0" smtClean="0">
                <a:solidFill>
                  <a:schemeClr val="tx2"/>
                </a:solidFill>
              </a:rPr>
              <a:t>Data not easily accessible</a:t>
            </a:r>
          </a:p>
          <a:p>
            <a:pPr marL="114300" lvl="2" indent="-114300">
              <a:buFont typeface="Arial"/>
              <a:buChar char="•"/>
            </a:pPr>
            <a:r>
              <a:rPr lang="en-US" sz="2600" dirty="0" smtClean="0">
                <a:solidFill>
                  <a:schemeClr val="tx2"/>
                </a:solidFill>
              </a:rPr>
              <a:t>Data not in right format</a:t>
            </a:r>
          </a:p>
          <a:p>
            <a:pPr marL="114300" lvl="2" indent="-114300">
              <a:buFont typeface="Arial"/>
              <a:buChar char="•"/>
            </a:pPr>
            <a:endParaRPr lang="en-US" sz="2600" dirty="0" smtClean="0">
              <a:solidFill>
                <a:schemeClr val="tx2"/>
              </a:solidFill>
            </a:endParaRPr>
          </a:p>
          <a:p>
            <a:pPr marL="114300" lvl="2" indent="-114300">
              <a:buFont typeface="Arial"/>
              <a:buChar char="•"/>
            </a:pPr>
            <a:r>
              <a:rPr lang="en-US" sz="2600" dirty="0" smtClean="0">
                <a:solidFill>
                  <a:schemeClr val="tx2"/>
                </a:solidFill>
              </a:rPr>
              <a:t>Techs busy</a:t>
            </a:r>
          </a:p>
          <a:p>
            <a:pPr marL="114300" lvl="2" indent="-114300">
              <a:buFont typeface="Arial"/>
              <a:buChar char="•"/>
            </a:pPr>
            <a:r>
              <a:rPr lang="en-US" sz="2600" dirty="0" err="1" smtClean="0">
                <a:solidFill>
                  <a:schemeClr val="tx2"/>
                </a:solidFill>
              </a:rPr>
              <a:t>DataZoo</a:t>
            </a:r>
            <a:endParaRPr lang="en-US" sz="2600" dirty="0" smtClean="0">
              <a:solidFill>
                <a:schemeClr val="tx2"/>
              </a:solidFill>
            </a:endParaRPr>
          </a:p>
          <a:p>
            <a:pPr marL="571500" lvl="3" indent="-114300">
              <a:buFont typeface="Arial"/>
              <a:buChar char="•"/>
            </a:pPr>
            <a:r>
              <a:rPr lang="en-US" sz="2600" dirty="0" smtClean="0">
                <a:solidFill>
                  <a:schemeClr val="tx2"/>
                </a:solidFill>
              </a:rPr>
              <a:t>10 years missing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5900"/>
            <a:ext cx="8966200" cy="677108"/>
          </a:xfrm>
          <a:prstGeom prst="rect">
            <a:avLst/>
          </a:prstGeom>
          <a:noFill/>
        </p:spPr>
        <p:txBody>
          <a:bodyPr wrap="square" rtlCol="0">
            <a:spAutoFit/>
          </a:bodyPr>
          <a:lstStyle/>
          <a:p>
            <a:r>
              <a:rPr lang="en-US" sz="3800" dirty="0" smtClean="0">
                <a:solidFill>
                  <a:srgbClr val="04617B"/>
                </a:solidFill>
              </a:rPr>
              <a:t>Last and Hopefully Final Attempt</a:t>
            </a:r>
          </a:p>
        </p:txBody>
      </p:sp>
      <p:sp>
        <p:nvSpPr>
          <p:cNvPr id="3" name="Rectangle 2"/>
          <p:cNvSpPr/>
          <p:nvPr/>
        </p:nvSpPr>
        <p:spPr>
          <a:xfrm>
            <a:off x="263772" y="1032414"/>
            <a:ext cx="8702428" cy="1692771"/>
          </a:xfrm>
          <a:prstGeom prst="rect">
            <a:avLst/>
          </a:prstGeom>
        </p:spPr>
        <p:txBody>
          <a:bodyPr wrap="square">
            <a:spAutoFit/>
          </a:bodyPr>
          <a:lstStyle/>
          <a:p>
            <a:pPr marL="114300" lvl="2" indent="-114300">
              <a:buFont typeface="Arial"/>
              <a:buChar char="•"/>
            </a:pPr>
            <a:r>
              <a:rPr lang="en-US" sz="2600" dirty="0" smtClean="0">
                <a:solidFill>
                  <a:schemeClr val="tx2"/>
                </a:solidFill>
              </a:rPr>
              <a:t>UD_134 Plots</a:t>
            </a:r>
          </a:p>
          <a:p>
            <a:pPr marL="114300" lvl="2" indent="-114300">
              <a:buFont typeface="Arial"/>
              <a:buChar char="•"/>
            </a:pPr>
            <a:r>
              <a:rPr lang="en-US" sz="2600" dirty="0" smtClean="0">
                <a:solidFill>
                  <a:schemeClr val="tx2"/>
                </a:solidFill>
              </a:rPr>
              <a:t>3D Temperature transect through canyon</a:t>
            </a:r>
          </a:p>
          <a:p>
            <a:pPr marL="114300" lvl="2" indent="-114300">
              <a:buFont typeface="Arial"/>
              <a:buChar char="•"/>
            </a:pPr>
            <a:r>
              <a:rPr lang="en-US" sz="2600" dirty="0" smtClean="0">
                <a:solidFill>
                  <a:schemeClr val="tx2"/>
                </a:solidFill>
              </a:rPr>
              <a:t>Glider tracks in Google Earth</a:t>
            </a:r>
          </a:p>
          <a:p>
            <a:pPr marL="114300" lvl="2" indent="-114300">
              <a:buFont typeface="Arial"/>
              <a:buChar char="•"/>
            </a:pPr>
            <a:r>
              <a:rPr lang="en-US" sz="2600" dirty="0" smtClean="0">
                <a:solidFill>
                  <a:schemeClr val="tx2"/>
                </a:solidFill>
              </a:rPr>
              <a:t>Possible </a:t>
            </a:r>
            <a:r>
              <a:rPr lang="en-US" sz="2600" dirty="0" err="1" smtClean="0">
                <a:solidFill>
                  <a:schemeClr val="tx2"/>
                </a:solidFill>
              </a:rPr>
              <a:t>Matlab</a:t>
            </a:r>
            <a:r>
              <a:rPr lang="en-US" sz="2600" dirty="0" smtClean="0">
                <a:solidFill>
                  <a:schemeClr val="tx2"/>
                </a:solidFill>
              </a:rPr>
              <a:t> code</a:t>
            </a:r>
          </a:p>
        </p:txBody>
      </p:sp>
      <p:pic>
        <p:nvPicPr>
          <p:cNvPr id="4" name="Picture 3"/>
          <p:cNvPicPr>
            <a:picLocks noChangeAspect="1"/>
          </p:cNvPicPr>
          <p:nvPr/>
        </p:nvPicPr>
        <p:blipFill>
          <a:blip r:embed="rId3"/>
          <a:stretch>
            <a:fillRect/>
          </a:stretch>
        </p:blipFill>
        <p:spPr>
          <a:xfrm>
            <a:off x="538655" y="2725185"/>
            <a:ext cx="8066691" cy="413281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5900"/>
            <a:ext cx="8966200" cy="677108"/>
          </a:xfrm>
          <a:prstGeom prst="rect">
            <a:avLst/>
          </a:prstGeom>
          <a:noFill/>
        </p:spPr>
        <p:txBody>
          <a:bodyPr wrap="square" rtlCol="0">
            <a:spAutoFit/>
          </a:bodyPr>
          <a:lstStyle/>
          <a:p>
            <a:r>
              <a:rPr lang="en-US" sz="3800" dirty="0" smtClean="0">
                <a:solidFill>
                  <a:srgbClr val="04617B"/>
                </a:solidFill>
              </a:rPr>
              <a:t>Google Earth</a:t>
            </a:r>
          </a:p>
        </p:txBody>
      </p:sp>
      <p:pic>
        <p:nvPicPr>
          <p:cNvPr id="5" name="Picture 4" descr="549667.gif"/>
          <p:cNvPicPr>
            <a:picLocks noChangeAspect="1"/>
          </p:cNvPicPr>
          <p:nvPr/>
        </p:nvPicPr>
        <p:blipFill>
          <a:blip r:embed="rId2"/>
          <a:stretch>
            <a:fillRect/>
          </a:stretch>
        </p:blipFill>
        <p:spPr>
          <a:xfrm>
            <a:off x="508000" y="893008"/>
            <a:ext cx="8128001" cy="5676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5900"/>
            <a:ext cx="8966200" cy="677108"/>
          </a:xfrm>
          <a:prstGeom prst="rect">
            <a:avLst/>
          </a:prstGeom>
          <a:noFill/>
        </p:spPr>
        <p:txBody>
          <a:bodyPr wrap="square" rtlCol="0">
            <a:spAutoFit/>
          </a:bodyPr>
          <a:lstStyle/>
          <a:p>
            <a:r>
              <a:rPr lang="en-US" sz="3800" dirty="0" smtClean="0">
                <a:solidFill>
                  <a:srgbClr val="04617B"/>
                </a:solidFill>
              </a:rPr>
              <a:t>3D Temperature Transect </a:t>
            </a:r>
          </a:p>
        </p:txBody>
      </p:sp>
      <p:pic>
        <p:nvPicPr>
          <p:cNvPr id="3" name="Picture 2" descr="itsthesame.jpg"/>
          <p:cNvPicPr>
            <a:picLocks noChangeAspect="1"/>
          </p:cNvPicPr>
          <p:nvPr/>
        </p:nvPicPr>
        <p:blipFill>
          <a:blip r:embed="rId2"/>
          <a:stretch>
            <a:fillRect/>
          </a:stretch>
        </p:blipFill>
        <p:spPr>
          <a:xfrm>
            <a:off x="0" y="1231900"/>
            <a:ext cx="9144000" cy="5343525"/>
          </a:xfrm>
          <a:prstGeom prst="rect">
            <a:avLst/>
          </a:prstGeom>
        </p:spPr>
      </p:pic>
      <p:pic>
        <p:nvPicPr>
          <p:cNvPr id="4" name="Picture 3" descr="thisissame.png"/>
          <p:cNvPicPr>
            <a:picLocks noChangeAspect="1"/>
          </p:cNvPicPr>
          <p:nvPr/>
        </p:nvPicPr>
        <p:blipFill>
          <a:blip r:embed="rId3"/>
          <a:stretch>
            <a:fillRect/>
          </a:stretch>
        </p:blipFill>
        <p:spPr>
          <a:xfrm>
            <a:off x="981261" y="1289632"/>
            <a:ext cx="7160777" cy="5170236"/>
          </a:xfrm>
          <a:prstGeom prst="rect">
            <a:avLst/>
          </a:prstGeom>
        </p:spPr>
      </p:pic>
      <p:pic>
        <p:nvPicPr>
          <p:cNvPr id="5" name="Picture 4" descr="latonly.png"/>
          <p:cNvPicPr>
            <a:picLocks noChangeAspect="1"/>
          </p:cNvPicPr>
          <p:nvPr/>
        </p:nvPicPr>
        <p:blipFill>
          <a:blip r:embed="rId4"/>
          <a:stretch>
            <a:fillRect/>
          </a:stretch>
        </p:blipFill>
        <p:spPr>
          <a:xfrm>
            <a:off x="0" y="1992164"/>
            <a:ext cx="4759258" cy="3549867"/>
          </a:xfrm>
          <a:prstGeom prst="rect">
            <a:avLst/>
          </a:prstGeom>
        </p:spPr>
      </p:pic>
      <p:pic>
        <p:nvPicPr>
          <p:cNvPr id="6" name="Picture 5" descr="longonly.png"/>
          <p:cNvPicPr>
            <a:picLocks noChangeAspect="1"/>
          </p:cNvPicPr>
          <p:nvPr/>
        </p:nvPicPr>
        <p:blipFill>
          <a:blip r:embed="rId5"/>
          <a:stretch>
            <a:fillRect/>
          </a:stretch>
        </p:blipFill>
        <p:spPr>
          <a:xfrm>
            <a:off x="4513124" y="1992164"/>
            <a:ext cx="4630876" cy="3492136"/>
          </a:xfrm>
          <a:prstGeom prst="rect">
            <a:avLst/>
          </a:prstGeom>
        </p:spPr>
      </p:pic>
      <p:pic>
        <p:nvPicPr>
          <p:cNvPr id="7" name="Picture 6" descr="wanted.png"/>
          <p:cNvPicPr>
            <a:picLocks noChangeAspect="1"/>
          </p:cNvPicPr>
          <p:nvPr/>
        </p:nvPicPr>
        <p:blipFill>
          <a:blip r:embed="rId6"/>
          <a:stretch>
            <a:fillRect/>
          </a:stretch>
        </p:blipFill>
        <p:spPr>
          <a:xfrm>
            <a:off x="4715366" y="2001350"/>
            <a:ext cx="4428633" cy="3252022"/>
          </a:xfrm>
          <a:prstGeom prst="rect">
            <a:avLst/>
          </a:prstGeom>
        </p:spPr>
      </p:pic>
      <p:pic>
        <p:nvPicPr>
          <p:cNvPr id="8" name="Picture 7" descr="3d.png"/>
          <p:cNvPicPr>
            <a:picLocks noChangeAspect="1"/>
          </p:cNvPicPr>
          <p:nvPr/>
        </p:nvPicPr>
        <p:blipFill>
          <a:blip r:embed="rId7"/>
          <a:stretch>
            <a:fillRect/>
          </a:stretch>
        </p:blipFill>
        <p:spPr>
          <a:xfrm>
            <a:off x="0" y="1992164"/>
            <a:ext cx="4821629" cy="349213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5900"/>
            <a:ext cx="8966200" cy="677108"/>
          </a:xfrm>
          <a:prstGeom prst="rect">
            <a:avLst/>
          </a:prstGeom>
          <a:noFill/>
        </p:spPr>
        <p:txBody>
          <a:bodyPr wrap="square" rtlCol="0">
            <a:spAutoFit/>
          </a:bodyPr>
          <a:lstStyle/>
          <a:p>
            <a:r>
              <a:rPr lang="en-US" sz="3800" dirty="0" smtClean="0">
                <a:solidFill>
                  <a:srgbClr val="04617B"/>
                </a:solidFill>
              </a:rPr>
              <a:t>UD_134 Temperature</a:t>
            </a:r>
          </a:p>
        </p:txBody>
      </p:sp>
      <p:pic>
        <p:nvPicPr>
          <p:cNvPr id="3" name="Picture 2" descr="545585 2.gif"/>
          <p:cNvPicPr>
            <a:picLocks noChangeAspect="1"/>
          </p:cNvPicPr>
          <p:nvPr/>
        </p:nvPicPr>
        <p:blipFill>
          <a:blip r:embed="rId2"/>
          <a:stretch>
            <a:fillRect/>
          </a:stretch>
        </p:blipFill>
        <p:spPr>
          <a:xfrm>
            <a:off x="1081147" y="1027113"/>
            <a:ext cx="7112000" cy="533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5900"/>
            <a:ext cx="8966200" cy="677108"/>
          </a:xfrm>
          <a:prstGeom prst="rect">
            <a:avLst/>
          </a:prstGeom>
          <a:noFill/>
        </p:spPr>
        <p:txBody>
          <a:bodyPr wrap="square" rtlCol="0">
            <a:spAutoFit/>
          </a:bodyPr>
          <a:lstStyle/>
          <a:p>
            <a:r>
              <a:rPr lang="en-US" sz="3800" dirty="0" smtClean="0">
                <a:solidFill>
                  <a:srgbClr val="04617B"/>
                </a:solidFill>
              </a:rPr>
              <a:t>UD_134 Salinity</a:t>
            </a:r>
          </a:p>
        </p:txBody>
      </p:sp>
      <p:pic>
        <p:nvPicPr>
          <p:cNvPr id="3" name="Picture 2" descr="545591.gif"/>
          <p:cNvPicPr>
            <a:picLocks noChangeAspect="1"/>
          </p:cNvPicPr>
          <p:nvPr/>
        </p:nvPicPr>
        <p:blipFill>
          <a:blip r:embed="rId2"/>
          <a:stretch>
            <a:fillRect/>
          </a:stretch>
        </p:blipFill>
        <p:spPr>
          <a:xfrm>
            <a:off x="965388" y="1219230"/>
            <a:ext cx="7112000" cy="533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5900"/>
            <a:ext cx="8966200" cy="677108"/>
          </a:xfrm>
          <a:prstGeom prst="rect">
            <a:avLst/>
          </a:prstGeom>
          <a:noFill/>
        </p:spPr>
        <p:txBody>
          <a:bodyPr wrap="square" rtlCol="0">
            <a:spAutoFit/>
          </a:bodyPr>
          <a:lstStyle/>
          <a:p>
            <a:r>
              <a:rPr lang="en-US" sz="3800" dirty="0" smtClean="0">
                <a:solidFill>
                  <a:srgbClr val="04617B"/>
                </a:solidFill>
              </a:rPr>
              <a:t>UD_134 Density</a:t>
            </a:r>
          </a:p>
        </p:txBody>
      </p:sp>
      <p:pic>
        <p:nvPicPr>
          <p:cNvPr id="3" name="Picture 2" descr="545604.gif"/>
          <p:cNvPicPr>
            <a:picLocks noChangeAspect="1"/>
          </p:cNvPicPr>
          <p:nvPr/>
        </p:nvPicPr>
        <p:blipFill>
          <a:blip r:embed="rId2"/>
          <a:stretch>
            <a:fillRect/>
          </a:stretch>
        </p:blipFill>
        <p:spPr>
          <a:xfrm>
            <a:off x="1043885" y="1239249"/>
            <a:ext cx="7112000" cy="533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45571.gif"/>
          <p:cNvPicPr>
            <a:picLocks noChangeAspect="1"/>
          </p:cNvPicPr>
          <p:nvPr/>
        </p:nvPicPr>
        <p:blipFill>
          <a:blip r:embed="rId2"/>
          <a:stretch>
            <a:fillRect/>
          </a:stretch>
        </p:blipFill>
        <p:spPr>
          <a:xfrm>
            <a:off x="438963" y="1016000"/>
            <a:ext cx="8128000" cy="5842000"/>
          </a:xfrm>
          <a:prstGeom prst="rect">
            <a:avLst/>
          </a:prstGeom>
        </p:spPr>
      </p:pic>
      <p:sp>
        <p:nvSpPr>
          <p:cNvPr id="4" name="TextBox 3"/>
          <p:cNvSpPr txBox="1"/>
          <p:nvPr/>
        </p:nvSpPr>
        <p:spPr>
          <a:xfrm>
            <a:off x="0" y="215900"/>
            <a:ext cx="8966200" cy="677108"/>
          </a:xfrm>
          <a:prstGeom prst="rect">
            <a:avLst/>
          </a:prstGeom>
          <a:noFill/>
        </p:spPr>
        <p:txBody>
          <a:bodyPr wrap="square" rtlCol="0">
            <a:spAutoFit/>
          </a:bodyPr>
          <a:lstStyle/>
          <a:p>
            <a:r>
              <a:rPr lang="en-US" sz="3800" dirty="0" smtClean="0">
                <a:solidFill>
                  <a:srgbClr val="04617B"/>
                </a:solidFill>
              </a:rPr>
              <a:t>RU05 Temperature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46528.gif"/>
          <p:cNvPicPr>
            <a:picLocks noChangeAspect="1"/>
          </p:cNvPicPr>
          <p:nvPr/>
        </p:nvPicPr>
        <p:blipFill>
          <a:blip r:embed="rId2"/>
          <a:stretch>
            <a:fillRect/>
          </a:stretch>
        </p:blipFill>
        <p:spPr>
          <a:xfrm>
            <a:off x="515554" y="1016000"/>
            <a:ext cx="8128000" cy="5842000"/>
          </a:xfrm>
          <a:prstGeom prst="rect">
            <a:avLst/>
          </a:prstGeom>
        </p:spPr>
      </p:pic>
      <p:sp>
        <p:nvSpPr>
          <p:cNvPr id="4" name="TextBox 3"/>
          <p:cNvSpPr txBox="1"/>
          <p:nvPr/>
        </p:nvSpPr>
        <p:spPr>
          <a:xfrm>
            <a:off x="0" y="215900"/>
            <a:ext cx="8966200" cy="677108"/>
          </a:xfrm>
          <a:prstGeom prst="rect">
            <a:avLst/>
          </a:prstGeom>
          <a:noFill/>
        </p:spPr>
        <p:txBody>
          <a:bodyPr wrap="square" rtlCol="0">
            <a:spAutoFit/>
          </a:bodyPr>
          <a:lstStyle/>
          <a:p>
            <a:r>
              <a:rPr lang="en-US" sz="3800" dirty="0" smtClean="0">
                <a:solidFill>
                  <a:srgbClr val="04617B"/>
                </a:solidFill>
              </a:rPr>
              <a:t>RU06 Temperature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6195" y="717515"/>
            <a:ext cx="3945647" cy="5422970"/>
          </a:xfrm>
          <a:prstGeom prst="rect">
            <a:avLst/>
          </a:prstGeom>
          <a:ln w="38100" cap="flat" cmpd="sng" algn="ctr">
            <a:solidFill>
              <a:schemeClr val="tx2"/>
            </a:solidFill>
            <a:prstDash val="solid"/>
            <a:round/>
            <a:headEnd type="none" w="med" len="med"/>
            <a:tailEnd type="none" w="med" len="med"/>
          </a:ln>
        </p:spPr>
      </p:pic>
      <p:sp>
        <p:nvSpPr>
          <p:cNvPr id="3" name="TextBox 2"/>
          <p:cNvSpPr txBox="1"/>
          <p:nvPr/>
        </p:nvSpPr>
        <p:spPr>
          <a:xfrm>
            <a:off x="4508500" y="914400"/>
            <a:ext cx="4419600" cy="954107"/>
          </a:xfrm>
          <a:prstGeom prst="rect">
            <a:avLst/>
          </a:prstGeom>
          <a:noFill/>
        </p:spPr>
        <p:txBody>
          <a:bodyPr wrap="square" rtlCol="0">
            <a:spAutoFit/>
          </a:bodyPr>
          <a:lstStyle/>
          <a:p>
            <a:pPr algn="r"/>
            <a:r>
              <a:rPr lang="en-US" sz="2800" dirty="0" smtClean="0">
                <a:solidFill>
                  <a:srgbClr val="04617B"/>
                </a:solidFill>
              </a:rPr>
              <a:t>West Antarctic Peninsula:</a:t>
            </a:r>
          </a:p>
          <a:p>
            <a:pPr algn="r"/>
            <a:r>
              <a:rPr lang="en-US" sz="2800" dirty="0" smtClean="0">
                <a:solidFill>
                  <a:srgbClr val="04617B"/>
                </a:solidFill>
              </a:rPr>
              <a:t> The subject of our study</a:t>
            </a:r>
            <a:endParaRPr lang="en-US" sz="2800" dirty="0">
              <a:solidFill>
                <a:srgbClr val="04617B"/>
              </a:solidFill>
            </a:endParaRPr>
          </a:p>
        </p:txBody>
      </p:sp>
      <p:sp>
        <p:nvSpPr>
          <p:cNvPr id="5" name="Rectangle 4"/>
          <p:cNvSpPr/>
          <p:nvPr/>
        </p:nvSpPr>
        <p:spPr>
          <a:xfrm>
            <a:off x="4508500" y="1868507"/>
            <a:ext cx="4635500" cy="3477875"/>
          </a:xfrm>
          <a:prstGeom prst="rect">
            <a:avLst/>
          </a:prstGeom>
        </p:spPr>
        <p:txBody>
          <a:bodyPr wrap="square">
            <a:spAutoFit/>
          </a:bodyPr>
          <a:lstStyle/>
          <a:p>
            <a:r>
              <a:rPr lang="en-US" sz="2000" dirty="0" smtClean="0">
                <a:solidFill>
                  <a:schemeClr val="tx2"/>
                </a:solidFill>
              </a:rPr>
              <a:t>• Northern most part of Mainland Antarctica</a:t>
            </a:r>
          </a:p>
          <a:p>
            <a:r>
              <a:rPr lang="en-US" sz="2000" dirty="0" smtClean="0">
                <a:solidFill>
                  <a:schemeClr val="tx2"/>
                </a:solidFill>
              </a:rPr>
              <a:t>• Susceptible to climate change—experiencing</a:t>
            </a:r>
          </a:p>
          <a:p>
            <a:r>
              <a:rPr lang="en-US" sz="2000" dirty="0" smtClean="0">
                <a:solidFill>
                  <a:schemeClr val="tx2"/>
                </a:solidFill>
              </a:rPr>
              <a:t>rapid warming (alters sea ice dynamic/</a:t>
            </a:r>
          </a:p>
          <a:p>
            <a:r>
              <a:rPr lang="en-US" sz="2000" dirty="0" smtClean="0">
                <a:solidFill>
                  <a:schemeClr val="tx2"/>
                </a:solidFill>
              </a:rPr>
              <a:t>ecosystem interaction) Effects glaciers!</a:t>
            </a:r>
          </a:p>
          <a:p>
            <a:r>
              <a:rPr lang="en-US" sz="2000" dirty="0" smtClean="0">
                <a:solidFill>
                  <a:schemeClr val="tx2"/>
                </a:solidFill>
              </a:rPr>
              <a:t>• Phytoplankton affected –surface chlorophyll</a:t>
            </a:r>
          </a:p>
          <a:p>
            <a:r>
              <a:rPr lang="en-US" sz="2000" dirty="0" smtClean="0">
                <a:solidFill>
                  <a:schemeClr val="tx2"/>
                </a:solidFill>
              </a:rPr>
              <a:t>decreased 12 % !</a:t>
            </a:r>
          </a:p>
          <a:p>
            <a:r>
              <a:rPr lang="en-US" sz="2000" dirty="0" smtClean="0">
                <a:solidFill>
                  <a:schemeClr val="tx2"/>
                </a:solidFill>
              </a:rPr>
              <a:t>• Rise of half degree Celsius each decade</a:t>
            </a:r>
          </a:p>
          <a:p>
            <a:r>
              <a:rPr lang="en-US" sz="2000" dirty="0" smtClean="0">
                <a:solidFill>
                  <a:schemeClr val="tx2"/>
                </a:solidFill>
              </a:rPr>
              <a:t>• We examined time frame 2007-2011</a:t>
            </a:r>
            <a:endParaRPr lang="en-US" sz="2000"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46602.gif"/>
          <p:cNvPicPr>
            <a:picLocks noChangeAspect="1"/>
          </p:cNvPicPr>
          <p:nvPr/>
        </p:nvPicPr>
        <p:blipFill>
          <a:blip r:embed="rId2"/>
          <a:stretch>
            <a:fillRect/>
          </a:stretch>
        </p:blipFill>
        <p:spPr>
          <a:xfrm>
            <a:off x="514983" y="1003300"/>
            <a:ext cx="8128000" cy="5854700"/>
          </a:xfrm>
          <a:prstGeom prst="rect">
            <a:avLst/>
          </a:prstGeom>
        </p:spPr>
      </p:pic>
      <p:sp>
        <p:nvSpPr>
          <p:cNvPr id="3" name="TextBox 2"/>
          <p:cNvSpPr txBox="1"/>
          <p:nvPr/>
        </p:nvSpPr>
        <p:spPr>
          <a:xfrm>
            <a:off x="0" y="215900"/>
            <a:ext cx="8966200" cy="677108"/>
          </a:xfrm>
          <a:prstGeom prst="rect">
            <a:avLst/>
          </a:prstGeom>
          <a:noFill/>
        </p:spPr>
        <p:txBody>
          <a:bodyPr wrap="square" rtlCol="0">
            <a:spAutoFit/>
          </a:bodyPr>
          <a:lstStyle/>
          <a:p>
            <a:r>
              <a:rPr lang="en-US" sz="3800" dirty="0" smtClean="0">
                <a:solidFill>
                  <a:srgbClr val="04617B"/>
                </a:solidFill>
              </a:rPr>
              <a:t>RU25d Temperature</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5900"/>
            <a:ext cx="8966200" cy="677108"/>
          </a:xfrm>
          <a:prstGeom prst="rect">
            <a:avLst/>
          </a:prstGeom>
          <a:noFill/>
        </p:spPr>
        <p:txBody>
          <a:bodyPr wrap="square" rtlCol="0">
            <a:spAutoFit/>
          </a:bodyPr>
          <a:lstStyle/>
          <a:p>
            <a:r>
              <a:rPr lang="en-US" sz="3800" dirty="0" smtClean="0">
                <a:solidFill>
                  <a:srgbClr val="04617B"/>
                </a:solidFill>
              </a:rPr>
              <a:t>Lessons Learned</a:t>
            </a:r>
          </a:p>
        </p:txBody>
      </p:sp>
      <p:sp>
        <p:nvSpPr>
          <p:cNvPr id="3" name="Rectangle 2"/>
          <p:cNvSpPr/>
          <p:nvPr/>
        </p:nvSpPr>
        <p:spPr>
          <a:xfrm>
            <a:off x="263772" y="893008"/>
            <a:ext cx="8702428" cy="1292662"/>
          </a:xfrm>
          <a:prstGeom prst="rect">
            <a:avLst/>
          </a:prstGeom>
        </p:spPr>
        <p:txBody>
          <a:bodyPr wrap="square">
            <a:spAutoFit/>
          </a:bodyPr>
          <a:lstStyle/>
          <a:p>
            <a:pPr marL="114300" lvl="2" indent="-114300">
              <a:buFont typeface="Arial"/>
              <a:buChar char="•"/>
            </a:pPr>
            <a:r>
              <a:rPr lang="en-US" sz="2600" dirty="0" smtClean="0">
                <a:solidFill>
                  <a:schemeClr val="tx2"/>
                </a:solidFill>
              </a:rPr>
              <a:t>SCIENCE ISN’T ALWAYS FUN </a:t>
            </a:r>
          </a:p>
          <a:p>
            <a:pPr marL="114300" lvl="2" indent="-114300">
              <a:buFont typeface="Arial"/>
              <a:buChar char="•"/>
            </a:pPr>
            <a:r>
              <a:rPr lang="en-US" sz="2600" dirty="0" smtClean="0">
                <a:solidFill>
                  <a:schemeClr val="tx2"/>
                </a:solidFill>
              </a:rPr>
              <a:t>Hard to do a project in 15 weeks if playing where in the world is Oscar Schofield?</a:t>
            </a:r>
          </a:p>
        </p:txBody>
      </p:sp>
      <p:grpSp>
        <p:nvGrpSpPr>
          <p:cNvPr id="14" name="Group 13"/>
          <p:cNvGrpSpPr/>
          <p:nvPr/>
        </p:nvGrpSpPr>
        <p:grpSpPr>
          <a:xfrm>
            <a:off x="14933" y="2528704"/>
            <a:ext cx="9105187" cy="3598136"/>
            <a:chOff x="-138987" y="1704972"/>
            <a:chExt cx="11871428" cy="4691284"/>
          </a:xfrm>
        </p:grpSpPr>
        <p:pic>
          <p:nvPicPr>
            <p:cNvPr id="4" name="Picture 3" descr="2710614390_a36cbac06f_o.jpg"/>
            <p:cNvPicPr>
              <a:picLocks noChangeAspect="1"/>
            </p:cNvPicPr>
            <p:nvPr/>
          </p:nvPicPr>
          <p:blipFill>
            <a:blip r:embed="rId3"/>
            <a:stretch>
              <a:fillRect/>
            </a:stretch>
          </p:blipFill>
          <p:spPr>
            <a:xfrm>
              <a:off x="3381648" y="1704972"/>
              <a:ext cx="2963334" cy="2222500"/>
            </a:xfrm>
            <a:prstGeom prst="rect">
              <a:avLst/>
            </a:prstGeom>
          </p:spPr>
        </p:pic>
        <p:pic>
          <p:nvPicPr>
            <p:cNvPr id="5" name="Picture 4" descr="3272166298_8ccbc2d31f_b.jpg"/>
            <p:cNvPicPr>
              <a:picLocks noChangeAspect="1"/>
            </p:cNvPicPr>
            <p:nvPr/>
          </p:nvPicPr>
          <p:blipFill>
            <a:blip r:embed="rId4"/>
            <a:stretch>
              <a:fillRect/>
            </a:stretch>
          </p:blipFill>
          <p:spPr>
            <a:xfrm>
              <a:off x="5852288" y="3927472"/>
              <a:ext cx="3291712" cy="2468784"/>
            </a:xfrm>
            <a:prstGeom prst="rect">
              <a:avLst/>
            </a:prstGeom>
          </p:spPr>
        </p:pic>
        <p:pic>
          <p:nvPicPr>
            <p:cNvPr id="6" name="Picture 5" descr="4080678433_2f4326a2a1_o.jpg"/>
            <p:cNvPicPr>
              <a:picLocks noChangeAspect="1"/>
            </p:cNvPicPr>
            <p:nvPr/>
          </p:nvPicPr>
          <p:blipFill>
            <a:blip r:embed="rId5"/>
            <a:stretch>
              <a:fillRect/>
            </a:stretch>
          </p:blipFill>
          <p:spPr>
            <a:xfrm>
              <a:off x="-138987" y="1704972"/>
              <a:ext cx="3520635" cy="4691284"/>
            </a:xfrm>
            <a:prstGeom prst="rect">
              <a:avLst/>
            </a:prstGeom>
          </p:spPr>
        </p:pic>
        <p:pic>
          <p:nvPicPr>
            <p:cNvPr id="11" name="Picture 10" descr="0712oscar.jpg"/>
            <p:cNvPicPr>
              <a:picLocks noChangeAspect="1"/>
            </p:cNvPicPr>
            <p:nvPr/>
          </p:nvPicPr>
          <p:blipFill>
            <a:blip r:embed="rId6"/>
            <a:stretch>
              <a:fillRect/>
            </a:stretch>
          </p:blipFill>
          <p:spPr>
            <a:xfrm>
              <a:off x="8630981" y="1704972"/>
              <a:ext cx="3101460" cy="4691284"/>
            </a:xfrm>
            <a:prstGeom prst="rect">
              <a:avLst/>
            </a:prstGeom>
          </p:spPr>
        </p:pic>
        <p:pic>
          <p:nvPicPr>
            <p:cNvPr id="12" name="Picture 11" descr="211647_8851864_2204361_n.jpg"/>
            <p:cNvPicPr>
              <a:picLocks noChangeAspect="1"/>
            </p:cNvPicPr>
            <p:nvPr/>
          </p:nvPicPr>
          <p:blipFill>
            <a:blip r:embed="rId7"/>
            <a:stretch>
              <a:fillRect/>
            </a:stretch>
          </p:blipFill>
          <p:spPr>
            <a:xfrm>
              <a:off x="6344981" y="1704972"/>
              <a:ext cx="2286000" cy="2222500"/>
            </a:xfrm>
            <a:prstGeom prst="rect">
              <a:avLst/>
            </a:prstGeom>
          </p:spPr>
        </p:pic>
        <p:pic>
          <p:nvPicPr>
            <p:cNvPr id="13" name="Picture 12" descr="OscarOnIceSm.jpg"/>
            <p:cNvPicPr>
              <a:picLocks noChangeAspect="1"/>
            </p:cNvPicPr>
            <p:nvPr/>
          </p:nvPicPr>
          <p:blipFill>
            <a:blip r:embed="rId8"/>
            <a:stretch>
              <a:fillRect/>
            </a:stretch>
          </p:blipFill>
          <p:spPr>
            <a:xfrm>
              <a:off x="3381648" y="3927472"/>
              <a:ext cx="3291712" cy="2468784"/>
            </a:xfrm>
            <a:prstGeom prst="rect">
              <a:avLst/>
            </a:prstGeom>
          </p:spPr>
        </p:pic>
      </p:gr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5900"/>
            <a:ext cx="8966200" cy="677108"/>
          </a:xfrm>
          <a:prstGeom prst="rect">
            <a:avLst/>
          </a:prstGeom>
          <a:noFill/>
        </p:spPr>
        <p:txBody>
          <a:bodyPr wrap="square" rtlCol="0">
            <a:spAutoFit/>
          </a:bodyPr>
          <a:lstStyle/>
          <a:p>
            <a:r>
              <a:rPr lang="en-US" sz="3800" dirty="0" smtClean="0">
                <a:solidFill>
                  <a:srgbClr val="04617B"/>
                </a:solidFill>
              </a:rPr>
              <a:t>Acknowledgements</a:t>
            </a:r>
          </a:p>
        </p:txBody>
      </p:sp>
      <p:sp>
        <p:nvSpPr>
          <p:cNvPr id="3" name="Rectangle 2"/>
          <p:cNvSpPr/>
          <p:nvPr/>
        </p:nvSpPr>
        <p:spPr>
          <a:xfrm>
            <a:off x="5318372" y="3704848"/>
            <a:ext cx="1844428" cy="892552"/>
          </a:xfrm>
          <a:prstGeom prst="rect">
            <a:avLst/>
          </a:prstGeom>
        </p:spPr>
        <p:txBody>
          <a:bodyPr wrap="square">
            <a:spAutoFit/>
          </a:bodyPr>
          <a:lstStyle/>
          <a:p>
            <a:pPr marL="114300" lvl="2" indent="-114300" algn="ctr">
              <a:buFont typeface="Arial"/>
              <a:buChar char="•"/>
            </a:pPr>
            <a:r>
              <a:rPr lang="en-US" sz="2600" dirty="0" err="1" smtClean="0">
                <a:solidFill>
                  <a:schemeClr val="tx2"/>
                </a:solidFill>
              </a:rPr>
              <a:t>Scotscar</a:t>
            </a:r>
            <a:r>
              <a:rPr lang="en-US" sz="2600" dirty="0" smtClean="0">
                <a:solidFill>
                  <a:schemeClr val="tx2"/>
                </a:solidFill>
              </a:rPr>
              <a:t> </a:t>
            </a:r>
            <a:r>
              <a:rPr lang="en-US" sz="2600" dirty="0" err="1" smtClean="0">
                <a:solidFill>
                  <a:schemeClr val="tx2"/>
                </a:solidFill>
              </a:rPr>
              <a:t>Kohut</a:t>
            </a:r>
            <a:endParaRPr lang="en-US" sz="2600" dirty="0" smtClean="0">
              <a:solidFill>
                <a:schemeClr val="tx2"/>
              </a:solidFill>
            </a:endParaRPr>
          </a:p>
        </p:txBody>
      </p:sp>
      <p:pic>
        <p:nvPicPr>
          <p:cNvPr id="4" name="Picture 3"/>
          <p:cNvPicPr>
            <a:picLocks noChangeAspect="1"/>
          </p:cNvPicPr>
          <p:nvPr/>
        </p:nvPicPr>
        <p:blipFill>
          <a:blip r:embed="rId3"/>
          <a:srcRect l="11250" r="57500"/>
          <a:stretch>
            <a:fillRect/>
          </a:stretch>
        </p:blipFill>
        <p:spPr>
          <a:xfrm>
            <a:off x="215900" y="1295459"/>
            <a:ext cx="2540000" cy="5397500"/>
          </a:xfrm>
          <a:prstGeom prst="rect">
            <a:avLst/>
          </a:prstGeom>
        </p:spPr>
      </p:pic>
      <p:sp>
        <p:nvSpPr>
          <p:cNvPr id="8" name="Rectangle 7"/>
          <p:cNvSpPr/>
          <p:nvPr/>
        </p:nvSpPr>
        <p:spPr>
          <a:xfrm>
            <a:off x="931986" y="5219700"/>
            <a:ext cx="1336428" cy="492443"/>
          </a:xfrm>
          <a:prstGeom prst="rect">
            <a:avLst/>
          </a:prstGeom>
        </p:spPr>
        <p:txBody>
          <a:bodyPr wrap="square">
            <a:spAutoFit/>
          </a:bodyPr>
          <a:lstStyle/>
          <a:p>
            <a:pPr marL="114300" lvl="2" indent="-114300"/>
            <a:r>
              <a:rPr lang="en-US" sz="2600" dirty="0" smtClean="0">
                <a:solidFill>
                  <a:schemeClr val="tx2"/>
                </a:solidFill>
              </a:rPr>
              <a:t>Tina</a:t>
            </a:r>
          </a:p>
        </p:txBody>
      </p:sp>
      <p:pic>
        <p:nvPicPr>
          <p:cNvPr id="10" name="Picture 9" descr="16161_1210430744325_1335420324_30755327_8246367_n.jpg"/>
          <p:cNvPicPr>
            <a:picLocks noChangeAspect="1"/>
          </p:cNvPicPr>
          <p:nvPr/>
        </p:nvPicPr>
        <p:blipFill>
          <a:blip r:embed="rId4"/>
          <a:stretch>
            <a:fillRect/>
          </a:stretch>
        </p:blipFill>
        <p:spPr>
          <a:xfrm>
            <a:off x="2908300" y="893008"/>
            <a:ext cx="4191000" cy="2796313"/>
          </a:xfrm>
          <a:prstGeom prst="rect">
            <a:avLst/>
          </a:prstGeom>
        </p:spPr>
      </p:pic>
      <p:sp>
        <p:nvSpPr>
          <p:cNvPr id="7" name="Rectangle 6"/>
          <p:cNvSpPr/>
          <p:nvPr/>
        </p:nvSpPr>
        <p:spPr>
          <a:xfrm>
            <a:off x="4991100" y="3196878"/>
            <a:ext cx="2171700" cy="492443"/>
          </a:xfrm>
          <a:prstGeom prst="rect">
            <a:avLst/>
          </a:prstGeom>
        </p:spPr>
        <p:txBody>
          <a:bodyPr wrap="square">
            <a:spAutoFit/>
          </a:bodyPr>
          <a:lstStyle/>
          <a:p>
            <a:pPr marL="114300" lvl="2" indent="-114300"/>
            <a:r>
              <a:rPr lang="en-US" sz="2600" dirty="0" smtClean="0">
                <a:solidFill>
                  <a:schemeClr val="tx2"/>
                </a:solidFill>
              </a:rPr>
              <a:t>John </a:t>
            </a:r>
            <a:r>
              <a:rPr lang="en-US" sz="2600" dirty="0" err="1" smtClean="0">
                <a:solidFill>
                  <a:schemeClr val="tx2"/>
                </a:solidFill>
              </a:rPr>
              <a:t>Kerfoot</a:t>
            </a:r>
            <a:endParaRPr lang="en-US" sz="2600" dirty="0" smtClean="0">
              <a:solidFill>
                <a:schemeClr val="tx2"/>
              </a:solidFill>
            </a:endParaRPr>
          </a:p>
        </p:txBody>
      </p:sp>
      <p:pic>
        <p:nvPicPr>
          <p:cNvPr id="9" name="Picture 8"/>
          <p:cNvPicPr>
            <a:picLocks noChangeAspect="1"/>
          </p:cNvPicPr>
          <p:nvPr/>
        </p:nvPicPr>
        <p:blipFill>
          <a:blip r:embed="rId5"/>
          <a:stretch>
            <a:fillRect/>
          </a:stretch>
        </p:blipFill>
        <p:spPr>
          <a:xfrm>
            <a:off x="7162800" y="3196878"/>
            <a:ext cx="2044700" cy="2624687"/>
          </a:xfrm>
          <a:prstGeom prst="rect">
            <a:avLst/>
          </a:prstGeom>
        </p:spPr>
      </p:pic>
      <p:pic>
        <p:nvPicPr>
          <p:cNvPr id="11" name="Picture 10"/>
          <p:cNvPicPr>
            <a:picLocks noChangeAspect="1"/>
          </p:cNvPicPr>
          <p:nvPr/>
        </p:nvPicPr>
        <p:blipFill>
          <a:blip r:embed="rId6"/>
          <a:stretch>
            <a:fillRect/>
          </a:stretch>
        </p:blipFill>
        <p:spPr>
          <a:xfrm>
            <a:off x="5539485" y="4597400"/>
            <a:ext cx="2006600" cy="2260600"/>
          </a:xfrm>
          <a:prstGeom prst="rect">
            <a:avLst/>
          </a:prstGeom>
        </p:spPr>
      </p:pic>
      <p:pic>
        <p:nvPicPr>
          <p:cNvPr id="12" name="Picture 11"/>
          <p:cNvPicPr>
            <a:picLocks noChangeAspect="1"/>
          </p:cNvPicPr>
          <p:nvPr/>
        </p:nvPicPr>
        <p:blipFill>
          <a:blip r:embed="rId7"/>
          <a:stretch>
            <a:fillRect/>
          </a:stretch>
        </p:blipFill>
        <p:spPr>
          <a:xfrm>
            <a:off x="3456685" y="3817112"/>
            <a:ext cx="2082800" cy="30408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52000"/>
          </a:blip>
          <a:stretch>
            <a:fillRect/>
          </a:stretch>
        </p:blipFill>
        <p:spPr>
          <a:xfrm>
            <a:off x="6349171" y="804138"/>
            <a:ext cx="2482173" cy="2482173"/>
          </a:xfrm>
          <a:prstGeom prst="rect">
            <a:avLst/>
          </a:prstGeom>
        </p:spPr>
      </p:pic>
      <p:sp>
        <p:nvSpPr>
          <p:cNvPr id="2" name="TextBox 1"/>
          <p:cNvSpPr txBox="1"/>
          <p:nvPr/>
        </p:nvSpPr>
        <p:spPr>
          <a:xfrm>
            <a:off x="0" y="215900"/>
            <a:ext cx="9144000" cy="1261884"/>
          </a:xfrm>
          <a:prstGeom prst="rect">
            <a:avLst/>
          </a:prstGeom>
          <a:noFill/>
        </p:spPr>
        <p:txBody>
          <a:bodyPr wrap="square" rtlCol="0">
            <a:spAutoFit/>
          </a:bodyPr>
          <a:lstStyle/>
          <a:p>
            <a:r>
              <a:rPr lang="en-US" sz="3800" dirty="0" smtClean="0">
                <a:solidFill>
                  <a:srgbClr val="04617B"/>
                </a:solidFill>
              </a:rPr>
              <a:t>Palmer Long Term Ecological Research Project (LTER)</a:t>
            </a:r>
            <a:endParaRPr lang="en-US" sz="3800" dirty="0">
              <a:solidFill>
                <a:srgbClr val="04617B"/>
              </a:solidFill>
            </a:endParaRPr>
          </a:p>
        </p:txBody>
      </p:sp>
      <p:sp>
        <p:nvSpPr>
          <p:cNvPr id="3" name="Rectangle 2"/>
          <p:cNvSpPr/>
          <p:nvPr/>
        </p:nvSpPr>
        <p:spPr>
          <a:xfrm>
            <a:off x="263772" y="1650981"/>
            <a:ext cx="8567572" cy="4154983"/>
          </a:xfrm>
          <a:prstGeom prst="rect">
            <a:avLst/>
          </a:prstGeom>
        </p:spPr>
        <p:txBody>
          <a:bodyPr wrap="square">
            <a:spAutoFit/>
          </a:bodyPr>
          <a:lstStyle/>
          <a:p>
            <a:pPr marL="114300" lvl="2" indent="-114300">
              <a:buFont typeface="Arial"/>
              <a:buChar char="•"/>
            </a:pPr>
            <a:r>
              <a:rPr lang="en-US" sz="2200" dirty="0" smtClean="0">
                <a:solidFill>
                  <a:schemeClr val="tx2"/>
                </a:solidFill>
              </a:rPr>
              <a:t>Construction of the U.S. Antarctic station was completed in 1968, replacing 'Old Palmer' that was established in 1965.</a:t>
            </a:r>
          </a:p>
          <a:p>
            <a:pPr marL="114300" lvl="2" indent="-114300">
              <a:buFont typeface="Arial"/>
              <a:buChar char="•"/>
            </a:pPr>
            <a:r>
              <a:rPr lang="en-US" sz="2200" dirty="0" smtClean="0">
                <a:solidFill>
                  <a:schemeClr val="tx2"/>
                </a:solidFill>
              </a:rPr>
              <a:t>Palmer LTER established in 1990.</a:t>
            </a:r>
          </a:p>
          <a:p>
            <a:pPr marL="114300" lvl="2" indent="-114300">
              <a:buFont typeface="Arial"/>
              <a:buChar char="•"/>
            </a:pPr>
            <a:r>
              <a:rPr lang="en-US" sz="2200" dirty="0" smtClean="0">
                <a:solidFill>
                  <a:schemeClr val="tx2"/>
                </a:solidFill>
              </a:rPr>
              <a:t>Marine ecology of the Southern Ocean focused on:</a:t>
            </a:r>
          </a:p>
          <a:p>
            <a:pPr marL="571500" lvl="3" indent="-114300">
              <a:buFont typeface="Arial"/>
              <a:buChar char="•"/>
            </a:pPr>
            <a:r>
              <a:rPr lang="en-US" sz="2200" dirty="0" smtClean="0">
                <a:solidFill>
                  <a:schemeClr val="tx2"/>
                </a:solidFill>
              </a:rPr>
              <a:t>physical forcing (atmospheric, oceanic and sea ice) of the ecosystem with emphasis on the ecological consequences of sea-ice variability</a:t>
            </a:r>
          </a:p>
          <a:p>
            <a:pPr marL="571500" lvl="3" indent="-114300">
              <a:buFont typeface="Arial"/>
              <a:buChar char="•"/>
            </a:pPr>
            <a:r>
              <a:rPr lang="en-US" sz="2200" dirty="0" smtClean="0">
                <a:solidFill>
                  <a:schemeClr val="tx2"/>
                </a:solidFill>
              </a:rPr>
              <a:t>biological processes with emphasis on microbial, primary production and the life-history parameters of secondary producers (krill) and apex predators (penguins)</a:t>
            </a:r>
          </a:p>
          <a:p>
            <a:pPr marL="571500" lvl="3" indent="-114300">
              <a:buFont typeface="Arial"/>
              <a:buChar char="•"/>
            </a:pPr>
            <a:r>
              <a:rPr lang="en-US" sz="2200" dirty="0" smtClean="0">
                <a:solidFill>
                  <a:schemeClr val="tx2"/>
                </a:solidFill>
              </a:rPr>
              <a:t>physical/optical/chemical/biological modeling that links ecosystem processes to environmental variables.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3772" y="1032415"/>
            <a:ext cx="8511928" cy="1292662"/>
          </a:xfrm>
          <a:prstGeom prst="rect">
            <a:avLst/>
          </a:prstGeom>
        </p:spPr>
        <p:txBody>
          <a:bodyPr wrap="square">
            <a:spAutoFit/>
          </a:bodyPr>
          <a:lstStyle/>
          <a:p>
            <a:r>
              <a:rPr lang="en-US" sz="2600" dirty="0" smtClean="0">
                <a:solidFill>
                  <a:schemeClr val="tx2"/>
                </a:solidFill>
              </a:rPr>
              <a:t>Goal: To understand the Antarctic ecosystem using a series of data sets to determine how the climate is changing and its affects on the West Antarctic Peninsula</a:t>
            </a:r>
            <a:endParaRPr lang="en-US" sz="2600" dirty="0"/>
          </a:p>
        </p:txBody>
      </p:sp>
      <p:pic>
        <p:nvPicPr>
          <p:cNvPr id="6" name="Picture 5"/>
          <p:cNvPicPr>
            <a:picLocks noChangeAspect="1"/>
          </p:cNvPicPr>
          <p:nvPr/>
        </p:nvPicPr>
        <p:blipFill>
          <a:blip r:embed="rId3"/>
          <a:stretch>
            <a:fillRect/>
          </a:stretch>
        </p:blipFill>
        <p:spPr>
          <a:xfrm>
            <a:off x="756210" y="2502877"/>
            <a:ext cx="7631580" cy="4193176"/>
          </a:xfrm>
          <a:prstGeom prst="rect">
            <a:avLst/>
          </a:prstGeom>
          <a:ln w="38100" cap="flat" cmpd="sng" algn="ctr">
            <a:solidFill>
              <a:schemeClr val="tx2"/>
            </a:solidFill>
            <a:prstDash val="solid"/>
            <a:round/>
            <a:headEnd type="none" w="med" len="med"/>
            <a:tailEnd type="none" w="med" len="me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5900"/>
            <a:ext cx="3022600" cy="677108"/>
          </a:xfrm>
          <a:prstGeom prst="rect">
            <a:avLst/>
          </a:prstGeom>
          <a:noFill/>
        </p:spPr>
        <p:txBody>
          <a:bodyPr wrap="square" rtlCol="0">
            <a:spAutoFit/>
          </a:bodyPr>
          <a:lstStyle/>
          <a:p>
            <a:r>
              <a:rPr lang="en-US" sz="3800" dirty="0" smtClean="0">
                <a:solidFill>
                  <a:srgbClr val="04617B"/>
                </a:solidFill>
              </a:rPr>
              <a:t>Attempt #1:</a:t>
            </a:r>
            <a:endParaRPr lang="en-US" sz="3800" dirty="0">
              <a:solidFill>
                <a:srgbClr val="04617B"/>
              </a:solidFill>
            </a:endParaRPr>
          </a:p>
        </p:txBody>
      </p:sp>
      <p:sp>
        <p:nvSpPr>
          <p:cNvPr id="5" name="Rectangle 4"/>
          <p:cNvSpPr/>
          <p:nvPr/>
        </p:nvSpPr>
        <p:spPr>
          <a:xfrm>
            <a:off x="263772" y="1436538"/>
            <a:ext cx="3952628" cy="4093428"/>
          </a:xfrm>
          <a:prstGeom prst="rect">
            <a:avLst/>
          </a:prstGeom>
        </p:spPr>
        <p:txBody>
          <a:bodyPr wrap="square">
            <a:spAutoFit/>
          </a:bodyPr>
          <a:lstStyle/>
          <a:p>
            <a:pPr>
              <a:buFont typeface="Arial"/>
              <a:buChar char="•"/>
            </a:pPr>
            <a:r>
              <a:rPr lang="en-US" sz="2600" dirty="0" smtClean="0">
                <a:solidFill>
                  <a:schemeClr val="tx2"/>
                </a:solidFill>
              </a:rPr>
              <a:t>Palmer 2001-2011</a:t>
            </a:r>
          </a:p>
          <a:p>
            <a:pPr lvl="1">
              <a:buFont typeface="Arial"/>
              <a:buChar char="•"/>
            </a:pPr>
            <a:r>
              <a:rPr lang="en-US" sz="2600" dirty="0" smtClean="0">
                <a:solidFill>
                  <a:schemeClr val="tx2"/>
                </a:solidFill>
              </a:rPr>
              <a:t>Station B &amp;E </a:t>
            </a:r>
          </a:p>
          <a:p>
            <a:pPr lvl="1" indent="114300">
              <a:buFont typeface="Arial"/>
              <a:buChar char="•"/>
            </a:pPr>
            <a:r>
              <a:rPr lang="en-US" sz="2600" dirty="0" smtClean="0">
                <a:solidFill>
                  <a:schemeClr val="tx2"/>
                </a:solidFill>
              </a:rPr>
              <a:t>Temperature, Salinity, Density</a:t>
            </a:r>
          </a:p>
          <a:p>
            <a:pPr marL="114300" lvl="1" indent="-114300">
              <a:buFont typeface="Arial"/>
              <a:buChar char="•"/>
            </a:pPr>
            <a:r>
              <a:rPr lang="en-US" sz="2600" dirty="0" smtClean="0">
                <a:solidFill>
                  <a:schemeClr val="tx2"/>
                </a:solidFill>
              </a:rPr>
              <a:t>Gliders 2007-2011</a:t>
            </a:r>
          </a:p>
          <a:p>
            <a:pPr marL="571500" lvl="2" indent="-114300">
              <a:buFont typeface="Arial"/>
              <a:buChar char="•"/>
            </a:pPr>
            <a:r>
              <a:rPr lang="en-US" sz="2600" dirty="0" smtClean="0">
                <a:solidFill>
                  <a:schemeClr val="tx2"/>
                </a:solidFill>
              </a:rPr>
              <a:t>Temperature, Salinity, Density</a:t>
            </a:r>
          </a:p>
          <a:p>
            <a:pPr marL="114300" lvl="2" indent="-114300">
              <a:buFont typeface="Arial"/>
              <a:buChar char="•"/>
            </a:pPr>
            <a:r>
              <a:rPr lang="en-US" sz="2600" dirty="0" smtClean="0">
                <a:solidFill>
                  <a:schemeClr val="tx2"/>
                </a:solidFill>
              </a:rPr>
              <a:t>3D Temperature transect through canyon</a:t>
            </a:r>
          </a:p>
          <a:p>
            <a:pPr marL="114300" lvl="2" indent="-114300">
              <a:buFont typeface="Arial"/>
              <a:buChar char="•"/>
            </a:pPr>
            <a:endParaRPr lang="en-US" sz="2600" dirty="0" smtClean="0">
              <a:solidFill>
                <a:schemeClr val="tx2"/>
              </a:solidFill>
            </a:endParaRPr>
          </a:p>
        </p:txBody>
      </p:sp>
      <p:pic>
        <p:nvPicPr>
          <p:cNvPr id="6" name="Picture 5" descr="DSC_01456.jpg"/>
          <p:cNvPicPr>
            <a:picLocks noChangeAspect="1"/>
          </p:cNvPicPr>
          <p:nvPr/>
        </p:nvPicPr>
        <p:blipFill>
          <a:blip r:embed="rId3"/>
          <a:stretch>
            <a:fillRect/>
          </a:stretch>
        </p:blipFill>
        <p:spPr>
          <a:xfrm>
            <a:off x="4216400" y="1867883"/>
            <a:ext cx="4826000" cy="323073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5900"/>
            <a:ext cx="8966200" cy="677108"/>
          </a:xfrm>
          <a:prstGeom prst="rect">
            <a:avLst/>
          </a:prstGeom>
          <a:noFill/>
        </p:spPr>
        <p:txBody>
          <a:bodyPr wrap="square" rtlCol="0">
            <a:spAutoFit/>
          </a:bodyPr>
          <a:lstStyle/>
          <a:p>
            <a:r>
              <a:rPr lang="en-US" sz="3800" dirty="0" smtClean="0">
                <a:solidFill>
                  <a:srgbClr val="04617B"/>
                </a:solidFill>
              </a:rPr>
              <a:t>Problems: Station B &amp; E where art thou? </a:t>
            </a:r>
            <a:endParaRPr lang="en-US" sz="3800" dirty="0">
              <a:solidFill>
                <a:srgbClr val="04617B"/>
              </a:solidFill>
            </a:endParaRPr>
          </a:p>
        </p:txBody>
      </p:sp>
      <p:pic>
        <p:nvPicPr>
          <p:cNvPr id="4" name="Picture 3"/>
          <p:cNvPicPr>
            <a:picLocks noChangeAspect="1"/>
          </p:cNvPicPr>
          <p:nvPr/>
        </p:nvPicPr>
        <p:blipFill>
          <a:blip r:embed="rId3"/>
          <a:srcRect/>
          <a:stretch>
            <a:fillRect/>
          </a:stretch>
        </p:blipFill>
        <p:spPr>
          <a:xfrm>
            <a:off x="630387" y="1119146"/>
            <a:ext cx="7586513" cy="52088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5900"/>
            <a:ext cx="3022600" cy="677108"/>
          </a:xfrm>
          <a:prstGeom prst="rect">
            <a:avLst/>
          </a:prstGeom>
          <a:noFill/>
        </p:spPr>
        <p:txBody>
          <a:bodyPr wrap="square" rtlCol="0">
            <a:spAutoFit/>
          </a:bodyPr>
          <a:lstStyle/>
          <a:p>
            <a:r>
              <a:rPr lang="en-US" sz="3800" dirty="0" smtClean="0">
                <a:solidFill>
                  <a:srgbClr val="04617B"/>
                </a:solidFill>
              </a:rPr>
              <a:t>Attempt #2:</a:t>
            </a:r>
            <a:endParaRPr lang="en-US" sz="3800" dirty="0">
              <a:solidFill>
                <a:srgbClr val="04617B"/>
              </a:solidFill>
            </a:endParaRPr>
          </a:p>
        </p:txBody>
      </p:sp>
      <p:sp>
        <p:nvSpPr>
          <p:cNvPr id="3" name="Rectangle 2"/>
          <p:cNvSpPr/>
          <p:nvPr/>
        </p:nvSpPr>
        <p:spPr>
          <a:xfrm>
            <a:off x="263772" y="1032415"/>
            <a:ext cx="4232028" cy="5293757"/>
          </a:xfrm>
          <a:prstGeom prst="rect">
            <a:avLst/>
          </a:prstGeom>
        </p:spPr>
        <p:txBody>
          <a:bodyPr wrap="square">
            <a:spAutoFit/>
          </a:bodyPr>
          <a:lstStyle/>
          <a:p>
            <a:pPr>
              <a:buFont typeface="Arial"/>
              <a:buChar char="•"/>
            </a:pPr>
            <a:r>
              <a:rPr lang="en-US" sz="2600" dirty="0" smtClean="0">
                <a:solidFill>
                  <a:schemeClr val="tx2"/>
                </a:solidFill>
              </a:rPr>
              <a:t>No more </a:t>
            </a:r>
            <a:r>
              <a:rPr lang="en-US" sz="2600" dirty="0" err="1" smtClean="0">
                <a:solidFill>
                  <a:schemeClr val="tx2"/>
                </a:solidFill>
              </a:rPr>
              <a:t>DataZoo</a:t>
            </a:r>
            <a:endParaRPr lang="en-US" sz="2600" dirty="0" smtClean="0">
              <a:solidFill>
                <a:schemeClr val="tx2"/>
              </a:solidFill>
            </a:endParaRPr>
          </a:p>
          <a:p>
            <a:pPr marL="114300" lvl="1" indent="-114300">
              <a:buFont typeface="Arial"/>
              <a:buChar char="•"/>
            </a:pPr>
            <a:r>
              <a:rPr lang="en-US" sz="2600" dirty="0" smtClean="0">
                <a:solidFill>
                  <a:schemeClr val="tx2"/>
                </a:solidFill>
              </a:rPr>
              <a:t>Gliders 2007-2011</a:t>
            </a:r>
          </a:p>
          <a:p>
            <a:pPr marL="571500" lvl="2" indent="-114300">
              <a:buFont typeface="Arial"/>
              <a:buChar char="•"/>
            </a:pPr>
            <a:r>
              <a:rPr lang="en-US" sz="2600" dirty="0" smtClean="0">
                <a:solidFill>
                  <a:schemeClr val="tx2"/>
                </a:solidFill>
              </a:rPr>
              <a:t>9 gliders</a:t>
            </a:r>
          </a:p>
          <a:p>
            <a:pPr marL="571500" lvl="2" indent="-114300">
              <a:buFont typeface="Arial"/>
              <a:buChar char="•"/>
            </a:pPr>
            <a:r>
              <a:rPr lang="en-US" sz="2600" dirty="0" smtClean="0">
                <a:solidFill>
                  <a:schemeClr val="tx2"/>
                </a:solidFill>
              </a:rPr>
              <a:t>4 year long-term </a:t>
            </a:r>
          </a:p>
          <a:p>
            <a:pPr marL="571500" lvl="2" indent="-114300">
              <a:buFont typeface="Arial"/>
              <a:buChar char="•"/>
            </a:pPr>
            <a:r>
              <a:rPr lang="en-US" sz="2600" dirty="0" smtClean="0">
                <a:solidFill>
                  <a:schemeClr val="tx2"/>
                </a:solidFill>
              </a:rPr>
              <a:t>Temperature, Salinity, Density</a:t>
            </a:r>
          </a:p>
          <a:p>
            <a:pPr marL="571500" lvl="2" indent="-114300">
              <a:buFont typeface="Arial"/>
              <a:buChar char="•"/>
            </a:pPr>
            <a:r>
              <a:rPr lang="en-US" sz="2600" dirty="0" smtClean="0">
                <a:solidFill>
                  <a:schemeClr val="tx2"/>
                </a:solidFill>
              </a:rPr>
              <a:t>Excel line graphs</a:t>
            </a:r>
          </a:p>
          <a:p>
            <a:pPr marL="114300" lvl="2" indent="-114300">
              <a:buFont typeface="Arial"/>
              <a:buChar char="•"/>
            </a:pPr>
            <a:r>
              <a:rPr lang="en-US" sz="2600" dirty="0" smtClean="0">
                <a:solidFill>
                  <a:schemeClr val="tx2"/>
                </a:solidFill>
              </a:rPr>
              <a:t>Glider tracks in </a:t>
            </a:r>
          </a:p>
          <a:p>
            <a:pPr marL="114300" lvl="2" indent="-114300"/>
            <a:r>
              <a:rPr lang="en-US" sz="2600" dirty="0" smtClean="0">
                <a:solidFill>
                  <a:schemeClr val="tx2"/>
                </a:solidFill>
              </a:rPr>
              <a:t>Google Earth</a:t>
            </a:r>
          </a:p>
          <a:p>
            <a:pPr marL="114300" lvl="2" indent="-114300">
              <a:buFont typeface="Arial"/>
              <a:buChar char="•"/>
            </a:pPr>
            <a:r>
              <a:rPr lang="en-US" sz="2600" dirty="0" smtClean="0">
                <a:solidFill>
                  <a:schemeClr val="tx2"/>
                </a:solidFill>
              </a:rPr>
              <a:t>3D Temperature transect through canyon</a:t>
            </a:r>
          </a:p>
          <a:p>
            <a:pPr marL="114300" lvl="2" indent="-114300">
              <a:buFont typeface="Arial"/>
              <a:buChar char="•"/>
            </a:pPr>
            <a:endParaRPr lang="en-US" sz="2600" dirty="0" smtClean="0">
              <a:solidFill>
                <a:schemeClr val="tx2"/>
              </a:solidFill>
            </a:endParaRPr>
          </a:p>
          <a:p>
            <a:pPr marL="114300" lvl="2" indent="-114300">
              <a:buFont typeface="Arial"/>
              <a:buChar char="•"/>
            </a:pPr>
            <a:endParaRPr lang="en-US" sz="2600" dirty="0" smtClean="0">
              <a:solidFill>
                <a:schemeClr val="tx2"/>
              </a:solidFill>
            </a:endParaRPr>
          </a:p>
        </p:txBody>
      </p:sp>
      <p:pic>
        <p:nvPicPr>
          <p:cNvPr id="4" name="Picture 3" descr="antarctic_gliider.jpg"/>
          <p:cNvPicPr>
            <a:picLocks noChangeAspect="1"/>
          </p:cNvPicPr>
          <p:nvPr/>
        </p:nvPicPr>
        <p:blipFill>
          <a:blip r:embed="rId3"/>
          <a:stretch>
            <a:fillRect/>
          </a:stretch>
        </p:blipFill>
        <p:spPr>
          <a:xfrm>
            <a:off x="4178300" y="2096291"/>
            <a:ext cx="4724400" cy="31660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5900"/>
            <a:ext cx="8966200" cy="677108"/>
          </a:xfrm>
          <a:prstGeom prst="rect">
            <a:avLst/>
          </a:prstGeom>
          <a:noFill/>
        </p:spPr>
        <p:txBody>
          <a:bodyPr wrap="square" rtlCol="0">
            <a:spAutoFit/>
          </a:bodyPr>
          <a:lstStyle/>
          <a:p>
            <a:r>
              <a:rPr lang="en-US" sz="3800" dirty="0" smtClean="0">
                <a:solidFill>
                  <a:srgbClr val="04617B"/>
                </a:solidFill>
              </a:rPr>
              <a:t>Problems: Excel…</a:t>
            </a:r>
            <a:endParaRPr lang="en-US" sz="3800" dirty="0">
              <a:solidFill>
                <a:srgbClr val="04617B"/>
              </a:solidFill>
            </a:endParaRPr>
          </a:p>
        </p:txBody>
      </p:sp>
      <p:sp>
        <p:nvSpPr>
          <p:cNvPr id="4" name="Rectangle 3"/>
          <p:cNvSpPr/>
          <p:nvPr/>
        </p:nvSpPr>
        <p:spPr>
          <a:xfrm>
            <a:off x="263772" y="1032414"/>
            <a:ext cx="8702428" cy="1292662"/>
          </a:xfrm>
          <a:prstGeom prst="rect">
            <a:avLst/>
          </a:prstGeom>
        </p:spPr>
        <p:txBody>
          <a:bodyPr wrap="square">
            <a:spAutoFit/>
          </a:bodyPr>
          <a:lstStyle/>
          <a:p>
            <a:pPr>
              <a:buFont typeface="Arial"/>
              <a:buChar char="•"/>
            </a:pPr>
            <a:r>
              <a:rPr lang="en-US" sz="2600" dirty="0" smtClean="0">
                <a:solidFill>
                  <a:schemeClr val="tx2"/>
                </a:solidFill>
              </a:rPr>
              <a:t>Excel not a sufficient way to analyze data </a:t>
            </a:r>
          </a:p>
          <a:p>
            <a:pPr>
              <a:buFont typeface="Arial"/>
              <a:buChar char="•"/>
            </a:pPr>
            <a:r>
              <a:rPr lang="en-US" sz="2600" dirty="0" smtClean="0">
                <a:solidFill>
                  <a:schemeClr val="tx2"/>
                </a:solidFill>
              </a:rPr>
              <a:t>Not feasible to pull out data points  </a:t>
            </a:r>
          </a:p>
          <a:p>
            <a:pPr marL="114300" lvl="2" indent="-114300">
              <a:buFont typeface="Arial"/>
              <a:buChar char="•"/>
            </a:pPr>
            <a:endParaRPr lang="en-US" sz="2600" dirty="0" smtClean="0">
              <a:solidFill>
                <a:schemeClr val="tx2"/>
              </a:solidFill>
            </a:endParaRPr>
          </a:p>
        </p:txBody>
      </p:sp>
      <p:pic>
        <p:nvPicPr>
          <p:cNvPr id="7" name="Picture 6"/>
          <p:cNvPicPr>
            <a:picLocks noChangeAspect="1"/>
          </p:cNvPicPr>
          <p:nvPr/>
        </p:nvPicPr>
        <p:blipFill>
          <a:blip r:embed="rId3"/>
          <a:stretch>
            <a:fillRect/>
          </a:stretch>
        </p:blipFill>
        <p:spPr>
          <a:xfrm>
            <a:off x="263772" y="2074140"/>
            <a:ext cx="4739988" cy="3704360"/>
          </a:xfrm>
          <a:prstGeom prst="rect">
            <a:avLst/>
          </a:prstGeom>
        </p:spPr>
      </p:pic>
      <p:graphicFrame>
        <p:nvGraphicFramePr>
          <p:cNvPr id="6" name="Chart 5"/>
          <p:cNvGraphicFramePr/>
          <p:nvPr/>
        </p:nvGraphicFramePr>
        <p:xfrm>
          <a:off x="4826000" y="3937000"/>
          <a:ext cx="4140200" cy="27305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5900"/>
            <a:ext cx="3022600" cy="677108"/>
          </a:xfrm>
          <a:prstGeom prst="rect">
            <a:avLst/>
          </a:prstGeom>
          <a:noFill/>
        </p:spPr>
        <p:txBody>
          <a:bodyPr wrap="square" rtlCol="0">
            <a:spAutoFit/>
          </a:bodyPr>
          <a:lstStyle/>
          <a:p>
            <a:r>
              <a:rPr lang="en-US" sz="3800" dirty="0" smtClean="0">
                <a:solidFill>
                  <a:srgbClr val="04617B"/>
                </a:solidFill>
              </a:rPr>
              <a:t>Attempt #3:</a:t>
            </a:r>
            <a:endParaRPr lang="en-US" sz="3800" dirty="0">
              <a:solidFill>
                <a:srgbClr val="04617B"/>
              </a:solidFill>
            </a:endParaRPr>
          </a:p>
        </p:txBody>
      </p:sp>
      <p:sp>
        <p:nvSpPr>
          <p:cNvPr id="3" name="Rectangle 2"/>
          <p:cNvSpPr/>
          <p:nvPr/>
        </p:nvSpPr>
        <p:spPr>
          <a:xfrm>
            <a:off x="148333" y="1382286"/>
            <a:ext cx="3494876" cy="5293757"/>
          </a:xfrm>
          <a:prstGeom prst="rect">
            <a:avLst/>
          </a:prstGeom>
        </p:spPr>
        <p:txBody>
          <a:bodyPr wrap="square">
            <a:spAutoFit/>
          </a:bodyPr>
          <a:lstStyle/>
          <a:p>
            <a:pPr>
              <a:buFont typeface="Arial"/>
              <a:buChar char="•"/>
            </a:pPr>
            <a:r>
              <a:rPr lang="en-US" sz="2600" dirty="0" err="1" smtClean="0">
                <a:solidFill>
                  <a:schemeClr val="tx2"/>
                </a:solidFill>
              </a:rPr>
              <a:t>Matlab</a:t>
            </a:r>
            <a:r>
              <a:rPr lang="en-US" sz="2600" dirty="0" smtClean="0">
                <a:solidFill>
                  <a:schemeClr val="tx2"/>
                </a:solidFill>
              </a:rPr>
              <a:t> </a:t>
            </a:r>
            <a:r>
              <a:rPr lang="en-US" sz="2600" dirty="0" err="1" smtClean="0">
                <a:solidFill>
                  <a:schemeClr val="tx2"/>
                </a:solidFill>
              </a:rPr>
              <a:t>Gui</a:t>
            </a:r>
            <a:endParaRPr lang="en-US" sz="2600" dirty="0" smtClean="0">
              <a:solidFill>
                <a:schemeClr val="tx2"/>
              </a:solidFill>
            </a:endParaRPr>
          </a:p>
          <a:p>
            <a:pPr lvl="1">
              <a:buFont typeface="Arial"/>
              <a:buChar char="•"/>
            </a:pPr>
            <a:r>
              <a:rPr lang="en-US" sz="2600" dirty="0" smtClean="0">
                <a:solidFill>
                  <a:schemeClr val="tx2"/>
                </a:solidFill>
              </a:rPr>
              <a:t>2007-2011 Gliders </a:t>
            </a:r>
          </a:p>
          <a:p>
            <a:pPr lvl="1">
              <a:buFont typeface="Arial"/>
              <a:buChar char="•"/>
            </a:pPr>
            <a:r>
              <a:rPr lang="en-US" sz="2600" dirty="0" smtClean="0">
                <a:solidFill>
                  <a:schemeClr val="tx2"/>
                </a:solidFill>
              </a:rPr>
              <a:t>9 gliders</a:t>
            </a:r>
          </a:p>
          <a:p>
            <a:pPr lvl="2">
              <a:buFont typeface="Arial"/>
              <a:buChar char="•"/>
            </a:pPr>
            <a:r>
              <a:rPr lang="en-US" sz="2600" dirty="0" smtClean="0">
                <a:solidFill>
                  <a:schemeClr val="tx2"/>
                </a:solidFill>
              </a:rPr>
              <a:t>8RU + 1UDel</a:t>
            </a:r>
          </a:p>
          <a:p>
            <a:pPr lvl="1">
              <a:buFont typeface="Arial"/>
              <a:buChar char="•"/>
            </a:pPr>
            <a:r>
              <a:rPr lang="en-US" sz="2600" dirty="0" smtClean="0">
                <a:solidFill>
                  <a:schemeClr val="tx2"/>
                </a:solidFill>
              </a:rPr>
              <a:t>Temperature, Salinity, Density profiles</a:t>
            </a:r>
          </a:p>
          <a:p>
            <a:pPr lvl="2">
              <a:buFont typeface="Arial"/>
              <a:buChar char="•"/>
            </a:pPr>
            <a:r>
              <a:rPr lang="en-US" sz="2600" dirty="0" smtClean="0">
                <a:solidFill>
                  <a:schemeClr val="tx2"/>
                </a:solidFill>
              </a:rPr>
              <a:t>Animation</a:t>
            </a:r>
          </a:p>
          <a:p>
            <a:pPr marL="115888" lvl="2" indent="-115888">
              <a:buFont typeface="Arial"/>
              <a:buChar char="•"/>
            </a:pPr>
            <a:r>
              <a:rPr lang="en-US" sz="2600" dirty="0" smtClean="0">
                <a:solidFill>
                  <a:schemeClr val="tx2"/>
                </a:solidFill>
              </a:rPr>
              <a:t>3D Temperature transect through the canyon</a:t>
            </a:r>
          </a:p>
          <a:p>
            <a:pPr marL="114300" lvl="2" indent="-114300">
              <a:buFont typeface="Arial"/>
              <a:buChar char="•"/>
            </a:pPr>
            <a:endParaRPr lang="en-US" sz="2600" dirty="0" smtClean="0">
              <a:solidFill>
                <a:schemeClr val="tx2"/>
              </a:solidFill>
            </a:endParaRPr>
          </a:p>
          <a:p>
            <a:pPr marL="114300" lvl="2" indent="-114300">
              <a:buFont typeface="Arial"/>
              <a:buChar char="•"/>
            </a:pPr>
            <a:endParaRPr lang="en-US" sz="2600" dirty="0" smtClean="0">
              <a:solidFill>
                <a:schemeClr val="tx2"/>
              </a:solidFill>
            </a:endParaRPr>
          </a:p>
        </p:txBody>
      </p:sp>
      <p:pic>
        <p:nvPicPr>
          <p:cNvPr id="4" name="Picture 3"/>
          <p:cNvPicPr>
            <a:picLocks noChangeAspect="1"/>
          </p:cNvPicPr>
          <p:nvPr/>
        </p:nvPicPr>
        <p:blipFill>
          <a:blip r:embed="rId3"/>
          <a:stretch>
            <a:fillRect/>
          </a:stretch>
        </p:blipFill>
        <p:spPr>
          <a:xfrm>
            <a:off x="3389308" y="1382286"/>
            <a:ext cx="5653677" cy="4093428"/>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2065</TotalTime>
  <Words>1315</Words>
  <Application>Microsoft Macintosh PowerPoint</Application>
  <PresentationFormat>On-screen Show (4:3)</PresentationFormat>
  <Paragraphs>105</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West Antarctic Peninsula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Antarctic Peninsula</dc:title>
  <dc:creator>Amelia Snow</dc:creator>
  <cp:lastModifiedBy>Josh Kohut</cp:lastModifiedBy>
  <cp:revision>21</cp:revision>
  <dcterms:created xsi:type="dcterms:W3CDTF">2011-12-13T13:49:25Z</dcterms:created>
  <dcterms:modified xsi:type="dcterms:W3CDTF">2011-12-13T18:15:13Z</dcterms:modified>
</cp:coreProperties>
</file>