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Default Extension="pict" ContentType="image/pi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48" r:id="rId2"/>
  </p:sldMasterIdLst>
  <p:notesMasterIdLst>
    <p:notesMasterId r:id="rId19"/>
  </p:notesMasterIdLst>
  <p:sldIdLst>
    <p:sldId id="358" r:id="rId3"/>
    <p:sldId id="351" r:id="rId4"/>
    <p:sldId id="370" r:id="rId5"/>
    <p:sldId id="363" r:id="rId6"/>
    <p:sldId id="368" r:id="rId7"/>
    <p:sldId id="361" r:id="rId8"/>
    <p:sldId id="360" r:id="rId9"/>
    <p:sldId id="367" r:id="rId10"/>
    <p:sldId id="359" r:id="rId11"/>
    <p:sldId id="369" r:id="rId12"/>
    <p:sldId id="366" r:id="rId13"/>
    <p:sldId id="362" r:id="rId14"/>
    <p:sldId id="372" r:id="rId15"/>
    <p:sldId id="364" r:id="rId16"/>
    <p:sldId id="365" r:id="rId17"/>
    <p:sldId id="3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39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512" y="-88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ict"/><Relationship Id="rId3" Type="http://schemas.openxmlformats.org/officeDocument/2006/relationships/image" Target="../media/image10.wmf"/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C13C-F89B-1B44-9639-1EC3B0CF1E1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89D6-5990-5441-B9C3-198255348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4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56BDC51A-3031-8140-A9AB-6C5F78AFE42E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 hangingPunct="1"/>
            <a:fld id="{3F3C1CD7-7691-7640-B209-71E83D463363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422" tIns="45711" rIns="91422" bIns="4571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99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CA36A-3C95-A243-9186-14DBD83B9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72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3E2BF-24EB-EF47-B487-DCAC91613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969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E318E-1124-AF4C-A3F2-5DF0DAF96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110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3B72-50DD-F94D-8708-A804E6A20D55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20E-558A-2C4D-84C5-DDBD579DC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57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3B72-50DD-F94D-8708-A804E6A20D55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20E-558A-2C4D-84C5-DDBD579DC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91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3B72-50DD-F94D-8708-A804E6A20D55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20E-558A-2C4D-84C5-DDBD579DC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47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3B72-50DD-F94D-8708-A804E6A20D55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20E-558A-2C4D-84C5-DDBD579DC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31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3B72-50DD-F94D-8708-A804E6A20D55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20E-558A-2C4D-84C5-DDBD579DC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6859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4806-90AF-A444-A21A-672F1DFD4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40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C05D1-4233-FD4F-A74F-ABDB2D3AE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368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CC36F-F71E-5F49-854E-D01140270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24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143C0-1B7B-0A46-9C9C-A3F890ECA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97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2BF7E-B71A-7948-A9C5-526797D3F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039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C318C-C379-D349-A5DC-262463F0D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95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208AF-3321-674A-A685-BE72B22E7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15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D3863-58BF-3D43-8C31-0541CCEE8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7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7A138-3B0F-E64D-A264-84592C247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597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15AFA6C-E3D4-1145-9391-3E122593D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15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Geneva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3B72-50DD-F94D-8708-A804E6A20D55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320E-558A-2C4D-84C5-DDBD579DC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4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6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3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_20110127151326.jpg"/>
          <p:cNvPicPr>
            <a:picLocks noChangeAspect="1"/>
          </p:cNvPicPr>
          <p:nvPr/>
        </p:nvPicPr>
        <p:blipFill>
          <a:blip r:embed="rId3"/>
          <a:srcRect b="6824"/>
          <a:stretch>
            <a:fillRect/>
          </a:stretch>
        </p:blipFill>
        <p:spPr>
          <a:xfrm>
            <a:off x="-643369" y="-110066"/>
            <a:ext cx="10276342" cy="6358466"/>
          </a:xfrm>
          <a:prstGeom prst="rect">
            <a:avLst/>
          </a:prstGeom>
        </p:spPr>
      </p:pic>
      <p:pic>
        <p:nvPicPr>
          <p:cNvPr id="38" name="Picture 37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245" y="5451475"/>
            <a:ext cx="1119188" cy="5683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486400"/>
            <a:ext cx="631825" cy="6064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510212"/>
            <a:ext cx="533400" cy="5095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451475"/>
            <a:ext cx="593725" cy="5683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2363858" y="3619500"/>
            <a:ext cx="7608958" cy="73866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GLIDER MEASUREMNETS OF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PHYTOPLANKTON PHYSIOLOGY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 PALMER DEEP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92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/>
        </p:nvSpPr>
        <p:spPr>
          <a:xfrm flipV="1">
            <a:off x="5468404" y="2259955"/>
            <a:ext cx="3124200" cy="3478848"/>
          </a:xfrm>
          <a:prstGeom prst="triangl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flipH="1">
            <a:off x="2270290" y="2632483"/>
            <a:ext cx="1498600" cy="1481667"/>
          </a:xfrm>
          <a:prstGeom prst="arc">
            <a:avLst>
              <a:gd name="adj1" fmla="val 16863671"/>
              <a:gd name="adj2" fmla="val 1978602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rot="5400000">
            <a:off x="1027075" y="3469875"/>
            <a:ext cx="1819756" cy="87426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flipV="1">
            <a:off x="2877397" y="2632483"/>
            <a:ext cx="679826" cy="1346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64356" y="1684217"/>
            <a:ext cx="2192867" cy="3132666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29559" y="4896285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1241" y="3184995"/>
            <a:ext cx="200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Fluorescence rise</a:t>
            </a:r>
            <a:endParaRPr lang="en-US" dirty="0"/>
          </a:p>
        </p:txBody>
      </p:sp>
      <p:sp>
        <p:nvSpPr>
          <p:cNvPr id="13" name="Right Triangle 12"/>
          <p:cNvSpPr/>
          <p:nvPr/>
        </p:nvSpPr>
        <p:spPr>
          <a:xfrm flipV="1">
            <a:off x="1465955" y="2751017"/>
            <a:ext cx="1075266" cy="2065866"/>
          </a:xfrm>
          <a:prstGeom prst="rtTriangl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340692" y="1716347"/>
            <a:ext cx="1486662" cy="372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558" y="519018"/>
            <a:ext cx="23005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Integrated area is </a:t>
            </a:r>
          </a:p>
          <a:p>
            <a:pPr algn="ctr"/>
            <a:r>
              <a:rPr lang="en-US" sz="1400" dirty="0" smtClean="0"/>
              <a:t>reflection of the absorption</a:t>
            </a:r>
          </a:p>
          <a:p>
            <a:pPr algn="ctr"/>
            <a:r>
              <a:rPr lang="en-US" sz="1400" dirty="0" smtClean="0"/>
              <a:t>cross-section 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236527" y="5157993"/>
            <a:ext cx="52341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9401" y="5563551"/>
            <a:ext cx="130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is on</a:t>
            </a:r>
            <a:endParaRPr lang="en-US" dirty="0"/>
          </a:p>
        </p:txBody>
      </p:sp>
      <p:sp>
        <p:nvSpPr>
          <p:cNvPr id="31" name="Trapezoid 30"/>
          <p:cNvSpPr/>
          <p:nvPr/>
        </p:nvSpPr>
        <p:spPr>
          <a:xfrm flipV="1">
            <a:off x="6653741" y="2285356"/>
            <a:ext cx="770467" cy="3402645"/>
          </a:xfrm>
          <a:prstGeom prst="trapezoid">
            <a:avLst/>
          </a:prstGeom>
          <a:solidFill>
            <a:srgbClr val="00FF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94472" y="5518661"/>
            <a:ext cx="914400" cy="667266"/>
          </a:xfrm>
          <a:prstGeom prst="ellipse">
            <a:avLst/>
          </a:prstGeom>
          <a:solidFill>
            <a:srgbClr val="00804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13591" y="1371755"/>
            <a:ext cx="659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80"/>
                </a:solidFill>
              </a:rPr>
              <a:t>High </a:t>
            </a:r>
          </a:p>
          <a:p>
            <a:r>
              <a:rPr lang="en-US" dirty="0" smtClean="0">
                <a:solidFill>
                  <a:srgbClr val="00FF80"/>
                </a:solidFill>
              </a:rPr>
              <a:t>light</a:t>
            </a:r>
          </a:p>
          <a:p>
            <a:r>
              <a:rPr lang="en-US" dirty="0" smtClean="0">
                <a:solidFill>
                  <a:srgbClr val="00FF80"/>
                </a:solidFill>
              </a:rPr>
              <a:t>cells</a:t>
            </a:r>
            <a:endParaRPr lang="en-US" dirty="0">
              <a:solidFill>
                <a:srgbClr val="00FF8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7933" y="1362026"/>
            <a:ext cx="659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Low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light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cells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36" name="Straight Connector 35"/>
          <p:cNvCxnSpPr>
            <a:stCxn id="13" idx="0"/>
          </p:cNvCxnSpPr>
          <p:nvPr/>
        </p:nvCxnSpPr>
        <p:spPr>
          <a:xfrm rot="5400000" flipH="1" flipV="1">
            <a:off x="1426120" y="2685780"/>
            <a:ext cx="2170938" cy="209126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173368" y="2972400"/>
            <a:ext cx="2170938" cy="151802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374083" y="3123550"/>
            <a:ext cx="643769" cy="846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09385" y="3301357"/>
            <a:ext cx="201937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Photo-acclimation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6200000" flipH="1">
            <a:off x="4649254" y="1271471"/>
            <a:ext cx="1456266" cy="1401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5520806" y="1821287"/>
            <a:ext cx="1605467" cy="152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693984" y="1821264"/>
            <a:ext cx="1392199" cy="237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7511248" y="1529421"/>
            <a:ext cx="1456294" cy="885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63307" y="448424"/>
            <a:ext cx="201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0933" y="114300"/>
            <a:ext cx="3442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Other useful indices</a:t>
            </a:r>
          </a:p>
          <a:p>
            <a:pPr algn="ctr"/>
            <a:r>
              <a:rPr lang="en-US" b="1" dirty="0" smtClean="0"/>
              <a:t>FLUORESCENCE INDUCTION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st_scatter3_sig.png"/>
          <p:cNvPicPr>
            <a:picLocks noChangeAspect="1"/>
          </p:cNvPicPr>
          <p:nvPr/>
        </p:nvPicPr>
        <p:blipFill>
          <a:blip r:embed="rId2"/>
          <a:srcRect l="8194" r="6389" b="11857"/>
          <a:stretch>
            <a:fillRect/>
          </a:stretch>
        </p:blipFill>
        <p:spPr>
          <a:xfrm>
            <a:off x="596900" y="655637"/>
            <a:ext cx="7810500" cy="5546725"/>
          </a:xfrm>
          <a:prstGeom prst="rect">
            <a:avLst/>
          </a:prstGeom>
        </p:spPr>
      </p:pic>
      <p:pic>
        <p:nvPicPr>
          <p:cNvPr id="3" name="Picture 2" descr="Glider with penguins-2.png"/>
          <p:cNvPicPr>
            <a:picLocks noChangeAspect="1"/>
          </p:cNvPicPr>
          <p:nvPr/>
        </p:nvPicPr>
        <p:blipFill>
          <a:blip r:embed="rId3"/>
          <a:srcRect t="574" r="-123" b="4106"/>
          <a:stretch>
            <a:fillRect/>
          </a:stretch>
        </p:blipFill>
        <p:spPr>
          <a:xfrm>
            <a:off x="6565725" y="341365"/>
            <a:ext cx="2311175" cy="1716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088836">
            <a:off x="2561158" y="4946654"/>
            <a:ext cx="58420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2674" y="5054604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4891" y="5313922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-64.4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4356" y="4527554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-63.9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956" y="2542087"/>
            <a:ext cx="710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2243" y="5137714"/>
            <a:ext cx="839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-64.95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9732141">
            <a:off x="1084066" y="3001256"/>
            <a:ext cx="563032" cy="19606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21" y="3646496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13308" y="1819767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(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588" y="1722966"/>
            <a:ext cx="347133" cy="736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8279" y="16435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4181" y="2191842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60758" y="4896886"/>
            <a:ext cx="594068" cy="4170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0250" y="5405446"/>
            <a:ext cx="594068" cy="252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7916" y="5974272"/>
            <a:ext cx="7691967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03125" y="5899671"/>
            <a:ext cx="133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Sigma PSII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99792" y="59044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81832" y="591289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657600" y="946150"/>
            <a:ext cx="1841500" cy="177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_fv-fm_diagramfont.png"/>
          <p:cNvPicPr>
            <a:picLocks noChangeAspect="1"/>
          </p:cNvPicPr>
          <p:nvPr/>
        </p:nvPicPr>
        <p:blipFill>
          <a:blip r:embed="rId2"/>
          <a:srcRect t="18438" r="3024" b="16782"/>
          <a:stretch>
            <a:fillRect/>
          </a:stretch>
        </p:blipFill>
        <p:spPr>
          <a:xfrm>
            <a:off x="1045819" y="192370"/>
            <a:ext cx="6804266" cy="588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st_scatter_ts_f0.png"/>
          <p:cNvPicPr>
            <a:picLocks noChangeAspect="1"/>
          </p:cNvPicPr>
          <p:nvPr/>
        </p:nvPicPr>
        <p:blipFill>
          <a:blip r:embed="rId2"/>
          <a:srcRect l="7014" r="7847"/>
          <a:stretch>
            <a:fillRect/>
          </a:stretch>
        </p:blipFill>
        <p:spPr>
          <a:xfrm>
            <a:off x="177800" y="533400"/>
            <a:ext cx="8701587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vFm_vs_Par.png"/>
          <p:cNvPicPr>
            <a:picLocks noChangeAspect="1"/>
          </p:cNvPicPr>
          <p:nvPr/>
        </p:nvPicPr>
        <p:blipFill>
          <a:blip r:embed="rId2"/>
          <a:srcRect l="2539" t="1858" r="4405"/>
          <a:stretch>
            <a:fillRect/>
          </a:stretch>
        </p:blipFill>
        <p:spPr>
          <a:xfrm>
            <a:off x="856745" y="342900"/>
            <a:ext cx="7354309" cy="5817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4900" y="673100"/>
            <a:ext cx="495300" cy="4838700"/>
          </a:xfrm>
          <a:prstGeom prst="rect">
            <a:avLst/>
          </a:prstGeom>
          <a:solidFill>
            <a:srgbClr val="FF6600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8300" y="673100"/>
            <a:ext cx="495300" cy="4838700"/>
          </a:xfrm>
          <a:prstGeom prst="rect">
            <a:avLst/>
          </a:prstGeom>
          <a:solidFill>
            <a:srgbClr val="3366FF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1032" y="303768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14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3800" y="258802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556584" y="810084"/>
            <a:ext cx="939800" cy="6658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69768" y="1612900"/>
            <a:ext cx="30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Moline et al. 1998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7663" y="309719"/>
            <a:ext cx="7401640" cy="6091323"/>
            <a:chOff x="-144" y="1011"/>
            <a:chExt cx="4773" cy="474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" y="1219"/>
              <a:ext cx="4278" cy="39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</p:pic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754" y="1494"/>
              <a:ext cx="1875" cy="2278"/>
              <a:chOff x="2826" y="1392"/>
              <a:chExt cx="1875" cy="2278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958" y="3564"/>
                <a:ext cx="1740" cy="10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New Jersey Coastal Region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2826" y="3465"/>
                <a:ext cx="150" cy="10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22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2958" y="3476"/>
                <a:ext cx="1740" cy="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Southern California Bight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826" y="3374"/>
                <a:ext cx="150" cy="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21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958" y="3377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NW Atlantic Continental Shelf (Spring)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2826" y="3275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20</a:t>
                </a: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2958" y="3278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Gulf Stream (Spring)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2826" y="3176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19</a:t>
                </a: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958" y="3179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NW Atlantic Subtropical Gyre (Spring)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826" y="3077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18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2958" y="3081"/>
                <a:ext cx="1740" cy="9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NE Atlantic Subtropical Gyre (Spring)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2826" y="2979"/>
                <a:ext cx="150" cy="9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17</a:t>
                </a: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958" y="2982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Canary Islands (Spring)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2826" y="2880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16</a:t>
                </a: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2958" y="2883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NW Atlantic Continental Shelf (Fall)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2826" y="2781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15</a:t>
                </a: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2958" y="2784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Gulf Stream (Fall)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2826" y="2682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14</a:t>
                </a: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958" y="2685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NW  Atlantic Subtropical Gyre (Fall)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826" y="2583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13</a:t>
                </a: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958" y="2586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NE Atlantic Subtropical Gyre (Fall)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826" y="2484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12</a:t>
                </a: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958" y="2487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Canary Islands (Fall)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826" y="2385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11</a:t>
                </a: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958" y="2388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(Palmer Station)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826" y="2286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10</a:t>
                </a: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958" y="2289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 dirty="0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(Transitional Weddell Water)</a:t>
                </a:r>
                <a:endParaRPr lang="en-US" sz="900" b="1" dirty="0">
                  <a:latin typeface="Arial" pitchFamily="-111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26" y="2187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9</a:t>
                </a: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58" y="2190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(Bellingshausen Warm water)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2826" y="2088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8</a:t>
                </a: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2958" y="2091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(Bellingshausen Cold water)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2826" y="1989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7</a:t>
                </a: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2958" y="1597"/>
                <a:ext cx="1740" cy="9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Arabian Sea (NE Monsoon)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2826" y="1891"/>
                <a:ext cx="150" cy="9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6</a:t>
                </a: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2958" y="1498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Arabian Sea (Inter Monsoon)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2826" y="1792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5</a:t>
                </a: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2958" y="1399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Arabian Sea (SW Monsoon)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2826" y="1693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4</a:t>
                </a: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2826" y="1594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3</a:t>
                </a: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2826" y="1495"/>
                <a:ext cx="15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2</a:t>
                </a: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2826" y="1392"/>
                <a:ext cx="150" cy="10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1</a:t>
                </a: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2958" y="1695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(Bransfield-Bellingshausen water)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2961" y="1797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(Bransfield-Weddell water)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2961" y="1893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(Ice-Edge water)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2961" y="1992"/>
                <a:ext cx="1740" cy="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 fontAlgn="b"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Antarctic (Weddell-Scotia Confluence waters)</a:t>
                </a:r>
                <a:endParaRPr lang="en-US" sz="900" b="1">
                  <a:latin typeface="Arial" pitchFamily="-111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2826" y="3567"/>
                <a:ext cx="150" cy="10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tIns="0" rIns="4572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>
                    <a:latin typeface="Arial" pitchFamily="-111" charset="0"/>
                  </a:rPr>
                  <a:t>23</a:t>
                </a:r>
              </a:p>
            </p:txBody>
          </p:sp>
        </p:grpSp>
        <p:sp>
          <p:nvSpPr>
            <p:cNvPr id="8" name="Text Box 53"/>
            <p:cNvSpPr txBox="1">
              <a:spLocks noChangeArrowheads="1"/>
            </p:cNvSpPr>
            <p:nvPr/>
          </p:nvSpPr>
          <p:spPr bwMode="auto">
            <a:xfrm>
              <a:off x="1374" y="4974"/>
              <a:ext cx="2418" cy="3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" pitchFamily="-111" charset="0"/>
                </a:rPr>
                <a:t>E</a:t>
              </a:r>
              <a:r>
                <a:rPr lang="en-US" sz="2000" b="1" baseline="-25000">
                  <a:latin typeface="Arial" pitchFamily="-111" charset="0"/>
                </a:rPr>
                <a:t>k(PAR)</a:t>
              </a:r>
              <a:r>
                <a:rPr lang="en-US" sz="2000" b="1">
                  <a:latin typeface="Arial" pitchFamily="-111" charset="0"/>
                </a:rPr>
                <a:t> (</a:t>
              </a:r>
              <a:r>
                <a:rPr lang="en-US" sz="2000" b="1">
                  <a:latin typeface="Arial" pitchFamily="-111" charset="0"/>
                  <a:ea typeface="Times New Roman" pitchFamily="-111" charset="0"/>
                  <a:cs typeface="Times New Roman" pitchFamily="-111" charset="0"/>
                </a:rPr>
                <a:t>μ</a:t>
              </a:r>
              <a:r>
                <a:rPr lang="en-US" sz="2000" b="1">
                  <a:latin typeface="Arial" pitchFamily="-111" charset="0"/>
                </a:rPr>
                <a:t>mol photons m</a:t>
              </a:r>
              <a:r>
                <a:rPr lang="en-US" sz="2000" b="1" baseline="30000">
                  <a:latin typeface="Arial" pitchFamily="-111" charset="0"/>
                </a:rPr>
                <a:t>-2</a:t>
              </a:r>
              <a:r>
                <a:rPr lang="en-US" sz="2000" b="1">
                  <a:latin typeface="Arial" pitchFamily="-111" charset="0"/>
                </a:rPr>
                <a:t> s</a:t>
              </a:r>
              <a:r>
                <a:rPr lang="en-US" sz="2000" b="1" baseline="30000">
                  <a:latin typeface="Arial" pitchFamily="-111" charset="0"/>
                </a:rPr>
                <a:t>-1</a:t>
              </a:r>
              <a:r>
                <a:rPr lang="en-US" sz="2000" b="1">
                  <a:latin typeface="Arial" pitchFamily="-111" charset="0"/>
                </a:rPr>
                <a:t>)</a:t>
              </a: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rot="16200000">
              <a:off x="-2056" y="2923"/>
              <a:ext cx="4121" cy="29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 smtClean="0">
                  <a:latin typeface="Symbol" charset="2"/>
                  <a:ea typeface="Times New Roman" pitchFamily="-111" charset="0"/>
                  <a:cs typeface="Symbol" charset="2"/>
                  <a:sym typeface="SymbolMono BT" pitchFamily="18" charset="2"/>
                </a:rPr>
                <a:t>f</a:t>
              </a:r>
              <a:r>
                <a:rPr lang="en-US" sz="2400" b="1" baseline="-25000" dirty="0" err="1" smtClean="0">
                  <a:latin typeface="Arial" pitchFamily="-111" charset="0"/>
                  <a:ea typeface="Times New Roman" pitchFamily="-111" charset="0"/>
                  <a:cs typeface="Times New Roman" pitchFamily="-111" charset="0"/>
                </a:rPr>
                <a:t>max</a:t>
              </a:r>
              <a:r>
                <a:rPr lang="en-US" sz="2000" b="1" dirty="0" smtClean="0">
                  <a:latin typeface="Arial" pitchFamily="-111" charset="0"/>
                </a:rPr>
                <a:t> </a:t>
              </a:r>
              <a:r>
                <a:rPr lang="en-US" sz="2000" b="1" dirty="0">
                  <a:latin typeface="Arial" pitchFamily="-111" charset="0"/>
                </a:rPr>
                <a:t>(mol C mol photons absorbed</a:t>
              </a:r>
              <a:r>
                <a:rPr lang="en-US" sz="2000" b="1" baseline="30000" dirty="0">
                  <a:latin typeface="Arial" pitchFamily="-111" charset="0"/>
                </a:rPr>
                <a:t>-1</a:t>
              </a:r>
              <a:r>
                <a:rPr lang="en-US" sz="2000" b="1" dirty="0">
                  <a:latin typeface="Arial" pitchFamily="-111" charset="0"/>
                </a:rPr>
                <a:t>)</a:t>
              </a:r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auto">
            <a:xfrm>
              <a:off x="498" y="5472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Times New Roman" pitchFamily="-111" charset="0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2354429" y="723992"/>
            <a:ext cx="1244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40236" y="310235"/>
            <a:ext cx="141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Rough seas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6664757" y="4426071"/>
            <a:ext cx="1151467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49346" y="4076792"/>
            <a:ext cx="128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Oligotrohic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17929" y="825592"/>
            <a:ext cx="426721" cy="4278607"/>
          </a:xfrm>
          <a:prstGeom prst="rect">
            <a:avLst/>
          </a:prstGeom>
          <a:solidFill>
            <a:srgbClr val="3366FF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4429" y="725581"/>
            <a:ext cx="998371" cy="335121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848100" y="354660"/>
            <a:ext cx="109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Antarctic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rot="10800000" flipV="1">
            <a:off x="3352800" y="725581"/>
            <a:ext cx="927100" cy="5923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57" y="1231900"/>
            <a:ext cx="77368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CONCLUSIONS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There is spatial variability in the biomass and the physiology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Healthiest phytoplankton are found at the edge of the canyon associated with the warmer bottom temperatures 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Populations appear to dark light adapted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Photosystem</a:t>
            </a:r>
            <a:r>
              <a:rPr lang="en-US" dirty="0" smtClean="0"/>
              <a:t> II saturates earlier than carbon fixation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60.JPG"/>
          <p:cNvPicPr>
            <a:picLocks noChangeAspect="1"/>
          </p:cNvPicPr>
          <p:nvPr/>
        </p:nvPicPr>
        <p:blipFill rotWithShape="1">
          <a:blip r:embed="rId2"/>
          <a:srcRect r="2439"/>
          <a:stretch/>
        </p:blipFill>
        <p:spPr>
          <a:xfrm>
            <a:off x="-50800" y="-76201"/>
            <a:ext cx="9309100" cy="6361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00" y="382369"/>
            <a:ext cx="440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What can a physiology approach tell us about the Palmer deep populations?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73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253" y="169334"/>
            <a:ext cx="33908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FF00"/>
                </a:solidFill>
              </a:rPr>
              <a:t>Photosynthesis</a:t>
            </a:r>
            <a:r>
              <a:rPr lang="en-US" dirty="0"/>
              <a:t> =</a:t>
            </a:r>
            <a:r>
              <a:rPr lang="en-US" dirty="0">
                <a:solidFill>
                  <a:srgbClr val="FF0000"/>
                </a:solidFill>
              </a:rPr>
              <a:t>  PAR</a:t>
            </a:r>
            <a:r>
              <a:rPr lang="en-US" dirty="0"/>
              <a:t> *</a:t>
            </a:r>
            <a:r>
              <a:rPr lang="en-US" dirty="0">
                <a:ln>
                  <a:solidFill>
                    <a:srgbClr val="FF66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</a:rPr>
              <a:t>ph</a:t>
            </a: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/>
              <a:t>* </a:t>
            </a:r>
            <a:r>
              <a:rPr lang="en-US" dirty="0" err="1">
                <a:solidFill>
                  <a:srgbClr val="0000FF"/>
                </a:solidFill>
                <a:latin typeface="Symbol"/>
              </a:rPr>
              <a:t>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7831138" y="110013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514850" y="3314700"/>
          <a:ext cx="114300" cy="228600"/>
        </p:xfrm>
        <a:graphic>
          <a:graphicData uri="http://schemas.openxmlformats.org/presentationml/2006/ole">
            <p:oleObj spid="_x0000_s89090" name="Equation" r:id="rId3" imgW="114300" imgH="22860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V="1">
            <a:off x="4733925" y="1263650"/>
            <a:ext cx="12573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48275" y="271463"/>
            <a:ext cx="114300" cy="158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236913" y="2349500"/>
          <a:ext cx="3133725" cy="1069975"/>
        </p:xfrm>
        <a:graphic>
          <a:graphicData uri="http://schemas.openxmlformats.org/presentationml/2006/ole">
            <p:oleObj spid="_x0000_s89091" name="Equation" r:id="rId4" imgW="3162300" imgH="1079500" progId="Equation.3">
              <p:embed/>
            </p:oleObj>
          </a:graphicData>
        </a:graphic>
      </p:graphicFrame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3719513" y="1892300"/>
            <a:ext cx="240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6600"/>
                </a:solidFill>
                <a:latin typeface="Gill Sans" charset="0"/>
                <a:ea typeface="Gill Sans" charset="0"/>
                <a:cs typeface="Gill Sans" charset="0"/>
              </a:rPr>
              <a:t>Spectrally averaged absorption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89263" y="2200275"/>
            <a:ext cx="3381375" cy="1336675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6600"/>
              </a:solidFill>
            </a:endParaRP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2989263" y="3516313"/>
            <a:ext cx="3251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6600"/>
                </a:solidFill>
                <a:latin typeface="Gill Sans" charset="0"/>
                <a:ea typeface="Gill Sans" charset="0"/>
                <a:cs typeface="Gill Sans" charset="0"/>
              </a:rPr>
              <a:t>Energy that is into the cell</a:t>
            </a:r>
          </a:p>
          <a:p>
            <a:r>
              <a:rPr lang="en-US" sz="1600">
                <a:solidFill>
                  <a:srgbClr val="FF6600"/>
                </a:solidFill>
                <a:latin typeface="Gill Sans" charset="0"/>
                <a:ea typeface="Gill Sans" charset="0"/>
                <a:cs typeface="Gill Sans" charset="0"/>
              </a:rPr>
              <a:t>Varies cell pigmentation, light history, </a:t>
            </a:r>
          </a:p>
          <a:p>
            <a:r>
              <a:rPr lang="en-US" sz="1600">
                <a:solidFill>
                  <a:srgbClr val="FF6600"/>
                </a:solidFill>
                <a:latin typeface="Gill Sans" charset="0"/>
                <a:ea typeface="Gill Sans" charset="0"/>
                <a:cs typeface="Gill Sans" charset="0"/>
              </a:rPr>
              <a:t>	and size </a:t>
            </a:r>
          </a:p>
        </p:txBody>
      </p:sp>
      <p:pic>
        <p:nvPicPr>
          <p:cNvPr id="25612" name="Picture 2" descr="~im0008"/>
          <p:cNvPicPr>
            <a:picLocks noChangeAspect="1" noChangeArrowheads="1"/>
          </p:cNvPicPr>
          <p:nvPr/>
        </p:nvPicPr>
        <p:blipFill>
          <a:blip r:embed="rId5"/>
          <a:srcRect l="6471" t="5888" r="11050" b="20667"/>
          <a:stretch>
            <a:fillRect/>
          </a:stretch>
        </p:blipFill>
        <p:spPr bwMode="auto">
          <a:xfrm>
            <a:off x="211138" y="877888"/>
            <a:ext cx="26797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2595563"/>
            <a:ext cx="2695575" cy="2782887"/>
            <a:chOff x="5562600" y="2438400"/>
            <a:chExt cx="3581400" cy="3671888"/>
          </a:xfrm>
        </p:grpSpPr>
        <p:sp>
          <p:nvSpPr>
            <p:cNvPr id="25631" name="Rectangle 2"/>
            <p:cNvSpPr>
              <a:spLocks noChangeArrowheads="1"/>
            </p:cNvSpPr>
            <p:nvPr/>
          </p:nvSpPr>
          <p:spPr bwMode="auto">
            <a:xfrm>
              <a:off x="7162800" y="4724400"/>
              <a:ext cx="1981200" cy="685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632" name="Text Box 6"/>
            <p:cNvSpPr txBox="1">
              <a:spLocks noChangeArrowheads="1"/>
            </p:cNvSpPr>
            <p:nvPr/>
          </p:nvSpPr>
          <p:spPr bwMode="auto">
            <a:xfrm>
              <a:off x="7620000" y="5461000"/>
              <a:ext cx="1047750" cy="3250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000">
                  <a:latin typeface="Times New Roman" charset="0"/>
                </a:rPr>
                <a:t>~ 1%</a:t>
              </a:r>
            </a:p>
          </p:txBody>
        </p:sp>
        <p:sp>
          <p:nvSpPr>
            <p:cNvPr id="25633" name="Line 7"/>
            <p:cNvSpPr>
              <a:spLocks noChangeShapeType="1"/>
            </p:cNvSpPr>
            <p:nvPr/>
          </p:nvSpPr>
          <p:spPr bwMode="auto">
            <a:xfrm flipH="1">
              <a:off x="6858000" y="57912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7162800" y="4724400"/>
            <a:ext cx="1981200" cy="515938"/>
          </p:xfrm>
          <a:graphic>
            <a:graphicData uri="http://schemas.openxmlformats.org/presentationml/2006/ole">
              <p:oleObj spid="_x0000_s89092" name="Equation" r:id="rId6" imgW="1562040" imgH="406080" progId="Equation.3">
                <p:embed/>
              </p:oleObj>
            </a:graphicData>
          </a:graphic>
        </p:graphicFrame>
        <p:sp>
          <p:nvSpPr>
            <p:cNvPr id="2563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562600" y="2438400"/>
              <a:ext cx="3276600" cy="367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5" name="Line 14"/>
            <p:cNvSpPr>
              <a:spLocks noChangeShapeType="1"/>
            </p:cNvSpPr>
            <p:nvPr/>
          </p:nvSpPr>
          <p:spPr bwMode="auto">
            <a:xfrm>
              <a:off x="6389688" y="3003550"/>
              <a:ext cx="2309812" cy="15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6" name="Line 15"/>
            <p:cNvSpPr>
              <a:spLocks noChangeShapeType="1"/>
            </p:cNvSpPr>
            <p:nvPr/>
          </p:nvSpPr>
          <p:spPr bwMode="auto">
            <a:xfrm flipV="1">
              <a:off x="6621463" y="3003550"/>
              <a:ext cx="1587" cy="492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7" name="Line 16"/>
            <p:cNvSpPr>
              <a:spLocks noChangeShapeType="1"/>
            </p:cNvSpPr>
            <p:nvPr/>
          </p:nvSpPr>
          <p:spPr bwMode="auto">
            <a:xfrm flipV="1">
              <a:off x="7081838" y="3003550"/>
              <a:ext cx="1587" cy="492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8" name="Line 17"/>
            <p:cNvSpPr>
              <a:spLocks noChangeShapeType="1"/>
            </p:cNvSpPr>
            <p:nvPr/>
          </p:nvSpPr>
          <p:spPr bwMode="auto">
            <a:xfrm flipV="1">
              <a:off x="7543800" y="3003550"/>
              <a:ext cx="1588" cy="492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9" name="Line 18"/>
            <p:cNvSpPr>
              <a:spLocks noChangeShapeType="1"/>
            </p:cNvSpPr>
            <p:nvPr/>
          </p:nvSpPr>
          <p:spPr bwMode="auto">
            <a:xfrm flipV="1">
              <a:off x="8005763" y="3003550"/>
              <a:ext cx="1587" cy="492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0" name="Line 19"/>
            <p:cNvSpPr>
              <a:spLocks noChangeShapeType="1"/>
            </p:cNvSpPr>
            <p:nvPr/>
          </p:nvSpPr>
          <p:spPr bwMode="auto">
            <a:xfrm flipV="1">
              <a:off x="8467725" y="3003550"/>
              <a:ext cx="1588" cy="492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1" name="Line 20"/>
            <p:cNvSpPr>
              <a:spLocks noChangeShapeType="1"/>
            </p:cNvSpPr>
            <p:nvPr/>
          </p:nvSpPr>
          <p:spPr bwMode="auto">
            <a:xfrm flipV="1">
              <a:off x="6389688" y="3003550"/>
              <a:ext cx="1587" cy="1000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Line 21"/>
            <p:cNvSpPr>
              <a:spLocks noChangeShapeType="1"/>
            </p:cNvSpPr>
            <p:nvPr/>
          </p:nvSpPr>
          <p:spPr bwMode="auto">
            <a:xfrm flipV="1">
              <a:off x="6851650" y="3003550"/>
              <a:ext cx="1588" cy="1000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3" name="Line 22"/>
            <p:cNvSpPr>
              <a:spLocks noChangeShapeType="1"/>
            </p:cNvSpPr>
            <p:nvPr/>
          </p:nvSpPr>
          <p:spPr bwMode="auto">
            <a:xfrm flipV="1">
              <a:off x="7313613" y="3003550"/>
              <a:ext cx="1587" cy="1000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4" name="Line 23"/>
            <p:cNvSpPr>
              <a:spLocks noChangeShapeType="1"/>
            </p:cNvSpPr>
            <p:nvPr/>
          </p:nvSpPr>
          <p:spPr bwMode="auto">
            <a:xfrm flipV="1">
              <a:off x="7775575" y="3003550"/>
              <a:ext cx="1588" cy="1000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5" name="Line 24"/>
            <p:cNvSpPr>
              <a:spLocks noChangeShapeType="1"/>
            </p:cNvSpPr>
            <p:nvPr/>
          </p:nvSpPr>
          <p:spPr bwMode="auto">
            <a:xfrm flipV="1">
              <a:off x="8237538" y="3003550"/>
              <a:ext cx="1587" cy="1000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6" name="Line 25"/>
            <p:cNvSpPr>
              <a:spLocks noChangeShapeType="1"/>
            </p:cNvSpPr>
            <p:nvPr/>
          </p:nvSpPr>
          <p:spPr bwMode="auto">
            <a:xfrm flipV="1">
              <a:off x="8699500" y="3003550"/>
              <a:ext cx="1588" cy="100013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7" name="Rectangle 26"/>
            <p:cNvSpPr>
              <a:spLocks noChangeArrowheads="1"/>
            </p:cNvSpPr>
            <p:nvPr/>
          </p:nvSpPr>
          <p:spPr bwMode="auto">
            <a:xfrm>
              <a:off x="6249989" y="2751138"/>
              <a:ext cx="395286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0.00</a:t>
              </a:r>
              <a:endParaRPr lang="en-US" sz="1000"/>
            </a:p>
          </p:txBody>
        </p:sp>
        <p:sp>
          <p:nvSpPr>
            <p:cNvPr id="25648" name="Rectangle 27"/>
            <p:cNvSpPr>
              <a:spLocks noChangeArrowheads="1"/>
            </p:cNvSpPr>
            <p:nvPr/>
          </p:nvSpPr>
          <p:spPr bwMode="auto">
            <a:xfrm>
              <a:off x="6711952" y="2751138"/>
              <a:ext cx="395288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0.20</a:t>
              </a:r>
              <a:endParaRPr lang="en-US" sz="1000"/>
            </a:p>
          </p:txBody>
        </p:sp>
        <p:sp>
          <p:nvSpPr>
            <p:cNvPr id="25649" name="Rectangle 28"/>
            <p:cNvSpPr>
              <a:spLocks noChangeArrowheads="1"/>
            </p:cNvSpPr>
            <p:nvPr/>
          </p:nvSpPr>
          <p:spPr bwMode="auto">
            <a:xfrm>
              <a:off x="7172329" y="2751138"/>
              <a:ext cx="395288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0.40</a:t>
              </a:r>
              <a:endParaRPr lang="en-US" sz="1000"/>
            </a:p>
          </p:txBody>
        </p:sp>
        <p:sp>
          <p:nvSpPr>
            <p:cNvPr id="25650" name="Rectangle 29"/>
            <p:cNvSpPr>
              <a:spLocks noChangeArrowheads="1"/>
            </p:cNvSpPr>
            <p:nvPr/>
          </p:nvSpPr>
          <p:spPr bwMode="auto">
            <a:xfrm>
              <a:off x="7634288" y="2751138"/>
              <a:ext cx="395286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0.60</a:t>
              </a:r>
              <a:endParaRPr lang="en-US" sz="1000"/>
            </a:p>
          </p:txBody>
        </p:sp>
        <p:sp>
          <p:nvSpPr>
            <p:cNvPr id="25651" name="Rectangle 30"/>
            <p:cNvSpPr>
              <a:spLocks noChangeArrowheads="1"/>
            </p:cNvSpPr>
            <p:nvPr/>
          </p:nvSpPr>
          <p:spPr bwMode="auto">
            <a:xfrm>
              <a:off x="8096252" y="2751138"/>
              <a:ext cx="395288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0.80</a:t>
              </a:r>
              <a:endParaRPr lang="en-US" sz="1000"/>
            </a:p>
          </p:txBody>
        </p:sp>
        <p:sp>
          <p:nvSpPr>
            <p:cNvPr id="25652" name="Rectangle 31"/>
            <p:cNvSpPr>
              <a:spLocks noChangeArrowheads="1"/>
            </p:cNvSpPr>
            <p:nvPr/>
          </p:nvSpPr>
          <p:spPr bwMode="auto">
            <a:xfrm>
              <a:off x="8558214" y="2751138"/>
              <a:ext cx="395286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1.00</a:t>
              </a:r>
              <a:endParaRPr lang="en-US" sz="1000"/>
            </a:p>
          </p:txBody>
        </p:sp>
        <p:sp>
          <p:nvSpPr>
            <p:cNvPr id="25653" name="Rectangle 32"/>
            <p:cNvSpPr>
              <a:spLocks noChangeArrowheads="1"/>
            </p:cNvSpPr>
            <p:nvPr/>
          </p:nvSpPr>
          <p:spPr bwMode="auto">
            <a:xfrm>
              <a:off x="7204076" y="2438400"/>
              <a:ext cx="962023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Irradiance</a:t>
              </a:r>
              <a:endParaRPr lang="en-US" sz="1000"/>
            </a:p>
          </p:txBody>
        </p:sp>
        <p:sp>
          <p:nvSpPr>
            <p:cNvPr id="25654" name="Line 33"/>
            <p:cNvSpPr>
              <a:spLocks noChangeShapeType="1"/>
            </p:cNvSpPr>
            <p:nvPr/>
          </p:nvSpPr>
          <p:spPr bwMode="auto">
            <a:xfrm>
              <a:off x="6386513" y="2997200"/>
              <a:ext cx="1587" cy="30114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5" name="Line 34"/>
            <p:cNvSpPr>
              <a:spLocks noChangeShapeType="1"/>
            </p:cNvSpPr>
            <p:nvPr/>
          </p:nvSpPr>
          <p:spPr bwMode="auto">
            <a:xfrm flipH="1">
              <a:off x="6346825" y="3298825"/>
              <a:ext cx="39688" cy="15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6" name="Line 35"/>
            <p:cNvSpPr>
              <a:spLocks noChangeShapeType="1"/>
            </p:cNvSpPr>
            <p:nvPr/>
          </p:nvSpPr>
          <p:spPr bwMode="auto">
            <a:xfrm flipH="1">
              <a:off x="6346825" y="3900488"/>
              <a:ext cx="39688" cy="158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7" name="Line 36"/>
            <p:cNvSpPr>
              <a:spLocks noChangeShapeType="1"/>
            </p:cNvSpPr>
            <p:nvPr/>
          </p:nvSpPr>
          <p:spPr bwMode="auto">
            <a:xfrm flipH="1">
              <a:off x="6346825" y="4503738"/>
              <a:ext cx="39688" cy="158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8" name="Line 37"/>
            <p:cNvSpPr>
              <a:spLocks noChangeShapeType="1"/>
            </p:cNvSpPr>
            <p:nvPr/>
          </p:nvSpPr>
          <p:spPr bwMode="auto">
            <a:xfrm flipH="1">
              <a:off x="6346825" y="5105400"/>
              <a:ext cx="39688" cy="15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9" name="Line 38"/>
            <p:cNvSpPr>
              <a:spLocks noChangeShapeType="1"/>
            </p:cNvSpPr>
            <p:nvPr/>
          </p:nvSpPr>
          <p:spPr bwMode="auto">
            <a:xfrm flipH="1">
              <a:off x="6346825" y="5707063"/>
              <a:ext cx="39688" cy="158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0" name="Line 39"/>
            <p:cNvSpPr>
              <a:spLocks noChangeShapeType="1"/>
            </p:cNvSpPr>
            <p:nvPr/>
          </p:nvSpPr>
          <p:spPr bwMode="auto">
            <a:xfrm flipH="1">
              <a:off x="6308725" y="2997200"/>
              <a:ext cx="77788" cy="15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1" name="Line 40"/>
            <p:cNvSpPr>
              <a:spLocks noChangeShapeType="1"/>
            </p:cNvSpPr>
            <p:nvPr/>
          </p:nvSpPr>
          <p:spPr bwMode="auto">
            <a:xfrm flipH="1">
              <a:off x="6308725" y="3600450"/>
              <a:ext cx="77788" cy="15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2" name="Line 41"/>
            <p:cNvSpPr>
              <a:spLocks noChangeShapeType="1"/>
            </p:cNvSpPr>
            <p:nvPr/>
          </p:nvSpPr>
          <p:spPr bwMode="auto">
            <a:xfrm flipH="1">
              <a:off x="6308725" y="4202113"/>
              <a:ext cx="77788" cy="158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3" name="Line 42"/>
            <p:cNvSpPr>
              <a:spLocks noChangeShapeType="1"/>
            </p:cNvSpPr>
            <p:nvPr/>
          </p:nvSpPr>
          <p:spPr bwMode="auto">
            <a:xfrm flipH="1">
              <a:off x="6308725" y="4803775"/>
              <a:ext cx="77788" cy="15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4" name="Line 43"/>
            <p:cNvSpPr>
              <a:spLocks noChangeShapeType="1"/>
            </p:cNvSpPr>
            <p:nvPr/>
          </p:nvSpPr>
          <p:spPr bwMode="auto">
            <a:xfrm flipH="1">
              <a:off x="6308725" y="5407025"/>
              <a:ext cx="77788" cy="158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5" name="Line 44"/>
            <p:cNvSpPr>
              <a:spLocks noChangeShapeType="1"/>
            </p:cNvSpPr>
            <p:nvPr/>
          </p:nvSpPr>
          <p:spPr bwMode="auto">
            <a:xfrm flipH="1">
              <a:off x="6308725" y="6008688"/>
              <a:ext cx="77788" cy="158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6" name="Rectangle 45"/>
            <p:cNvSpPr>
              <a:spLocks noChangeArrowheads="1"/>
            </p:cNvSpPr>
            <p:nvPr/>
          </p:nvSpPr>
          <p:spPr bwMode="auto">
            <a:xfrm>
              <a:off x="5856290" y="2897188"/>
              <a:ext cx="395286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0.00</a:t>
              </a:r>
              <a:endParaRPr lang="en-US" sz="1000"/>
            </a:p>
          </p:txBody>
        </p:sp>
        <p:sp>
          <p:nvSpPr>
            <p:cNvPr id="25667" name="Rectangle 46"/>
            <p:cNvSpPr>
              <a:spLocks noChangeArrowheads="1"/>
            </p:cNvSpPr>
            <p:nvPr/>
          </p:nvSpPr>
          <p:spPr bwMode="auto">
            <a:xfrm>
              <a:off x="5776913" y="3498850"/>
              <a:ext cx="508000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20.00</a:t>
              </a:r>
              <a:endParaRPr lang="en-US" sz="1000"/>
            </a:p>
          </p:txBody>
        </p:sp>
        <p:sp>
          <p:nvSpPr>
            <p:cNvPr id="25668" name="Rectangle 47"/>
            <p:cNvSpPr>
              <a:spLocks noChangeArrowheads="1"/>
            </p:cNvSpPr>
            <p:nvPr/>
          </p:nvSpPr>
          <p:spPr bwMode="auto">
            <a:xfrm>
              <a:off x="5776913" y="4100512"/>
              <a:ext cx="508000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40.00</a:t>
              </a:r>
              <a:endParaRPr lang="en-US" sz="1000"/>
            </a:p>
          </p:txBody>
        </p:sp>
        <p:sp>
          <p:nvSpPr>
            <p:cNvPr id="25669" name="Rectangle 48"/>
            <p:cNvSpPr>
              <a:spLocks noChangeArrowheads="1"/>
            </p:cNvSpPr>
            <p:nvPr/>
          </p:nvSpPr>
          <p:spPr bwMode="auto">
            <a:xfrm>
              <a:off x="5776913" y="4703765"/>
              <a:ext cx="508000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60.00</a:t>
              </a:r>
              <a:endParaRPr lang="en-US" sz="1000"/>
            </a:p>
          </p:txBody>
        </p:sp>
        <p:sp>
          <p:nvSpPr>
            <p:cNvPr id="25670" name="Rectangle 49"/>
            <p:cNvSpPr>
              <a:spLocks noChangeArrowheads="1"/>
            </p:cNvSpPr>
            <p:nvPr/>
          </p:nvSpPr>
          <p:spPr bwMode="auto">
            <a:xfrm>
              <a:off x="5776913" y="5305426"/>
              <a:ext cx="508000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News Gothic MT" charset="0"/>
                </a:rPr>
                <a:t>80.00</a:t>
              </a:r>
              <a:endParaRPr lang="en-US" sz="1000"/>
            </a:p>
          </p:txBody>
        </p:sp>
        <p:sp>
          <p:nvSpPr>
            <p:cNvPr id="25671" name="Rectangle 50"/>
            <p:cNvSpPr>
              <a:spLocks noChangeArrowheads="1"/>
            </p:cNvSpPr>
            <p:nvPr/>
          </p:nvSpPr>
          <p:spPr bwMode="auto">
            <a:xfrm>
              <a:off x="5829302" y="5907088"/>
              <a:ext cx="620715" cy="20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100.00</a:t>
              </a:r>
              <a:endParaRPr lang="en-US" sz="1000"/>
            </a:p>
          </p:txBody>
        </p:sp>
        <p:sp>
          <p:nvSpPr>
            <p:cNvPr id="25672" name="Rectangle 51"/>
            <p:cNvSpPr>
              <a:spLocks noChangeArrowheads="1"/>
            </p:cNvSpPr>
            <p:nvPr/>
          </p:nvSpPr>
          <p:spPr bwMode="auto">
            <a:xfrm rot="-5400000">
              <a:off x="5615781" y="4765036"/>
              <a:ext cx="155576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D</a:t>
              </a:r>
              <a:endParaRPr lang="en-US" sz="1000"/>
            </a:p>
          </p:txBody>
        </p:sp>
        <p:sp>
          <p:nvSpPr>
            <p:cNvPr id="25673" name="Rectangle 52"/>
            <p:cNvSpPr>
              <a:spLocks noChangeArrowheads="1"/>
            </p:cNvSpPr>
            <p:nvPr/>
          </p:nvSpPr>
          <p:spPr bwMode="auto">
            <a:xfrm rot="-5400000">
              <a:off x="5633245" y="4647561"/>
              <a:ext cx="120651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e</a:t>
              </a:r>
              <a:endParaRPr lang="en-US" sz="1000"/>
            </a:p>
          </p:txBody>
        </p:sp>
        <p:sp>
          <p:nvSpPr>
            <p:cNvPr id="25674" name="Rectangle 53"/>
            <p:cNvSpPr>
              <a:spLocks noChangeArrowheads="1"/>
            </p:cNvSpPr>
            <p:nvPr/>
          </p:nvSpPr>
          <p:spPr bwMode="auto">
            <a:xfrm rot="-5400000">
              <a:off x="5633245" y="4549135"/>
              <a:ext cx="120651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p</a:t>
              </a:r>
              <a:endParaRPr lang="en-US" sz="1000"/>
            </a:p>
          </p:txBody>
        </p:sp>
        <p:sp>
          <p:nvSpPr>
            <p:cNvPr id="25675" name="Rectangle 54"/>
            <p:cNvSpPr>
              <a:spLocks noChangeArrowheads="1"/>
            </p:cNvSpPr>
            <p:nvPr/>
          </p:nvSpPr>
          <p:spPr bwMode="auto">
            <a:xfrm rot="-5400000">
              <a:off x="5663407" y="4463411"/>
              <a:ext cx="60324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t</a:t>
              </a:r>
              <a:endParaRPr lang="en-US" sz="1000"/>
            </a:p>
          </p:txBody>
        </p:sp>
        <p:sp>
          <p:nvSpPr>
            <p:cNvPr id="25676" name="Rectangle 55"/>
            <p:cNvSpPr>
              <a:spLocks noChangeArrowheads="1"/>
            </p:cNvSpPr>
            <p:nvPr/>
          </p:nvSpPr>
          <p:spPr bwMode="auto">
            <a:xfrm rot="-5400000">
              <a:off x="5633245" y="4368160"/>
              <a:ext cx="120651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h</a:t>
              </a:r>
              <a:endParaRPr lang="en-US" sz="1000"/>
            </a:p>
          </p:txBody>
        </p:sp>
        <p:sp>
          <p:nvSpPr>
            <p:cNvPr id="25677" name="Rectangle 56"/>
            <p:cNvSpPr>
              <a:spLocks noChangeArrowheads="1"/>
            </p:cNvSpPr>
            <p:nvPr/>
          </p:nvSpPr>
          <p:spPr bwMode="auto">
            <a:xfrm rot="-5400000">
              <a:off x="5663407" y="4287199"/>
              <a:ext cx="60324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 </a:t>
              </a:r>
              <a:endParaRPr lang="en-US" sz="1000"/>
            </a:p>
          </p:txBody>
        </p:sp>
        <p:sp>
          <p:nvSpPr>
            <p:cNvPr id="25678" name="Rectangle 57"/>
            <p:cNvSpPr>
              <a:spLocks noChangeArrowheads="1"/>
            </p:cNvSpPr>
            <p:nvPr/>
          </p:nvSpPr>
          <p:spPr bwMode="auto">
            <a:xfrm rot="-5400000">
              <a:off x="5657850" y="4226079"/>
              <a:ext cx="71439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(</a:t>
              </a:r>
              <a:endParaRPr lang="en-US" sz="1000"/>
            </a:p>
          </p:txBody>
        </p:sp>
        <p:sp>
          <p:nvSpPr>
            <p:cNvPr id="25679" name="Rectangle 58"/>
            <p:cNvSpPr>
              <a:spLocks noChangeArrowheads="1"/>
            </p:cNvSpPr>
            <p:nvPr/>
          </p:nvSpPr>
          <p:spPr bwMode="auto">
            <a:xfrm rot="-5400000">
              <a:off x="5603874" y="4103842"/>
              <a:ext cx="179387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m</a:t>
              </a:r>
              <a:endParaRPr lang="en-US" sz="1000"/>
            </a:p>
          </p:txBody>
        </p:sp>
        <p:sp>
          <p:nvSpPr>
            <p:cNvPr id="25680" name="Rectangle 59"/>
            <p:cNvSpPr>
              <a:spLocks noChangeArrowheads="1"/>
            </p:cNvSpPr>
            <p:nvPr/>
          </p:nvSpPr>
          <p:spPr bwMode="auto">
            <a:xfrm rot="-5400000">
              <a:off x="5657848" y="3984780"/>
              <a:ext cx="71439" cy="20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FF"/>
                  </a:solidFill>
                  <a:latin typeface="News Gothic MT" charset="0"/>
                </a:rPr>
                <a:t>)</a:t>
              </a:r>
              <a:endParaRPr lang="en-US" sz="1000"/>
            </a:p>
          </p:txBody>
        </p:sp>
        <p:sp>
          <p:nvSpPr>
            <p:cNvPr id="25681" name="Freeform 60"/>
            <p:cNvSpPr>
              <a:spLocks/>
            </p:cNvSpPr>
            <p:nvPr/>
          </p:nvSpPr>
          <p:spPr bwMode="auto">
            <a:xfrm>
              <a:off x="6708775" y="2997200"/>
              <a:ext cx="1990725" cy="2981325"/>
            </a:xfrm>
            <a:custGeom>
              <a:avLst/>
              <a:gdLst>
                <a:gd name="T0" fmla="*/ 1944673 w 6268"/>
                <a:gd name="T1" fmla="*/ 30167 h 7511"/>
                <a:gd name="T2" fmla="*/ 1855744 w 6268"/>
                <a:gd name="T3" fmla="*/ 90103 h 7511"/>
                <a:gd name="T4" fmla="*/ 1770945 w 6268"/>
                <a:gd name="T5" fmla="*/ 150436 h 7511"/>
                <a:gd name="T6" fmla="*/ 1688686 w 6268"/>
                <a:gd name="T7" fmla="*/ 210769 h 7511"/>
                <a:gd name="T8" fmla="*/ 1609921 w 6268"/>
                <a:gd name="T9" fmla="*/ 271102 h 7511"/>
                <a:gd name="T10" fmla="*/ 1534332 w 6268"/>
                <a:gd name="T11" fmla="*/ 331038 h 7511"/>
                <a:gd name="T12" fmla="*/ 1461601 w 6268"/>
                <a:gd name="T13" fmla="*/ 391371 h 7511"/>
                <a:gd name="T14" fmla="*/ 1391729 w 6268"/>
                <a:gd name="T15" fmla="*/ 451704 h 7511"/>
                <a:gd name="T16" fmla="*/ 1324715 w 6268"/>
                <a:gd name="T17" fmla="*/ 512037 h 7511"/>
                <a:gd name="T18" fmla="*/ 1260560 w 6268"/>
                <a:gd name="T19" fmla="*/ 571973 h 7511"/>
                <a:gd name="T20" fmla="*/ 1198310 w 6268"/>
                <a:gd name="T21" fmla="*/ 632306 h 7511"/>
                <a:gd name="T22" fmla="*/ 1138918 w 6268"/>
                <a:gd name="T23" fmla="*/ 692639 h 7511"/>
                <a:gd name="T24" fmla="*/ 1081750 w 6268"/>
                <a:gd name="T25" fmla="*/ 752972 h 7511"/>
                <a:gd name="T26" fmla="*/ 1026805 w 6268"/>
                <a:gd name="T27" fmla="*/ 812908 h 7511"/>
                <a:gd name="T28" fmla="*/ 974083 w 6268"/>
                <a:gd name="T29" fmla="*/ 873241 h 7511"/>
                <a:gd name="T30" fmla="*/ 923267 w 6268"/>
                <a:gd name="T31" fmla="*/ 933574 h 7511"/>
                <a:gd name="T32" fmla="*/ 874674 w 6268"/>
                <a:gd name="T33" fmla="*/ 993510 h 7511"/>
                <a:gd name="T34" fmla="*/ 827669 w 6268"/>
                <a:gd name="T35" fmla="*/ 1053843 h 7511"/>
                <a:gd name="T36" fmla="*/ 782570 w 6268"/>
                <a:gd name="T37" fmla="*/ 1114176 h 7511"/>
                <a:gd name="T38" fmla="*/ 739693 w 6268"/>
                <a:gd name="T39" fmla="*/ 1174509 h 7511"/>
                <a:gd name="T40" fmla="*/ 698405 w 6268"/>
                <a:gd name="T41" fmla="*/ 1234446 h 7511"/>
                <a:gd name="T42" fmla="*/ 658388 w 6268"/>
                <a:gd name="T43" fmla="*/ 1294779 h 7511"/>
                <a:gd name="T44" fmla="*/ 620275 w 6268"/>
                <a:gd name="T45" fmla="*/ 1355112 h 7511"/>
                <a:gd name="T46" fmla="*/ 583434 w 6268"/>
                <a:gd name="T47" fmla="*/ 1415445 h 7511"/>
                <a:gd name="T48" fmla="*/ 547862 w 6268"/>
                <a:gd name="T49" fmla="*/ 1475381 h 7511"/>
                <a:gd name="T50" fmla="*/ 513879 w 6268"/>
                <a:gd name="T51" fmla="*/ 1535714 h 7511"/>
                <a:gd name="T52" fmla="*/ 481166 w 6268"/>
                <a:gd name="T53" fmla="*/ 1596047 h 7511"/>
                <a:gd name="T54" fmla="*/ 450041 w 6268"/>
                <a:gd name="T55" fmla="*/ 1656380 h 7511"/>
                <a:gd name="T56" fmla="*/ 419869 w 6268"/>
                <a:gd name="T57" fmla="*/ 1716316 h 7511"/>
                <a:gd name="T58" fmla="*/ 390967 w 6268"/>
                <a:gd name="T59" fmla="*/ 1776649 h 7511"/>
                <a:gd name="T60" fmla="*/ 363018 w 6268"/>
                <a:gd name="T61" fmla="*/ 1836982 h 7511"/>
                <a:gd name="T62" fmla="*/ 336340 w 6268"/>
                <a:gd name="T63" fmla="*/ 1896918 h 7511"/>
                <a:gd name="T64" fmla="*/ 310932 w 6268"/>
                <a:gd name="T65" fmla="*/ 1957251 h 7511"/>
                <a:gd name="T66" fmla="*/ 286159 w 6268"/>
                <a:gd name="T67" fmla="*/ 2017584 h 7511"/>
                <a:gd name="T68" fmla="*/ 262339 w 6268"/>
                <a:gd name="T69" fmla="*/ 2077917 h 7511"/>
                <a:gd name="T70" fmla="*/ 239471 w 6268"/>
                <a:gd name="T71" fmla="*/ 2137853 h 7511"/>
                <a:gd name="T72" fmla="*/ 217557 w 6268"/>
                <a:gd name="T73" fmla="*/ 2198186 h 7511"/>
                <a:gd name="T74" fmla="*/ 196595 w 6268"/>
                <a:gd name="T75" fmla="*/ 2258519 h 7511"/>
                <a:gd name="T76" fmla="*/ 176586 w 6268"/>
                <a:gd name="T77" fmla="*/ 2318852 h 7511"/>
                <a:gd name="T78" fmla="*/ 156895 w 6268"/>
                <a:gd name="T79" fmla="*/ 2378789 h 7511"/>
                <a:gd name="T80" fmla="*/ 138474 w 6268"/>
                <a:gd name="T81" fmla="*/ 2439122 h 7511"/>
                <a:gd name="T82" fmla="*/ 120371 w 6268"/>
                <a:gd name="T83" fmla="*/ 2499455 h 7511"/>
                <a:gd name="T84" fmla="*/ 103220 w 6268"/>
                <a:gd name="T85" fmla="*/ 2559788 h 7511"/>
                <a:gd name="T86" fmla="*/ 86705 w 6268"/>
                <a:gd name="T87" fmla="*/ 2619724 h 7511"/>
                <a:gd name="T88" fmla="*/ 70507 w 6268"/>
                <a:gd name="T89" fmla="*/ 2680057 h 7511"/>
                <a:gd name="T90" fmla="*/ 55580 w 6268"/>
                <a:gd name="T91" fmla="*/ 2740390 h 7511"/>
                <a:gd name="T92" fmla="*/ 40971 w 6268"/>
                <a:gd name="T93" fmla="*/ 2800723 h 7511"/>
                <a:gd name="T94" fmla="*/ 26679 w 6268"/>
                <a:gd name="T95" fmla="*/ 2860659 h 7511"/>
                <a:gd name="T96" fmla="*/ 13339 w 6268"/>
                <a:gd name="T97" fmla="*/ 2920992 h 7511"/>
                <a:gd name="T98" fmla="*/ 0 w 6268"/>
                <a:gd name="T99" fmla="*/ 2981325 h 75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68"/>
                <a:gd name="T151" fmla="*/ 0 h 7511"/>
                <a:gd name="T152" fmla="*/ 6268 w 6268"/>
                <a:gd name="T153" fmla="*/ 7511 h 75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68" h="7511">
                  <a:moveTo>
                    <a:pt x="6268" y="0"/>
                  </a:moveTo>
                  <a:lnTo>
                    <a:pt x="6123" y="76"/>
                  </a:lnTo>
                  <a:lnTo>
                    <a:pt x="5982" y="152"/>
                  </a:lnTo>
                  <a:lnTo>
                    <a:pt x="5843" y="227"/>
                  </a:lnTo>
                  <a:lnTo>
                    <a:pt x="5708" y="303"/>
                  </a:lnTo>
                  <a:lnTo>
                    <a:pt x="5576" y="379"/>
                  </a:lnTo>
                  <a:lnTo>
                    <a:pt x="5445" y="455"/>
                  </a:lnTo>
                  <a:lnTo>
                    <a:pt x="5317" y="531"/>
                  </a:lnTo>
                  <a:lnTo>
                    <a:pt x="5191" y="607"/>
                  </a:lnTo>
                  <a:lnTo>
                    <a:pt x="5069" y="683"/>
                  </a:lnTo>
                  <a:lnTo>
                    <a:pt x="4949" y="759"/>
                  </a:lnTo>
                  <a:lnTo>
                    <a:pt x="4831" y="834"/>
                  </a:lnTo>
                  <a:lnTo>
                    <a:pt x="4715" y="910"/>
                  </a:lnTo>
                  <a:lnTo>
                    <a:pt x="4602" y="986"/>
                  </a:lnTo>
                  <a:lnTo>
                    <a:pt x="4491" y="1062"/>
                  </a:lnTo>
                  <a:lnTo>
                    <a:pt x="4382" y="1138"/>
                  </a:lnTo>
                  <a:lnTo>
                    <a:pt x="4275" y="1214"/>
                  </a:lnTo>
                  <a:lnTo>
                    <a:pt x="4171" y="1290"/>
                  </a:lnTo>
                  <a:lnTo>
                    <a:pt x="4069" y="1365"/>
                  </a:lnTo>
                  <a:lnTo>
                    <a:pt x="3969" y="1441"/>
                  </a:lnTo>
                  <a:lnTo>
                    <a:pt x="3869" y="1517"/>
                  </a:lnTo>
                  <a:lnTo>
                    <a:pt x="3773" y="1593"/>
                  </a:lnTo>
                  <a:lnTo>
                    <a:pt x="3679" y="1669"/>
                  </a:lnTo>
                  <a:lnTo>
                    <a:pt x="3586" y="1745"/>
                  </a:lnTo>
                  <a:lnTo>
                    <a:pt x="3495" y="1821"/>
                  </a:lnTo>
                  <a:lnTo>
                    <a:pt x="3406" y="1897"/>
                  </a:lnTo>
                  <a:lnTo>
                    <a:pt x="3319" y="1972"/>
                  </a:lnTo>
                  <a:lnTo>
                    <a:pt x="3233" y="2048"/>
                  </a:lnTo>
                  <a:lnTo>
                    <a:pt x="3149" y="2124"/>
                  </a:lnTo>
                  <a:lnTo>
                    <a:pt x="3067" y="2200"/>
                  </a:lnTo>
                  <a:lnTo>
                    <a:pt x="2986" y="2276"/>
                  </a:lnTo>
                  <a:lnTo>
                    <a:pt x="2907" y="2352"/>
                  </a:lnTo>
                  <a:lnTo>
                    <a:pt x="2829" y="2428"/>
                  </a:lnTo>
                  <a:lnTo>
                    <a:pt x="2754" y="2503"/>
                  </a:lnTo>
                  <a:lnTo>
                    <a:pt x="2679" y="2579"/>
                  </a:lnTo>
                  <a:lnTo>
                    <a:pt x="2606" y="2655"/>
                  </a:lnTo>
                  <a:lnTo>
                    <a:pt x="2535" y="2731"/>
                  </a:lnTo>
                  <a:lnTo>
                    <a:pt x="2464" y="2807"/>
                  </a:lnTo>
                  <a:lnTo>
                    <a:pt x="2395" y="2883"/>
                  </a:lnTo>
                  <a:lnTo>
                    <a:pt x="2329" y="2959"/>
                  </a:lnTo>
                  <a:lnTo>
                    <a:pt x="2263" y="3035"/>
                  </a:lnTo>
                  <a:lnTo>
                    <a:pt x="2199" y="3110"/>
                  </a:lnTo>
                  <a:lnTo>
                    <a:pt x="2136" y="3186"/>
                  </a:lnTo>
                  <a:lnTo>
                    <a:pt x="2073" y="3262"/>
                  </a:lnTo>
                  <a:lnTo>
                    <a:pt x="2012" y="3338"/>
                  </a:lnTo>
                  <a:lnTo>
                    <a:pt x="1953" y="3414"/>
                  </a:lnTo>
                  <a:lnTo>
                    <a:pt x="1895" y="3490"/>
                  </a:lnTo>
                  <a:lnTo>
                    <a:pt x="1837" y="3566"/>
                  </a:lnTo>
                  <a:lnTo>
                    <a:pt x="1781" y="3641"/>
                  </a:lnTo>
                  <a:lnTo>
                    <a:pt x="1725" y="3717"/>
                  </a:lnTo>
                  <a:lnTo>
                    <a:pt x="1672" y="3793"/>
                  </a:lnTo>
                  <a:lnTo>
                    <a:pt x="1618" y="3869"/>
                  </a:lnTo>
                  <a:lnTo>
                    <a:pt x="1566" y="3945"/>
                  </a:lnTo>
                  <a:lnTo>
                    <a:pt x="1515" y="4021"/>
                  </a:lnTo>
                  <a:lnTo>
                    <a:pt x="1466" y="4097"/>
                  </a:lnTo>
                  <a:lnTo>
                    <a:pt x="1417" y="4173"/>
                  </a:lnTo>
                  <a:lnTo>
                    <a:pt x="1369" y="4248"/>
                  </a:lnTo>
                  <a:lnTo>
                    <a:pt x="1322" y="4324"/>
                  </a:lnTo>
                  <a:lnTo>
                    <a:pt x="1275" y="4400"/>
                  </a:lnTo>
                  <a:lnTo>
                    <a:pt x="1231" y="4476"/>
                  </a:lnTo>
                  <a:lnTo>
                    <a:pt x="1187" y="4552"/>
                  </a:lnTo>
                  <a:lnTo>
                    <a:pt x="1143" y="4628"/>
                  </a:lnTo>
                  <a:lnTo>
                    <a:pt x="1101" y="4704"/>
                  </a:lnTo>
                  <a:lnTo>
                    <a:pt x="1059" y="4779"/>
                  </a:lnTo>
                  <a:lnTo>
                    <a:pt x="1019" y="4855"/>
                  </a:lnTo>
                  <a:lnTo>
                    <a:pt x="979" y="4931"/>
                  </a:lnTo>
                  <a:lnTo>
                    <a:pt x="939" y="5007"/>
                  </a:lnTo>
                  <a:lnTo>
                    <a:pt x="901" y="5083"/>
                  </a:lnTo>
                  <a:lnTo>
                    <a:pt x="862" y="5159"/>
                  </a:lnTo>
                  <a:lnTo>
                    <a:pt x="826" y="5235"/>
                  </a:lnTo>
                  <a:lnTo>
                    <a:pt x="789" y="5311"/>
                  </a:lnTo>
                  <a:lnTo>
                    <a:pt x="754" y="5386"/>
                  </a:lnTo>
                  <a:lnTo>
                    <a:pt x="719" y="5462"/>
                  </a:lnTo>
                  <a:lnTo>
                    <a:pt x="685" y="5538"/>
                  </a:lnTo>
                  <a:lnTo>
                    <a:pt x="651" y="5614"/>
                  </a:lnTo>
                  <a:lnTo>
                    <a:pt x="619" y="5690"/>
                  </a:lnTo>
                  <a:lnTo>
                    <a:pt x="587" y="5766"/>
                  </a:lnTo>
                  <a:lnTo>
                    <a:pt x="556" y="5842"/>
                  </a:lnTo>
                  <a:lnTo>
                    <a:pt x="524" y="5918"/>
                  </a:lnTo>
                  <a:lnTo>
                    <a:pt x="494" y="5993"/>
                  </a:lnTo>
                  <a:lnTo>
                    <a:pt x="465" y="6069"/>
                  </a:lnTo>
                  <a:lnTo>
                    <a:pt x="436" y="6145"/>
                  </a:lnTo>
                  <a:lnTo>
                    <a:pt x="406" y="6221"/>
                  </a:lnTo>
                  <a:lnTo>
                    <a:pt x="379" y="6297"/>
                  </a:lnTo>
                  <a:lnTo>
                    <a:pt x="352" y="6373"/>
                  </a:lnTo>
                  <a:lnTo>
                    <a:pt x="325" y="6449"/>
                  </a:lnTo>
                  <a:lnTo>
                    <a:pt x="299" y="6524"/>
                  </a:lnTo>
                  <a:lnTo>
                    <a:pt x="273" y="6600"/>
                  </a:lnTo>
                  <a:lnTo>
                    <a:pt x="248" y="6676"/>
                  </a:lnTo>
                  <a:lnTo>
                    <a:pt x="222" y="6752"/>
                  </a:lnTo>
                  <a:lnTo>
                    <a:pt x="198" y="6828"/>
                  </a:lnTo>
                  <a:lnTo>
                    <a:pt x="175" y="6904"/>
                  </a:lnTo>
                  <a:lnTo>
                    <a:pt x="151" y="6980"/>
                  </a:lnTo>
                  <a:lnTo>
                    <a:pt x="129" y="7056"/>
                  </a:lnTo>
                  <a:lnTo>
                    <a:pt x="106" y="7131"/>
                  </a:lnTo>
                  <a:lnTo>
                    <a:pt x="84" y="7207"/>
                  </a:lnTo>
                  <a:lnTo>
                    <a:pt x="62" y="7283"/>
                  </a:lnTo>
                  <a:lnTo>
                    <a:pt x="42" y="7359"/>
                  </a:lnTo>
                  <a:lnTo>
                    <a:pt x="21" y="7435"/>
                  </a:lnTo>
                  <a:lnTo>
                    <a:pt x="0" y="7511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682" name="Freeform 61"/>
            <p:cNvSpPr>
              <a:spLocks/>
            </p:cNvSpPr>
            <p:nvPr/>
          </p:nvSpPr>
          <p:spPr bwMode="auto">
            <a:xfrm>
              <a:off x="6392863" y="2997200"/>
              <a:ext cx="2306637" cy="2981325"/>
            </a:xfrm>
            <a:custGeom>
              <a:avLst/>
              <a:gdLst>
                <a:gd name="T0" fmla="*/ 2150427 w 7265"/>
                <a:gd name="T1" fmla="*/ 30167 h 7511"/>
                <a:gd name="T2" fmla="*/ 1869122 w 7265"/>
                <a:gd name="T3" fmla="*/ 90103 h 7511"/>
                <a:gd name="T4" fmla="*/ 1624647 w 7265"/>
                <a:gd name="T5" fmla="*/ 150436 h 7511"/>
                <a:gd name="T6" fmla="*/ 1411922 w 7265"/>
                <a:gd name="T7" fmla="*/ 210769 h 7511"/>
                <a:gd name="T8" fmla="*/ 1227137 w 7265"/>
                <a:gd name="T9" fmla="*/ 271102 h 7511"/>
                <a:gd name="T10" fmla="*/ 1066800 w 7265"/>
                <a:gd name="T11" fmla="*/ 331038 h 7511"/>
                <a:gd name="T12" fmla="*/ 927417 w 7265"/>
                <a:gd name="T13" fmla="*/ 391371 h 7511"/>
                <a:gd name="T14" fmla="*/ 805815 w 7265"/>
                <a:gd name="T15" fmla="*/ 451704 h 7511"/>
                <a:gd name="T16" fmla="*/ 700405 w 7265"/>
                <a:gd name="T17" fmla="*/ 512037 h 7511"/>
                <a:gd name="T18" fmla="*/ 608330 w 7265"/>
                <a:gd name="T19" fmla="*/ 571973 h 7511"/>
                <a:gd name="T20" fmla="*/ 528637 w 7265"/>
                <a:gd name="T21" fmla="*/ 632306 h 7511"/>
                <a:gd name="T22" fmla="*/ 459422 w 7265"/>
                <a:gd name="T23" fmla="*/ 692639 h 7511"/>
                <a:gd name="T24" fmla="*/ 399097 w 7265"/>
                <a:gd name="T25" fmla="*/ 752972 h 7511"/>
                <a:gd name="T26" fmla="*/ 346710 w 7265"/>
                <a:gd name="T27" fmla="*/ 812908 h 7511"/>
                <a:gd name="T28" fmla="*/ 301307 w 7265"/>
                <a:gd name="T29" fmla="*/ 873241 h 7511"/>
                <a:gd name="T30" fmla="*/ 261620 w 7265"/>
                <a:gd name="T31" fmla="*/ 933574 h 7511"/>
                <a:gd name="T32" fmla="*/ 227012 w 7265"/>
                <a:gd name="T33" fmla="*/ 993510 h 7511"/>
                <a:gd name="T34" fmla="*/ 197167 w 7265"/>
                <a:gd name="T35" fmla="*/ 1053843 h 7511"/>
                <a:gd name="T36" fmla="*/ 171132 w 7265"/>
                <a:gd name="T37" fmla="*/ 1114176 h 7511"/>
                <a:gd name="T38" fmla="*/ 148590 w 7265"/>
                <a:gd name="T39" fmla="*/ 1174509 h 7511"/>
                <a:gd name="T40" fmla="*/ 128905 w 7265"/>
                <a:gd name="T41" fmla="*/ 1234446 h 7511"/>
                <a:gd name="T42" fmla="*/ 111760 w 7265"/>
                <a:gd name="T43" fmla="*/ 1294779 h 7511"/>
                <a:gd name="T44" fmla="*/ 96837 w 7265"/>
                <a:gd name="T45" fmla="*/ 1355112 h 7511"/>
                <a:gd name="T46" fmla="*/ 83820 w 7265"/>
                <a:gd name="T47" fmla="*/ 1415445 h 7511"/>
                <a:gd name="T48" fmla="*/ 72707 w 7265"/>
                <a:gd name="T49" fmla="*/ 1475381 h 7511"/>
                <a:gd name="T50" fmla="*/ 62865 w 7265"/>
                <a:gd name="T51" fmla="*/ 1535714 h 7511"/>
                <a:gd name="T52" fmla="*/ 54292 w 7265"/>
                <a:gd name="T53" fmla="*/ 1596047 h 7511"/>
                <a:gd name="T54" fmla="*/ 46990 w 7265"/>
                <a:gd name="T55" fmla="*/ 1656380 h 7511"/>
                <a:gd name="T56" fmla="*/ 40322 w 7265"/>
                <a:gd name="T57" fmla="*/ 1716316 h 7511"/>
                <a:gd name="T58" fmla="*/ 34925 w 7265"/>
                <a:gd name="T59" fmla="*/ 1776649 h 7511"/>
                <a:gd name="T60" fmla="*/ 30162 w 7265"/>
                <a:gd name="T61" fmla="*/ 1836982 h 7511"/>
                <a:gd name="T62" fmla="*/ 25717 w 7265"/>
                <a:gd name="T63" fmla="*/ 1896918 h 7511"/>
                <a:gd name="T64" fmla="*/ 22225 w 7265"/>
                <a:gd name="T65" fmla="*/ 1957251 h 7511"/>
                <a:gd name="T66" fmla="*/ 19367 w 7265"/>
                <a:gd name="T67" fmla="*/ 2017584 h 7511"/>
                <a:gd name="T68" fmla="*/ 16192 w 7265"/>
                <a:gd name="T69" fmla="*/ 2077917 h 7511"/>
                <a:gd name="T70" fmla="*/ 13970 w 7265"/>
                <a:gd name="T71" fmla="*/ 2137853 h 7511"/>
                <a:gd name="T72" fmla="*/ 12065 w 7265"/>
                <a:gd name="T73" fmla="*/ 2198186 h 7511"/>
                <a:gd name="T74" fmla="*/ 10160 w 7265"/>
                <a:gd name="T75" fmla="*/ 2258519 h 7511"/>
                <a:gd name="T76" fmla="*/ 8572 w 7265"/>
                <a:gd name="T77" fmla="*/ 2318852 h 7511"/>
                <a:gd name="T78" fmla="*/ 6985 w 7265"/>
                <a:gd name="T79" fmla="*/ 2378789 h 7511"/>
                <a:gd name="T80" fmla="*/ 5715 w 7265"/>
                <a:gd name="T81" fmla="*/ 2439122 h 7511"/>
                <a:gd name="T82" fmla="*/ 4762 w 7265"/>
                <a:gd name="T83" fmla="*/ 2499455 h 7511"/>
                <a:gd name="T84" fmla="*/ 3810 w 7265"/>
                <a:gd name="T85" fmla="*/ 2559788 h 7511"/>
                <a:gd name="T86" fmla="*/ 3175 w 7265"/>
                <a:gd name="T87" fmla="*/ 2619724 h 7511"/>
                <a:gd name="T88" fmla="*/ 2222 w 7265"/>
                <a:gd name="T89" fmla="*/ 2680057 h 7511"/>
                <a:gd name="T90" fmla="*/ 1905 w 7265"/>
                <a:gd name="T91" fmla="*/ 2740390 h 7511"/>
                <a:gd name="T92" fmla="*/ 1270 w 7265"/>
                <a:gd name="T93" fmla="*/ 2800723 h 7511"/>
                <a:gd name="T94" fmla="*/ 635 w 7265"/>
                <a:gd name="T95" fmla="*/ 2860659 h 7511"/>
                <a:gd name="T96" fmla="*/ 317 w 7265"/>
                <a:gd name="T97" fmla="*/ 2920992 h 7511"/>
                <a:gd name="T98" fmla="*/ 0 w 7265"/>
                <a:gd name="T99" fmla="*/ 2981325 h 75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65"/>
                <a:gd name="T151" fmla="*/ 0 h 7511"/>
                <a:gd name="T152" fmla="*/ 7265 w 7265"/>
                <a:gd name="T153" fmla="*/ 7511 h 75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65" h="7511">
                  <a:moveTo>
                    <a:pt x="7265" y="0"/>
                  </a:moveTo>
                  <a:lnTo>
                    <a:pt x="6773" y="76"/>
                  </a:lnTo>
                  <a:lnTo>
                    <a:pt x="6314" y="152"/>
                  </a:lnTo>
                  <a:lnTo>
                    <a:pt x="5887" y="227"/>
                  </a:lnTo>
                  <a:lnTo>
                    <a:pt x="5488" y="303"/>
                  </a:lnTo>
                  <a:lnTo>
                    <a:pt x="5117" y="379"/>
                  </a:lnTo>
                  <a:lnTo>
                    <a:pt x="4770" y="455"/>
                  </a:lnTo>
                  <a:lnTo>
                    <a:pt x="4447" y="531"/>
                  </a:lnTo>
                  <a:lnTo>
                    <a:pt x="4146" y="607"/>
                  </a:lnTo>
                  <a:lnTo>
                    <a:pt x="3865" y="683"/>
                  </a:lnTo>
                  <a:lnTo>
                    <a:pt x="3603" y="759"/>
                  </a:lnTo>
                  <a:lnTo>
                    <a:pt x="3360" y="834"/>
                  </a:lnTo>
                  <a:lnTo>
                    <a:pt x="3133" y="910"/>
                  </a:lnTo>
                  <a:lnTo>
                    <a:pt x="2921" y="986"/>
                  </a:lnTo>
                  <a:lnTo>
                    <a:pt x="2722" y="1062"/>
                  </a:lnTo>
                  <a:lnTo>
                    <a:pt x="2538" y="1138"/>
                  </a:lnTo>
                  <a:lnTo>
                    <a:pt x="2366" y="1214"/>
                  </a:lnTo>
                  <a:lnTo>
                    <a:pt x="2206" y="1290"/>
                  </a:lnTo>
                  <a:lnTo>
                    <a:pt x="2056" y="1365"/>
                  </a:lnTo>
                  <a:lnTo>
                    <a:pt x="1916" y="1441"/>
                  </a:lnTo>
                  <a:lnTo>
                    <a:pt x="1786" y="1517"/>
                  </a:lnTo>
                  <a:lnTo>
                    <a:pt x="1665" y="1593"/>
                  </a:lnTo>
                  <a:lnTo>
                    <a:pt x="1553" y="1669"/>
                  </a:lnTo>
                  <a:lnTo>
                    <a:pt x="1447" y="1745"/>
                  </a:lnTo>
                  <a:lnTo>
                    <a:pt x="1349" y="1821"/>
                  </a:lnTo>
                  <a:lnTo>
                    <a:pt x="1257" y="1897"/>
                  </a:lnTo>
                  <a:lnTo>
                    <a:pt x="1172" y="1972"/>
                  </a:lnTo>
                  <a:lnTo>
                    <a:pt x="1092" y="2048"/>
                  </a:lnTo>
                  <a:lnTo>
                    <a:pt x="1018" y="2124"/>
                  </a:lnTo>
                  <a:lnTo>
                    <a:pt x="949" y="2200"/>
                  </a:lnTo>
                  <a:lnTo>
                    <a:pt x="884" y="2276"/>
                  </a:lnTo>
                  <a:lnTo>
                    <a:pt x="824" y="2352"/>
                  </a:lnTo>
                  <a:lnTo>
                    <a:pt x="767" y="2428"/>
                  </a:lnTo>
                  <a:lnTo>
                    <a:pt x="715" y="2503"/>
                  </a:lnTo>
                  <a:lnTo>
                    <a:pt x="667" y="2579"/>
                  </a:lnTo>
                  <a:lnTo>
                    <a:pt x="621" y="2655"/>
                  </a:lnTo>
                  <a:lnTo>
                    <a:pt x="578" y="2731"/>
                  </a:lnTo>
                  <a:lnTo>
                    <a:pt x="539" y="2807"/>
                  </a:lnTo>
                  <a:lnTo>
                    <a:pt x="502" y="2883"/>
                  </a:lnTo>
                  <a:lnTo>
                    <a:pt x="468" y="2959"/>
                  </a:lnTo>
                  <a:lnTo>
                    <a:pt x="435" y="3035"/>
                  </a:lnTo>
                  <a:lnTo>
                    <a:pt x="406" y="3110"/>
                  </a:lnTo>
                  <a:lnTo>
                    <a:pt x="378" y="3186"/>
                  </a:lnTo>
                  <a:lnTo>
                    <a:pt x="352" y="3262"/>
                  </a:lnTo>
                  <a:lnTo>
                    <a:pt x="327" y="3338"/>
                  </a:lnTo>
                  <a:lnTo>
                    <a:pt x="305" y="3414"/>
                  </a:lnTo>
                  <a:lnTo>
                    <a:pt x="284" y="3490"/>
                  </a:lnTo>
                  <a:lnTo>
                    <a:pt x="264" y="3566"/>
                  </a:lnTo>
                  <a:lnTo>
                    <a:pt x="246" y="3641"/>
                  </a:lnTo>
                  <a:lnTo>
                    <a:pt x="229" y="3717"/>
                  </a:lnTo>
                  <a:lnTo>
                    <a:pt x="213" y="3793"/>
                  </a:lnTo>
                  <a:lnTo>
                    <a:pt x="198" y="3869"/>
                  </a:lnTo>
                  <a:lnTo>
                    <a:pt x="184" y="3945"/>
                  </a:lnTo>
                  <a:lnTo>
                    <a:pt x="171" y="4021"/>
                  </a:lnTo>
                  <a:lnTo>
                    <a:pt x="159" y="4097"/>
                  </a:lnTo>
                  <a:lnTo>
                    <a:pt x="148" y="4173"/>
                  </a:lnTo>
                  <a:lnTo>
                    <a:pt x="138" y="4248"/>
                  </a:lnTo>
                  <a:lnTo>
                    <a:pt x="127" y="4324"/>
                  </a:lnTo>
                  <a:lnTo>
                    <a:pt x="119" y="4400"/>
                  </a:lnTo>
                  <a:lnTo>
                    <a:pt x="110" y="4476"/>
                  </a:lnTo>
                  <a:lnTo>
                    <a:pt x="102" y="4552"/>
                  </a:lnTo>
                  <a:lnTo>
                    <a:pt x="95" y="4628"/>
                  </a:lnTo>
                  <a:lnTo>
                    <a:pt x="89" y="4704"/>
                  </a:lnTo>
                  <a:lnTo>
                    <a:pt x="81" y="4779"/>
                  </a:lnTo>
                  <a:lnTo>
                    <a:pt x="75" y="4855"/>
                  </a:lnTo>
                  <a:lnTo>
                    <a:pt x="70" y="4931"/>
                  </a:lnTo>
                  <a:lnTo>
                    <a:pt x="65" y="5007"/>
                  </a:lnTo>
                  <a:lnTo>
                    <a:pt x="61" y="5083"/>
                  </a:lnTo>
                  <a:lnTo>
                    <a:pt x="56" y="5159"/>
                  </a:lnTo>
                  <a:lnTo>
                    <a:pt x="51" y="5235"/>
                  </a:lnTo>
                  <a:lnTo>
                    <a:pt x="47" y="5311"/>
                  </a:lnTo>
                  <a:lnTo>
                    <a:pt x="44" y="5386"/>
                  </a:lnTo>
                  <a:lnTo>
                    <a:pt x="40" y="5462"/>
                  </a:lnTo>
                  <a:lnTo>
                    <a:pt x="38" y="5538"/>
                  </a:lnTo>
                  <a:lnTo>
                    <a:pt x="34" y="5614"/>
                  </a:lnTo>
                  <a:lnTo>
                    <a:pt x="32" y="5690"/>
                  </a:lnTo>
                  <a:lnTo>
                    <a:pt x="29" y="5766"/>
                  </a:lnTo>
                  <a:lnTo>
                    <a:pt x="27" y="5842"/>
                  </a:lnTo>
                  <a:lnTo>
                    <a:pt x="24" y="5918"/>
                  </a:lnTo>
                  <a:lnTo>
                    <a:pt x="22" y="5993"/>
                  </a:lnTo>
                  <a:lnTo>
                    <a:pt x="21" y="6069"/>
                  </a:lnTo>
                  <a:lnTo>
                    <a:pt x="18" y="6145"/>
                  </a:lnTo>
                  <a:lnTo>
                    <a:pt x="17" y="6221"/>
                  </a:lnTo>
                  <a:lnTo>
                    <a:pt x="15" y="6297"/>
                  </a:lnTo>
                  <a:lnTo>
                    <a:pt x="13" y="6373"/>
                  </a:lnTo>
                  <a:lnTo>
                    <a:pt x="12" y="6449"/>
                  </a:lnTo>
                  <a:lnTo>
                    <a:pt x="11" y="6524"/>
                  </a:lnTo>
                  <a:lnTo>
                    <a:pt x="10" y="6600"/>
                  </a:lnTo>
                  <a:lnTo>
                    <a:pt x="9" y="6676"/>
                  </a:lnTo>
                  <a:lnTo>
                    <a:pt x="7" y="6752"/>
                  </a:lnTo>
                  <a:lnTo>
                    <a:pt x="7" y="6828"/>
                  </a:lnTo>
                  <a:lnTo>
                    <a:pt x="6" y="6904"/>
                  </a:lnTo>
                  <a:lnTo>
                    <a:pt x="5" y="6980"/>
                  </a:lnTo>
                  <a:lnTo>
                    <a:pt x="4" y="7056"/>
                  </a:lnTo>
                  <a:lnTo>
                    <a:pt x="4" y="7131"/>
                  </a:lnTo>
                  <a:lnTo>
                    <a:pt x="2" y="7207"/>
                  </a:lnTo>
                  <a:lnTo>
                    <a:pt x="2" y="7283"/>
                  </a:lnTo>
                  <a:lnTo>
                    <a:pt x="1" y="7359"/>
                  </a:lnTo>
                  <a:lnTo>
                    <a:pt x="1" y="7435"/>
                  </a:lnTo>
                  <a:lnTo>
                    <a:pt x="0" y="7511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683" name="Freeform 62"/>
            <p:cNvSpPr>
              <a:spLocks/>
            </p:cNvSpPr>
            <p:nvPr/>
          </p:nvSpPr>
          <p:spPr bwMode="auto">
            <a:xfrm>
              <a:off x="6389688" y="2997200"/>
              <a:ext cx="2309812" cy="2981325"/>
            </a:xfrm>
            <a:custGeom>
              <a:avLst/>
              <a:gdLst>
                <a:gd name="T0" fmla="*/ 1400752 w 7272"/>
                <a:gd name="T1" fmla="*/ 30167 h 7511"/>
                <a:gd name="T2" fmla="*/ 515515 w 7272"/>
                <a:gd name="T3" fmla="*/ 90103 h 7511"/>
                <a:gd name="T4" fmla="*/ 189626 w 7272"/>
                <a:gd name="T5" fmla="*/ 150436 h 7511"/>
                <a:gd name="T6" fmla="*/ 69879 w 7272"/>
                <a:gd name="T7" fmla="*/ 210769 h 7511"/>
                <a:gd name="T8" fmla="*/ 25728 w 7272"/>
                <a:gd name="T9" fmla="*/ 271102 h 7511"/>
                <a:gd name="T10" fmla="*/ 9529 w 7272"/>
                <a:gd name="T11" fmla="*/ 331038 h 7511"/>
                <a:gd name="T12" fmla="*/ 3812 w 7272"/>
                <a:gd name="T13" fmla="*/ 391371 h 7511"/>
                <a:gd name="T14" fmla="*/ 1588 w 7272"/>
                <a:gd name="T15" fmla="*/ 451704 h 7511"/>
                <a:gd name="T16" fmla="*/ 635 w 7272"/>
                <a:gd name="T17" fmla="*/ 512037 h 7511"/>
                <a:gd name="T18" fmla="*/ 318 w 7272"/>
                <a:gd name="T19" fmla="*/ 571973 h 7511"/>
                <a:gd name="T20" fmla="*/ 318 w 7272"/>
                <a:gd name="T21" fmla="*/ 632306 h 7511"/>
                <a:gd name="T22" fmla="*/ 318 w 7272"/>
                <a:gd name="T23" fmla="*/ 692639 h 7511"/>
                <a:gd name="T24" fmla="*/ 318 w 7272"/>
                <a:gd name="T25" fmla="*/ 752972 h 7511"/>
                <a:gd name="T26" fmla="*/ 318 w 7272"/>
                <a:gd name="T27" fmla="*/ 812908 h 7511"/>
                <a:gd name="T28" fmla="*/ 318 w 7272"/>
                <a:gd name="T29" fmla="*/ 873241 h 7511"/>
                <a:gd name="T30" fmla="*/ 318 w 7272"/>
                <a:gd name="T31" fmla="*/ 933574 h 7511"/>
                <a:gd name="T32" fmla="*/ 0 w 7272"/>
                <a:gd name="T33" fmla="*/ 993510 h 7511"/>
                <a:gd name="T34" fmla="*/ 0 w 7272"/>
                <a:gd name="T35" fmla="*/ 1053843 h 7511"/>
                <a:gd name="T36" fmla="*/ 0 w 7272"/>
                <a:gd name="T37" fmla="*/ 1114176 h 7511"/>
                <a:gd name="T38" fmla="*/ 0 w 7272"/>
                <a:gd name="T39" fmla="*/ 1174509 h 7511"/>
                <a:gd name="T40" fmla="*/ 0 w 7272"/>
                <a:gd name="T41" fmla="*/ 1234446 h 7511"/>
                <a:gd name="T42" fmla="*/ 0 w 7272"/>
                <a:gd name="T43" fmla="*/ 1294779 h 7511"/>
                <a:gd name="T44" fmla="*/ 0 w 7272"/>
                <a:gd name="T45" fmla="*/ 1355112 h 7511"/>
                <a:gd name="T46" fmla="*/ 0 w 7272"/>
                <a:gd name="T47" fmla="*/ 1415445 h 7511"/>
                <a:gd name="T48" fmla="*/ 0 w 7272"/>
                <a:gd name="T49" fmla="*/ 1475381 h 7511"/>
                <a:gd name="T50" fmla="*/ 0 w 7272"/>
                <a:gd name="T51" fmla="*/ 1535714 h 7511"/>
                <a:gd name="T52" fmla="*/ 0 w 7272"/>
                <a:gd name="T53" fmla="*/ 1596047 h 7511"/>
                <a:gd name="T54" fmla="*/ 0 w 7272"/>
                <a:gd name="T55" fmla="*/ 1656380 h 7511"/>
                <a:gd name="T56" fmla="*/ 0 w 7272"/>
                <a:gd name="T57" fmla="*/ 1716316 h 7511"/>
                <a:gd name="T58" fmla="*/ 0 w 7272"/>
                <a:gd name="T59" fmla="*/ 1776649 h 7511"/>
                <a:gd name="T60" fmla="*/ 0 w 7272"/>
                <a:gd name="T61" fmla="*/ 1836982 h 7511"/>
                <a:gd name="T62" fmla="*/ 0 w 7272"/>
                <a:gd name="T63" fmla="*/ 1896918 h 7511"/>
                <a:gd name="T64" fmla="*/ 0 w 7272"/>
                <a:gd name="T65" fmla="*/ 1957251 h 7511"/>
                <a:gd name="T66" fmla="*/ 0 w 7272"/>
                <a:gd name="T67" fmla="*/ 2017584 h 7511"/>
                <a:gd name="T68" fmla="*/ 0 w 7272"/>
                <a:gd name="T69" fmla="*/ 2077917 h 7511"/>
                <a:gd name="T70" fmla="*/ 0 w 7272"/>
                <a:gd name="T71" fmla="*/ 2137853 h 7511"/>
                <a:gd name="T72" fmla="*/ 0 w 7272"/>
                <a:gd name="T73" fmla="*/ 2198186 h 7511"/>
                <a:gd name="T74" fmla="*/ 0 w 7272"/>
                <a:gd name="T75" fmla="*/ 2258519 h 7511"/>
                <a:gd name="T76" fmla="*/ 0 w 7272"/>
                <a:gd name="T77" fmla="*/ 2318852 h 7511"/>
                <a:gd name="T78" fmla="*/ 0 w 7272"/>
                <a:gd name="T79" fmla="*/ 2378789 h 7511"/>
                <a:gd name="T80" fmla="*/ 0 w 7272"/>
                <a:gd name="T81" fmla="*/ 2439122 h 7511"/>
                <a:gd name="T82" fmla="*/ 0 w 7272"/>
                <a:gd name="T83" fmla="*/ 2499455 h 7511"/>
                <a:gd name="T84" fmla="*/ 0 w 7272"/>
                <a:gd name="T85" fmla="*/ 2559788 h 7511"/>
                <a:gd name="T86" fmla="*/ 0 w 7272"/>
                <a:gd name="T87" fmla="*/ 2619724 h 7511"/>
                <a:gd name="T88" fmla="*/ 0 w 7272"/>
                <a:gd name="T89" fmla="*/ 2680057 h 7511"/>
                <a:gd name="T90" fmla="*/ 0 w 7272"/>
                <a:gd name="T91" fmla="*/ 2740390 h 7511"/>
                <a:gd name="T92" fmla="*/ 0 w 7272"/>
                <a:gd name="T93" fmla="*/ 2800723 h 7511"/>
                <a:gd name="T94" fmla="*/ 0 w 7272"/>
                <a:gd name="T95" fmla="*/ 2860659 h 7511"/>
                <a:gd name="T96" fmla="*/ 0 w 7272"/>
                <a:gd name="T97" fmla="*/ 2920992 h 7511"/>
                <a:gd name="T98" fmla="*/ 0 w 7272"/>
                <a:gd name="T99" fmla="*/ 2981325 h 75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72"/>
                <a:gd name="T151" fmla="*/ 0 h 7511"/>
                <a:gd name="T152" fmla="*/ 7272 w 7272"/>
                <a:gd name="T153" fmla="*/ 7511 h 75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72" h="7511">
                  <a:moveTo>
                    <a:pt x="7272" y="0"/>
                  </a:moveTo>
                  <a:lnTo>
                    <a:pt x="4410" y="76"/>
                  </a:lnTo>
                  <a:lnTo>
                    <a:pt x="2676" y="152"/>
                  </a:lnTo>
                  <a:lnTo>
                    <a:pt x="1623" y="227"/>
                  </a:lnTo>
                  <a:lnTo>
                    <a:pt x="985" y="303"/>
                  </a:lnTo>
                  <a:lnTo>
                    <a:pt x="597" y="379"/>
                  </a:lnTo>
                  <a:lnTo>
                    <a:pt x="362" y="455"/>
                  </a:lnTo>
                  <a:lnTo>
                    <a:pt x="220" y="531"/>
                  </a:lnTo>
                  <a:lnTo>
                    <a:pt x="133" y="607"/>
                  </a:lnTo>
                  <a:lnTo>
                    <a:pt x="81" y="683"/>
                  </a:lnTo>
                  <a:lnTo>
                    <a:pt x="49" y="759"/>
                  </a:lnTo>
                  <a:lnTo>
                    <a:pt x="30" y="834"/>
                  </a:lnTo>
                  <a:lnTo>
                    <a:pt x="18" y="910"/>
                  </a:lnTo>
                  <a:lnTo>
                    <a:pt x="12" y="986"/>
                  </a:lnTo>
                  <a:lnTo>
                    <a:pt x="7" y="1062"/>
                  </a:lnTo>
                  <a:lnTo>
                    <a:pt x="5" y="1138"/>
                  </a:lnTo>
                  <a:lnTo>
                    <a:pt x="3" y="1214"/>
                  </a:lnTo>
                  <a:lnTo>
                    <a:pt x="2" y="1290"/>
                  </a:lnTo>
                  <a:lnTo>
                    <a:pt x="1" y="1365"/>
                  </a:lnTo>
                  <a:lnTo>
                    <a:pt x="1" y="1441"/>
                  </a:lnTo>
                  <a:lnTo>
                    <a:pt x="1" y="1517"/>
                  </a:lnTo>
                  <a:lnTo>
                    <a:pt x="1" y="1593"/>
                  </a:lnTo>
                  <a:lnTo>
                    <a:pt x="1" y="1669"/>
                  </a:lnTo>
                  <a:lnTo>
                    <a:pt x="1" y="1745"/>
                  </a:lnTo>
                  <a:lnTo>
                    <a:pt x="1" y="1821"/>
                  </a:lnTo>
                  <a:lnTo>
                    <a:pt x="1" y="1897"/>
                  </a:lnTo>
                  <a:lnTo>
                    <a:pt x="1" y="1972"/>
                  </a:lnTo>
                  <a:lnTo>
                    <a:pt x="1" y="2048"/>
                  </a:lnTo>
                  <a:lnTo>
                    <a:pt x="1" y="2124"/>
                  </a:lnTo>
                  <a:lnTo>
                    <a:pt x="1" y="2200"/>
                  </a:lnTo>
                  <a:lnTo>
                    <a:pt x="1" y="2276"/>
                  </a:lnTo>
                  <a:lnTo>
                    <a:pt x="1" y="2352"/>
                  </a:lnTo>
                  <a:lnTo>
                    <a:pt x="0" y="2428"/>
                  </a:lnTo>
                  <a:lnTo>
                    <a:pt x="0" y="2503"/>
                  </a:lnTo>
                  <a:lnTo>
                    <a:pt x="0" y="2579"/>
                  </a:lnTo>
                  <a:lnTo>
                    <a:pt x="0" y="2655"/>
                  </a:lnTo>
                  <a:lnTo>
                    <a:pt x="0" y="2731"/>
                  </a:lnTo>
                  <a:lnTo>
                    <a:pt x="0" y="2807"/>
                  </a:lnTo>
                  <a:lnTo>
                    <a:pt x="0" y="2883"/>
                  </a:lnTo>
                  <a:lnTo>
                    <a:pt x="0" y="2959"/>
                  </a:lnTo>
                  <a:lnTo>
                    <a:pt x="0" y="3035"/>
                  </a:lnTo>
                  <a:lnTo>
                    <a:pt x="0" y="3110"/>
                  </a:lnTo>
                  <a:lnTo>
                    <a:pt x="0" y="3186"/>
                  </a:lnTo>
                  <a:lnTo>
                    <a:pt x="0" y="3262"/>
                  </a:lnTo>
                  <a:lnTo>
                    <a:pt x="0" y="3338"/>
                  </a:lnTo>
                  <a:lnTo>
                    <a:pt x="0" y="3414"/>
                  </a:lnTo>
                  <a:lnTo>
                    <a:pt x="0" y="3490"/>
                  </a:lnTo>
                  <a:lnTo>
                    <a:pt x="0" y="3566"/>
                  </a:lnTo>
                  <a:lnTo>
                    <a:pt x="0" y="3641"/>
                  </a:lnTo>
                  <a:lnTo>
                    <a:pt x="0" y="3717"/>
                  </a:lnTo>
                  <a:lnTo>
                    <a:pt x="0" y="3793"/>
                  </a:lnTo>
                  <a:lnTo>
                    <a:pt x="0" y="3869"/>
                  </a:lnTo>
                  <a:lnTo>
                    <a:pt x="0" y="3945"/>
                  </a:lnTo>
                  <a:lnTo>
                    <a:pt x="0" y="4021"/>
                  </a:lnTo>
                  <a:lnTo>
                    <a:pt x="0" y="4097"/>
                  </a:lnTo>
                  <a:lnTo>
                    <a:pt x="0" y="4173"/>
                  </a:lnTo>
                  <a:lnTo>
                    <a:pt x="0" y="4248"/>
                  </a:lnTo>
                  <a:lnTo>
                    <a:pt x="0" y="4324"/>
                  </a:lnTo>
                  <a:lnTo>
                    <a:pt x="0" y="4400"/>
                  </a:lnTo>
                  <a:lnTo>
                    <a:pt x="0" y="4476"/>
                  </a:lnTo>
                  <a:lnTo>
                    <a:pt x="0" y="4552"/>
                  </a:lnTo>
                  <a:lnTo>
                    <a:pt x="0" y="4628"/>
                  </a:lnTo>
                  <a:lnTo>
                    <a:pt x="0" y="4704"/>
                  </a:lnTo>
                  <a:lnTo>
                    <a:pt x="0" y="4779"/>
                  </a:lnTo>
                  <a:lnTo>
                    <a:pt x="0" y="4855"/>
                  </a:lnTo>
                  <a:lnTo>
                    <a:pt x="0" y="4931"/>
                  </a:lnTo>
                  <a:lnTo>
                    <a:pt x="0" y="5007"/>
                  </a:lnTo>
                  <a:lnTo>
                    <a:pt x="0" y="5083"/>
                  </a:lnTo>
                  <a:lnTo>
                    <a:pt x="0" y="5159"/>
                  </a:lnTo>
                  <a:lnTo>
                    <a:pt x="0" y="5235"/>
                  </a:lnTo>
                  <a:lnTo>
                    <a:pt x="0" y="5311"/>
                  </a:lnTo>
                  <a:lnTo>
                    <a:pt x="0" y="5386"/>
                  </a:lnTo>
                  <a:lnTo>
                    <a:pt x="0" y="5462"/>
                  </a:lnTo>
                  <a:lnTo>
                    <a:pt x="0" y="5538"/>
                  </a:lnTo>
                  <a:lnTo>
                    <a:pt x="0" y="5614"/>
                  </a:lnTo>
                  <a:lnTo>
                    <a:pt x="0" y="5690"/>
                  </a:lnTo>
                  <a:lnTo>
                    <a:pt x="0" y="5766"/>
                  </a:lnTo>
                  <a:lnTo>
                    <a:pt x="0" y="5842"/>
                  </a:lnTo>
                  <a:lnTo>
                    <a:pt x="0" y="5918"/>
                  </a:lnTo>
                  <a:lnTo>
                    <a:pt x="0" y="5993"/>
                  </a:lnTo>
                  <a:lnTo>
                    <a:pt x="0" y="6069"/>
                  </a:lnTo>
                  <a:lnTo>
                    <a:pt x="0" y="6145"/>
                  </a:lnTo>
                  <a:lnTo>
                    <a:pt x="0" y="6221"/>
                  </a:lnTo>
                  <a:lnTo>
                    <a:pt x="0" y="6297"/>
                  </a:lnTo>
                  <a:lnTo>
                    <a:pt x="0" y="6373"/>
                  </a:lnTo>
                  <a:lnTo>
                    <a:pt x="0" y="6449"/>
                  </a:lnTo>
                  <a:lnTo>
                    <a:pt x="0" y="6524"/>
                  </a:lnTo>
                  <a:lnTo>
                    <a:pt x="0" y="6600"/>
                  </a:lnTo>
                  <a:lnTo>
                    <a:pt x="0" y="6676"/>
                  </a:lnTo>
                  <a:lnTo>
                    <a:pt x="0" y="6752"/>
                  </a:lnTo>
                  <a:lnTo>
                    <a:pt x="0" y="6828"/>
                  </a:lnTo>
                  <a:lnTo>
                    <a:pt x="0" y="6904"/>
                  </a:lnTo>
                  <a:lnTo>
                    <a:pt x="0" y="6980"/>
                  </a:lnTo>
                  <a:lnTo>
                    <a:pt x="0" y="7056"/>
                  </a:lnTo>
                  <a:lnTo>
                    <a:pt x="0" y="7131"/>
                  </a:lnTo>
                  <a:lnTo>
                    <a:pt x="0" y="7207"/>
                  </a:lnTo>
                  <a:lnTo>
                    <a:pt x="0" y="7283"/>
                  </a:lnTo>
                  <a:lnTo>
                    <a:pt x="0" y="7359"/>
                  </a:lnTo>
                  <a:lnTo>
                    <a:pt x="0" y="7435"/>
                  </a:lnTo>
                  <a:lnTo>
                    <a:pt x="0" y="751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5563" y="635000"/>
            <a:ext cx="2873375" cy="48593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66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2936875" y="496888"/>
            <a:ext cx="1770063" cy="11906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6" name="TextBox 87"/>
          <p:cNvSpPr txBox="1">
            <a:spLocks noChangeArrowheads="1"/>
          </p:cNvSpPr>
          <p:nvPr/>
        </p:nvSpPr>
        <p:spPr bwMode="auto">
          <a:xfrm>
            <a:off x="-28575" y="344488"/>
            <a:ext cx="1868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Scalar visible irradiance</a:t>
            </a:r>
          </a:p>
        </p:txBody>
      </p:sp>
      <p:sp>
        <p:nvSpPr>
          <p:cNvPr id="25617" name="TextBox 88"/>
          <p:cNvSpPr txBox="1">
            <a:spLocks noChangeArrowheads="1"/>
          </p:cNvSpPr>
          <p:nvPr/>
        </p:nvSpPr>
        <p:spPr bwMode="auto">
          <a:xfrm>
            <a:off x="-23813" y="5448300"/>
            <a:ext cx="454025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Energy into the ocean</a:t>
            </a:r>
          </a:p>
          <a:p>
            <a:r>
              <a:rPr lang="en-US" sz="160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Varies with depth according to the IOPs</a:t>
            </a:r>
          </a:p>
          <a:p>
            <a:r>
              <a:rPr lang="en-US" sz="160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IOPs with radiative transfer eqns describe the AOPS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454775" y="642938"/>
            <a:ext cx="2613025" cy="4860925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66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6200000" flipV="1">
            <a:off x="5766594" y="615157"/>
            <a:ext cx="765175" cy="611187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0" name="TextBox 93"/>
          <p:cNvSpPr txBox="1">
            <a:spLocks noChangeArrowheads="1"/>
          </p:cNvSpPr>
          <p:nvPr/>
        </p:nvSpPr>
        <p:spPr bwMode="auto">
          <a:xfrm>
            <a:off x="5762625" y="5448300"/>
            <a:ext cx="3500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Efficiency of converting energy into </a:t>
            </a:r>
          </a:p>
          <a:p>
            <a:r>
              <a:rPr lang="en-US" sz="160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End product (electrons, oxygen, carbon)</a:t>
            </a:r>
          </a:p>
          <a:p>
            <a:r>
              <a:rPr lang="en-US" sz="160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Varies with end product and physiology</a:t>
            </a:r>
          </a:p>
        </p:txBody>
      </p:sp>
      <p:pic>
        <p:nvPicPr>
          <p:cNvPr id="25621" name="Picture 94"/>
          <p:cNvPicPr>
            <a:picLocks noChangeAspect="1"/>
          </p:cNvPicPr>
          <p:nvPr/>
        </p:nvPicPr>
        <p:blipFill>
          <a:blip r:embed="rId7"/>
          <a:srcRect t="39999" r="3441" b="38953"/>
          <a:stretch>
            <a:fillRect/>
          </a:stretch>
        </p:blipFill>
        <p:spPr bwMode="auto">
          <a:xfrm rot="-5400000" flipH="1" flipV="1">
            <a:off x="6350794" y="2509044"/>
            <a:ext cx="44148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TextBox 95"/>
          <p:cNvSpPr txBox="1">
            <a:spLocks noChangeArrowheads="1"/>
          </p:cNvSpPr>
          <p:nvPr/>
        </p:nvSpPr>
        <p:spPr bwMode="auto">
          <a:xfrm>
            <a:off x="6534150" y="327025"/>
            <a:ext cx="227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Quantum efficiency of ……..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rot="16200000" flipH="1">
            <a:off x="5907088" y="3114675"/>
            <a:ext cx="43053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4" name="Rectangle 98"/>
          <p:cNvSpPr>
            <a:spLocks noChangeArrowheads="1"/>
          </p:cNvSpPr>
          <p:nvPr/>
        </p:nvSpPr>
        <p:spPr bwMode="auto">
          <a:xfrm rot="-5400000">
            <a:off x="7505700" y="938213"/>
            <a:ext cx="617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  <a:endParaRPr lang="en-US"/>
          </a:p>
        </p:txBody>
      </p:sp>
      <p:sp>
        <p:nvSpPr>
          <p:cNvPr id="25625" name="Rectangle 99"/>
          <p:cNvSpPr>
            <a:spLocks noChangeArrowheads="1"/>
          </p:cNvSpPr>
          <p:nvPr/>
        </p:nvSpPr>
        <p:spPr bwMode="auto">
          <a:xfrm rot="-5400000">
            <a:off x="7543800" y="4818063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  <a:endParaRPr lang="en-US"/>
          </a:p>
        </p:txBody>
      </p:sp>
      <p:sp>
        <p:nvSpPr>
          <p:cNvPr id="25626" name="Rectangle 100"/>
          <p:cNvSpPr>
            <a:spLocks noChangeArrowheads="1"/>
          </p:cNvSpPr>
          <p:nvPr/>
        </p:nvSpPr>
        <p:spPr bwMode="auto">
          <a:xfrm>
            <a:off x="6524625" y="1062038"/>
            <a:ext cx="124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Absorption</a:t>
            </a:r>
            <a:endParaRPr lang="en-US"/>
          </a:p>
        </p:txBody>
      </p:sp>
      <p:sp>
        <p:nvSpPr>
          <p:cNvPr id="25627" name="Rectangle 101"/>
          <p:cNvSpPr>
            <a:spLocks noChangeArrowheads="1"/>
          </p:cNvSpPr>
          <p:nvPr/>
        </p:nvSpPr>
        <p:spPr bwMode="auto">
          <a:xfrm>
            <a:off x="6575425" y="1944688"/>
            <a:ext cx="1411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Fluorescence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or charge 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separation</a:t>
            </a:r>
            <a:endParaRPr lang="en-US"/>
          </a:p>
        </p:txBody>
      </p:sp>
      <p:sp>
        <p:nvSpPr>
          <p:cNvPr id="25628" name="Rectangle 102"/>
          <p:cNvSpPr>
            <a:spLocks noChangeArrowheads="1"/>
          </p:cNvSpPr>
          <p:nvPr/>
        </p:nvSpPr>
        <p:spPr bwMode="auto">
          <a:xfrm>
            <a:off x="6805613" y="3219450"/>
            <a:ext cx="84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oxygen</a:t>
            </a:r>
            <a:endParaRPr lang="en-US"/>
          </a:p>
        </p:txBody>
      </p:sp>
      <p:sp>
        <p:nvSpPr>
          <p:cNvPr id="25629" name="Rectangle 103"/>
          <p:cNvSpPr>
            <a:spLocks noChangeArrowheads="1"/>
          </p:cNvSpPr>
          <p:nvPr/>
        </p:nvSpPr>
        <p:spPr bwMode="auto">
          <a:xfrm>
            <a:off x="6480175" y="4046538"/>
            <a:ext cx="1506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carbon fixation</a:t>
            </a:r>
            <a:endParaRPr lang="en-US"/>
          </a:p>
        </p:txBody>
      </p:sp>
      <p:sp>
        <p:nvSpPr>
          <p:cNvPr id="25630" name="Rectangle 104"/>
          <p:cNvSpPr>
            <a:spLocks noChangeArrowheads="1"/>
          </p:cNvSpPr>
          <p:nvPr/>
        </p:nvSpPr>
        <p:spPr bwMode="auto">
          <a:xfrm>
            <a:off x="6462713" y="5130800"/>
            <a:ext cx="150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growth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project_fluorescence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79" y="118534"/>
            <a:ext cx="7411508" cy="3791076"/>
          </a:xfrm>
          <a:prstGeom prst="rect">
            <a:avLst/>
          </a:prstGeom>
          <a:noFill/>
        </p:spPr>
      </p:pic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344333" y="3909610"/>
          <a:ext cx="3098800" cy="2146300"/>
        </p:xfrm>
        <a:graphic>
          <a:graphicData uri="http://schemas.openxmlformats.org/presentationml/2006/ole">
            <p:oleObj spid="_x0000_s81922" name="Equation" r:id="rId4" imgW="3098800" imgH="2146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963" y="423214"/>
            <a:ext cx="9144000" cy="5886530"/>
            <a:chOff x="16430862" y="14682548"/>
            <a:chExt cx="10704797" cy="8279048"/>
          </a:xfrm>
        </p:grpSpPr>
        <p:pic>
          <p:nvPicPr>
            <p:cNvPr id="4" name="Picture 3" descr="FvFmscaledfont.png"/>
            <p:cNvPicPr>
              <a:picLocks noChangeAspect="1"/>
            </p:cNvPicPr>
            <p:nvPr/>
          </p:nvPicPr>
          <p:blipFill>
            <a:blip r:embed="rId2"/>
            <a:srcRect l="3335" t="2597" r="2726" b="3294"/>
            <a:stretch>
              <a:fillRect/>
            </a:stretch>
          </p:blipFill>
          <p:spPr>
            <a:xfrm>
              <a:off x="16682548" y="14682548"/>
              <a:ext cx="10453111" cy="8091948"/>
            </a:xfrm>
            <a:prstGeom prst="rect">
              <a:avLst/>
            </a:prstGeom>
          </p:spPr>
        </p:pic>
        <p:pic>
          <p:nvPicPr>
            <p:cNvPr id="5" name="Picture 4" descr="parplot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430862" y="15318766"/>
              <a:ext cx="10190441" cy="76428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st_scatter3_temperature_1.png"/>
          <p:cNvPicPr>
            <a:picLocks noChangeAspect="1"/>
          </p:cNvPicPr>
          <p:nvPr/>
        </p:nvPicPr>
        <p:blipFill>
          <a:blip r:embed="rId2"/>
          <a:srcRect l="5457" t="10225" r="5376" b="12412"/>
          <a:stretch>
            <a:fillRect/>
          </a:stretch>
        </p:blipFill>
        <p:spPr>
          <a:xfrm>
            <a:off x="177800" y="994833"/>
            <a:ext cx="8153400" cy="4868333"/>
          </a:xfrm>
          <a:prstGeom prst="rect">
            <a:avLst/>
          </a:prstGeom>
        </p:spPr>
      </p:pic>
      <p:pic>
        <p:nvPicPr>
          <p:cNvPr id="3" name="Picture 2" descr="Glider with penguins-2.png"/>
          <p:cNvPicPr>
            <a:picLocks noChangeAspect="1"/>
          </p:cNvPicPr>
          <p:nvPr/>
        </p:nvPicPr>
        <p:blipFill>
          <a:blip r:embed="rId3"/>
          <a:srcRect t="574" r="-123" b="4106"/>
          <a:stretch>
            <a:fillRect/>
          </a:stretch>
        </p:blipFill>
        <p:spPr>
          <a:xfrm>
            <a:off x="6565725" y="341365"/>
            <a:ext cx="2311175" cy="1716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02208" y="1502267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(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488" y="1405466"/>
            <a:ext cx="347133" cy="736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379" y="1326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281" y="1874342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488" y="2190727"/>
            <a:ext cx="710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6775" y="4786354"/>
            <a:ext cx="839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-64.95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9732141">
            <a:off x="948598" y="2649896"/>
            <a:ext cx="563032" cy="19606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253" y="3295136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088836">
            <a:off x="2472258" y="4641854"/>
            <a:ext cx="58420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74891" y="5021822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-64.4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44356" y="4235454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-63.9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2674" y="4737104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423" y="4604786"/>
            <a:ext cx="576935" cy="3143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7036" y="5076807"/>
            <a:ext cx="576935" cy="3143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42435" y="5621871"/>
            <a:ext cx="7691967" cy="459832"/>
            <a:chOff x="842435" y="5740409"/>
            <a:chExt cx="7691967" cy="459832"/>
          </a:xfrm>
        </p:grpSpPr>
        <p:sp>
          <p:nvSpPr>
            <p:cNvPr id="18" name="Rectangle 17"/>
            <p:cNvSpPr/>
            <p:nvPr/>
          </p:nvSpPr>
          <p:spPr>
            <a:xfrm>
              <a:off x="842435" y="5810260"/>
              <a:ext cx="7691967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394" y="5830909"/>
              <a:ext cx="2506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 (Celsius)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9911" y="5740409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-0.6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0897" y="5740409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-0.4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21735" y="5799678"/>
              <a:ext cx="50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7351" y="5799678"/>
              <a:ext cx="50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1.0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77131" y="4126492"/>
            <a:ext cx="165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Deep Canyon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st_scatter3_salinity_30-34.png"/>
          <p:cNvPicPr>
            <a:picLocks noChangeAspect="1"/>
          </p:cNvPicPr>
          <p:nvPr/>
        </p:nvPicPr>
        <p:blipFill>
          <a:blip r:embed="rId2"/>
          <a:srcRect l="7037" t="14665" r="5463" b="10663"/>
          <a:stretch>
            <a:fillRect/>
          </a:stretch>
        </p:blipFill>
        <p:spPr>
          <a:xfrm>
            <a:off x="338667" y="1079500"/>
            <a:ext cx="8001000" cy="4699000"/>
          </a:xfrm>
          <a:prstGeom prst="rect">
            <a:avLst/>
          </a:prstGeom>
        </p:spPr>
      </p:pic>
      <p:pic>
        <p:nvPicPr>
          <p:cNvPr id="3" name="Picture 2" descr="Glider with penguins-2.png"/>
          <p:cNvPicPr>
            <a:picLocks noChangeAspect="1"/>
          </p:cNvPicPr>
          <p:nvPr/>
        </p:nvPicPr>
        <p:blipFill>
          <a:blip r:embed="rId3"/>
          <a:srcRect t="574" r="-123" b="4106"/>
          <a:stretch>
            <a:fillRect/>
          </a:stretch>
        </p:blipFill>
        <p:spPr>
          <a:xfrm>
            <a:off x="6565725" y="341365"/>
            <a:ext cx="2311175" cy="1716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59873" y="1349861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(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6823" y="1244593"/>
            <a:ext cx="347133" cy="736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714" y="116519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616" y="1713469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356" y="2021387"/>
            <a:ext cx="710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0643" y="4617014"/>
            <a:ext cx="839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-64.95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9732141">
            <a:off x="982466" y="2480556"/>
            <a:ext cx="563032" cy="19606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7121" y="3125796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3956" y="4445526"/>
            <a:ext cx="619270" cy="3042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24089" y="4032246"/>
            <a:ext cx="6180267" cy="1155700"/>
            <a:chOff x="2586566" y="4133850"/>
            <a:chExt cx="6180267" cy="1155700"/>
          </a:xfrm>
        </p:grpSpPr>
        <p:sp>
          <p:nvSpPr>
            <p:cNvPr id="13" name="Rectangle 12"/>
            <p:cNvSpPr/>
            <p:nvPr/>
          </p:nvSpPr>
          <p:spPr>
            <a:xfrm rot="21088836">
              <a:off x="2683933" y="4540250"/>
              <a:ext cx="5842000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86566" y="4920218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-64.4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6031" y="4133850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-63.9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4349" y="4635500"/>
              <a:ext cx="1198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Longitude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33900" y="4986346"/>
            <a:ext cx="571500" cy="201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42435" y="5488514"/>
            <a:ext cx="7691967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5443" y="5517630"/>
            <a:ext cx="92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9911" y="548639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33.4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31181" y="548639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33.6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49634" y="548639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34.2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36336" y="548639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34.4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16175" y="4032246"/>
            <a:ext cx="165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Deep Canyon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st_scatter3_fvfm.png"/>
          <p:cNvPicPr>
            <a:picLocks noChangeAspect="1"/>
          </p:cNvPicPr>
          <p:nvPr/>
        </p:nvPicPr>
        <p:blipFill>
          <a:blip r:embed="rId2"/>
          <a:srcRect l="8333" t="12378" r="6111" b="12546"/>
          <a:stretch>
            <a:fillRect/>
          </a:stretch>
        </p:blipFill>
        <p:spPr>
          <a:xfrm>
            <a:off x="448733" y="1066800"/>
            <a:ext cx="7823200" cy="4724400"/>
          </a:xfrm>
          <a:prstGeom prst="rect">
            <a:avLst/>
          </a:prstGeom>
        </p:spPr>
      </p:pic>
      <p:pic>
        <p:nvPicPr>
          <p:cNvPr id="3" name="Picture 2" descr="Glider with penguins-2.png"/>
          <p:cNvPicPr>
            <a:picLocks noChangeAspect="1"/>
          </p:cNvPicPr>
          <p:nvPr/>
        </p:nvPicPr>
        <p:blipFill>
          <a:blip r:embed="rId3"/>
          <a:srcRect t="574" r="-123" b="4106"/>
          <a:stretch>
            <a:fillRect/>
          </a:stretch>
        </p:blipFill>
        <p:spPr>
          <a:xfrm>
            <a:off x="6294792" y="341365"/>
            <a:ext cx="2311175" cy="17160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2435" y="5607052"/>
            <a:ext cx="7691967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901" y="5596470"/>
            <a:ext cx="7537005" cy="400563"/>
            <a:chOff x="685901" y="5596470"/>
            <a:chExt cx="7537005" cy="400563"/>
          </a:xfrm>
        </p:grpSpPr>
        <p:sp>
          <p:nvSpPr>
            <p:cNvPr id="4" name="TextBox 3"/>
            <p:cNvSpPr txBox="1"/>
            <p:nvPr/>
          </p:nvSpPr>
          <p:spPr>
            <a:xfrm>
              <a:off x="2734709" y="5627701"/>
              <a:ext cx="3557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Maximum quantum yield (Fv/Fm)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901" y="559647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04623" y="5596470"/>
              <a:ext cx="50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52395" y="5596470"/>
              <a:ext cx="50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17351" y="5596470"/>
              <a:ext cx="50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16200000">
            <a:off x="-402208" y="1468399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(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4488" y="1337730"/>
            <a:ext cx="347133" cy="736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9379" y="125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5281" y="1806606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21088836">
            <a:off x="2396055" y="4557184"/>
            <a:ext cx="58420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98688" y="4937152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-64.4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68153" y="4150784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-63.9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6471" y="4652434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33900" y="5021766"/>
            <a:ext cx="639233" cy="2847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4488" y="2139925"/>
            <a:ext cx="710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56775" y="4735552"/>
            <a:ext cx="839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-64.95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19732141">
            <a:off x="948598" y="2599094"/>
            <a:ext cx="563032" cy="19606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3253" y="3244334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65081" y="4520116"/>
            <a:ext cx="571413" cy="4170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34709" y="4126492"/>
            <a:ext cx="165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Deep Canyon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st_scatter3_f0_25.png"/>
          <p:cNvPicPr>
            <a:picLocks noChangeAspect="1"/>
          </p:cNvPicPr>
          <p:nvPr/>
        </p:nvPicPr>
        <p:blipFill>
          <a:blip r:embed="rId2"/>
          <a:srcRect l="6018" t="13858" r="6019" b="12008"/>
          <a:stretch>
            <a:fillRect/>
          </a:stretch>
        </p:blipFill>
        <p:spPr>
          <a:xfrm>
            <a:off x="550333" y="1096433"/>
            <a:ext cx="8043334" cy="4665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55061" y="1451465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(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1635" y="1320796"/>
            <a:ext cx="347133" cy="736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6526" y="124139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428" y="1789672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pic>
        <p:nvPicPr>
          <p:cNvPr id="10" name="Picture 9" descr="Glider with penguins-2.png"/>
          <p:cNvPicPr>
            <a:picLocks noChangeAspect="1"/>
          </p:cNvPicPr>
          <p:nvPr/>
        </p:nvPicPr>
        <p:blipFill>
          <a:blip r:embed="rId3"/>
          <a:srcRect t="574" r="-123" b="4106"/>
          <a:stretch>
            <a:fillRect/>
          </a:stretch>
        </p:blipFill>
        <p:spPr>
          <a:xfrm>
            <a:off x="6565725" y="341365"/>
            <a:ext cx="2311175" cy="17160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2435" y="5547783"/>
            <a:ext cx="7691967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33048" y="5503333"/>
            <a:ext cx="7472872" cy="485233"/>
            <a:chOff x="1033048" y="5655733"/>
            <a:chExt cx="7472872" cy="485233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5771634"/>
              <a:ext cx="2788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Fluorescence-zero (volts)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3048" y="5655733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4389" y="5655733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67725" y="5655733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64498" y="5655733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 rot="21088836">
            <a:off x="2692400" y="4540250"/>
            <a:ext cx="58420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5033" y="4920218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-64.4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64498" y="4133850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-63.9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42816" y="4635500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6234" y="2139925"/>
            <a:ext cx="710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78521" y="4735552"/>
            <a:ext cx="839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-64.95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32350" y="5004832"/>
            <a:ext cx="501650" cy="2847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12228" y="4503182"/>
            <a:ext cx="666293" cy="2323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9732141">
            <a:off x="1270344" y="2599094"/>
            <a:ext cx="563032" cy="19606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4999" y="3244334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92151" y="3949184"/>
            <a:ext cx="165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Deep Canyon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535</Words>
  <Application>Microsoft Macintosh PowerPoint</Application>
  <PresentationFormat>On-screen Show (4:3)</PresentationFormat>
  <Paragraphs>204</Paragraphs>
  <Slides>16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Kohut</dc:creator>
  <cp:lastModifiedBy>Oscar Schofield</cp:lastModifiedBy>
  <cp:revision>126</cp:revision>
  <dcterms:created xsi:type="dcterms:W3CDTF">2011-09-27T18:40:55Z</dcterms:created>
  <dcterms:modified xsi:type="dcterms:W3CDTF">2011-09-28T13:29:38Z</dcterms:modified>
</cp:coreProperties>
</file>