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sldIdLst>
    <p:sldId id="256" r:id="rId2"/>
    <p:sldId id="259" r:id="rId3"/>
    <p:sldId id="260" r:id="rId4"/>
    <p:sldId id="267" r:id="rId5"/>
    <p:sldId id="268" r:id="rId6"/>
    <p:sldId id="261" r:id="rId7"/>
    <p:sldId id="262" r:id="rId8"/>
    <p:sldId id="269" r:id="rId9"/>
    <p:sldId id="270" r:id="rId10"/>
    <p:sldId id="263" r:id="rId11"/>
    <p:sldId id="265"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E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aron:Desktop:heathe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riogarcia:Documents:Wind%20Speed%20Chart.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ON%20j7\Documents\RUTGERS\ocean%20topi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liver\Desktop\shite.xlsx" TargetMode="External"/><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Oliver\Desktop\shit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liver\Desktop\shit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Oliver\Desktop\shi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4400"/>
            </a:pPr>
            <a:r>
              <a:rPr lang="en-US" sz="4400" dirty="0"/>
              <a:t>Wind Speed</a:t>
            </a:r>
          </a:p>
        </c:rich>
      </c:tx>
      <c:layout>
        <c:manualLayout>
          <c:xMode val="edge"/>
          <c:yMode val="edge"/>
          <c:x val="0.309524278215223"/>
          <c:y val="0.0351851851851852"/>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0872837181981771"/>
          <c:y val="0.0380375251347415"/>
          <c:w val="0.840449912510936"/>
          <c:h val="0.835478806167193"/>
        </c:manualLayout>
      </c:layout>
      <c:line3DChart>
        <c:grouping val="standard"/>
        <c:varyColors val="0"/>
        <c:ser>
          <c:idx val="0"/>
          <c:order val="0"/>
          <c:tx>
            <c:v>6:25AM</c:v>
          </c:tx>
          <c:cat>
            <c:numRef>
              <c:f>Sheet1!$B$7:$U$7</c:f>
              <c:numCache>
                <c:formatCode>d\-mmm</c:formatCode>
                <c:ptCount val="20"/>
                <c:pt idx="0">
                  <c:v>39397.0</c:v>
                </c:pt>
                <c:pt idx="1">
                  <c:v>39398.0</c:v>
                </c:pt>
                <c:pt idx="2">
                  <c:v>39399.0</c:v>
                </c:pt>
                <c:pt idx="3">
                  <c:v>39400.0</c:v>
                </c:pt>
                <c:pt idx="4">
                  <c:v>39401.0</c:v>
                </c:pt>
                <c:pt idx="5">
                  <c:v>39402.0</c:v>
                </c:pt>
                <c:pt idx="6">
                  <c:v>39403.0</c:v>
                </c:pt>
                <c:pt idx="7">
                  <c:v>39404.0</c:v>
                </c:pt>
                <c:pt idx="8">
                  <c:v>39405.0</c:v>
                </c:pt>
                <c:pt idx="9">
                  <c:v>39406.0</c:v>
                </c:pt>
                <c:pt idx="10">
                  <c:v>39407.0</c:v>
                </c:pt>
                <c:pt idx="11">
                  <c:v>39408.0</c:v>
                </c:pt>
                <c:pt idx="12">
                  <c:v>39409.0</c:v>
                </c:pt>
                <c:pt idx="13">
                  <c:v>39410.0</c:v>
                </c:pt>
                <c:pt idx="14">
                  <c:v>39411.0</c:v>
                </c:pt>
                <c:pt idx="15">
                  <c:v>39412.0</c:v>
                </c:pt>
                <c:pt idx="16">
                  <c:v>39413.0</c:v>
                </c:pt>
                <c:pt idx="17">
                  <c:v>39414.0</c:v>
                </c:pt>
                <c:pt idx="18">
                  <c:v>39415.0</c:v>
                </c:pt>
                <c:pt idx="19">
                  <c:v>39416.0</c:v>
                </c:pt>
              </c:numCache>
            </c:numRef>
          </c:cat>
          <c:val>
            <c:numRef>
              <c:f>Sheet1!$B$8:$U$8</c:f>
              <c:numCache>
                <c:formatCode>General</c:formatCode>
                <c:ptCount val="20"/>
                <c:pt idx="0">
                  <c:v>0.0</c:v>
                </c:pt>
                <c:pt idx="1">
                  <c:v>2.1</c:v>
                </c:pt>
                <c:pt idx="2">
                  <c:v>1.6</c:v>
                </c:pt>
                <c:pt idx="3">
                  <c:v>4.2</c:v>
                </c:pt>
                <c:pt idx="4">
                  <c:v>4.5</c:v>
                </c:pt>
                <c:pt idx="5">
                  <c:v>3.0</c:v>
                </c:pt>
                <c:pt idx="6">
                  <c:v>2.8</c:v>
                </c:pt>
                <c:pt idx="7">
                  <c:v>3.0</c:v>
                </c:pt>
                <c:pt idx="8">
                  <c:v>3.3</c:v>
                </c:pt>
                <c:pt idx="9">
                  <c:v>3.3</c:v>
                </c:pt>
                <c:pt idx="10">
                  <c:v>4.9</c:v>
                </c:pt>
                <c:pt idx="11">
                  <c:v>5.2</c:v>
                </c:pt>
                <c:pt idx="12">
                  <c:v>3.8</c:v>
                </c:pt>
                <c:pt idx="13">
                  <c:v>3.5</c:v>
                </c:pt>
                <c:pt idx="14">
                  <c:v>8.9</c:v>
                </c:pt>
                <c:pt idx="15">
                  <c:v>8.4</c:v>
                </c:pt>
                <c:pt idx="16">
                  <c:v>4.7</c:v>
                </c:pt>
                <c:pt idx="17">
                  <c:v>2.8</c:v>
                </c:pt>
                <c:pt idx="18">
                  <c:v>4.7</c:v>
                </c:pt>
                <c:pt idx="19">
                  <c:v>5.6</c:v>
                </c:pt>
              </c:numCache>
            </c:numRef>
          </c:val>
          <c:smooth val="0"/>
        </c:ser>
        <c:ser>
          <c:idx val="1"/>
          <c:order val="1"/>
          <c:tx>
            <c:v>1:25PM</c:v>
          </c:tx>
          <c:cat>
            <c:numRef>
              <c:f>Sheet1!$B$7:$U$7</c:f>
              <c:numCache>
                <c:formatCode>d\-mmm</c:formatCode>
                <c:ptCount val="20"/>
                <c:pt idx="0">
                  <c:v>39397.0</c:v>
                </c:pt>
                <c:pt idx="1">
                  <c:v>39398.0</c:v>
                </c:pt>
                <c:pt idx="2">
                  <c:v>39399.0</c:v>
                </c:pt>
                <c:pt idx="3">
                  <c:v>39400.0</c:v>
                </c:pt>
                <c:pt idx="4">
                  <c:v>39401.0</c:v>
                </c:pt>
                <c:pt idx="5">
                  <c:v>39402.0</c:v>
                </c:pt>
                <c:pt idx="6">
                  <c:v>39403.0</c:v>
                </c:pt>
                <c:pt idx="7">
                  <c:v>39404.0</c:v>
                </c:pt>
                <c:pt idx="8">
                  <c:v>39405.0</c:v>
                </c:pt>
                <c:pt idx="9">
                  <c:v>39406.0</c:v>
                </c:pt>
                <c:pt idx="10">
                  <c:v>39407.0</c:v>
                </c:pt>
                <c:pt idx="11">
                  <c:v>39408.0</c:v>
                </c:pt>
                <c:pt idx="12">
                  <c:v>39409.0</c:v>
                </c:pt>
                <c:pt idx="13">
                  <c:v>39410.0</c:v>
                </c:pt>
                <c:pt idx="14">
                  <c:v>39411.0</c:v>
                </c:pt>
                <c:pt idx="15">
                  <c:v>39412.0</c:v>
                </c:pt>
                <c:pt idx="16">
                  <c:v>39413.0</c:v>
                </c:pt>
                <c:pt idx="17">
                  <c:v>39414.0</c:v>
                </c:pt>
                <c:pt idx="18">
                  <c:v>39415.0</c:v>
                </c:pt>
                <c:pt idx="19">
                  <c:v>39416.0</c:v>
                </c:pt>
              </c:numCache>
            </c:numRef>
          </c:cat>
          <c:val>
            <c:numRef>
              <c:f>Sheet1!$B$9:$U$9</c:f>
              <c:numCache>
                <c:formatCode>General</c:formatCode>
                <c:ptCount val="20"/>
                <c:pt idx="0">
                  <c:v>2.3</c:v>
                </c:pt>
                <c:pt idx="1">
                  <c:v>4.5</c:v>
                </c:pt>
                <c:pt idx="2">
                  <c:v>5.2</c:v>
                </c:pt>
                <c:pt idx="3">
                  <c:v>6.8</c:v>
                </c:pt>
                <c:pt idx="4">
                  <c:v>5.9</c:v>
                </c:pt>
                <c:pt idx="5">
                  <c:v>1.9</c:v>
                </c:pt>
                <c:pt idx="6">
                  <c:v>2.1</c:v>
                </c:pt>
                <c:pt idx="7">
                  <c:v>3.0</c:v>
                </c:pt>
                <c:pt idx="8">
                  <c:v>6.1</c:v>
                </c:pt>
                <c:pt idx="9">
                  <c:v>6.1</c:v>
                </c:pt>
                <c:pt idx="10">
                  <c:v>8.7</c:v>
                </c:pt>
                <c:pt idx="11">
                  <c:v>8.0</c:v>
                </c:pt>
                <c:pt idx="12">
                  <c:v>2.1</c:v>
                </c:pt>
                <c:pt idx="13">
                  <c:v>8.9</c:v>
                </c:pt>
                <c:pt idx="14">
                  <c:v>10.1</c:v>
                </c:pt>
                <c:pt idx="15">
                  <c:v>9.4</c:v>
                </c:pt>
                <c:pt idx="16">
                  <c:v>6.1</c:v>
                </c:pt>
                <c:pt idx="17">
                  <c:v>2.3</c:v>
                </c:pt>
                <c:pt idx="18">
                  <c:v>2.8</c:v>
                </c:pt>
                <c:pt idx="19">
                  <c:v>3.5</c:v>
                </c:pt>
              </c:numCache>
            </c:numRef>
          </c:val>
          <c:smooth val="0"/>
        </c:ser>
        <c:ser>
          <c:idx val="2"/>
          <c:order val="2"/>
          <c:tx>
            <c:v>10:25PM</c:v>
          </c:tx>
          <c:cat>
            <c:numRef>
              <c:f>Sheet1!$B$7:$U$7</c:f>
              <c:numCache>
                <c:formatCode>d\-mmm</c:formatCode>
                <c:ptCount val="20"/>
                <c:pt idx="0">
                  <c:v>39397.0</c:v>
                </c:pt>
                <c:pt idx="1">
                  <c:v>39398.0</c:v>
                </c:pt>
                <c:pt idx="2">
                  <c:v>39399.0</c:v>
                </c:pt>
                <c:pt idx="3">
                  <c:v>39400.0</c:v>
                </c:pt>
                <c:pt idx="4">
                  <c:v>39401.0</c:v>
                </c:pt>
                <c:pt idx="5">
                  <c:v>39402.0</c:v>
                </c:pt>
                <c:pt idx="6">
                  <c:v>39403.0</c:v>
                </c:pt>
                <c:pt idx="7">
                  <c:v>39404.0</c:v>
                </c:pt>
                <c:pt idx="8">
                  <c:v>39405.0</c:v>
                </c:pt>
                <c:pt idx="9">
                  <c:v>39406.0</c:v>
                </c:pt>
                <c:pt idx="10">
                  <c:v>39407.0</c:v>
                </c:pt>
                <c:pt idx="11">
                  <c:v>39408.0</c:v>
                </c:pt>
                <c:pt idx="12">
                  <c:v>39409.0</c:v>
                </c:pt>
                <c:pt idx="13">
                  <c:v>39410.0</c:v>
                </c:pt>
                <c:pt idx="14">
                  <c:v>39411.0</c:v>
                </c:pt>
                <c:pt idx="15">
                  <c:v>39412.0</c:v>
                </c:pt>
                <c:pt idx="16">
                  <c:v>39413.0</c:v>
                </c:pt>
                <c:pt idx="17">
                  <c:v>39414.0</c:v>
                </c:pt>
                <c:pt idx="18">
                  <c:v>39415.0</c:v>
                </c:pt>
                <c:pt idx="19">
                  <c:v>39416.0</c:v>
                </c:pt>
              </c:numCache>
            </c:numRef>
          </c:cat>
          <c:val>
            <c:numRef>
              <c:f>Sheet1!$B$10:$U$10</c:f>
              <c:numCache>
                <c:formatCode>General</c:formatCode>
                <c:ptCount val="20"/>
                <c:pt idx="0">
                  <c:v>2.8</c:v>
                </c:pt>
                <c:pt idx="1">
                  <c:v>4.2</c:v>
                </c:pt>
                <c:pt idx="2">
                  <c:v>5.6</c:v>
                </c:pt>
                <c:pt idx="3">
                  <c:v>6.1</c:v>
                </c:pt>
                <c:pt idx="4">
                  <c:v>4.5</c:v>
                </c:pt>
                <c:pt idx="5">
                  <c:v>2.6</c:v>
                </c:pt>
                <c:pt idx="6">
                  <c:v>1.6</c:v>
                </c:pt>
                <c:pt idx="7">
                  <c:v>2.1</c:v>
                </c:pt>
                <c:pt idx="8">
                  <c:v>2.8</c:v>
                </c:pt>
                <c:pt idx="9">
                  <c:v>2.8</c:v>
                </c:pt>
                <c:pt idx="10">
                  <c:v>9.49</c:v>
                </c:pt>
                <c:pt idx="11">
                  <c:v>9.4</c:v>
                </c:pt>
                <c:pt idx="12">
                  <c:v>4.7</c:v>
                </c:pt>
                <c:pt idx="13">
                  <c:v>9.8</c:v>
                </c:pt>
                <c:pt idx="14">
                  <c:v>8.2</c:v>
                </c:pt>
                <c:pt idx="15">
                  <c:v>6.3</c:v>
                </c:pt>
                <c:pt idx="16">
                  <c:v>7.5</c:v>
                </c:pt>
                <c:pt idx="17">
                  <c:v>4.9</c:v>
                </c:pt>
                <c:pt idx="18">
                  <c:v>4.7</c:v>
                </c:pt>
                <c:pt idx="19">
                  <c:v>6.8</c:v>
                </c:pt>
              </c:numCache>
            </c:numRef>
          </c:val>
          <c:smooth val="0"/>
        </c:ser>
        <c:dLbls>
          <c:showLegendKey val="0"/>
          <c:showVal val="0"/>
          <c:showCatName val="0"/>
          <c:showSerName val="0"/>
          <c:showPercent val="0"/>
          <c:showBubbleSize val="0"/>
        </c:dLbls>
        <c:axId val="2129921112"/>
        <c:axId val="2129915640"/>
        <c:axId val="2129910104"/>
      </c:line3DChart>
      <c:dateAx>
        <c:axId val="2129921112"/>
        <c:scaling>
          <c:orientation val="minMax"/>
        </c:scaling>
        <c:delete val="0"/>
        <c:axPos val="b"/>
        <c:title>
          <c:tx>
            <c:rich>
              <a:bodyPr/>
              <a:lstStyle/>
              <a:p>
                <a:pPr>
                  <a:defRPr sz="2200"/>
                </a:pPr>
                <a:r>
                  <a:rPr lang="en-US" sz="2200"/>
                  <a:t>Date</a:t>
                </a:r>
              </a:p>
            </c:rich>
          </c:tx>
          <c:layout/>
          <c:overlay val="0"/>
        </c:title>
        <c:numFmt formatCode="d\-mmm" sourceLinked="1"/>
        <c:majorTickMark val="out"/>
        <c:minorTickMark val="none"/>
        <c:tickLblPos val="nextTo"/>
        <c:crossAx val="2129915640"/>
        <c:crosses val="autoZero"/>
        <c:auto val="1"/>
        <c:lblOffset val="100"/>
        <c:baseTimeUnit val="days"/>
      </c:dateAx>
      <c:valAx>
        <c:axId val="2129915640"/>
        <c:scaling>
          <c:orientation val="minMax"/>
        </c:scaling>
        <c:delete val="0"/>
        <c:axPos val="l"/>
        <c:majorGridlines/>
        <c:minorGridlines/>
        <c:title>
          <c:tx>
            <c:rich>
              <a:bodyPr/>
              <a:lstStyle/>
              <a:p>
                <a:pPr>
                  <a:defRPr sz="2100"/>
                </a:pPr>
                <a:r>
                  <a:rPr lang="en-US" sz="2100"/>
                  <a:t>Speed m/s</a:t>
                </a:r>
              </a:p>
            </c:rich>
          </c:tx>
          <c:layout/>
          <c:overlay val="0"/>
        </c:title>
        <c:numFmt formatCode="General" sourceLinked="1"/>
        <c:majorTickMark val="out"/>
        <c:minorTickMark val="none"/>
        <c:tickLblPos val="nextTo"/>
        <c:crossAx val="2129921112"/>
        <c:crosses val="autoZero"/>
        <c:crossBetween val="between"/>
      </c:valAx>
      <c:serAx>
        <c:axId val="2129910104"/>
        <c:scaling>
          <c:orientation val="minMax"/>
        </c:scaling>
        <c:delete val="0"/>
        <c:axPos val="b"/>
        <c:minorGridlines/>
        <c:majorTickMark val="out"/>
        <c:minorTickMark val="none"/>
        <c:tickLblPos val="nextTo"/>
        <c:crossAx val="2129915640"/>
        <c:crosses val="autoZero"/>
      </c:serAx>
    </c:plotArea>
    <c:legend>
      <c:legendPos val="r"/>
      <c:layout>
        <c:manualLayout>
          <c:xMode val="edge"/>
          <c:yMode val="edge"/>
          <c:x val="0.0296534339457567"/>
          <c:y val="0.721806649168854"/>
          <c:w val="0.134235454943132"/>
          <c:h val="0.24305322251385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cat>
            <c:numRef>
              <c:f>Sheet1!$A$1:$T$1</c:f>
              <c:numCache>
                <c:formatCode>d\-mmm</c:formatCode>
                <c:ptCount val="20"/>
                <c:pt idx="0">
                  <c:v>40859.0</c:v>
                </c:pt>
                <c:pt idx="1">
                  <c:v>40860.0</c:v>
                </c:pt>
                <c:pt idx="2">
                  <c:v>40861.0</c:v>
                </c:pt>
                <c:pt idx="3">
                  <c:v>40862.0</c:v>
                </c:pt>
                <c:pt idx="4">
                  <c:v>40863.0</c:v>
                </c:pt>
                <c:pt idx="5">
                  <c:v>40864.0</c:v>
                </c:pt>
                <c:pt idx="6">
                  <c:v>40865.0</c:v>
                </c:pt>
                <c:pt idx="7">
                  <c:v>40866.0</c:v>
                </c:pt>
                <c:pt idx="8">
                  <c:v>40867.0</c:v>
                </c:pt>
                <c:pt idx="9">
                  <c:v>40868.0</c:v>
                </c:pt>
                <c:pt idx="10">
                  <c:v>40869.0</c:v>
                </c:pt>
                <c:pt idx="11">
                  <c:v>40870.0</c:v>
                </c:pt>
                <c:pt idx="12">
                  <c:v>40871.0</c:v>
                </c:pt>
                <c:pt idx="13">
                  <c:v>40872.0</c:v>
                </c:pt>
                <c:pt idx="14">
                  <c:v>40873.0</c:v>
                </c:pt>
                <c:pt idx="15">
                  <c:v>40874.0</c:v>
                </c:pt>
                <c:pt idx="16">
                  <c:v>40875.0</c:v>
                </c:pt>
                <c:pt idx="17">
                  <c:v>40876.0</c:v>
                </c:pt>
                <c:pt idx="18">
                  <c:v>40877.0</c:v>
                </c:pt>
                <c:pt idx="19">
                  <c:v>40878.0</c:v>
                </c:pt>
              </c:numCache>
            </c:numRef>
          </c:cat>
          <c:val>
            <c:numRef>
              <c:f>Sheet1!$A$2:$T$2</c:f>
              <c:numCache>
                <c:formatCode>General</c:formatCode>
                <c:ptCount val="20"/>
                <c:pt idx="0">
                  <c:v>0.16</c:v>
                </c:pt>
                <c:pt idx="1">
                  <c:v>0.07</c:v>
                </c:pt>
                <c:pt idx="2">
                  <c:v>0.09</c:v>
                </c:pt>
                <c:pt idx="3">
                  <c:v>0.05</c:v>
                </c:pt>
                <c:pt idx="4">
                  <c:v>0.04</c:v>
                </c:pt>
                <c:pt idx="5">
                  <c:v>0.06</c:v>
                </c:pt>
                <c:pt idx="6">
                  <c:v>0.05</c:v>
                </c:pt>
                <c:pt idx="7">
                  <c:v>0.09</c:v>
                </c:pt>
                <c:pt idx="8">
                  <c:v>0.04</c:v>
                </c:pt>
                <c:pt idx="9">
                  <c:v>0.1</c:v>
                </c:pt>
                <c:pt idx="10">
                  <c:v>0.07</c:v>
                </c:pt>
                <c:pt idx="11">
                  <c:v>0.12</c:v>
                </c:pt>
                <c:pt idx="12">
                  <c:v>0.06</c:v>
                </c:pt>
                <c:pt idx="13">
                  <c:v>0.09</c:v>
                </c:pt>
                <c:pt idx="14">
                  <c:v>0.07</c:v>
                </c:pt>
                <c:pt idx="15">
                  <c:v>0.13</c:v>
                </c:pt>
                <c:pt idx="16">
                  <c:v>0.06</c:v>
                </c:pt>
                <c:pt idx="17">
                  <c:v>0.06</c:v>
                </c:pt>
                <c:pt idx="18">
                  <c:v>0.05</c:v>
                </c:pt>
                <c:pt idx="19">
                  <c:v>0.05</c:v>
                </c:pt>
              </c:numCache>
            </c:numRef>
          </c:val>
          <c:smooth val="0"/>
        </c:ser>
        <c:ser>
          <c:idx val="1"/>
          <c:order val="1"/>
          <c:cat>
            <c:numRef>
              <c:f>Sheet1!$A$1:$T$1</c:f>
              <c:numCache>
                <c:formatCode>d\-mmm</c:formatCode>
                <c:ptCount val="20"/>
                <c:pt idx="0">
                  <c:v>40859.0</c:v>
                </c:pt>
                <c:pt idx="1">
                  <c:v>40860.0</c:v>
                </c:pt>
                <c:pt idx="2">
                  <c:v>40861.0</c:v>
                </c:pt>
                <c:pt idx="3">
                  <c:v>40862.0</c:v>
                </c:pt>
                <c:pt idx="4">
                  <c:v>40863.0</c:v>
                </c:pt>
                <c:pt idx="5">
                  <c:v>40864.0</c:v>
                </c:pt>
                <c:pt idx="6">
                  <c:v>40865.0</c:v>
                </c:pt>
                <c:pt idx="7">
                  <c:v>40866.0</c:v>
                </c:pt>
                <c:pt idx="8">
                  <c:v>40867.0</c:v>
                </c:pt>
                <c:pt idx="9">
                  <c:v>40868.0</c:v>
                </c:pt>
                <c:pt idx="10">
                  <c:v>40869.0</c:v>
                </c:pt>
                <c:pt idx="11">
                  <c:v>40870.0</c:v>
                </c:pt>
                <c:pt idx="12">
                  <c:v>40871.0</c:v>
                </c:pt>
                <c:pt idx="13">
                  <c:v>40872.0</c:v>
                </c:pt>
                <c:pt idx="14">
                  <c:v>40873.0</c:v>
                </c:pt>
                <c:pt idx="15">
                  <c:v>40874.0</c:v>
                </c:pt>
                <c:pt idx="16">
                  <c:v>40875.0</c:v>
                </c:pt>
                <c:pt idx="17">
                  <c:v>40876.0</c:v>
                </c:pt>
                <c:pt idx="18">
                  <c:v>40877.0</c:v>
                </c:pt>
                <c:pt idx="19">
                  <c:v>40878.0</c:v>
                </c:pt>
              </c:numCache>
            </c:numRef>
          </c:cat>
          <c:val>
            <c:numRef>
              <c:f>Sheet1!$A$3:$T$3</c:f>
              <c:numCache>
                <c:formatCode>General</c:formatCode>
                <c:ptCount val="20"/>
                <c:pt idx="0">
                  <c:v>0.06</c:v>
                </c:pt>
                <c:pt idx="1">
                  <c:v>0.21</c:v>
                </c:pt>
                <c:pt idx="2">
                  <c:v>0.18</c:v>
                </c:pt>
                <c:pt idx="3">
                  <c:v>0.14</c:v>
                </c:pt>
                <c:pt idx="4">
                  <c:v>0.08</c:v>
                </c:pt>
                <c:pt idx="5">
                  <c:v>0.02</c:v>
                </c:pt>
                <c:pt idx="6">
                  <c:v>0.12</c:v>
                </c:pt>
                <c:pt idx="7">
                  <c:v>0.02</c:v>
                </c:pt>
                <c:pt idx="8">
                  <c:v>0.05</c:v>
                </c:pt>
                <c:pt idx="9">
                  <c:v>0.05</c:v>
                </c:pt>
                <c:pt idx="10">
                  <c:v>0.05</c:v>
                </c:pt>
                <c:pt idx="11">
                  <c:v>0.04</c:v>
                </c:pt>
                <c:pt idx="12">
                  <c:v>0.22</c:v>
                </c:pt>
                <c:pt idx="13">
                  <c:v>0.07</c:v>
                </c:pt>
                <c:pt idx="14">
                  <c:v>0.04</c:v>
                </c:pt>
                <c:pt idx="15">
                  <c:v>0.05</c:v>
                </c:pt>
                <c:pt idx="16">
                  <c:v>0.06</c:v>
                </c:pt>
                <c:pt idx="17">
                  <c:v>0.08</c:v>
                </c:pt>
                <c:pt idx="18">
                  <c:v>0.09</c:v>
                </c:pt>
                <c:pt idx="19">
                  <c:v>0.07</c:v>
                </c:pt>
              </c:numCache>
            </c:numRef>
          </c:val>
          <c:smooth val="0"/>
        </c:ser>
        <c:ser>
          <c:idx val="2"/>
          <c:order val="2"/>
          <c:cat>
            <c:numRef>
              <c:f>Sheet1!$A$1:$T$1</c:f>
              <c:numCache>
                <c:formatCode>d\-mmm</c:formatCode>
                <c:ptCount val="20"/>
                <c:pt idx="0">
                  <c:v>40859.0</c:v>
                </c:pt>
                <c:pt idx="1">
                  <c:v>40860.0</c:v>
                </c:pt>
                <c:pt idx="2">
                  <c:v>40861.0</c:v>
                </c:pt>
                <c:pt idx="3">
                  <c:v>40862.0</c:v>
                </c:pt>
                <c:pt idx="4">
                  <c:v>40863.0</c:v>
                </c:pt>
                <c:pt idx="5">
                  <c:v>40864.0</c:v>
                </c:pt>
                <c:pt idx="6">
                  <c:v>40865.0</c:v>
                </c:pt>
                <c:pt idx="7">
                  <c:v>40866.0</c:v>
                </c:pt>
                <c:pt idx="8">
                  <c:v>40867.0</c:v>
                </c:pt>
                <c:pt idx="9">
                  <c:v>40868.0</c:v>
                </c:pt>
                <c:pt idx="10">
                  <c:v>40869.0</c:v>
                </c:pt>
                <c:pt idx="11">
                  <c:v>40870.0</c:v>
                </c:pt>
                <c:pt idx="12">
                  <c:v>40871.0</c:v>
                </c:pt>
                <c:pt idx="13">
                  <c:v>40872.0</c:v>
                </c:pt>
                <c:pt idx="14">
                  <c:v>40873.0</c:v>
                </c:pt>
                <c:pt idx="15">
                  <c:v>40874.0</c:v>
                </c:pt>
                <c:pt idx="16">
                  <c:v>40875.0</c:v>
                </c:pt>
                <c:pt idx="17">
                  <c:v>40876.0</c:v>
                </c:pt>
                <c:pt idx="18">
                  <c:v>40877.0</c:v>
                </c:pt>
                <c:pt idx="19">
                  <c:v>40878.0</c:v>
                </c:pt>
              </c:numCache>
            </c:numRef>
          </c:cat>
          <c:val>
            <c:numRef>
              <c:f>Sheet1!$A$4:$T$4</c:f>
              <c:numCache>
                <c:formatCode>General</c:formatCode>
                <c:ptCount val="20"/>
                <c:pt idx="0">
                  <c:v>0.14</c:v>
                </c:pt>
                <c:pt idx="1">
                  <c:v>0.05</c:v>
                </c:pt>
                <c:pt idx="2">
                  <c:v>0.08</c:v>
                </c:pt>
                <c:pt idx="3">
                  <c:v>0.02</c:v>
                </c:pt>
                <c:pt idx="4">
                  <c:v>0.04</c:v>
                </c:pt>
                <c:pt idx="5">
                  <c:v>0.07</c:v>
                </c:pt>
                <c:pt idx="6">
                  <c:v>0.19</c:v>
                </c:pt>
                <c:pt idx="7">
                  <c:v>0.08</c:v>
                </c:pt>
                <c:pt idx="8">
                  <c:v>0.02</c:v>
                </c:pt>
                <c:pt idx="9">
                  <c:v>0.08</c:v>
                </c:pt>
                <c:pt idx="10">
                  <c:v>0.04</c:v>
                </c:pt>
                <c:pt idx="11">
                  <c:v>0.02</c:v>
                </c:pt>
                <c:pt idx="12">
                  <c:v>0.1</c:v>
                </c:pt>
                <c:pt idx="13">
                  <c:v>0.04</c:v>
                </c:pt>
                <c:pt idx="14">
                  <c:v>0.05</c:v>
                </c:pt>
                <c:pt idx="15">
                  <c:v>0.1</c:v>
                </c:pt>
                <c:pt idx="16">
                  <c:v>0.04</c:v>
                </c:pt>
                <c:pt idx="17">
                  <c:v>0.09</c:v>
                </c:pt>
                <c:pt idx="18">
                  <c:v>0.07</c:v>
                </c:pt>
                <c:pt idx="19">
                  <c:v>0.09</c:v>
                </c:pt>
              </c:numCache>
            </c:numRef>
          </c:val>
          <c:smooth val="0"/>
        </c:ser>
        <c:dLbls>
          <c:showLegendKey val="0"/>
          <c:showVal val="0"/>
          <c:showCatName val="0"/>
          <c:showSerName val="0"/>
          <c:showPercent val="0"/>
          <c:showBubbleSize val="0"/>
        </c:dLbls>
        <c:marker val="1"/>
        <c:smooth val="0"/>
        <c:axId val="2129822024"/>
        <c:axId val="2129819032"/>
      </c:lineChart>
      <c:dateAx>
        <c:axId val="2129822024"/>
        <c:scaling>
          <c:orientation val="minMax"/>
        </c:scaling>
        <c:delete val="0"/>
        <c:axPos val="b"/>
        <c:numFmt formatCode="d\-mmm" sourceLinked="1"/>
        <c:majorTickMark val="none"/>
        <c:minorTickMark val="none"/>
        <c:tickLblPos val="nextTo"/>
        <c:crossAx val="2129819032"/>
        <c:crosses val="autoZero"/>
        <c:auto val="1"/>
        <c:lblOffset val="100"/>
        <c:baseTimeUnit val="days"/>
      </c:dateAx>
      <c:valAx>
        <c:axId val="2129819032"/>
        <c:scaling>
          <c:orientation val="minMax"/>
        </c:scaling>
        <c:delete val="0"/>
        <c:axPos val="l"/>
        <c:majorGridlines/>
        <c:numFmt formatCode="General" sourceLinked="1"/>
        <c:majorTickMark val="none"/>
        <c:minorTickMark val="none"/>
        <c:tickLblPos val="nextTo"/>
        <c:crossAx val="2129822024"/>
        <c:crosses val="autoZero"/>
        <c:crossBetween val="between"/>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29793227066129"/>
          <c:y val="0.0203417322834646"/>
          <c:w val="0.793006369630625"/>
          <c:h val="0.759236220472441"/>
        </c:manualLayout>
      </c:layout>
      <c:lineChart>
        <c:grouping val="standard"/>
        <c:varyColors val="0"/>
        <c:ser>
          <c:idx val="0"/>
          <c:order val="0"/>
          <c:tx>
            <c:strRef>
              <c:f>Sheet1!$B$1</c:f>
              <c:strCache>
                <c:ptCount val="1"/>
                <c:pt idx="0">
                  <c:v>6AM</c:v>
                </c:pt>
              </c:strCache>
            </c:strRef>
          </c:tx>
          <c:marker>
            <c:symbol val="none"/>
          </c:marker>
          <c:cat>
            <c:numRef>
              <c:f>Sheet1!$A$2:$A$22</c:f>
              <c:numCache>
                <c:formatCode>m/d/yyyy</c:formatCode>
                <c:ptCount val="21"/>
                <c:pt idx="0">
                  <c:v>40859.0</c:v>
                </c:pt>
                <c:pt idx="1">
                  <c:v>40860.0</c:v>
                </c:pt>
                <c:pt idx="2">
                  <c:v>40861.0</c:v>
                </c:pt>
                <c:pt idx="3">
                  <c:v>40862.0</c:v>
                </c:pt>
                <c:pt idx="4">
                  <c:v>40863.0</c:v>
                </c:pt>
                <c:pt idx="5">
                  <c:v>40864.0</c:v>
                </c:pt>
                <c:pt idx="6">
                  <c:v>40865.0</c:v>
                </c:pt>
                <c:pt idx="7">
                  <c:v>40866.0</c:v>
                </c:pt>
                <c:pt idx="8">
                  <c:v>40867.0</c:v>
                </c:pt>
                <c:pt idx="9">
                  <c:v>40868.0</c:v>
                </c:pt>
                <c:pt idx="10">
                  <c:v>40869.0</c:v>
                </c:pt>
                <c:pt idx="11">
                  <c:v>40870.0</c:v>
                </c:pt>
                <c:pt idx="12">
                  <c:v>40871.0</c:v>
                </c:pt>
                <c:pt idx="13">
                  <c:v>40872.0</c:v>
                </c:pt>
                <c:pt idx="14">
                  <c:v>40873.0</c:v>
                </c:pt>
                <c:pt idx="15">
                  <c:v>40874.0</c:v>
                </c:pt>
                <c:pt idx="16">
                  <c:v>40875.0</c:v>
                </c:pt>
                <c:pt idx="17">
                  <c:v>40876.0</c:v>
                </c:pt>
                <c:pt idx="18">
                  <c:v>40877.0</c:v>
                </c:pt>
                <c:pt idx="19">
                  <c:v>40878.0</c:v>
                </c:pt>
                <c:pt idx="20">
                  <c:v>40879.0</c:v>
                </c:pt>
              </c:numCache>
            </c:numRef>
          </c:cat>
          <c:val>
            <c:numRef>
              <c:f>Sheet1!$B$2:$B$22</c:f>
              <c:numCache>
                <c:formatCode>General</c:formatCode>
                <c:ptCount val="21"/>
                <c:pt idx="0">
                  <c:v>90.0</c:v>
                </c:pt>
                <c:pt idx="1">
                  <c:v>105.0</c:v>
                </c:pt>
                <c:pt idx="2">
                  <c:v>126.0</c:v>
                </c:pt>
                <c:pt idx="3">
                  <c:v>142.0</c:v>
                </c:pt>
                <c:pt idx="4">
                  <c:v>160.0</c:v>
                </c:pt>
                <c:pt idx="5">
                  <c:v>171.0</c:v>
                </c:pt>
                <c:pt idx="6">
                  <c:v>178.0</c:v>
                </c:pt>
                <c:pt idx="7">
                  <c:v>174.0</c:v>
                </c:pt>
                <c:pt idx="8">
                  <c:v>158.0</c:v>
                </c:pt>
                <c:pt idx="9">
                  <c:v>125.0</c:v>
                </c:pt>
                <c:pt idx="10">
                  <c:v>89.0</c:v>
                </c:pt>
                <c:pt idx="11">
                  <c:v>62.0</c:v>
                </c:pt>
                <c:pt idx="12">
                  <c:v>44.0</c:v>
                </c:pt>
                <c:pt idx="13">
                  <c:v>38.0</c:v>
                </c:pt>
                <c:pt idx="14">
                  <c:v>55.0</c:v>
                </c:pt>
                <c:pt idx="15">
                  <c:v>86.0</c:v>
                </c:pt>
                <c:pt idx="16">
                  <c:v>123.0</c:v>
                </c:pt>
                <c:pt idx="18">
                  <c:v>172.0</c:v>
                </c:pt>
                <c:pt idx="19">
                  <c:v>181.0</c:v>
                </c:pt>
                <c:pt idx="20">
                  <c:v>175.0</c:v>
                </c:pt>
              </c:numCache>
            </c:numRef>
          </c:val>
          <c:smooth val="0"/>
        </c:ser>
        <c:ser>
          <c:idx val="1"/>
          <c:order val="1"/>
          <c:tx>
            <c:strRef>
              <c:f>Sheet1!$C$1</c:f>
              <c:strCache>
                <c:ptCount val="1"/>
                <c:pt idx="0">
                  <c:v>2PM</c:v>
                </c:pt>
              </c:strCache>
            </c:strRef>
          </c:tx>
          <c:marker>
            <c:symbol val="none"/>
          </c:marker>
          <c:cat>
            <c:numRef>
              <c:f>Sheet1!$A$2:$A$22</c:f>
              <c:numCache>
                <c:formatCode>m/d/yyyy</c:formatCode>
                <c:ptCount val="21"/>
                <c:pt idx="0">
                  <c:v>40859.0</c:v>
                </c:pt>
                <c:pt idx="1">
                  <c:v>40860.0</c:v>
                </c:pt>
                <c:pt idx="2">
                  <c:v>40861.0</c:v>
                </c:pt>
                <c:pt idx="3">
                  <c:v>40862.0</c:v>
                </c:pt>
                <c:pt idx="4">
                  <c:v>40863.0</c:v>
                </c:pt>
                <c:pt idx="5">
                  <c:v>40864.0</c:v>
                </c:pt>
                <c:pt idx="6">
                  <c:v>40865.0</c:v>
                </c:pt>
                <c:pt idx="7">
                  <c:v>40866.0</c:v>
                </c:pt>
                <c:pt idx="8">
                  <c:v>40867.0</c:v>
                </c:pt>
                <c:pt idx="9">
                  <c:v>40868.0</c:v>
                </c:pt>
                <c:pt idx="10">
                  <c:v>40869.0</c:v>
                </c:pt>
                <c:pt idx="11">
                  <c:v>40870.0</c:v>
                </c:pt>
                <c:pt idx="12">
                  <c:v>40871.0</c:v>
                </c:pt>
                <c:pt idx="13">
                  <c:v>40872.0</c:v>
                </c:pt>
                <c:pt idx="14">
                  <c:v>40873.0</c:v>
                </c:pt>
                <c:pt idx="15">
                  <c:v>40874.0</c:v>
                </c:pt>
                <c:pt idx="16">
                  <c:v>40875.0</c:v>
                </c:pt>
                <c:pt idx="17">
                  <c:v>40876.0</c:v>
                </c:pt>
                <c:pt idx="18">
                  <c:v>40877.0</c:v>
                </c:pt>
                <c:pt idx="19">
                  <c:v>40878.0</c:v>
                </c:pt>
                <c:pt idx="20">
                  <c:v>40879.0</c:v>
                </c:pt>
              </c:numCache>
            </c:numRef>
          </c:cat>
          <c:val>
            <c:numRef>
              <c:f>Sheet1!$C$2:$C$22</c:f>
              <c:numCache>
                <c:formatCode>General</c:formatCode>
                <c:ptCount val="21"/>
                <c:pt idx="0">
                  <c:v>201.0</c:v>
                </c:pt>
                <c:pt idx="1">
                  <c:v>195.0</c:v>
                </c:pt>
                <c:pt idx="2">
                  <c:v>181.0</c:v>
                </c:pt>
                <c:pt idx="3">
                  <c:v>162.0</c:v>
                </c:pt>
                <c:pt idx="4">
                  <c:v>138.0</c:v>
                </c:pt>
                <c:pt idx="6">
                  <c:v>95.0</c:v>
                </c:pt>
                <c:pt idx="7">
                  <c:v>85.0</c:v>
                </c:pt>
                <c:pt idx="8">
                  <c:v>79.0</c:v>
                </c:pt>
                <c:pt idx="9">
                  <c:v>83.0</c:v>
                </c:pt>
                <c:pt idx="10">
                  <c:v>101.0</c:v>
                </c:pt>
                <c:pt idx="11">
                  <c:v>138.0</c:v>
                </c:pt>
                <c:pt idx="12">
                  <c:v>174.0</c:v>
                </c:pt>
                <c:pt idx="13">
                  <c:v>196.0</c:v>
                </c:pt>
                <c:pt idx="14">
                  <c:v>204.0</c:v>
                </c:pt>
                <c:pt idx="15">
                  <c:v>195.0</c:v>
                </c:pt>
                <c:pt idx="16">
                  <c:v>175.0</c:v>
                </c:pt>
                <c:pt idx="19">
                  <c:v>110.0</c:v>
                </c:pt>
              </c:numCache>
            </c:numRef>
          </c:val>
          <c:smooth val="0"/>
        </c:ser>
        <c:ser>
          <c:idx val="2"/>
          <c:order val="2"/>
          <c:tx>
            <c:strRef>
              <c:f>Sheet1!$D$1</c:f>
              <c:strCache>
                <c:ptCount val="1"/>
                <c:pt idx="0">
                  <c:v>10PM</c:v>
                </c:pt>
              </c:strCache>
            </c:strRef>
          </c:tx>
          <c:marker>
            <c:symbol val="none"/>
          </c:marker>
          <c:cat>
            <c:numRef>
              <c:f>Sheet1!$A$2:$A$22</c:f>
              <c:numCache>
                <c:formatCode>m/d/yyyy</c:formatCode>
                <c:ptCount val="21"/>
                <c:pt idx="0">
                  <c:v>40859.0</c:v>
                </c:pt>
                <c:pt idx="1">
                  <c:v>40860.0</c:v>
                </c:pt>
                <c:pt idx="2">
                  <c:v>40861.0</c:v>
                </c:pt>
                <c:pt idx="3">
                  <c:v>40862.0</c:v>
                </c:pt>
                <c:pt idx="4">
                  <c:v>40863.0</c:v>
                </c:pt>
                <c:pt idx="5">
                  <c:v>40864.0</c:v>
                </c:pt>
                <c:pt idx="6">
                  <c:v>40865.0</c:v>
                </c:pt>
                <c:pt idx="7">
                  <c:v>40866.0</c:v>
                </c:pt>
                <c:pt idx="8">
                  <c:v>40867.0</c:v>
                </c:pt>
                <c:pt idx="9">
                  <c:v>40868.0</c:v>
                </c:pt>
                <c:pt idx="10">
                  <c:v>40869.0</c:v>
                </c:pt>
                <c:pt idx="11">
                  <c:v>40870.0</c:v>
                </c:pt>
                <c:pt idx="12">
                  <c:v>40871.0</c:v>
                </c:pt>
                <c:pt idx="13">
                  <c:v>40872.0</c:v>
                </c:pt>
                <c:pt idx="14">
                  <c:v>40873.0</c:v>
                </c:pt>
                <c:pt idx="15">
                  <c:v>40874.0</c:v>
                </c:pt>
                <c:pt idx="16">
                  <c:v>40875.0</c:v>
                </c:pt>
                <c:pt idx="17">
                  <c:v>40876.0</c:v>
                </c:pt>
                <c:pt idx="18">
                  <c:v>40877.0</c:v>
                </c:pt>
                <c:pt idx="19">
                  <c:v>40878.0</c:v>
                </c:pt>
                <c:pt idx="20">
                  <c:v>40879.0</c:v>
                </c:pt>
              </c:numCache>
            </c:numRef>
          </c:cat>
          <c:val>
            <c:numRef>
              <c:f>Sheet1!$D$2:$D$22</c:f>
              <c:numCache>
                <c:formatCode>General</c:formatCode>
                <c:ptCount val="21"/>
                <c:pt idx="0">
                  <c:v>122.0</c:v>
                </c:pt>
                <c:pt idx="1">
                  <c:v>98.0</c:v>
                </c:pt>
                <c:pt idx="2">
                  <c:v>84.0</c:v>
                </c:pt>
                <c:pt idx="3">
                  <c:v>81.0</c:v>
                </c:pt>
                <c:pt idx="4">
                  <c:v>88.0</c:v>
                </c:pt>
                <c:pt idx="5">
                  <c:v>104.0</c:v>
                </c:pt>
                <c:pt idx="6">
                  <c:v>126.0</c:v>
                </c:pt>
                <c:pt idx="7">
                  <c:v>156.0</c:v>
                </c:pt>
                <c:pt idx="8">
                  <c:v>172.0</c:v>
                </c:pt>
                <c:pt idx="9">
                  <c:v>186.0</c:v>
                </c:pt>
                <c:pt idx="10">
                  <c:v>192.0</c:v>
                </c:pt>
                <c:pt idx="11">
                  <c:v>184.0</c:v>
                </c:pt>
                <c:pt idx="12">
                  <c:v>158.0</c:v>
                </c:pt>
                <c:pt idx="13">
                  <c:v>124.0</c:v>
                </c:pt>
                <c:pt idx="14">
                  <c:v>96.0</c:v>
                </c:pt>
                <c:pt idx="15">
                  <c:v>76.0</c:v>
                </c:pt>
                <c:pt idx="16">
                  <c:v>68.0</c:v>
                </c:pt>
                <c:pt idx="17">
                  <c:v>71.0</c:v>
                </c:pt>
                <c:pt idx="18">
                  <c:v>89.0</c:v>
                </c:pt>
                <c:pt idx="19">
                  <c:v>109.0</c:v>
                </c:pt>
              </c:numCache>
            </c:numRef>
          </c:val>
          <c:smooth val="0"/>
        </c:ser>
        <c:dLbls>
          <c:showLegendKey val="0"/>
          <c:showVal val="0"/>
          <c:showCatName val="0"/>
          <c:showSerName val="0"/>
          <c:showPercent val="0"/>
          <c:showBubbleSize val="0"/>
        </c:dLbls>
        <c:marker val="1"/>
        <c:smooth val="0"/>
        <c:axId val="2129751736"/>
        <c:axId val="2129748680"/>
      </c:lineChart>
      <c:dateAx>
        <c:axId val="2129751736"/>
        <c:scaling>
          <c:orientation val="minMax"/>
        </c:scaling>
        <c:delete val="0"/>
        <c:axPos val="b"/>
        <c:numFmt formatCode="m/d/yyyy" sourceLinked="1"/>
        <c:majorTickMark val="out"/>
        <c:minorTickMark val="none"/>
        <c:tickLblPos val="nextTo"/>
        <c:crossAx val="2129748680"/>
        <c:crosses val="autoZero"/>
        <c:auto val="1"/>
        <c:lblOffset val="100"/>
        <c:baseTimeUnit val="days"/>
      </c:dateAx>
      <c:valAx>
        <c:axId val="2129748680"/>
        <c:scaling>
          <c:orientation val="minMax"/>
        </c:scaling>
        <c:delete val="0"/>
        <c:axPos val="l"/>
        <c:majorGridlines/>
        <c:numFmt formatCode="General" sourceLinked="1"/>
        <c:majorTickMark val="out"/>
        <c:minorTickMark val="none"/>
        <c:tickLblPos val="nextTo"/>
        <c:crossAx val="21297517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Shipping Frequency</a:t>
            </a:r>
            <a:r>
              <a:rPr lang="en-US" baseline="0"/>
              <a:t> NW of </a:t>
            </a:r>
          </a:p>
          <a:p>
            <a:pPr>
              <a:defRPr/>
            </a:pPr>
            <a:r>
              <a:rPr lang="en-US" baseline="0"/>
              <a:t>Tenerife</a:t>
            </a:r>
            <a:endParaRPr lang="en-US"/>
          </a:p>
        </c:rich>
      </c:tx>
      <c:layout>
        <c:manualLayout>
          <c:xMode val="edge"/>
          <c:yMode val="edge"/>
          <c:x val="0.185707423364532"/>
          <c:y val="0.0333333333333333"/>
        </c:manualLayout>
      </c:layout>
      <c:overlay val="0"/>
    </c:title>
    <c:autoTitleDeleted val="0"/>
    <c:plotArea>
      <c:layout/>
      <c:lineChart>
        <c:grouping val="standard"/>
        <c:varyColors val="0"/>
        <c:ser>
          <c:idx val="0"/>
          <c:order val="0"/>
          <c:tx>
            <c:v>1:30PM</c:v>
          </c:tx>
          <c:marker>
            <c:symbol val="none"/>
          </c:marker>
          <c:cat>
            <c:numRef>
              <c:f>Sheet1!$A$6:$T$6</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Sheet1!$A$7:$T$7</c:f>
              <c:numCache>
                <c:formatCode>General</c:formatCode>
                <c:ptCount val="20"/>
                <c:pt idx="0">
                  <c:v>0.0</c:v>
                </c:pt>
                <c:pt idx="2">
                  <c:v>0.0</c:v>
                </c:pt>
                <c:pt idx="3">
                  <c:v>0.0</c:v>
                </c:pt>
                <c:pt idx="4">
                  <c:v>0.0</c:v>
                </c:pt>
                <c:pt idx="5">
                  <c:v>1.0</c:v>
                </c:pt>
                <c:pt idx="6">
                  <c:v>1.0</c:v>
                </c:pt>
                <c:pt idx="7">
                  <c:v>1.0</c:v>
                </c:pt>
                <c:pt idx="8">
                  <c:v>1.0</c:v>
                </c:pt>
                <c:pt idx="9">
                  <c:v>0.0</c:v>
                </c:pt>
                <c:pt idx="10">
                  <c:v>0.0</c:v>
                </c:pt>
                <c:pt idx="11">
                  <c:v>0.0</c:v>
                </c:pt>
                <c:pt idx="12">
                  <c:v>1.0</c:v>
                </c:pt>
                <c:pt idx="13">
                  <c:v>0.0</c:v>
                </c:pt>
                <c:pt idx="14">
                  <c:v>1.0</c:v>
                </c:pt>
                <c:pt idx="15">
                  <c:v>1.0</c:v>
                </c:pt>
                <c:pt idx="16">
                  <c:v>0.0</c:v>
                </c:pt>
                <c:pt idx="17">
                  <c:v>0.0</c:v>
                </c:pt>
                <c:pt idx="18">
                  <c:v>0.0</c:v>
                </c:pt>
                <c:pt idx="19">
                  <c:v>1.0</c:v>
                </c:pt>
              </c:numCache>
            </c:numRef>
          </c:val>
          <c:smooth val="0"/>
        </c:ser>
        <c:ser>
          <c:idx val="1"/>
          <c:order val="1"/>
          <c:tx>
            <c:v>10:30PM</c:v>
          </c:tx>
          <c:marker>
            <c:symbol val="none"/>
          </c:marker>
          <c:cat>
            <c:numRef>
              <c:f>Sheet1!$A$6:$T$6</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Sheet1!$A$8:$T$8</c:f>
              <c:numCache>
                <c:formatCode>General</c:formatCode>
                <c:ptCount val="20"/>
                <c:pt idx="0">
                  <c:v>0.0</c:v>
                </c:pt>
                <c:pt idx="2">
                  <c:v>0.0</c:v>
                </c:pt>
                <c:pt idx="3">
                  <c:v>0.0</c:v>
                </c:pt>
                <c:pt idx="4">
                  <c:v>0.0</c:v>
                </c:pt>
                <c:pt idx="5">
                  <c:v>1.0</c:v>
                </c:pt>
                <c:pt idx="6">
                  <c:v>0.0</c:v>
                </c:pt>
                <c:pt idx="7">
                  <c:v>1.0</c:v>
                </c:pt>
                <c:pt idx="8">
                  <c:v>0.0</c:v>
                </c:pt>
                <c:pt idx="9">
                  <c:v>0.0</c:v>
                </c:pt>
                <c:pt idx="10">
                  <c:v>0.0</c:v>
                </c:pt>
                <c:pt idx="11">
                  <c:v>0.0</c:v>
                </c:pt>
                <c:pt idx="12">
                  <c:v>0.0</c:v>
                </c:pt>
                <c:pt idx="13">
                  <c:v>1.0</c:v>
                </c:pt>
                <c:pt idx="14">
                  <c:v>1.0</c:v>
                </c:pt>
                <c:pt idx="15">
                  <c:v>0.0</c:v>
                </c:pt>
                <c:pt idx="16">
                  <c:v>1.0</c:v>
                </c:pt>
                <c:pt idx="17">
                  <c:v>1.0</c:v>
                </c:pt>
                <c:pt idx="18">
                  <c:v>0.0</c:v>
                </c:pt>
                <c:pt idx="19">
                  <c:v>1.0</c:v>
                </c:pt>
              </c:numCache>
            </c:numRef>
          </c:val>
          <c:smooth val="0"/>
        </c:ser>
        <c:ser>
          <c:idx val="2"/>
          <c:order val="2"/>
          <c:tx>
            <c:v>6AM</c:v>
          </c:tx>
          <c:marker>
            <c:symbol val="none"/>
          </c:marker>
          <c:cat>
            <c:numRef>
              <c:f>Sheet1!$A$6:$T$6</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Sheet1!$A$9:$T$9</c:f>
              <c:numCache>
                <c:formatCode>General</c:formatCode>
                <c:ptCount val="20"/>
                <c:pt idx="0">
                  <c:v>1.0</c:v>
                </c:pt>
                <c:pt idx="2">
                  <c:v>0.0</c:v>
                </c:pt>
                <c:pt idx="3">
                  <c:v>1.0</c:v>
                </c:pt>
                <c:pt idx="4">
                  <c:v>0.0</c:v>
                </c:pt>
                <c:pt idx="5">
                  <c:v>0.0</c:v>
                </c:pt>
                <c:pt idx="6">
                  <c:v>0.0</c:v>
                </c:pt>
                <c:pt idx="7">
                  <c:v>0.0</c:v>
                </c:pt>
                <c:pt idx="8">
                  <c:v>1.0</c:v>
                </c:pt>
                <c:pt idx="9">
                  <c:v>0.0</c:v>
                </c:pt>
                <c:pt idx="10">
                  <c:v>1.0</c:v>
                </c:pt>
                <c:pt idx="11">
                  <c:v>1.0</c:v>
                </c:pt>
                <c:pt idx="12">
                  <c:v>0.0</c:v>
                </c:pt>
                <c:pt idx="13">
                  <c:v>1.0</c:v>
                </c:pt>
                <c:pt idx="14">
                  <c:v>0.0</c:v>
                </c:pt>
                <c:pt idx="15">
                  <c:v>0.0</c:v>
                </c:pt>
                <c:pt idx="16">
                  <c:v>1.0</c:v>
                </c:pt>
                <c:pt idx="17">
                  <c:v>0.0</c:v>
                </c:pt>
                <c:pt idx="18">
                  <c:v>0.0</c:v>
                </c:pt>
                <c:pt idx="19">
                  <c:v>0.0</c:v>
                </c:pt>
              </c:numCache>
            </c:numRef>
          </c:val>
          <c:smooth val="0"/>
        </c:ser>
        <c:dLbls>
          <c:showLegendKey val="0"/>
          <c:showVal val="0"/>
          <c:showCatName val="0"/>
          <c:showSerName val="0"/>
          <c:showPercent val="0"/>
          <c:showBubbleSize val="0"/>
        </c:dLbls>
        <c:marker val="1"/>
        <c:smooth val="0"/>
        <c:axId val="2129665240"/>
        <c:axId val="2129662200"/>
      </c:lineChart>
      <c:dateAx>
        <c:axId val="2129665240"/>
        <c:scaling>
          <c:orientation val="minMax"/>
        </c:scaling>
        <c:delete val="0"/>
        <c:axPos val="b"/>
        <c:numFmt formatCode="d\-mmm" sourceLinked="1"/>
        <c:majorTickMark val="in"/>
        <c:minorTickMark val="none"/>
        <c:tickLblPos val="nextTo"/>
        <c:crossAx val="2129662200"/>
        <c:crosses val="autoZero"/>
        <c:auto val="1"/>
        <c:lblOffset val="100"/>
        <c:baseTimeUnit val="days"/>
      </c:dateAx>
      <c:valAx>
        <c:axId val="2129662200"/>
        <c:scaling>
          <c:orientation val="minMax"/>
          <c:max val="10.0"/>
        </c:scaling>
        <c:delete val="0"/>
        <c:axPos val="l"/>
        <c:majorGridlines/>
        <c:title>
          <c:tx>
            <c:rich>
              <a:bodyPr/>
              <a:lstStyle/>
              <a:p>
                <a:pPr>
                  <a:defRPr/>
                </a:pPr>
                <a:r>
                  <a:rPr lang="en-US"/>
                  <a:t># of ships</a:t>
                </a:r>
              </a:p>
            </c:rich>
          </c:tx>
          <c:layout/>
          <c:overlay val="0"/>
        </c:title>
        <c:numFmt formatCode="General" sourceLinked="1"/>
        <c:majorTickMark val="out"/>
        <c:minorTickMark val="none"/>
        <c:tickLblPos val="nextTo"/>
        <c:crossAx val="2129665240"/>
        <c:crosses val="autoZero"/>
        <c:crossBetween val="between"/>
        <c:majorUnit val="1.0"/>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Shipping Frequency NW of</a:t>
            </a:r>
          </a:p>
          <a:p>
            <a:pPr>
              <a:defRPr/>
            </a:pPr>
            <a:r>
              <a:rPr lang="en-US"/>
              <a:t>La Gomera</a:t>
            </a:r>
          </a:p>
        </c:rich>
      </c:tx>
      <c:layout/>
      <c:overlay val="0"/>
    </c:title>
    <c:autoTitleDeleted val="0"/>
    <c:plotArea>
      <c:layout/>
      <c:lineChart>
        <c:grouping val="standard"/>
        <c:varyColors val="0"/>
        <c:ser>
          <c:idx val="0"/>
          <c:order val="0"/>
          <c:tx>
            <c:v>1:30PM</c:v>
          </c:tx>
          <c:marker>
            <c:symbol val="none"/>
          </c:marker>
          <c:cat>
            <c:numRef>
              <c:f>Sheet1!$A$1:$T$1</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Sheet1!$A$2:$T$2</c:f>
              <c:numCache>
                <c:formatCode>General</c:formatCode>
                <c:ptCount val="20"/>
                <c:pt idx="0">
                  <c:v>0.0</c:v>
                </c:pt>
                <c:pt idx="2">
                  <c:v>0.0</c:v>
                </c:pt>
                <c:pt idx="3">
                  <c:v>0.0</c:v>
                </c:pt>
                <c:pt idx="4">
                  <c:v>0.0</c:v>
                </c:pt>
                <c:pt idx="5">
                  <c:v>0.0</c:v>
                </c:pt>
                <c:pt idx="6">
                  <c:v>0.0</c:v>
                </c:pt>
                <c:pt idx="7">
                  <c:v>0.0</c:v>
                </c:pt>
                <c:pt idx="8">
                  <c:v>0.0</c:v>
                </c:pt>
                <c:pt idx="9">
                  <c:v>0.0</c:v>
                </c:pt>
                <c:pt idx="10">
                  <c:v>1.0</c:v>
                </c:pt>
                <c:pt idx="11">
                  <c:v>0.0</c:v>
                </c:pt>
                <c:pt idx="12">
                  <c:v>0.0</c:v>
                </c:pt>
                <c:pt idx="13">
                  <c:v>0.0</c:v>
                </c:pt>
                <c:pt idx="14">
                  <c:v>0.0</c:v>
                </c:pt>
                <c:pt idx="15">
                  <c:v>0.0</c:v>
                </c:pt>
                <c:pt idx="16">
                  <c:v>0.0</c:v>
                </c:pt>
                <c:pt idx="17">
                  <c:v>0.0</c:v>
                </c:pt>
                <c:pt idx="18">
                  <c:v>0.0</c:v>
                </c:pt>
                <c:pt idx="19">
                  <c:v>0.0</c:v>
                </c:pt>
              </c:numCache>
            </c:numRef>
          </c:val>
          <c:smooth val="0"/>
        </c:ser>
        <c:ser>
          <c:idx val="1"/>
          <c:order val="1"/>
          <c:tx>
            <c:v>10:30PM</c:v>
          </c:tx>
          <c:marker>
            <c:symbol val="none"/>
          </c:marker>
          <c:cat>
            <c:numRef>
              <c:f>Sheet1!$A$1:$T$1</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Sheet1!$A$3:$T$3</c:f>
              <c:numCache>
                <c:formatCode>General</c:formatCode>
                <c:ptCount val="20"/>
                <c:pt idx="0">
                  <c:v>0.0</c:v>
                </c:pt>
                <c:pt idx="2">
                  <c:v>0.0</c:v>
                </c:pt>
                <c:pt idx="3">
                  <c:v>0.0</c:v>
                </c:pt>
                <c:pt idx="4">
                  <c:v>0.0</c:v>
                </c:pt>
                <c:pt idx="5">
                  <c:v>1.0</c:v>
                </c:pt>
                <c:pt idx="6">
                  <c:v>0.0</c:v>
                </c:pt>
                <c:pt idx="7">
                  <c:v>0.0</c:v>
                </c:pt>
                <c:pt idx="8">
                  <c:v>1.0</c:v>
                </c:pt>
                <c:pt idx="9">
                  <c:v>0.0</c:v>
                </c:pt>
                <c:pt idx="10">
                  <c:v>0.0</c:v>
                </c:pt>
                <c:pt idx="11">
                  <c:v>0.0</c:v>
                </c:pt>
                <c:pt idx="12">
                  <c:v>0.0</c:v>
                </c:pt>
                <c:pt idx="13">
                  <c:v>0.0</c:v>
                </c:pt>
                <c:pt idx="14">
                  <c:v>0.0</c:v>
                </c:pt>
                <c:pt idx="15">
                  <c:v>1.0</c:v>
                </c:pt>
                <c:pt idx="16">
                  <c:v>1.0</c:v>
                </c:pt>
                <c:pt idx="17">
                  <c:v>1.0</c:v>
                </c:pt>
                <c:pt idx="18">
                  <c:v>0.0</c:v>
                </c:pt>
                <c:pt idx="19">
                  <c:v>2.0</c:v>
                </c:pt>
              </c:numCache>
            </c:numRef>
          </c:val>
          <c:smooth val="0"/>
        </c:ser>
        <c:ser>
          <c:idx val="2"/>
          <c:order val="2"/>
          <c:tx>
            <c:v>6AM</c:v>
          </c:tx>
          <c:marker>
            <c:symbol val="none"/>
          </c:marker>
          <c:cat>
            <c:numRef>
              <c:f>Sheet1!$A$1:$T$1</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Sheet1!$A$4:$T$4</c:f>
              <c:numCache>
                <c:formatCode>General</c:formatCode>
                <c:ptCount val="20"/>
                <c:pt idx="0">
                  <c:v>1.0</c:v>
                </c:pt>
                <c:pt idx="2">
                  <c:v>1.0</c:v>
                </c:pt>
                <c:pt idx="3">
                  <c:v>1.0</c:v>
                </c:pt>
                <c:pt idx="4">
                  <c:v>1.0</c:v>
                </c:pt>
                <c:pt idx="5">
                  <c:v>1.0</c:v>
                </c:pt>
                <c:pt idx="6">
                  <c:v>0.0</c:v>
                </c:pt>
                <c:pt idx="7">
                  <c:v>0.0</c:v>
                </c:pt>
                <c:pt idx="8">
                  <c:v>0.0</c:v>
                </c:pt>
                <c:pt idx="9">
                  <c:v>0.0</c:v>
                </c:pt>
                <c:pt idx="10">
                  <c:v>2.0</c:v>
                </c:pt>
                <c:pt idx="11">
                  <c:v>1.0</c:v>
                </c:pt>
                <c:pt idx="12">
                  <c:v>1.0</c:v>
                </c:pt>
                <c:pt idx="13">
                  <c:v>1.0</c:v>
                </c:pt>
                <c:pt idx="14">
                  <c:v>0.0</c:v>
                </c:pt>
                <c:pt idx="15">
                  <c:v>0.0</c:v>
                </c:pt>
                <c:pt idx="16">
                  <c:v>1.0</c:v>
                </c:pt>
                <c:pt idx="17">
                  <c:v>0.0</c:v>
                </c:pt>
                <c:pt idx="18">
                  <c:v>1.0</c:v>
                </c:pt>
                <c:pt idx="19">
                  <c:v>1.0</c:v>
                </c:pt>
              </c:numCache>
            </c:numRef>
          </c:val>
          <c:smooth val="0"/>
        </c:ser>
        <c:dLbls>
          <c:showLegendKey val="0"/>
          <c:showVal val="0"/>
          <c:showCatName val="0"/>
          <c:showSerName val="0"/>
          <c:showPercent val="0"/>
          <c:showBubbleSize val="0"/>
        </c:dLbls>
        <c:marker val="1"/>
        <c:smooth val="0"/>
        <c:axId val="2131067256"/>
        <c:axId val="2131070264"/>
      </c:lineChart>
      <c:dateAx>
        <c:axId val="2131067256"/>
        <c:scaling>
          <c:orientation val="minMax"/>
        </c:scaling>
        <c:delete val="0"/>
        <c:axPos val="b"/>
        <c:numFmt formatCode="d\-mmm" sourceLinked="1"/>
        <c:majorTickMark val="in"/>
        <c:minorTickMark val="none"/>
        <c:tickLblPos val="nextTo"/>
        <c:crossAx val="2131070264"/>
        <c:crosses val="autoZero"/>
        <c:auto val="1"/>
        <c:lblOffset val="100"/>
        <c:baseTimeUnit val="days"/>
      </c:dateAx>
      <c:valAx>
        <c:axId val="2131070264"/>
        <c:scaling>
          <c:orientation val="minMax"/>
          <c:max val="10.0"/>
        </c:scaling>
        <c:delete val="0"/>
        <c:axPos val="l"/>
        <c:majorGridlines/>
        <c:title>
          <c:tx>
            <c:rich>
              <a:bodyPr/>
              <a:lstStyle/>
              <a:p>
                <a:pPr>
                  <a:defRPr/>
                </a:pPr>
                <a:r>
                  <a:rPr lang="en-US"/>
                  <a:t># of ships</a:t>
                </a:r>
              </a:p>
            </c:rich>
          </c:tx>
          <c:layout/>
          <c:overlay val="0"/>
        </c:title>
        <c:numFmt formatCode="General" sourceLinked="1"/>
        <c:majorTickMark val="out"/>
        <c:minorTickMark val="none"/>
        <c:tickLblPos val="nextTo"/>
        <c:crossAx val="2131067256"/>
        <c:crosses val="autoZero"/>
        <c:crossBetween val="between"/>
        <c:majorUnit val="1.0"/>
      </c:valAx>
    </c:plotArea>
    <c:legend>
      <c:legendPos val="r"/>
      <c:layout/>
      <c:overlay val="0"/>
    </c:legend>
    <c:plotVisOnly val="1"/>
    <c:dispBlanksAs val="gap"/>
    <c:showDLblsOverMax val="0"/>
  </c:chart>
  <c:spPr>
    <a:noFill/>
    <a:ln>
      <a:solidFill>
        <a:srgbClr val="4F81BD"/>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Shipping Frequency Between</a:t>
            </a:r>
          </a:p>
          <a:p>
            <a:pPr>
              <a:defRPr/>
            </a:pPr>
            <a:r>
              <a:rPr lang="en-US"/>
              <a:t>Tenerife and Gran</a:t>
            </a:r>
            <a:r>
              <a:rPr lang="en-US" baseline="0"/>
              <a:t> Canaria</a:t>
            </a:r>
            <a:endParaRPr lang="en-US"/>
          </a:p>
        </c:rich>
      </c:tx>
      <c:layout/>
      <c:overlay val="0"/>
    </c:title>
    <c:autoTitleDeleted val="0"/>
    <c:plotArea>
      <c:layout/>
      <c:lineChart>
        <c:grouping val="standard"/>
        <c:varyColors val="0"/>
        <c:ser>
          <c:idx val="0"/>
          <c:order val="0"/>
          <c:tx>
            <c:v>1:30PM</c:v>
          </c:tx>
          <c:marker>
            <c:symbol val="none"/>
          </c:marker>
          <c:cat>
            <c:numRef>
              <c:f>Sheet1!$A$11:$T$11</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Sheet1!$A$12:$T$12</c:f>
              <c:numCache>
                <c:formatCode>General</c:formatCode>
                <c:ptCount val="20"/>
                <c:pt idx="0">
                  <c:v>4.0</c:v>
                </c:pt>
                <c:pt idx="2">
                  <c:v>3.0</c:v>
                </c:pt>
                <c:pt idx="3">
                  <c:v>4.0</c:v>
                </c:pt>
                <c:pt idx="4">
                  <c:v>4.0</c:v>
                </c:pt>
                <c:pt idx="5">
                  <c:v>5.0</c:v>
                </c:pt>
                <c:pt idx="6">
                  <c:v>1.0</c:v>
                </c:pt>
                <c:pt idx="7">
                  <c:v>3.0</c:v>
                </c:pt>
                <c:pt idx="8">
                  <c:v>4.0</c:v>
                </c:pt>
                <c:pt idx="9">
                  <c:v>2.0</c:v>
                </c:pt>
                <c:pt idx="10">
                  <c:v>3.0</c:v>
                </c:pt>
                <c:pt idx="11">
                  <c:v>4.0</c:v>
                </c:pt>
                <c:pt idx="12">
                  <c:v>2.0</c:v>
                </c:pt>
                <c:pt idx="13">
                  <c:v>3.0</c:v>
                </c:pt>
                <c:pt idx="14">
                  <c:v>2.0</c:v>
                </c:pt>
                <c:pt idx="15">
                  <c:v>3.0</c:v>
                </c:pt>
                <c:pt idx="16">
                  <c:v>3.0</c:v>
                </c:pt>
                <c:pt idx="17">
                  <c:v>1.0</c:v>
                </c:pt>
                <c:pt idx="18">
                  <c:v>6.0</c:v>
                </c:pt>
                <c:pt idx="19">
                  <c:v>1.0</c:v>
                </c:pt>
              </c:numCache>
            </c:numRef>
          </c:val>
          <c:smooth val="0"/>
        </c:ser>
        <c:ser>
          <c:idx val="1"/>
          <c:order val="1"/>
          <c:tx>
            <c:v>10:30PM</c:v>
          </c:tx>
          <c:marker>
            <c:symbol val="none"/>
          </c:marker>
          <c:cat>
            <c:numRef>
              <c:f>Sheet1!$A$11:$T$11</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Sheet1!$A$13:$T$13</c:f>
              <c:numCache>
                <c:formatCode>General</c:formatCode>
                <c:ptCount val="20"/>
                <c:pt idx="0">
                  <c:v>3.0</c:v>
                </c:pt>
                <c:pt idx="2">
                  <c:v>3.0</c:v>
                </c:pt>
                <c:pt idx="3">
                  <c:v>2.0</c:v>
                </c:pt>
                <c:pt idx="4">
                  <c:v>4.0</c:v>
                </c:pt>
                <c:pt idx="5">
                  <c:v>2.0</c:v>
                </c:pt>
                <c:pt idx="6">
                  <c:v>3.0</c:v>
                </c:pt>
                <c:pt idx="7">
                  <c:v>5.0</c:v>
                </c:pt>
                <c:pt idx="8">
                  <c:v>3.0</c:v>
                </c:pt>
                <c:pt idx="9">
                  <c:v>2.0</c:v>
                </c:pt>
                <c:pt idx="10">
                  <c:v>1.0</c:v>
                </c:pt>
                <c:pt idx="11">
                  <c:v>0.0</c:v>
                </c:pt>
                <c:pt idx="12">
                  <c:v>5.0</c:v>
                </c:pt>
                <c:pt idx="13">
                  <c:v>3.0</c:v>
                </c:pt>
                <c:pt idx="14">
                  <c:v>3.0</c:v>
                </c:pt>
                <c:pt idx="15">
                  <c:v>2.0</c:v>
                </c:pt>
                <c:pt idx="16">
                  <c:v>3.0</c:v>
                </c:pt>
                <c:pt idx="17">
                  <c:v>2.0</c:v>
                </c:pt>
                <c:pt idx="18">
                  <c:v>1.0</c:v>
                </c:pt>
                <c:pt idx="19">
                  <c:v>4.0</c:v>
                </c:pt>
              </c:numCache>
            </c:numRef>
          </c:val>
          <c:smooth val="0"/>
        </c:ser>
        <c:ser>
          <c:idx val="2"/>
          <c:order val="2"/>
          <c:tx>
            <c:v>6AM</c:v>
          </c:tx>
          <c:marker>
            <c:symbol val="none"/>
          </c:marker>
          <c:cat>
            <c:numRef>
              <c:f>Sheet1!$A$11:$T$11</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Sheet1!$A$14:$T$14</c:f>
              <c:numCache>
                <c:formatCode>General</c:formatCode>
                <c:ptCount val="20"/>
                <c:pt idx="0">
                  <c:v>2.0</c:v>
                </c:pt>
                <c:pt idx="2">
                  <c:v>5.0</c:v>
                </c:pt>
                <c:pt idx="3">
                  <c:v>3.0</c:v>
                </c:pt>
                <c:pt idx="4">
                  <c:v>3.0</c:v>
                </c:pt>
                <c:pt idx="5">
                  <c:v>4.0</c:v>
                </c:pt>
                <c:pt idx="6">
                  <c:v>3.0</c:v>
                </c:pt>
                <c:pt idx="7">
                  <c:v>2.0</c:v>
                </c:pt>
                <c:pt idx="8">
                  <c:v>1.0</c:v>
                </c:pt>
                <c:pt idx="9">
                  <c:v>0.0</c:v>
                </c:pt>
                <c:pt idx="10">
                  <c:v>5.0</c:v>
                </c:pt>
                <c:pt idx="11">
                  <c:v>2.0</c:v>
                </c:pt>
                <c:pt idx="12">
                  <c:v>3.0</c:v>
                </c:pt>
                <c:pt idx="13">
                  <c:v>0.0</c:v>
                </c:pt>
                <c:pt idx="14">
                  <c:v>2.0</c:v>
                </c:pt>
                <c:pt idx="15">
                  <c:v>2.0</c:v>
                </c:pt>
                <c:pt idx="16">
                  <c:v>3.0</c:v>
                </c:pt>
                <c:pt idx="17">
                  <c:v>1.0</c:v>
                </c:pt>
                <c:pt idx="18">
                  <c:v>3.0</c:v>
                </c:pt>
                <c:pt idx="19">
                  <c:v>4.0</c:v>
                </c:pt>
              </c:numCache>
            </c:numRef>
          </c:val>
          <c:smooth val="0"/>
        </c:ser>
        <c:dLbls>
          <c:showLegendKey val="0"/>
          <c:showVal val="0"/>
          <c:showCatName val="0"/>
          <c:showSerName val="0"/>
          <c:showPercent val="0"/>
          <c:showBubbleSize val="0"/>
        </c:dLbls>
        <c:marker val="1"/>
        <c:smooth val="0"/>
        <c:axId val="2131103816"/>
        <c:axId val="2131106840"/>
      </c:lineChart>
      <c:dateAx>
        <c:axId val="2131103816"/>
        <c:scaling>
          <c:orientation val="minMax"/>
        </c:scaling>
        <c:delete val="0"/>
        <c:axPos val="b"/>
        <c:numFmt formatCode="d\-mmm" sourceLinked="1"/>
        <c:majorTickMark val="in"/>
        <c:minorTickMark val="none"/>
        <c:tickLblPos val="nextTo"/>
        <c:crossAx val="2131106840"/>
        <c:crosses val="autoZero"/>
        <c:auto val="1"/>
        <c:lblOffset val="100"/>
        <c:baseTimeUnit val="days"/>
      </c:dateAx>
      <c:valAx>
        <c:axId val="2131106840"/>
        <c:scaling>
          <c:orientation val="minMax"/>
          <c:max val="10.0"/>
        </c:scaling>
        <c:delete val="0"/>
        <c:axPos val="l"/>
        <c:majorGridlines/>
        <c:title>
          <c:tx>
            <c:rich>
              <a:bodyPr/>
              <a:lstStyle/>
              <a:p>
                <a:pPr>
                  <a:defRPr/>
                </a:pPr>
                <a:r>
                  <a:rPr lang="en-US"/>
                  <a:t># of ships</a:t>
                </a:r>
              </a:p>
            </c:rich>
          </c:tx>
          <c:layout/>
          <c:overlay val="0"/>
        </c:title>
        <c:numFmt formatCode="General" sourceLinked="1"/>
        <c:majorTickMark val="out"/>
        <c:minorTickMark val="none"/>
        <c:tickLblPos val="nextTo"/>
        <c:crossAx val="2131103816"/>
        <c:crosses val="autoZero"/>
        <c:crossBetween val="between"/>
        <c:majorUnit val="1.0"/>
      </c:valAx>
    </c:plotArea>
    <c:legend>
      <c:legendPos val="r"/>
      <c:layout/>
      <c:overlay val="0"/>
    </c:legend>
    <c:plotVisOnly val="1"/>
    <c:dispBlanksAs val="gap"/>
    <c:showDLblsOverMax val="0"/>
  </c:chart>
  <c:spPr>
    <a:ln>
      <a:solidFill>
        <a:srgbClr val="4F81BD"/>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Shipping Frequency Between</a:t>
            </a:r>
          </a:p>
          <a:p>
            <a:pPr>
              <a:defRPr/>
            </a:pPr>
            <a:r>
              <a:rPr lang="en-US"/>
              <a:t>Gran Canaria and Fuerteventura</a:t>
            </a:r>
          </a:p>
        </c:rich>
      </c:tx>
      <c:layout/>
      <c:overlay val="0"/>
    </c:title>
    <c:autoTitleDeleted val="0"/>
    <c:plotArea>
      <c:layout/>
      <c:lineChart>
        <c:grouping val="standard"/>
        <c:varyColors val="0"/>
        <c:ser>
          <c:idx val="0"/>
          <c:order val="0"/>
          <c:tx>
            <c:v>1:30PM</c:v>
          </c:tx>
          <c:marker>
            <c:symbol val="none"/>
          </c:marker>
          <c:cat>
            <c:numRef>
              <c:f>Sheet1!$A$16:$T$16</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Sheet1!$A$17:$T$17</c:f>
              <c:numCache>
                <c:formatCode>General</c:formatCode>
                <c:ptCount val="20"/>
                <c:pt idx="0">
                  <c:v>2.0</c:v>
                </c:pt>
                <c:pt idx="2">
                  <c:v>3.0</c:v>
                </c:pt>
                <c:pt idx="3">
                  <c:v>5.0</c:v>
                </c:pt>
                <c:pt idx="4">
                  <c:v>5.0</c:v>
                </c:pt>
                <c:pt idx="5">
                  <c:v>2.0</c:v>
                </c:pt>
                <c:pt idx="6">
                  <c:v>4.0</c:v>
                </c:pt>
                <c:pt idx="7">
                  <c:v>2.0</c:v>
                </c:pt>
                <c:pt idx="8">
                  <c:v>3.0</c:v>
                </c:pt>
                <c:pt idx="9">
                  <c:v>2.0</c:v>
                </c:pt>
                <c:pt idx="10">
                  <c:v>1.0</c:v>
                </c:pt>
                <c:pt idx="11">
                  <c:v>1.0</c:v>
                </c:pt>
                <c:pt idx="12">
                  <c:v>3.0</c:v>
                </c:pt>
                <c:pt idx="13">
                  <c:v>1.0</c:v>
                </c:pt>
                <c:pt idx="14">
                  <c:v>3.0</c:v>
                </c:pt>
                <c:pt idx="15">
                  <c:v>1.0</c:v>
                </c:pt>
                <c:pt idx="16">
                  <c:v>2.0</c:v>
                </c:pt>
                <c:pt idx="17">
                  <c:v>1.0</c:v>
                </c:pt>
                <c:pt idx="18">
                  <c:v>2.0</c:v>
                </c:pt>
                <c:pt idx="19">
                  <c:v>1.0</c:v>
                </c:pt>
              </c:numCache>
            </c:numRef>
          </c:val>
          <c:smooth val="0"/>
        </c:ser>
        <c:ser>
          <c:idx val="1"/>
          <c:order val="1"/>
          <c:tx>
            <c:v>10:30PM</c:v>
          </c:tx>
          <c:marker>
            <c:symbol val="none"/>
          </c:marker>
          <c:cat>
            <c:numRef>
              <c:f>Sheet1!$A$16:$T$16</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Sheet1!$A$18:$T$18</c:f>
              <c:numCache>
                <c:formatCode>General</c:formatCode>
                <c:ptCount val="20"/>
                <c:pt idx="0">
                  <c:v>1.0</c:v>
                </c:pt>
                <c:pt idx="2">
                  <c:v>1.0</c:v>
                </c:pt>
                <c:pt idx="3">
                  <c:v>1.0</c:v>
                </c:pt>
                <c:pt idx="4">
                  <c:v>4.0</c:v>
                </c:pt>
                <c:pt idx="5">
                  <c:v>5.0</c:v>
                </c:pt>
                <c:pt idx="6">
                  <c:v>1.0</c:v>
                </c:pt>
                <c:pt idx="7">
                  <c:v>2.0</c:v>
                </c:pt>
                <c:pt idx="8">
                  <c:v>2.0</c:v>
                </c:pt>
                <c:pt idx="9">
                  <c:v>2.0</c:v>
                </c:pt>
                <c:pt idx="10">
                  <c:v>2.0</c:v>
                </c:pt>
                <c:pt idx="11">
                  <c:v>2.0</c:v>
                </c:pt>
                <c:pt idx="12">
                  <c:v>6.0</c:v>
                </c:pt>
                <c:pt idx="13">
                  <c:v>3.0</c:v>
                </c:pt>
                <c:pt idx="14">
                  <c:v>3.0</c:v>
                </c:pt>
                <c:pt idx="15">
                  <c:v>2.0</c:v>
                </c:pt>
                <c:pt idx="16">
                  <c:v>2.0</c:v>
                </c:pt>
                <c:pt idx="17">
                  <c:v>3.0</c:v>
                </c:pt>
                <c:pt idx="18">
                  <c:v>6.0</c:v>
                </c:pt>
                <c:pt idx="19">
                  <c:v>4.0</c:v>
                </c:pt>
              </c:numCache>
            </c:numRef>
          </c:val>
          <c:smooth val="0"/>
        </c:ser>
        <c:ser>
          <c:idx val="2"/>
          <c:order val="2"/>
          <c:tx>
            <c:v>6AM</c:v>
          </c:tx>
          <c:marker>
            <c:symbol val="none"/>
          </c:marker>
          <c:cat>
            <c:numRef>
              <c:f>Sheet1!$A$16:$T$16</c:f>
              <c:numCache>
                <c:formatCode>General</c:formatCode>
                <c:ptCount val="20"/>
                <c:pt idx="0" formatCode="d\-mmm">
                  <c:v>40859.0</c:v>
                </c:pt>
                <c:pt idx="2" formatCode="d\-mmm">
                  <c:v>40861.0</c:v>
                </c:pt>
                <c:pt idx="3" formatCode="d\-mmm">
                  <c:v>40862.0</c:v>
                </c:pt>
                <c:pt idx="4" formatCode="d\-mmm">
                  <c:v>40863.0</c:v>
                </c:pt>
                <c:pt idx="5" formatCode="d\-mmm">
                  <c:v>40864.0</c:v>
                </c:pt>
                <c:pt idx="6" formatCode="d\-mmm">
                  <c:v>40865.0</c:v>
                </c:pt>
                <c:pt idx="7" formatCode="d\-mmm">
                  <c:v>40866.0</c:v>
                </c:pt>
                <c:pt idx="8" formatCode="d\-mmm">
                  <c:v>40867.0</c:v>
                </c:pt>
                <c:pt idx="9" formatCode="d\-mmm">
                  <c:v>40868.0</c:v>
                </c:pt>
                <c:pt idx="10" formatCode="d\-mmm">
                  <c:v>40869.0</c:v>
                </c:pt>
                <c:pt idx="11" formatCode="d\-mmm">
                  <c:v>40870.0</c:v>
                </c:pt>
                <c:pt idx="12" formatCode="d\-mmm">
                  <c:v>40871.0</c:v>
                </c:pt>
                <c:pt idx="13" formatCode="d\-mmm">
                  <c:v>40872.0</c:v>
                </c:pt>
                <c:pt idx="14" formatCode="d\-mmm">
                  <c:v>40873.0</c:v>
                </c:pt>
                <c:pt idx="15" formatCode="d\-mmm">
                  <c:v>40874.0</c:v>
                </c:pt>
                <c:pt idx="16" formatCode="d\-mmm">
                  <c:v>40875.0</c:v>
                </c:pt>
                <c:pt idx="17" formatCode="d\-mmm">
                  <c:v>40876.0</c:v>
                </c:pt>
                <c:pt idx="18" formatCode="d\-mmm">
                  <c:v>40877.0</c:v>
                </c:pt>
                <c:pt idx="19" formatCode="d\-mmm">
                  <c:v>40878.0</c:v>
                </c:pt>
              </c:numCache>
            </c:numRef>
          </c:cat>
          <c:val>
            <c:numRef>
              <c:f>Sheet1!$A$19:$T$19</c:f>
              <c:numCache>
                <c:formatCode>General</c:formatCode>
                <c:ptCount val="20"/>
                <c:pt idx="0">
                  <c:v>4.0</c:v>
                </c:pt>
                <c:pt idx="2">
                  <c:v>3.0</c:v>
                </c:pt>
                <c:pt idx="3">
                  <c:v>2.0</c:v>
                </c:pt>
                <c:pt idx="4">
                  <c:v>6.0</c:v>
                </c:pt>
                <c:pt idx="5">
                  <c:v>4.0</c:v>
                </c:pt>
                <c:pt idx="6">
                  <c:v>3.0</c:v>
                </c:pt>
                <c:pt idx="7">
                  <c:v>1.0</c:v>
                </c:pt>
                <c:pt idx="8">
                  <c:v>0.0</c:v>
                </c:pt>
                <c:pt idx="9">
                  <c:v>1.0</c:v>
                </c:pt>
                <c:pt idx="10">
                  <c:v>1.0</c:v>
                </c:pt>
                <c:pt idx="11">
                  <c:v>3.0</c:v>
                </c:pt>
                <c:pt idx="12">
                  <c:v>5.0</c:v>
                </c:pt>
                <c:pt idx="13">
                  <c:v>2.0</c:v>
                </c:pt>
                <c:pt idx="14">
                  <c:v>1.0</c:v>
                </c:pt>
                <c:pt idx="15">
                  <c:v>2.0</c:v>
                </c:pt>
                <c:pt idx="16">
                  <c:v>2.0</c:v>
                </c:pt>
                <c:pt idx="17">
                  <c:v>3.0</c:v>
                </c:pt>
                <c:pt idx="18">
                  <c:v>2.0</c:v>
                </c:pt>
                <c:pt idx="19">
                  <c:v>2.0</c:v>
                </c:pt>
              </c:numCache>
            </c:numRef>
          </c:val>
          <c:smooth val="0"/>
        </c:ser>
        <c:dLbls>
          <c:showLegendKey val="0"/>
          <c:showVal val="0"/>
          <c:showCatName val="0"/>
          <c:showSerName val="0"/>
          <c:showPercent val="0"/>
          <c:showBubbleSize val="0"/>
        </c:dLbls>
        <c:marker val="1"/>
        <c:smooth val="0"/>
        <c:axId val="2131140056"/>
        <c:axId val="2131143064"/>
      </c:lineChart>
      <c:dateAx>
        <c:axId val="2131140056"/>
        <c:scaling>
          <c:orientation val="minMax"/>
        </c:scaling>
        <c:delete val="0"/>
        <c:axPos val="b"/>
        <c:numFmt formatCode="d\-mmm" sourceLinked="1"/>
        <c:majorTickMark val="in"/>
        <c:minorTickMark val="none"/>
        <c:tickLblPos val="nextTo"/>
        <c:crossAx val="2131143064"/>
        <c:crosses val="autoZero"/>
        <c:auto val="1"/>
        <c:lblOffset val="100"/>
        <c:baseTimeUnit val="days"/>
      </c:dateAx>
      <c:valAx>
        <c:axId val="2131143064"/>
        <c:scaling>
          <c:orientation val="minMax"/>
          <c:max val="10.0"/>
        </c:scaling>
        <c:delete val="0"/>
        <c:axPos val="l"/>
        <c:majorGridlines/>
        <c:title>
          <c:tx>
            <c:rich>
              <a:bodyPr/>
              <a:lstStyle/>
              <a:p>
                <a:pPr>
                  <a:defRPr/>
                </a:pPr>
                <a:r>
                  <a:rPr lang="en-US"/>
                  <a:t># of ships</a:t>
                </a:r>
              </a:p>
            </c:rich>
          </c:tx>
          <c:layout/>
          <c:overlay val="0"/>
        </c:title>
        <c:numFmt formatCode="General" sourceLinked="1"/>
        <c:majorTickMark val="out"/>
        <c:minorTickMark val="none"/>
        <c:tickLblPos val="nextTo"/>
        <c:crossAx val="2131140056"/>
        <c:crosses val="autoZero"/>
        <c:crossBetween val="between"/>
        <c:majorUnit val="1.0"/>
      </c:valAx>
    </c:plotArea>
    <c:legend>
      <c:legendPos val="r"/>
      <c:layout/>
      <c:overlay val="0"/>
    </c:legend>
    <c:plotVisOnly val="1"/>
    <c:dispBlanksAs val="gap"/>
    <c:showDLblsOverMax val="0"/>
  </c:chart>
  <c:spPr>
    <a:ln>
      <a:solidFill>
        <a:srgbClr val="4F81BD"/>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0.00446</cdr:x>
      <cdr:y>0.27116</cdr:y>
    </cdr:from>
    <cdr:to>
      <cdr:x>0.04942</cdr:x>
      <cdr:y>0.59104</cdr:y>
    </cdr:to>
    <cdr:sp macro="" textlink="">
      <cdr:nvSpPr>
        <cdr:cNvPr id="2" name="TextBox 1"/>
        <cdr:cNvSpPr txBox="1"/>
      </cdr:nvSpPr>
      <cdr:spPr>
        <a:xfrm xmlns:a="http://schemas.openxmlformats.org/drawingml/2006/main" rot="16200000">
          <a:off x="-511670" y="1825546"/>
          <a:ext cx="1503117" cy="4003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Speed m/s</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0.86441</cdr:x>
      <cdr:y>0.17966</cdr:y>
    </cdr:from>
    <cdr:to>
      <cdr:x>0.9322</cdr:x>
      <cdr:y>0.29943</cdr:y>
    </cdr:to>
    <cdr:sp macro="" textlink="">
      <cdr:nvSpPr>
        <cdr:cNvPr id="2" name="Oval 1"/>
        <cdr:cNvSpPr/>
      </cdr:nvSpPr>
      <cdr:spPr>
        <a:xfrm xmlns:a="http://schemas.openxmlformats.org/drawingml/2006/main">
          <a:off x="3886200" y="457200"/>
          <a:ext cx="304800" cy="304800"/>
        </a:xfrm>
        <a:prstGeom xmlns:a="http://schemas.openxmlformats.org/drawingml/2006/main" prst="ellipse">
          <a:avLst/>
        </a:prstGeom>
        <a:solidFill xmlns:a="http://schemas.openxmlformats.org/drawingml/2006/main">
          <a:srgbClr val="FF0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772555-CB5E-4547-9FB1-A35CC07E2609}"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72555-CB5E-4547-9FB1-A35CC07E2609}"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5E3E6-2A4D-884F-99BE-3205E52B60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3772555-CB5E-4547-9FB1-A35CC07E2609}"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5E3E6-2A4D-884F-99BE-3205E52B604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72555-CB5E-4547-9FB1-A35CC07E2609}"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5E3E6-2A4D-884F-99BE-3205E52B604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72555-CB5E-4547-9FB1-A35CC07E2609}"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3772555-CB5E-4547-9FB1-A35CC07E2609}"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5E3E6-2A4D-884F-99BE-3205E52B604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772555-CB5E-4547-9FB1-A35CC07E2609}" type="datetimeFigureOut">
              <a:rPr lang="en-US" smtClean="0"/>
              <a:t>12/6/11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5E3E6-2A4D-884F-99BE-3205E52B60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72555-CB5E-4547-9FB1-A35CC07E2609}" type="datetimeFigureOut">
              <a:rPr lang="en-US" smtClean="0"/>
              <a:t>12/6/11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5E3E6-2A4D-884F-99BE-3205E52B60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3772555-CB5E-4547-9FB1-A35CC07E2609}" type="datetimeFigureOut">
              <a:rPr lang="en-US" smtClean="0"/>
              <a:t>12/6/11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5E3E6-2A4D-884F-99BE-3205E52B60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3772555-CB5E-4547-9FB1-A35CC07E2609}"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72555-CB5E-4547-9FB1-A35CC07E2609}"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5E3E6-2A4D-884F-99BE-3205E52B604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3772555-CB5E-4547-9FB1-A35CC07E2609}" type="datetimeFigureOut">
              <a:rPr lang="en-US" smtClean="0"/>
              <a:t>12/6/11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6A5E3E6-2A4D-884F-99BE-3205E52B604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uertos.es/en/oceanografia_y_meteorologia/redes_de_medida/index.html" TargetMode="External"/><Relationship Id="rId3" Type="http://schemas.openxmlformats.org/officeDocument/2006/relationships/hyperlink" Target="ftp://cain.puertos.es/incoming/IBI-ROOS/DATA/PuertosDelEstado/Buoy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ool.org/wp-content/uploads/2011/06/Challenger-Hycom.jpg" TargetMode="Externa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3568"/>
            <a:ext cx="9143999" cy="1569660"/>
          </a:xfrm>
          <a:prstGeom prst="rect">
            <a:avLst/>
          </a:prstGeom>
          <a:noFill/>
        </p:spPr>
        <p:txBody>
          <a:bodyPr wrap="square" rtlCol="0">
            <a:spAutoFit/>
          </a:bodyPr>
          <a:lstStyle/>
          <a:p>
            <a:pPr algn="ctr"/>
            <a:r>
              <a:rPr lang="en-US" sz="4800" dirty="0" smtClean="0"/>
              <a:t>Conditions Around the </a:t>
            </a:r>
          </a:p>
          <a:p>
            <a:pPr algn="ctr"/>
            <a:r>
              <a:rPr lang="en-US" sz="4800" dirty="0" smtClean="0"/>
              <a:t>Azores/Canaries</a:t>
            </a:r>
            <a:endParaRPr lang="en-US" sz="4800" dirty="0"/>
          </a:p>
        </p:txBody>
      </p:sp>
      <p:sp>
        <p:nvSpPr>
          <p:cNvPr id="5" name="TextBox 4"/>
          <p:cNvSpPr txBox="1"/>
          <p:nvPr/>
        </p:nvSpPr>
        <p:spPr>
          <a:xfrm>
            <a:off x="262293" y="6240194"/>
            <a:ext cx="6184581" cy="369332"/>
          </a:xfrm>
          <a:prstGeom prst="rect">
            <a:avLst/>
          </a:prstGeom>
          <a:noFill/>
        </p:spPr>
        <p:txBody>
          <a:bodyPr wrap="square" rtlCol="0">
            <a:spAutoFit/>
          </a:bodyPr>
          <a:lstStyle/>
          <a:p>
            <a:r>
              <a:rPr lang="en-US" dirty="0" smtClean="0"/>
              <a:t>By: </a:t>
            </a:r>
            <a:r>
              <a:rPr lang="en-US" dirty="0" err="1" smtClean="0"/>
              <a:t>Conor</a:t>
            </a:r>
            <a:r>
              <a:rPr lang="en-US" dirty="0" smtClean="0"/>
              <a:t> </a:t>
            </a:r>
            <a:r>
              <a:rPr lang="en-US" dirty="0" err="1" smtClean="0"/>
              <a:t>O’mara</a:t>
            </a:r>
            <a:r>
              <a:rPr lang="en-US" dirty="0" smtClean="0"/>
              <a:t>, Heather Coulson, Mario Garcia </a:t>
            </a:r>
            <a:r>
              <a:rPr lang="en-US" dirty="0" smtClean="0"/>
              <a:t>&amp; </a:t>
            </a:r>
            <a:r>
              <a:rPr lang="en-US" dirty="0" smtClean="0"/>
              <a:t>Oliver Ho</a:t>
            </a:r>
            <a:endParaRPr lang="en-US" dirty="0"/>
          </a:p>
        </p:txBody>
      </p:sp>
    </p:spTree>
    <p:extLst>
      <p:ext uri="{BB962C8B-B14F-4D97-AF65-F5344CB8AC3E}">
        <p14:creationId xmlns:p14="http://schemas.microsoft.com/office/powerpoint/2010/main" val="2902143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6" y="92958"/>
            <a:ext cx="9144000" cy="630942"/>
          </a:xfrm>
          <a:prstGeom prst="rect">
            <a:avLst/>
          </a:prstGeom>
          <a:noFill/>
        </p:spPr>
        <p:txBody>
          <a:bodyPr wrap="square" rtlCol="0">
            <a:spAutoFit/>
          </a:bodyPr>
          <a:lstStyle/>
          <a:p>
            <a:pPr algn="ctr"/>
            <a:r>
              <a:rPr lang="en-US" sz="3500" dirty="0" smtClean="0"/>
              <a:t>Shipping at the Finish Line</a:t>
            </a:r>
            <a:endParaRPr lang="en-US" sz="3500" dirty="0"/>
          </a:p>
        </p:txBody>
      </p:sp>
      <p:sp>
        <p:nvSpPr>
          <p:cNvPr id="5" name="TextBox 4"/>
          <p:cNvSpPr txBox="1"/>
          <p:nvPr/>
        </p:nvSpPr>
        <p:spPr>
          <a:xfrm>
            <a:off x="0" y="4191000"/>
            <a:ext cx="9144000" cy="784830"/>
          </a:xfrm>
          <a:prstGeom prst="rect">
            <a:avLst/>
          </a:prstGeom>
          <a:noFill/>
        </p:spPr>
        <p:txBody>
          <a:bodyPr wrap="square" rtlCol="0">
            <a:spAutoFit/>
          </a:bodyPr>
          <a:lstStyle/>
          <a:p>
            <a:r>
              <a:rPr lang="en-US" sz="1500" dirty="0" smtClean="0"/>
              <a:t>The island’s exports are bananas, sugarcane, tomatoes, oranges, dates, and tobacco to Europe and the Americas. Shipping traffic will affect </a:t>
            </a:r>
            <a:r>
              <a:rPr lang="en-US" sz="1500" dirty="0" err="1" smtClean="0"/>
              <a:t>Silbo’s</a:t>
            </a:r>
            <a:r>
              <a:rPr lang="en-US" sz="1500" dirty="0" smtClean="0"/>
              <a:t> recovery; the number of ships correlate with danger. More activity results in a greater probability of collision and mission failure. </a:t>
            </a:r>
            <a:endParaRPr lang="en-US" sz="1500" dirty="0"/>
          </a:p>
        </p:txBody>
      </p:sp>
      <p:sp>
        <p:nvSpPr>
          <p:cNvPr id="6" name="TextBox 5"/>
          <p:cNvSpPr txBox="1"/>
          <p:nvPr/>
        </p:nvSpPr>
        <p:spPr>
          <a:xfrm>
            <a:off x="0" y="3581400"/>
            <a:ext cx="9144000" cy="553998"/>
          </a:xfrm>
          <a:prstGeom prst="rect">
            <a:avLst/>
          </a:prstGeom>
          <a:noFill/>
        </p:spPr>
        <p:txBody>
          <a:bodyPr wrap="square" rtlCol="0">
            <a:spAutoFit/>
          </a:bodyPr>
          <a:lstStyle/>
          <a:p>
            <a:r>
              <a:rPr lang="en-US" sz="1500" dirty="0" err="1" smtClean="0"/>
              <a:t>Silbo</a:t>
            </a:r>
            <a:r>
              <a:rPr lang="en-US" sz="1500" dirty="0" smtClean="0"/>
              <a:t> would approach the Canary Islands from the North or Northwest. The ideal recovery site  would be in an area with little to no commercial activity, yet still high in depth to reduce the risk of running aground. </a:t>
            </a:r>
            <a:endParaRPr lang="en-US" sz="1500" dirty="0"/>
          </a:p>
        </p:txBody>
      </p:sp>
      <p:sp>
        <p:nvSpPr>
          <p:cNvPr id="7" name="TextBox 6"/>
          <p:cNvSpPr txBox="1"/>
          <p:nvPr/>
        </p:nvSpPr>
        <p:spPr>
          <a:xfrm>
            <a:off x="0" y="6304002"/>
            <a:ext cx="9144000" cy="553998"/>
          </a:xfrm>
          <a:prstGeom prst="rect">
            <a:avLst/>
          </a:prstGeom>
          <a:noFill/>
        </p:spPr>
        <p:txBody>
          <a:bodyPr wrap="square" rtlCol="0">
            <a:spAutoFit/>
          </a:bodyPr>
          <a:lstStyle/>
          <a:p>
            <a:r>
              <a:rPr lang="en-US" sz="1500" dirty="0" smtClean="0"/>
              <a:t>Measurements of four out of the seven islands that comprise the Canary Islands were used in the making of these figures. </a:t>
            </a:r>
            <a:endParaRPr lang="en-US" sz="1500" dirty="0"/>
          </a:p>
        </p:txBody>
      </p:sp>
      <p:pic>
        <p:nvPicPr>
          <p:cNvPr id="1026" name="Picture 2" descr="C:\Users\Oliver\Desktop\Untitled.jpg"/>
          <p:cNvPicPr>
            <a:picLocks noChangeAspect="1" noChangeArrowheads="1"/>
          </p:cNvPicPr>
          <p:nvPr/>
        </p:nvPicPr>
        <p:blipFill>
          <a:blip r:embed="rId2" cstate="print"/>
          <a:srcRect/>
          <a:stretch>
            <a:fillRect/>
          </a:stretch>
        </p:blipFill>
        <p:spPr bwMode="auto">
          <a:xfrm>
            <a:off x="1295400" y="723900"/>
            <a:ext cx="6605406" cy="2971800"/>
          </a:xfrm>
          <a:prstGeom prst="rect">
            <a:avLst/>
          </a:prstGeom>
          <a:noFill/>
        </p:spPr>
      </p:pic>
      <p:sp>
        <p:nvSpPr>
          <p:cNvPr id="9" name="Oval 8"/>
          <p:cNvSpPr/>
          <p:nvPr/>
        </p:nvSpPr>
        <p:spPr>
          <a:xfrm>
            <a:off x="2590800" y="2209800"/>
            <a:ext cx="381000" cy="152400"/>
          </a:xfrm>
          <a:prstGeom prst="ellipse">
            <a:avLst/>
          </a:prstGeom>
          <a:solidFill>
            <a:schemeClr val="accent1">
              <a:alpha val="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1752600"/>
            <a:ext cx="609600" cy="152400"/>
          </a:xfrm>
          <a:prstGeom prst="ellipse">
            <a:avLst/>
          </a:prstGeom>
          <a:solidFill>
            <a:schemeClr val="accent1">
              <a:alpha val="0"/>
            </a:schemeClr>
          </a:solidFill>
          <a:ln>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580000">
            <a:off x="4056640" y="2414007"/>
            <a:ext cx="893818" cy="181528"/>
          </a:xfrm>
          <a:prstGeom prst="ellipse">
            <a:avLst/>
          </a:prstGeom>
          <a:solidFill>
            <a:schemeClr val="accent1">
              <a:alpha val="0"/>
            </a:schemeClr>
          </a:solidFill>
          <a:ln>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300000">
            <a:off x="5314396" y="2357813"/>
            <a:ext cx="1553896" cy="146453"/>
          </a:xfrm>
          <a:prstGeom prst="ellipse">
            <a:avLst/>
          </a:prstGeom>
          <a:solidFill>
            <a:schemeClr val="accent1">
              <a:alpha val="0"/>
            </a:schemeClr>
          </a:solidFill>
          <a:ln>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5029200"/>
            <a:ext cx="9144000" cy="1246495"/>
          </a:xfrm>
          <a:prstGeom prst="rect">
            <a:avLst/>
          </a:prstGeom>
          <a:noFill/>
        </p:spPr>
        <p:txBody>
          <a:bodyPr wrap="square" rtlCol="0">
            <a:spAutoFit/>
          </a:bodyPr>
          <a:lstStyle/>
          <a:p>
            <a:r>
              <a:rPr lang="en-US" sz="1500" dirty="0" smtClean="0"/>
              <a:t>The types of ships recorded include passenger, cargo, sailing ships, pilot vessels and tugboats. Tourism is a big part of the economy  with about 12 million tourists a year interested in everything from its four national parks to witnessing </a:t>
            </a:r>
            <a:r>
              <a:rPr lang="en-US" sz="1500" dirty="0" err="1" smtClean="0"/>
              <a:t>Canarian</a:t>
            </a:r>
            <a:r>
              <a:rPr lang="en-US" sz="1500" dirty="0" smtClean="0"/>
              <a:t> wrestling. Ferry boat rides between islands which can take from a one to two and a half hours, can reach speeds of up to 30 knots (~35mph). Any sort of collision could lead to </a:t>
            </a:r>
            <a:r>
              <a:rPr lang="en-US" sz="1500" dirty="0" err="1" smtClean="0"/>
              <a:t>Silbo</a:t>
            </a:r>
            <a:r>
              <a:rPr lang="en-US" sz="1500" dirty="0" smtClean="0"/>
              <a:t> spiraling down to an abrupt end to the mission. </a:t>
            </a:r>
            <a:endParaRPr lang="en-US" sz="1500" dirty="0"/>
          </a:p>
        </p:txBody>
      </p:sp>
    </p:spTree>
    <p:extLst>
      <p:ext uri="{BB962C8B-B14F-4D97-AF65-F5344CB8AC3E}">
        <p14:creationId xmlns:p14="http://schemas.microsoft.com/office/powerpoint/2010/main" val="39219040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648200" y="1676400"/>
          <a:ext cx="4495800" cy="2544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0" y="1676400"/>
          <a:ext cx="4495800" cy="25447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0" y="4313208"/>
          <a:ext cx="4495800" cy="2544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4648200" y="4313208"/>
          <a:ext cx="4495800" cy="2544792"/>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2" descr="C:\Users\Oliver\Desktop\Untitled.jpg"/>
          <p:cNvPicPr>
            <a:picLocks noChangeAspect="1" noChangeArrowheads="1"/>
          </p:cNvPicPr>
          <p:nvPr/>
        </p:nvPicPr>
        <p:blipFill>
          <a:blip r:embed="rId6" cstate="print"/>
          <a:srcRect/>
          <a:stretch>
            <a:fillRect/>
          </a:stretch>
        </p:blipFill>
        <p:spPr bwMode="auto">
          <a:xfrm>
            <a:off x="2819400" y="0"/>
            <a:ext cx="3581400" cy="1611287"/>
          </a:xfrm>
          <a:prstGeom prst="rect">
            <a:avLst/>
          </a:prstGeom>
          <a:noFill/>
        </p:spPr>
      </p:pic>
      <p:sp>
        <p:nvSpPr>
          <p:cNvPr id="9" name="Oval 8"/>
          <p:cNvSpPr/>
          <p:nvPr/>
        </p:nvSpPr>
        <p:spPr>
          <a:xfrm>
            <a:off x="3352800" y="914400"/>
            <a:ext cx="228600" cy="45719"/>
          </a:xfrm>
          <a:prstGeom prst="ellipse">
            <a:avLst/>
          </a:prstGeom>
          <a:noFill/>
          <a:ln>
            <a:solidFill>
              <a:schemeClr val="accent6">
                <a:lumMod val="75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86200" y="609600"/>
            <a:ext cx="304800" cy="76200"/>
          </a:xfrm>
          <a:prstGeom prst="ellipse">
            <a:avLst/>
          </a:prstGeom>
          <a:noFill/>
          <a:ln>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2133600"/>
            <a:ext cx="304800" cy="3048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700000">
            <a:off x="4235638" y="1035236"/>
            <a:ext cx="367926" cy="63126"/>
          </a:xfrm>
          <a:prstGeom prst="ellipse">
            <a:avLst/>
          </a:prstGeom>
          <a:noFill/>
          <a:ln>
            <a:solidFill>
              <a:srgbClr val="00B05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2400" y="4648200"/>
            <a:ext cx="304800" cy="304800"/>
          </a:xfrm>
          <a:prstGeom prst="ellipse">
            <a:avLst/>
          </a:prstGeom>
          <a:solidFill>
            <a:srgbClr val="00B05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 name="Oval 14"/>
          <p:cNvSpPr/>
          <p:nvPr/>
        </p:nvSpPr>
        <p:spPr>
          <a:xfrm rot="-3300000">
            <a:off x="4958914" y="965159"/>
            <a:ext cx="564307" cy="45719"/>
          </a:xfrm>
          <a:prstGeom prst="ellipse">
            <a:avLst/>
          </a:prstGeom>
          <a:noFill/>
          <a:ln>
            <a:solidFill>
              <a:srgbClr val="7030A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34400" y="4648200"/>
            <a:ext cx="304800" cy="304800"/>
          </a:xfrm>
          <a:prstGeom prst="ellipse">
            <a:avLst/>
          </a:prstGeom>
          <a:solidFill>
            <a:srgbClr val="7030A0"/>
          </a:solidFill>
          <a:ln w="25400" cap="flat" cmpd="sng" algn="ctr">
            <a:solidFill>
              <a:srgbClr val="7030A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677998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713"/>
            <a:ext cx="9144000" cy="646331"/>
          </a:xfrm>
          <a:prstGeom prst="rect">
            <a:avLst/>
          </a:prstGeom>
          <a:noFill/>
        </p:spPr>
        <p:txBody>
          <a:bodyPr wrap="square" rtlCol="0">
            <a:spAutoFit/>
          </a:bodyPr>
          <a:lstStyle/>
          <a:p>
            <a:pPr algn="ctr"/>
            <a:r>
              <a:rPr lang="en-US" sz="3600" dirty="0" smtClean="0"/>
              <a:t>Conclusion</a:t>
            </a:r>
            <a:endParaRPr lang="en-US" sz="3600" dirty="0"/>
          </a:p>
        </p:txBody>
      </p:sp>
      <p:sp>
        <p:nvSpPr>
          <p:cNvPr id="3" name="TextBox 2"/>
          <p:cNvSpPr txBox="1"/>
          <p:nvPr/>
        </p:nvSpPr>
        <p:spPr>
          <a:xfrm>
            <a:off x="317511" y="1854162"/>
            <a:ext cx="4955948" cy="2585323"/>
          </a:xfrm>
          <a:prstGeom prst="rect">
            <a:avLst/>
          </a:prstGeom>
          <a:noFill/>
        </p:spPr>
        <p:txBody>
          <a:bodyPr wrap="square" rtlCol="0">
            <a:spAutoFit/>
          </a:bodyPr>
          <a:lstStyle/>
          <a:p>
            <a:r>
              <a:rPr lang="en-US" dirty="0" smtClean="0"/>
              <a:t>Overall we wanted to plot data that was relevant and useful in </a:t>
            </a:r>
            <a:r>
              <a:rPr lang="en-US" dirty="0" err="1" smtClean="0"/>
              <a:t>Silbo’s</a:t>
            </a:r>
            <a:r>
              <a:rPr lang="en-US" dirty="0" smtClean="0"/>
              <a:t> journey to the Canaries which is why we decided to plot:</a:t>
            </a:r>
            <a:endParaRPr lang="en-US" dirty="0"/>
          </a:p>
          <a:p>
            <a:pPr marL="285750" indent="-285750">
              <a:buFont typeface="Arial"/>
              <a:buChar char="•"/>
            </a:pPr>
            <a:r>
              <a:rPr lang="en-US" dirty="0"/>
              <a:t>Wind Speed</a:t>
            </a:r>
          </a:p>
          <a:p>
            <a:pPr marL="285750" indent="-285750">
              <a:buFont typeface="Arial"/>
              <a:buChar char="•"/>
            </a:pPr>
            <a:r>
              <a:rPr lang="en-US" dirty="0"/>
              <a:t>Current Speed</a:t>
            </a:r>
          </a:p>
          <a:p>
            <a:pPr marL="285750" indent="-285750">
              <a:buFont typeface="Arial"/>
              <a:buChar char="•"/>
            </a:pPr>
            <a:r>
              <a:rPr lang="en-US" dirty="0"/>
              <a:t>Sea Surface Height</a:t>
            </a:r>
          </a:p>
          <a:p>
            <a:pPr marL="285750" indent="-285750">
              <a:buFont typeface="Arial"/>
              <a:buChar char="•"/>
            </a:pPr>
            <a:r>
              <a:rPr lang="en-US" dirty="0"/>
              <a:t>Ship </a:t>
            </a:r>
            <a:r>
              <a:rPr lang="en-US" dirty="0" smtClean="0"/>
              <a:t>Traffic</a:t>
            </a:r>
            <a:endParaRPr lang="en-US" dirty="0"/>
          </a:p>
          <a:p>
            <a:endParaRPr lang="en-US" dirty="0" smtClean="0"/>
          </a:p>
          <a:p>
            <a:r>
              <a:rPr lang="en-US" dirty="0" smtClean="0"/>
              <a:t>    </a:t>
            </a:r>
            <a:endParaRPr lang="en-US" dirty="0"/>
          </a:p>
        </p:txBody>
      </p:sp>
      <p:sp>
        <p:nvSpPr>
          <p:cNvPr id="4" name="TextBox 3"/>
          <p:cNvSpPr txBox="1"/>
          <p:nvPr/>
        </p:nvSpPr>
        <p:spPr>
          <a:xfrm>
            <a:off x="0" y="4536125"/>
            <a:ext cx="9144000" cy="2031325"/>
          </a:xfrm>
          <a:prstGeom prst="rect">
            <a:avLst/>
          </a:prstGeom>
          <a:noFill/>
        </p:spPr>
        <p:txBody>
          <a:bodyPr wrap="square" rtlCol="0">
            <a:spAutoFit/>
          </a:bodyPr>
          <a:lstStyle/>
          <a:p>
            <a:r>
              <a:rPr lang="en-US" dirty="0" smtClean="0"/>
              <a:t>We would like to thank Enrique and his colleague for taking their time in helping us and allowing us to use their data.</a:t>
            </a:r>
          </a:p>
          <a:p>
            <a:endParaRPr lang="en-US" dirty="0" smtClean="0"/>
          </a:p>
          <a:p>
            <a:r>
              <a:rPr lang="en-US" dirty="0">
                <a:hlinkClick r:id="rId2"/>
              </a:rPr>
              <a:t>http://www.puertos.es/en/oceanografia_y_meteorologia/redes_de_medida/</a:t>
            </a:r>
            <a:r>
              <a:rPr lang="en-US" dirty="0" smtClean="0">
                <a:hlinkClick r:id="rId2"/>
              </a:rPr>
              <a:t>index.html</a:t>
            </a:r>
            <a:endParaRPr lang="en-US" dirty="0" smtClean="0"/>
          </a:p>
          <a:p>
            <a:r>
              <a:rPr lang="en-US" dirty="0" smtClean="0">
                <a:hlinkClick r:id="rId3" action="ppaction://hlinkfile"/>
              </a:rPr>
              <a:t>ftp</a:t>
            </a:r>
            <a:r>
              <a:rPr lang="en-US" dirty="0">
                <a:hlinkClick r:id="rId3" action="ppaction://hlinkfile"/>
              </a:rPr>
              <a:t>://cain.puertos.es/incoming/IBI-ROOS/DATA/PuertosDelEstado/Buoys</a:t>
            </a:r>
            <a:r>
              <a:rPr lang="en-US" dirty="0" smtClean="0">
                <a:hlinkClick r:id="rId3" action="ppaction://hlinkfile"/>
              </a:rPr>
              <a:t>/</a:t>
            </a:r>
            <a:endParaRPr lang="en-US" dirty="0" smtClean="0"/>
          </a:p>
          <a:p>
            <a:endParaRPr lang="en-US" dirty="0" smtClean="0"/>
          </a:p>
          <a:p>
            <a:r>
              <a:rPr lang="en-US" dirty="0" smtClean="0"/>
              <a:t>GRACIAS!!!</a:t>
            </a:r>
            <a:endParaRPr lang="en-US" dirty="0"/>
          </a:p>
        </p:txBody>
      </p:sp>
    </p:spTree>
    <p:extLst>
      <p:ext uri="{BB962C8B-B14F-4D97-AF65-F5344CB8AC3E}">
        <p14:creationId xmlns:p14="http://schemas.microsoft.com/office/powerpoint/2010/main" val="1564488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731" y="2118891"/>
            <a:ext cx="3726477" cy="1815882"/>
          </a:xfrm>
          <a:prstGeom prst="rect">
            <a:avLst/>
          </a:prstGeom>
          <a:noFill/>
        </p:spPr>
        <p:txBody>
          <a:bodyPr wrap="square" rtlCol="0">
            <a:spAutoFit/>
          </a:bodyPr>
          <a:lstStyle/>
          <a:p>
            <a:pPr marL="285750" indent="-285750">
              <a:buFont typeface="Arial"/>
              <a:buChar char="•"/>
            </a:pPr>
            <a:r>
              <a:rPr lang="en-US" sz="2800" dirty="0" smtClean="0"/>
              <a:t>Wind Speed</a:t>
            </a:r>
          </a:p>
          <a:p>
            <a:pPr marL="285750" indent="-285750">
              <a:buFont typeface="Arial"/>
              <a:buChar char="•"/>
            </a:pPr>
            <a:r>
              <a:rPr lang="en-US" sz="2800" dirty="0" smtClean="0"/>
              <a:t>Current Speed</a:t>
            </a:r>
          </a:p>
          <a:p>
            <a:pPr marL="285750" indent="-285750">
              <a:buFont typeface="Arial"/>
              <a:buChar char="•"/>
            </a:pPr>
            <a:r>
              <a:rPr lang="en-US" sz="2800" dirty="0" smtClean="0"/>
              <a:t>Sea Surface Height</a:t>
            </a:r>
          </a:p>
          <a:p>
            <a:pPr marL="285750" indent="-285750">
              <a:buFont typeface="Arial"/>
              <a:buChar char="•"/>
            </a:pPr>
            <a:r>
              <a:rPr lang="en-US" sz="2800" dirty="0" smtClean="0"/>
              <a:t>Ship Traffic</a:t>
            </a:r>
            <a:endParaRPr lang="en-US" sz="2800" dirty="0"/>
          </a:p>
        </p:txBody>
      </p:sp>
      <p:sp>
        <p:nvSpPr>
          <p:cNvPr id="3" name="TextBox 2"/>
          <p:cNvSpPr txBox="1"/>
          <p:nvPr/>
        </p:nvSpPr>
        <p:spPr>
          <a:xfrm>
            <a:off x="648829" y="4555893"/>
            <a:ext cx="7910190" cy="1754327"/>
          </a:xfrm>
          <a:prstGeom prst="rect">
            <a:avLst/>
          </a:prstGeom>
          <a:noFill/>
        </p:spPr>
        <p:txBody>
          <a:bodyPr wrap="square" rtlCol="0">
            <a:spAutoFit/>
          </a:bodyPr>
          <a:lstStyle/>
          <a:p>
            <a:r>
              <a:rPr lang="en-US" dirty="0" smtClean="0"/>
              <a:t>WHY?</a:t>
            </a:r>
          </a:p>
          <a:p>
            <a:endParaRPr lang="en-US" dirty="0"/>
          </a:p>
          <a:p>
            <a:r>
              <a:rPr lang="en-US" dirty="0" smtClean="0"/>
              <a:t>When deciding what to plot for our specific topic, we decided to take into consideration aspects that affect a glider or in this case, </a:t>
            </a:r>
            <a:r>
              <a:rPr lang="en-US" dirty="0" err="1" smtClean="0"/>
              <a:t>Silbo’s</a:t>
            </a:r>
            <a:r>
              <a:rPr lang="en-US" dirty="0" smtClean="0"/>
              <a:t> </a:t>
            </a:r>
            <a:r>
              <a:rPr lang="en-US" dirty="0" smtClean="0"/>
              <a:t>journey to the Canaries and we came to the conclusion that it would be most important to plot data on wind speed, current speed, sea surface height and ship traffic. </a:t>
            </a:r>
            <a:endParaRPr lang="en-US" dirty="0"/>
          </a:p>
        </p:txBody>
      </p:sp>
      <p:pic>
        <p:nvPicPr>
          <p:cNvPr id="4" name="Picture 3"/>
          <p:cNvPicPr>
            <a:picLocks noChangeAspect="1"/>
          </p:cNvPicPr>
          <p:nvPr/>
        </p:nvPicPr>
        <p:blipFill>
          <a:blip r:embed="rId2"/>
          <a:stretch>
            <a:fillRect/>
          </a:stretch>
        </p:blipFill>
        <p:spPr>
          <a:xfrm>
            <a:off x="3726477" y="1421992"/>
            <a:ext cx="3118576" cy="1604840"/>
          </a:xfrm>
          <a:prstGeom prst="rect">
            <a:avLst/>
          </a:prstGeom>
        </p:spPr>
      </p:pic>
      <p:sp>
        <p:nvSpPr>
          <p:cNvPr id="5" name="TextBox 4"/>
          <p:cNvSpPr txBox="1"/>
          <p:nvPr/>
        </p:nvSpPr>
        <p:spPr>
          <a:xfrm>
            <a:off x="220878" y="145642"/>
            <a:ext cx="8697067" cy="707886"/>
          </a:xfrm>
          <a:prstGeom prst="rect">
            <a:avLst/>
          </a:prstGeom>
          <a:noFill/>
        </p:spPr>
        <p:txBody>
          <a:bodyPr wrap="square" rtlCol="0">
            <a:spAutoFit/>
          </a:bodyPr>
          <a:lstStyle/>
          <a:p>
            <a:pPr algn="ctr"/>
            <a:r>
              <a:rPr lang="en-US" sz="4000" dirty="0" smtClean="0"/>
              <a:t>What do we plot?</a:t>
            </a:r>
            <a:endParaRPr lang="en-US" sz="4000" dirty="0"/>
          </a:p>
        </p:txBody>
      </p:sp>
      <p:pic>
        <p:nvPicPr>
          <p:cNvPr id="6" name="Picture 5"/>
          <p:cNvPicPr>
            <a:picLocks noChangeAspect="1"/>
          </p:cNvPicPr>
          <p:nvPr/>
        </p:nvPicPr>
        <p:blipFill>
          <a:blip r:embed="rId3"/>
          <a:stretch>
            <a:fillRect/>
          </a:stretch>
        </p:blipFill>
        <p:spPr>
          <a:xfrm>
            <a:off x="4864730" y="3312205"/>
            <a:ext cx="3556000" cy="1536700"/>
          </a:xfrm>
          <a:prstGeom prst="rect">
            <a:avLst/>
          </a:prstGeom>
        </p:spPr>
      </p:pic>
    </p:spTree>
    <p:extLst>
      <p:ext uri="{BB962C8B-B14F-4D97-AF65-F5344CB8AC3E}">
        <p14:creationId xmlns:p14="http://schemas.microsoft.com/office/powerpoint/2010/main" val="1766345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390" y="2043249"/>
            <a:ext cx="8103458" cy="4394219"/>
          </a:xfrm>
          <a:prstGeom prst="rect">
            <a:avLst/>
          </a:prstGeom>
        </p:spPr>
      </p:pic>
      <p:sp>
        <p:nvSpPr>
          <p:cNvPr id="3" name="Oval 2"/>
          <p:cNvSpPr/>
          <p:nvPr/>
        </p:nvSpPr>
        <p:spPr>
          <a:xfrm>
            <a:off x="2553902" y="3617103"/>
            <a:ext cx="607413" cy="566034"/>
          </a:xfrm>
          <a:prstGeom prst="ellipse">
            <a:avLst/>
          </a:prstGeom>
          <a:noFill/>
          <a:ln w="508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251900" y="4514476"/>
            <a:ext cx="924926" cy="731704"/>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7513" y="1214905"/>
            <a:ext cx="4583216" cy="646331"/>
          </a:xfrm>
          <a:prstGeom prst="rect">
            <a:avLst/>
          </a:prstGeom>
          <a:noFill/>
        </p:spPr>
        <p:txBody>
          <a:bodyPr wrap="square" rtlCol="0">
            <a:spAutoFit/>
          </a:bodyPr>
          <a:lstStyle/>
          <a:p>
            <a:r>
              <a:rPr lang="en-US" b="1" dirty="0" smtClean="0">
                <a:solidFill>
                  <a:schemeClr val="accent6">
                    <a:lumMod val="60000"/>
                    <a:lumOff val="40000"/>
                  </a:schemeClr>
                </a:solidFill>
              </a:rPr>
              <a:t>Blue Circle: </a:t>
            </a:r>
            <a:r>
              <a:rPr lang="en-US" dirty="0" smtClean="0"/>
              <a:t>Possible area for glider recovery</a:t>
            </a:r>
          </a:p>
          <a:p>
            <a:r>
              <a:rPr lang="en-US" b="1" dirty="0" smtClean="0">
                <a:solidFill>
                  <a:srgbClr val="FF0000"/>
                </a:solidFill>
              </a:rPr>
              <a:t>Red Circle: </a:t>
            </a:r>
            <a:r>
              <a:rPr lang="en-US" dirty="0" smtClean="0"/>
              <a:t>Tenerife Sur Buoy</a:t>
            </a:r>
            <a:endParaRPr lang="en-US" dirty="0"/>
          </a:p>
        </p:txBody>
      </p:sp>
      <p:sp>
        <p:nvSpPr>
          <p:cNvPr id="6" name="TextBox 5"/>
          <p:cNvSpPr txBox="1"/>
          <p:nvPr/>
        </p:nvSpPr>
        <p:spPr>
          <a:xfrm>
            <a:off x="2360633" y="4942453"/>
            <a:ext cx="1891267" cy="461665"/>
          </a:xfrm>
          <a:prstGeom prst="rect">
            <a:avLst/>
          </a:prstGeom>
          <a:noFill/>
        </p:spPr>
        <p:txBody>
          <a:bodyPr wrap="square" rtlCol="0">
            <a:spAutoFit/>
          </a:bodyPr>
          <a:lstStyle/>
          <a:p>
            <a:r>
              <a:rPr lang="en-US" sz="2400" b="1" dirty="0" smtClean="0">
                <a:solidFill>
                  <a:srgbClr val="FF0000"/>
                </a:solidFill>
              </a:rPr>
              <a:t>La Gomera</a:t>
            </a:r>
            <a:endParaRPr lang="en-US" sz="2400" b="1" dirty="0">
              <a:solidFill>
                <a:srgbClr val="FF0000"/>
              </a:solidFill>
            </a:endParaRPr>
          </a:p>
        </p:txBody>
      </p:sp>
      <p:sp>
        <p:nvSpPr>
          <p:cNvPr id="7" name="TextBox 6"/>
          <p:cNvSpPr txBox="1"/>
          <p:nvPr/>
        </p:nvSpPr>
        <p:spPr>
          <a:xfrm>
            <a:off x="4072437" y="5252256"/>
            <a:ext cx="1297657" cy="461665"/>
          </a:xfrm>
          <a:prstGeom prst="rect">
            <a:avLst/>
          </a:prstGeom>
          <a:noFill/>
        </p:spPr>
        <p:txBody>
          <a:bodyPr wrap="square" rtlCol="0">
            <a:spAutoFit/>
          </a:bodyPr>
          <a:lstStyle/>
          <a:p>
            <a:r>
              <a:rPr lang="en-US" sz="2400" b="1" dirty="0" smtClean="0">
                <a:solidFill>
                  <a:schemeClr val="accent6">
                    <a:lumMod val="60000"/>
                    <a:lumOff val="40000"/>
                  </a:schemeClr>
                </a:solidFill>
              </a:rPr>
              <a:t>Tenerife</a:t>
            </a:r>
            <a:endParaRPr lang="en-US" sz="2400" b="1" dirty="0">
              <a:solidFill>
                <a:schemeClr val="accent6">
                  <a:lumMod val="60000"/>
                  <a:lumOff val="40000"/>
                </a:schemeClr>
              </a:solidFill>
            </a:endParaRPr>
          </a:p>
        </p:txBody>
      </p:sp>
      <p:sp>
        <p:nvSpPr>
          <p:cNvPr id="8" name="TextBox 7"/>
          <p:cNvSpPr txBox="1"/>
          <p:nvPr/>
        </p:nvSpPr>
        <p:spPr>
          <a:xfrm>
            <a:off x="0" y="107909"/>
            <a:ext cx="9144000" cy="646331"/>
          </a:xfrm>
          <a:prstGeom prst="rect">
            <a:avLst/>
          </a:prstGeom>
          <a:noFill/>
        </p:spPr>
        <p:txBody>
          <a:bodyPr wrap="square" rtlCol="0">
            <a:spAutoFit/>
          </a:bodyPr>
          <a:lstStyle/>
          <a:p>
            <a:pPr algn="ctr"/>
            <a:r>
              <a:rPr lang="en-US" sz="3600" dirty="0" smtClean="0"/>
              <a:t>Canary Islands</a:t>
            </a:r>
            <a:endParaRPr lang="en-US" sz="3600" dirty="0"/>
          </a:p>
        </p:txBody>
      </p:sp>
    </p:spTree>
    <p:extLst>
      <p:ext uri="{BB962C8B-B14F-4D97-AF65-F5344CB8AC3E}">
        <p14:creationId xmlns:p14="http://schemas.microsoft.com/office/powerpoint/2010/main" val="35177526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66229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52" y="1393458"/>
            <a:ext cx="3008313" cy="827749"/>
          </a:xfrm>
        </p:spPr>
        <p:txBody>
          <a:bodyPr>
            <a:noAutofit/>
          </a:bodyPr>
          <a:lstStyle/>
          <a:p>
            <a:pPr algn="ctr"/>
            <a:r>
              <a:rPr lang="en-US" sz="2800" dirty="0" smtClean="0">
                <a:solidFill>
                  <a:srgbClr val="32D6BD"/>
                </a:solidFill>
              </a:rPr>
              <a:t>Why is wind speed important?</a:t>
            </a:r>
            <a:endParaRPr lang="en-US" sz="2800" dirty="0">
              <a:solidFill>
                <a:srgbClr val="32D6BD"/>
              </a:solidFill>
            </a:endParaRPr>
          </a:p>
        </p:txBody>
      </p:sp>
      <p:pic>
        <p:nvPicPr>
          <p:cNvPr id="5" name="Content Placeholder 4" descr="Picture-61.png"/>
          <p:cNvPicPr>
            <a:picLocks noGrp="1" noChangeAspect="1"/>
          </p:cNvPicPr>
          <p:nvPr>
            <p:ph idx="1"/>
          </p:nvPr>
        </p:nvPicPr>
        <p:blipFill>
          <a:blip r:embed="rId2"/>
          <a:srcRect t="-35809" b="-35809"/>
          <a:stretch>
            <a:fillRect/>
          </a:stretch>
        </p:blipFill>
        <p:spPr>
          <a:xfrm>
            <a:off x="4343185" y="1828800"/>
            <a:ext cx="4364706" cy="4259530"/>
          </a:xfrm>
        </p:spPr>
      </p:pic>
      <p:sp>
        <p:nvSpPr>
          <p:cNvPr id="4" name="Text Placeholder 3"/>
          <p:cNvSpPr>
            <a:spLocks noGrp="1"/>
          </p:cNvSpPr>
          <p:nvPr>
            <p:ph type="body" sz="half" idx="2"/>
          </p:nvPr>
        </p:nvSpPr>
        <p:spPr>
          <a:xfrm>
            <a:off x="472644" y="2380301"/>
            <a:ext cx="3352800" cy="1905001"/>
          </a:xfrm>
        </p:spPr>
        <p:txBody>
          <a:bodyPr>
            <a:normAutofit fontScale="25000" lnSpcReduction="20000"/>
          </a:bodyPr>
          <a:lstStyle/>
          <a:p>
            <a:pPr algn="ctr"/>
            <a:endParaRPr lang="en-US" sz="1800" dirty="0" smtClean="0"/>
          </a:p>
          <a:p>
            <a:pPr algn="ctr"/>
            <a:r>
              <a:rPr lang="en-US" sz="8000" b="1" dirty="0" smtClean="0"/>
              <a:t>It effects the ocean</a:t>
            </a:r>
          </a:p>
          <a:p>
            <a:pPr algn="ctr"/>
            <a:endParaRPr lang="en-US" sz="8000" dirty="0" smtClean="0"/>
          </a:p>
          <a:p>
            <a:pPr algn="ctr"/>
            <a:r>
              <a:rPr lang="en-US" sz="8000" dirty="0" smtClean="0"/>
              <a:t>*Provides energy on the ocean surface*</a:t>
            </a:r>
          </a:p>
          <a:p>
            <a:pPr algn="ctr"/>
            <a:endParaRPr lang="en-US" sz="8000" dirty="0" smtClean="0"/>
          </a:p>
          <a:p>
            <a:pPr algn="ctr">
              <a:buFontTx/>
              <a:buChar char="•"/>
            </a:pPr>
            <a:r>
              <a:rPr lang="en-US" sz="8000" dirty="0" smtClean="0"/>
              <a:t>Causes ripples and waves*</a:t>
            </a:r>
          </a:p>
          <a:p>
            <a:pPr algn="ctr">
              <a:buFontTx/>
              <a:buChar char="•"/>
            </a:pPr>
            <a:endParaRPr lang="en-US" sz="8000" dirty="0" smtClean="0"/>
          </a:p>
          <a:p>
            <a:pPr algn="ctr">
              <a:buFontTx/>
              <a:buChar char="•"/>
            </a:pPr>
            <a:r>
              <a:rPr lang="en-US" sz="8000" dirty="0"/>
              <a:t>E</a:t>
            </a:r>
            <a:r>
              <a:rPr lang="en-US" sz="8000" dirty="0" smtClean="0"/>
              <a:t>ffects the size of those ripples and waves*</a:t>
            </a:r>
          </a:p>
          <a:p>
            <a:pPr algn="ctr">
              <a:buFontTx/>
              <a:buChar char="•"/>
            </a:pPr>
            <a:endParaRPr lang="en-US" sz="8000" dirty="0" smtClean="0"/>
          </a:p>
          <a:p>
            <a:pPr algn="ctr">
              <a:buFontTx/>
              <a:buChar char="•"/>
            </a:pPr>
            <a:r>
              <a:rPr lang="en-US" sz="8000" dirty="0" smtClean="0"/>
              <a:t>Which could ultimately take a toll on the glider*</a:t>
            </a:r>
          </a:p>
          <a:p>
            <a:pPr algn="ctr"/>
            <a:endParaRPr lang="en-US" sz="8000" dirty="0"/>
          </a:p>
        </p:txBody>
      </p:sp>
    </p:spTree>
    <p:extLst>
      <p:ext uri="{BB962C8B-B14F-4D97-AF65-F5344CB8AC3E}">
        <p14:creationId xmlns:p14="http://schemas.microsoft.com/office/powerpoint/2010/main" val="25301343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8057"/>
            <a:ext cx="9144000" cy="646331"/>
          </a:xfrm>
          <a:prstGeom prst="rect">
            <a:avLst/>
          </a:prstGeom>
          <a:noFill/>
        </p:spPr>
        <p:txBody>
          <a:bodyPr wrap="square" rtlCol="0">
            <a:spAutoFit/>
          </a:bodyPr>
          <a:lstStyle/>
          <a:p>
            <a:pPr algn="ctr"/>
            <a:r>
              <a:rPr lang="en-US" sz="3600" dirty="0" smtClean="0"/>
              <a:t>Current Speed</a:t>
            </a:r>
            <a:endParaRPr lang="en-US" sz="3600" dirty="0"/>
          </a:p>
        </p:txBody>
      </p:sp>
      <p:graphicFrame>
        <p:nvGraphicFramePr>
          <p:cNvPr id="3" name="Chart 2"/>
          <p:cNvGraphicFramePr/>
          <p:nvPr>
            <p:extLst>
              <p:ext uri="{D42A27DB-BD31-4B8C-83A1-F6EECF244321}">
                <p14:modId xmlns:p14="http://schemas.microsoft.com/office/powerpoint/2010/main" val="1297914710"/>
              </p:ext>
            </p:extLst>
          </p:nvPr>
        </p:nvGraphicFramePr>
        <p:xfrm>
          <a:off x="112889" y="1806220"/>
          <a:ext cx="8904111" cy="46990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92667" y="897001"/>
            <a:ext cx="3033889" cy="923330"/>
          </a:xfrm>
          <a:prstGeom prst="rect">
            <a:avLst/>
          </a:prstGeom>
          <a:noFill/>
        </p:spPr>
        <p:txBody>
          <a:bodyPr wrap="square" rtlCol="0">
            <a:spAutoFit/>
          </a:bodyPr>
          <a:lstStyle/>
          <a:p>
            <a:r>
              <a:rPr lang="en-US" b="1" dirty="0" smtClean="0">
                <a:solidFill>
                  <a:srgbClr val="4EE0FF"/>
                </a:solidFill>
              </a:rPr>
              <a:t>Light Blue </a:t>
            </a:r>
            <a:r>
              <a:rPr lang="en-US" dirty="0" smtClean="0"/>
              <a:t>= 6:30 am</a:t>
            </a:r>
          </a:p>
          <a:p>
            <a:r>
              <a:rPr lang="en-US" b="1" dirty="0" smtClean="0">
                <a:solidFill>
                  <a:schemeClr val="bg2">
                    <a:lumMod val="75000"/>
                  </a:schemeClr>
                </a:solidFill>
              </a:rPr>
              <a:t>Blue</a:t>
            </a:r>
            <a:r>
              <a:rPr lang="en-US" dirty="0" smtClean="0"/>
              <a:t> = 1:30 pm</a:t>
            </a:r>
          </a:p>
          <a:p>
            <a:r>
              <a:rPr lang="en-US" b="1" dirty="0" smtClean="0">
                <a:solidFill>
                  <a:schemeClr val="accent3">
                    <a:lumMod val="75000"/>
                  </a:schemeClr>
                </a:solidFill>
              </a:rPr>
              <a:t>Green</a:t>
            </a:r>
            <a:r>
              <a:rPr lang="en-US" dirty="0" smtClean="0"/>
              <a:t> = 10:30 pm</a:t>
            </a:r>
            <a:endParaRPr lang="en-US" dirty="0"/>
          </a:p>
        </p:txBody>
      </p:sp>
    </p:spTree>
    <p:extLst>
      <p:ext uri="{BB962C8B-B14F-4D97-AF65-F5344CB8AC3E}">
        <p14:creationId xmlns:p14="http://schemas.microsoft.com/office/powerpoint/2010/main" val="33533587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9325"/>
            <a:ext cx="9144000" cy="646331"/>
          </a:xfrm>
          <a:prstGeom prst="rect">
            <a:avLst/>
          </a:prstGeom>
          <a:noFill/>
        </p:spPr>
        <p:txBody>
          <a:bodyPr wrap="square" rtlCol="0">
            <a:spAutoFit/>
          </a:bodyPr>
          <a:lstStyle/>
          <a:p>
            <a:pPr algn="ctr"/>
            <a:r>
              <a:rPr lang="en-US" sz="3600" dirty="0" smtClean="0"/>
              <a:t>Why Current Speed?</a:t>
            </a:r>
            <a:endParaRPr lang="en-US" sz="3600" dirty="0"/>
          </a:p>
        </p:txBody>
      </p:sp>
      <p:sp>
        <p:nvSpPr>
          <p:cNvPr id="3" name="TextBox 2"/>
          <p:cNvSpPr txBox="1"/>
          <p:nvPr/>
        </p:nvSpPr>
        <p:spPr>
          <a:xfrm>
            <a:off x="441755" y="1043160"/>
            <a:ext cx="3658291" cy="923330"/>
          </a:xfrm>
          <a:prstGeom prst="rect">
            <a:avLst/>
          </a:prstGeom>
          <a:noFill/>
        </p:spPr>
        <p:txBody>
          <a:bodyPr wrap="square" rtlCol="0">
            <a:spAutoFit/>
          </a:bodyPr>
          <a:lstStyle/>
          <a:p>
            <a:r>
              <a:rPr lang="en-US" dirty="0" smtClean="0"/>
              <a:t>Easy Formula:</a:t>
            </a:r>
          </a:p>
          <a:p>
            <a:endParaRPr lang="en-US" dirty="0"/>
          </a:p>
          <a:p>
            <a:r>
              <a:rPr lang="en-US" dirty="0" smtClean="0"/>
              <a:t>Current Speed </a:t>
            </a:r>
            <a:r>
              <a:rPr lang="en-US" dirty="0">
                <a:sym typeface="Wingdings"/>
              </a:rPr>
              <a:t>=</a:t>
            </a:r>
            <a:r>
              <a:rPr lang="en-US" dirty="0" smtClean="0"/>
              <a:t> Time </a:t>
            </a:r>
            <a:r>
              <a:rPr lang="en-US" dirty="0">
                <a:sym typeface="Wingdings"/>
              </a:rPr>
              <a:t>=</a:t>
            </a:r>
            <a:r>
              <a:rPr lang="en-US" dirty="0" smtClean="0"/>
              <a:t> Battery  Life</a:t>
            </a:r>
            <a:endParaRPr lang="en-US" dirty="0"/>
          </a:p>
        </p:txBody>
      </p:sp>
      <p:sp>
        <p:nvSpPr>
          <p:cNvPr id="4" name="TextBox 3"/>
          <p:cNvSpPr txBox="1"/>
          <p:nvPr/>
        </p:nvSpPr>
        <p:spPr>
          <a:xfrm>
            <a:off x="621219" y="2623090"/>
            <a:ext cx="2526291" cy="1200329"/>
          </a:xfrm>
          <a:prstGeom prst="rect">
            <a:avLst/>
          </a:prstGeom>
          <a:noFill/>
        </p:spPr>
        <p:txBody>
          <a:bodyPr wrap="square" rtlCol="0">
            <a:spAutoFit/>
          </a:bodyPr>
          <a:lstStyle/>
          <a:p>
            <a:r>
              <a:rPr lang="en-US" dirty="0" smtClean="0"/>
              <a:t>Slow moving currents = more time to reach destination = more use of battery life</a:t>
            </a:r>
            <a:endParaRPr lang="en-US" dirty="0"/>
          </a:p>
        </p:txBody>
      </p:sp>
      <p:sp>
        <p:nvSpPr>
          <p:cNvPr id="5" name="TextBox 4"/>
          <p:cNvSpPr txBox="1"/>
          <p:nvPr/>
        </p:nvSpPr>
        <p:spPr>
          <a:xfrm>
            <a:off x="621219" y="4335002"/>
            <a:ext cx="2622926" cy="1200329"/>
          </a:xfrm>
          <a:prstGeom prst="rect">
            <a:avLst/>
          </a:prstGeom>
          <a:noFill/>
        </p:spPr>
        <p:txBody>
          <a:bodyPr wrap="square" rtlCol="0">
            <a:spAutoFit/>
          </a:bodyPr>
          <a:lstStyle/>
          <a:p>
            <a:r>
              <a:rPr lang="en-US" dirty="0" smtClean="0"/>
              <a:t>Fast moving currents = less time to reach destination = less use of battery life</a:t>
            </a:r>
            <a:endParaRPr lang="en-US" dirty="0"/>
          </a:p>
        </p:txBody>
      </p:sp>
      <p:sp>
        <p:nvSpPr>
          <p:cNvPr id="6" name="TextBox 5"/>
          <p:cNvSpPr txBox="1"/>
          <p:nvPr/>
        </p:nvSpPr>
        <p:spPr>
          <a:xfrm>
            <a:off x="4100046" y="4649995"/>
            <a:ext cx="5043953" cy="1754327"/>
          </a:xfrm>
          <a:prstGeom prst="rect">
            <a:avLst/>
          </a:prstGeom>
          <a:noFill/>
        </p:spPr>
        <p:txBody>
          <a:bodyPr wrap="square" rtlCol="0">
            <a:spAutoFit/>
          </a:bodyPr>
          <a:lstStyle/>
          <a:p>
            <a:r>
              <a:rPr lang="en-US" dirty="0" smtClean="0"/>
              <a:t>Since the gliders have no propeller, they depend of ocean currents to glide their way through the ocean, therefore the glider is a the mercy of the currents and that is why we decided to monitor currents because they are what determine </a:t>
            </a:r>
            <a:r>
              <a:rPr lang="en-US" dirty="0" err="1" smtClean="0"/>
              <a:t>Silbo’s</a:t>
            </a:r>
            <a:r>
              <a:rPr lang="en-US" dirty="0" smtClean="0"/>
              <a:t> ability to reach its goal. </a:t>
            </a:r>
            <a:endParaRPr lang="en-US" dirty="0"/>
          </a:p>
        </p:txBody>
      </p:sp>
      <p:pic>
        <p:nvPicPr>
          <p:cNvPr id="7" name="Picture 6"/>
          <p:cNvPicPr>
            <a:picLocks noChangeAspect="1"/>
          </p:cNvPicPr>
          <p:nvPr/>
        </p:nvPicPr>
        <p:blipFill>
          <a:blip r:embed="rId2"/>
          <a:stretch>
            <a:fillRect/>
          </a:stretch>
        </p:blipFill>
        <p:spPr>
          <a:xfrm>
            <a:off x="4362339" y="1595504"/>
            <a:ext cx="4359258" cy="2914134"/>
          </a:xfrm>
          <a:prstGeom prst="rect">
            <a:avLst/>
          </a:prstGeom>
        </p:spPr>
      </p:pic>
    </p:spTree>
    <p:extLst>
      <p:ext uri="{BB962C8B-B14F-4D97-AF65-F5344CB8AC3E}">
        <p14:creationId xmlns:p14="http://schemas.microsoft.com/office/powerpoint/2010/main" val="34795798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0446"/>
            <a:ext cx="9144000" cy="1157343"/>
          </a:xfrm>
        </p:spPr>
        <p:txBody>
          <a:bodyPr>
            <a:normAutofit/>
          </a:bodyPr>
          <a:lstStyle/>
          <a:p>
            <a:r>
              <a:rPr lang="en-US" sz="3600" dirty="0" smtClean="0"/>
              <a:t>Sea Surface Height</a:t>
            </a:r>
            <a:endParaRPr lang="en-US" sz="3600" dirty="0"/>
          </a:p>
        </p:txBody>
      </p:sp>
      <p:graphicFrame>
        <p:nvGraphicFramePr>
          <p:cNvPr id="4" name="Chart 3"/>
          <p:cNvGraphicFramePr/>
          <p:nvPr>
            <p:extLst>
              <p:ext uri="{D42A27DB-BD31-4B8C-83A1-F6EECF244321}">
                <p14:modId xmlns:p14="http://schemas.microsoft.com/office/powerpoint/2010/main" val="613642451"/>
              </p:ext>
            </p:extLst>
          </p:nvPr>
        </p:nvGraphicFramePr>
        <p:xfrm>
          <a:off x="1689659" y="1606297"/>
          <a:ext cx="60198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5580965"/>
            <a:ext cx="9144000" cy="646331"/>
          </a:xfrm>
          <a:prstGeom prst="rect">
            <a:avLst/>
          </a:prstGeom>
          <a:noFill/>
        </p:spPr>
        <p:txBody>
          <a:bodyPr wrap="square" rtlCol="0">
            <a:spAutoFit/>
          </a:bodyPr>
          <a:lstStyle/>
          <a:p>
            <a:pPr algn="ctr"/>
            <a:r>
              <a:rPr lang="en-US" dirty="0" smtClean="0"/>
              <a:t>This chart graphs the sea surface height based on the according time of day on each date, off the coast of La </a:t>
            </a:r>
            <a:r>
              <a:rPr lang="en-US" dirty="0" err="1" smtClean="0"/>
              <a:t>Gomera</a:t>
            </a:r>
            <a:endParaRPr lang="en-US" dirty="0"/>
          </a:p>
        </p:txBody>
      </p:sp>
      <p:sp>
        <p:nvSpPr>
          <p:cNvPr id="7" name="TextBox 6"/>
          <p:cNvSpPr txBox="1"/>
          <p:nvPr/>
        </p:nvSpPr>
        <p:spPr>
          <a:xfrm>
            <a:off x="914400" y="2921601"/>
            <a:ext cx="609600" cy="369332"/>
          </a:xfrm>
          <a:prstGeom prst="rect">
            <a:avLst/>
          </a:prstGeom>
          <a:noFill/>
        </p:spPr>
        <p:txBody>
          <a:bodyPr wrap="square" rtlCol="0">
            <a:spAutoFit/>
          </a:bodyPr>
          <a:lstStyle/>
          <a:p>
            <a:r>
              <a:rPr lang="en-US" dirty="0" smtClean="0"/>
              <a:t>cm</a:t>
            </a:r>
            <a:endParaRPr lang="en-US" dirty="0"/>
          </a:p>
        </p:txBody>
      </p:sp>
    </p:spTree>
    <p:extLst>
      <p:ext uri="{BB962C8B-B14F-4D97-AF65-F5344CB8AC3E}">
        <p14:creationId xmlns:p14="http://schemas.microsoft.com/office/powerpoint/2010/main" val="34341902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685"/>
            <a:ext cx="9144000" cy="1252728"/>
          </a:xfrm>
        </p:spPr>
        <p:txBody>
          <a:bodyPr/>
          <a:lstStyle/>
          <a:p>
            <a:r>
              <a:rPr lang="en-US" dirty="0" smtClean="0"/>
              <a:t>Important for the Mission </a:t>
            </a:r>
            <a:endParaRPr lang="en-US" dirty="0"/>
          </a:p>
        </p:txBody>
      </p:sp>
      <p:pic>
        <p:nvPicPr>
          <p:cNvPr id="1026" name="Picture 2" descr="http://www.i-cool.org/wp-content/uploads/2011/06/Challenger-Hycom.jpg">
            <a:hlinkClick r:id="rId2"/>
          </p:cNvPr>
          <p:cNvPicPr>
            <a:picLocks noChangeAspect="1" noChangeArrowheads="1"/>
          </p:cNvPicPr>
          <p:nvPr/>
        </p:nvPicPr>
        <p:blipFill>
          <a:blip r:embed="rId3" cstate="print"/>
          <a:srcRect/>
          <a:stretch>
            <a:fillRect/>
          </a:stretch>
        </p:blipFill>
        <p:spPr bwMode="auto">
          <a:xfrm>
            <a:off x="4343399" y="2876449"/>
            <a:ext cx="4571999" cy="3343400"/>
          </a:xfrm>
          <a:prstGeom prst="rect">
            <a:avLst/>
          </a:prstGeom>
          <a:noFill/>
        </p:spPr>
      </p:pic>
      <p:sp>
        <p:nvSpPr>
          <p:cNvPr id="4" name="Rectangle 3"/>
          <p:cNvSpPr/>
          <p:nvPr/>
        </p:nvSpPr>
        <p:spPr>
          <a:xfrm>
            <a:off x="121866" y="2265323"/>
            <a:ext cx="4083245" cy="2862323"/>
          </a:xfrm>
          <a:prstGeom prst="rect">
            <a:avLst/>
          </a:prstGeom>
        </p:spPr>
        <p:txBody>
          <a:bodyPr wrap="square">
            <a:spAutoFit/>
          </a:bodyPr>
          <a:lstStyle/>
          <a:p>
            <a:r>
              <a:rPr lang="en-US" dirty="0" smtClean="0"/>
              <a:t>Sea surface height can possibly affect our </a:t>
            </a:r>
            <a:r>
              <a:rPr lang="en-US" dirty="0"/>
              <a:t>window of recovery. </a:t>
            </a:r>
            <a:r>
              <a:rPr lang="en-US" dirty="0" smtClean="0"/>
              <a:t>If </a:t>
            </a:r>
            <a:r>
              <a:rPr lang="en-US" dirty="0"/>
              <a:t>SSH is too </a:t>
            </a:r>
            <a:r>
              <a:rPr lang="en-US" dirty="0" smtClean="0"/>
              <a:t>intense (meaning </a:t>
            </a:r>
            <a:r>
              <a:rPr lang="en-US" dirty="0"/>
              <a:t>high), chances of </a:t>
            </a:r>
            <a:r>
              <a:rPr lang="en-US" dirty="0" smtClean="0"/>
              <a:t>recovery are </a:t>
            </a:r>
            <a:r>
              <a:rPr lang="en-US" dirty="0"/>
              <a:t>lowered </a:t>
            </a:r>
            <a:r>
              <a:rPr lang="en-US" dirty="0" smtClean="0"/>
              <a:t>because </a:t>
            </a:r>
            <a:r>
              <a:rPr lang="en-US" dirty="0"/>
              <a:t>we don't want to risk </a:t>
            </a:r>
            <a:r>
              <a:rPr lang="en-US" dirty="0" smtClean="0"/>
              <a:t>crew members and/or equipment </a:t>
            </a:r>
            <a:r>
              <a:rPr lang="en-US" dirty="0"/>
              <a:t>going out in </a:t>
            </a:r>
            <a:r>
              <a:rPr lang="en-US" dirty="0" smtClean="0"/>
              <a:t>10m </a:t>
            </a:r>
            <a:r>
              <a:rPr lang="en-US" dirty="0"/>
              <a:t>or </a:t>
            </a:r>
            <a:r>
              <a:rPr lang="en-US" dirty="0" smtClean="0"/>
              <a:t>so waters</a:t>
            </a:r>
            <a:r>
              <a:rPr lang="en-US" dirty="0"/>
              <a:t>. I</a:t>
            </a:r>
            <a:r>
              <a:rPr lang="en-US" dirty="0" smtClean="0"/>
              <a:t>deally we’d prefer SSH to </a:t>
            </a:r>
            <a:r>
              <a:rPr lang="en-US" dirty="0"/>
              <a:t>be low or manageable, as opposed to a high SSH where it would be dangerous to </a:t>
            </a:r>
            <a:r>
              <a:rPr lang="en-US" dirty="0" smtClean="0"/>
              <a:t>recover.</a:t>
            </a:r>
            <a:endParaRPr lang="en-US" dirty="0"/>
          </a:p>
        </p:txBody>
      </p:sp>
    </p:spTree>
    <p:extLst>
      <p:ext uri="{BB962C8B-B14F-4D97-AF65-F5344CB8AC3E}">
        <p14:creationId xmlns:p14="http://schemas.microsoft.com/office/powerpoint/2010/main" val="30567250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2737</TotalTime>
  <Words>732</Words>
  <Application>Microsoft Macintosh PowerPoint</Application>
  <PresentationFormat>On-screen Show (4:3)</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PowerPoint Presentation</vt:lpstr>
      <vt:lpstr>PowerPoint Presentation</vt:lpstr>
      <vt:lpstr>PowerPoint Presentation</vt:lpstr>
      <vt:lpstr>PowerPoint Presentation</vt:lpstr>
      <vt:lpstr>Why is wind speed important?</vt:lpstr>
      <vt:lpstr>PowerPoint Presentation</vt:lpstr>
      <vt:lpstr>PowerPoint Presentation</vt:lpstr>
      <vt:lpstr>Sea Surface Height</vt:lpstr>
      <vt:lpstr>Important for the Mission </vt:lpstr>
      <vt:lpstr>PowerPoint Presentation</vt:lpstr>
      <vt:lpstr>PowerPoint Presentation</vt:lpstr>
      <vt:lpstr>PowerPoint Presentation</vt:lpstr>
    </vt:vector>
  </TitlesOfParts>
  <Company>Rutgers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Garcia</dc:creator>
  <cp:lastModifiedBy>Mario Garcia</cp:lastModifiedBy>
  <cp:revision>34</cp:revision>
  <dcterms:created xsi:type="dcterms:W3CDTF">2011-12-04T07:30:24Z</dcterms:created>
  <dcterms:modified xsi:type="dcterms:W3CDTF">2011-12-06T15:58:10Z</dcterms:modified>
</cp:coreProperties>
</file>