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48" r:id="rId2"/>
  </p:sldMasterIdLst>
  <p:notesMasterIdLst>
    <p:notesMasterId r:id="rId28"/>
  </p:notesMasterIdLst>
  <p:sldIdLst>
    <p:sldId id="358" r:id="rId3"/>
    <p:sldId id="359" r:id="rId4"/>
    <p:sldId id="360" r:id="rId5"/>
    <p:sldId id="257" r:id="rId6"/>
    <p:sldId id="361" r:id="rId7"/>
    <p:sldId id="363" r:id="rId8"/>
    <p:sldId id="351" r:id="rId9"/>
    <p:sldId id="349" r:id="rId10"/>
    <p:sldId id="259" r:id="rId11"/>
    <p:sldId id="330" r:id="rId12"/>
    <p:sldId id="329" r:id="rId13"/>
    <p:sldId id="357" r:id="rId14"/>
    <p:sldId id="261" r:id="rId15"/>
    <p:sldId id="365" r:id="rId16"/>
    <p:sldId id="346" r:id="rId17"/>
    <p:sldId id="364" r:id="rId18"/>
    <p:sldId id="341" r:id="rId19"/>
    <p:sldId id="352" r:id="rId20"/>
    <p:sldId id="340" r:id="rId21"/>
    <p:sldId id="289" r:id="rId22"/>
    <p:sldId id="291" r:id="rId23"/>
    <p:sldId id="336" r:id="rId24"/>
    <p:sldId id="311" r:id="rId25"/>
    <p:sldId id="366" r:id="rId26"/>
    <p:sldId id="298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2696" y="-4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0C13C-F89B-1B44-9639-1EC3B0CF1E1B}" type="datetimeFigureOut">
              <a:rPr lang="en-US" smtClean="0"/>
              <a:t>3/17/11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289D6-5990-5441-B9C3-198255348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52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fld id="{56BDC51A-3031-8140-A9AB-6C5F78AFE42E}" type="slidenum">
              <a:rPr lang="en-US"/>
              <a:pPr eaLnBrk="1" hangingPunct="1"/>
              <a:t>1</a:t>
            </a:fld>
            <a:endParaRPr lang="en-US"/>
          </a:p>
        </p:txBody>
      </p:sp>
      <p:sp>
        <p:nvSpPr>
          <p:cNvPr id="22531" name="Rectangle 7"/>
          <p:cNvSpPr txBox="1">
            <a:spLocks noGrp="1" noChangeArrowheads="1"/>
          </p:cNvSpPr>
          <p:nvPr/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r" eaLnBrk="1" hangingPunct="1"/>
            <a:fld id="{3F3C1CD7-7691-7640-B209-71E83D463363}" type="slidenum">
              <a:rPr lang="en-US" sz="1200"/>
              <a:pPr algn="r" eaLnBrk="1" hangingPunct="1"/>
              <a:t>1</a:t>
            </a:fld>
            <a:endParaRPr lang="en-US" sz="1200"/>
          </a:p>
        </p:txBody>
      </p:sp>
      <p:sp>
        <p:nvSpPr>
          <p:cNvPr id="225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3400"/>
            <a:ext cx="548322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22" tIns="45711" rIns="91422" bIns="4571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7995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FCA36A-3C95-A243-9186-14DBD83B91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27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B3E2BF-24EB-EF47-B487-DCAC916133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93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9E318E-1124-AF4C-A3F2-5DF0DAF96E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106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C3B72-50DD-F94D-8708-A804E6A20D55}" type="datetimeFigureOut">
              <a:rPr lang="en-US" smtClean="0"/>
              <a:t>3/17/11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320E-558A-2C4D-84C5-DDBD579DC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77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C3B72-50DD-F94D-8708-A804E6A20D55}" type="datetimeFigureOut">
              <a:rPr lang="en-US" smtClean="0"/>
              <a:t>3/17/11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320E-558A-2C4D-84C5-DDBD579DC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9156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C3B72-50DD-F94D-8708-A804E6A20D55}" type="datetimeFigureOut">
              <a:rPr lang="en-US" smtClean="0"/>
              <a:t>3/17/11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320E-558A-2C4D-84C5-DDBD579DC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476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C3B72-50DD-F94D-8708-A804E6A20D55}" type="datetimeFigureOut">
              <a:rPr lang="en-US" smtClean="0"/>
              <a:t>3/17/11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320E-558A-2C4D-84C5-DDBD579DC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12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C3B72-50DD-F94D-8708-A804E6A20D55}" type="datetimeFigureOut">
              <a:rPr lang="en-US" smtClean="0"/>
              <a:t>3/17/11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320E-558A-2C4D-84C5-DDBD579DC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859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B74806-90AF-A444-A21A-672F1DFD43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400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9C05D1-4233-FD4F-A74F-ABDB2D3AE2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682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1CC36F-F71E-5F49-854E-D011402708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248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6143C0-1B7B-0A46-9C9C-A3F890ECA3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76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D2BF7E-B71A-7948-A9C5-526797D3FC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95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9C318C-C379-D349-A5DC-262463F0DF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954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A208AF-3321-674A-A685-BE72B22E7A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52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DD3863-58BF-3D43-8C31-0541CCEE82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719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D7A138-3B0F-E64D-A264-84592C2474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76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dirty="0" smtClean="0">
                <a:solidFill>
                  <a:schemeClr val="bg1"/>
                </a:solidFill>
                <a:ea typeface="Geneva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bg1"/>
                </a:solidFill>
                <a:ea typeface="Geneva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B15AFA6C-E3D4-1145-9391-3E122593D1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53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ＭＳ Ｐゴシック" charset="0"/>
          <a:cs typeface="Geneva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charset="0"/>
          <a:cs typeface="Geneva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Geneva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Geneva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C3B72-50DD-F94D-8708-A804E6A20D55}" type="datetimeFigureOut">
              <a:rPr lang="en-US" smtClean="0"/>
              <a:t>3/17/11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B320E-558A-2C4D-84C5-DDBD579DC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2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72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19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5.png"/><Relationship Id="rId5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4" Type="http://schemas.openxmlformats.org/officeDocument/2006/relationships/image" Target="../media/image51.png"/><Relationship Id="rId5" Type="http://schemas.openxmlformats.org/officeDocument/2006/relationships/image" Target="../media/image52.w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5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jpg"/><Relationship Id="rId3" Type="http://schemas.openxmlformats.org/officeDocument/2006/relationships/image" Target="../media/image6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jpeg"/><Relationship Id="rId3" Type="http://schemas.openxmlformats.org/officeDocument/2006/relationships/image" Target="../media/image7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56" name="Picture 40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04775" y="774700"/>
            <a:ext cx="8905875" cy="2273300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52400" y="4495800"/>
            <a:ext cx="1828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hangingPunct="1"/>
            <a:r>
              <a:rPr lang="en-US" sz="1600" b="1"/>
              <a:t>CODAR Network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7391400" y="4495800"/>
            <a:ext cx="1441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r>
              <a:rPr lang="en-US" sz="1600" b="1"/>
              <a:t>Glider Fleet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2133600" y="4495800"/>
            <a:ext cx="29337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hangingPunct="1"/>
            <a:r>
              <a:rPr lang="en-US" sz="1600" b="1"/>
              <a:t>L-Band &amp; X-Band Satellite Receivers</a:t>
            </a:r>
          </a:p>
        </p:txBody>
      </p:sp>
      <p:sp>
        <p:nvSpPr>
          <p:cNvPr id="5126" name="Rectangle 7"/>
          <p:cNvSpPr>
            <a:spLocks noChangeArrowheads="1"/>
          </p:cNvSpPr>
          <p:nvPr/>
        </p:nvSpPr>
        <p:spPr bwMode="auto">
          <a:xfrm>
            <a:off x="8277225" y="46863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111624" name="Picture 8" descr="SideBySideGliders1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248525" y="3214688"/>
            <a:ext cx="1739900" cy="1312862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5128" name="Text Box 10"/>
          <p:cNvSpPr txBox="1">
            <a:spLocks noChangeArrowheads="1"/>
          </p:cNvSpPr>
          <p:nvPr/>
        </p:nvSpPr>
        <p:spPr bwMode="auto">
          <a:xfrm>
            <a:off x="5257800" y="4495800"/>
            <a:ext cx="18764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hangingPunct="1"/>
            <a:r>
              <a:rPr lang="en-US" sz="1600" b="1"/>
              <a:t>3-D Nowcasts</a:t>
            </a:r>
          </a:p>
          <a:p>
            <a:pPr algn="ctr" eaLnBrk="1" hangingPunct="1"/>
            <a:r>
              <a:rPr lang="en-US" sz="1600" b="1"/>
              <a:t>&amp; Forecasts</a:t>
            </a:r>
          </a:p>
        </p:txBody>
      </p:sp>
      <p:sp>
        <p:nvSpPr>
          <p:cNvPr id="5129" name="Line 12"/>
          <p:cNvSpPr>
            <a:spLocks noChangeShapeType="1"/>
          </p:cNvSpPr>
          <p:nvPr/>
        </p:nvSpPr>
        <p:spPr bwMode="auto">
          <a:xfrm flipH="1" flipV="1">
            <a:off x="846138" y="2620963"/>
            <a:ext cx="220662" cy="579437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0" name="Line 13"/>
          <p:cNvSpPr>
            <a:spLocks noChangeShapeType="1"/>
          </p:cNvSpPr>
          <p:nvPr/>
        </p:nvSpPr>
        <p:spPr bwMode="auto">
          <a:xfrm flipH="1" flipV="1">
            <a:off x="1665288" y="2132013"/>
            <a:ext cx="1687512" cy="1068387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1" name="Text Box 18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hangingPunct="1"/>
            <a:r>
              <a:rPr lang="en-US" sz="2400" b="1" dirty="0" smtClean="0"/>
              <a:t>Southern </a:t>
            </a:r>
            <a:r>
              <a:rPr lang="en-US" sz="2400" b="1" dirty="0" smtClean="0"/>
              <a:t>Operations: Gliders </a:t>
            </a:r>
            <a:r>
              <a:rPr lang="en-US" sz="2400" b="1" dirty="0"/>
              <a:t>O</a:t>
            </a:r>
            <a:r>
              <a:rPr lang="en-US" sz="2400" b="1" dirty="0" smtClean="0"/>
              <a:t>n Ice</a:t>
            </a:r>
            <a:endParaRPr lang="en-US" sz="2400" b="1" dirty="0" smtClean="0"/>
          </a:p>
          <a:p>
            <a:pPr algn="ctr" eaLnBrk="1" hangingPunct="1"/>
            <a:r>
              <a:rPr lang="en-US" sz="2000" b="1" dirty="0" smtClean="0"/>
              <a:t>Rutgers </a:t>
            </a:r>
            <a:r>
              <a:rPr lang="en-US" sz="2000" b="1" dirty="0"/>
              <a:t>University - Coastal Ocean Observation Lab </a:t>
            </a:r>
          </a:p>
        </p:txBody>
      </p:sp>
      <p:sp>
        <p:nvSpPr>
          <p:cNvPr id="5132" name="Line 19"/>
          <p:cNvSpPr>
            <a:spLocks noChangeShapeType="1"/>
          </p:cNvSpPr>
          <p:nvPr/>
        </p:nvSpPr>
        <p:spPr bwMode="auto">
          <a:xfrm flipH="1" flipV="1">
            <a:off x="5562600" y="1981200"/>
            <a:ext cx="2590800" cy="1295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3" name="Line 20"/>
          <p:cNvSpPr>
            <a:spLocks noChangeShapeType="1"/>
          </p:cNvSpPr>
          <p:nvPr/>
        </p:nvSpPr>
        <p:spPr bwMode="auto">
          <a:xfrm flipH="1" flipV="1">
            <a:off x="5257800" y="2209800"/>
            <a:ext cx="990600" cy="990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1650" name="Picture 34" descr="XBand_SatelliteDish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355975" y="3214688"/>
            <a:ext cx="1765300" cy="131603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1651" name="Picture 35" descr="1468414560_d638cdb7d2_o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57163" y="3217863"/>
            <a:ext cx="1746250" cy="130968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1652" name="Picture 36" descr="20070928 093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5305425" y="3214688"/>
            <a:ext cx="1755775" cy="131603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1622" name="Picture 6" descr="jen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2092325" y="3214688"/>
            <a:ext cx="1079500" cy="131603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35" name="Picture 34" descr="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713" y="5667375"/>
            <a:ext cx="506412" cy="5095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124450"/>
            <a:ext cx="1119188" cy="56832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 descr="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25" y="5143500"/>
            <a:ext cx="542925" cy="53022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 descr="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5638800"/>
            <a:ext cx="1119188" cy="56832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3" y="5703888"/>
            <a:ext cx="1068387" cy="43815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5105400"/>
            <a:ext cx="631825" cy="60642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 descr="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913" y="5113338"/>
            <a:ext cx="614362" cy="59055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 descr="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5124450"/>
            <a:ext cx="593725" cy="56832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 descr="1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5667375"/>
            <a:ext cx="533400" cy="5095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 descr="1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38" y="5124450"/>
            <a:ext cx="593725" cy="56832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8" name="Picture 44" descr="2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75" y="5668963"/>
            <a:ext cx="539750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838" y="5187950"/>
            <a:ext cx="1114425" cy="450850"/>
          </a:xfrm>
          <a:prstGeom prst="rect">
            <a:avLst/>
          </a:prstGeom>
          <a:noFill/>
          <a:ln>
            <a:noFill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Straight Connector 30"/>
          <p:cNvCxnSpPr>
            <a:cxnSpLocks noChangeShapeType="1"/>
          </p:cNvCxnSpPr>
          <p:nvPr/>
        </p:nvCxnSpPr>
        <p:spPr bwMode="auto">
          <a:xfrm>
            <a:off x="0" y="5029200"/>
            <a:ext cx="9144000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51" name="TextBox 1"/>
          <p:cNvSpPr txBox="1">
            <a:spLocks noChangeArrowheads="1"/>
          </p:cNvSpPr>
          <p:nvPr/>
        </p:nvSpPr>
        <p:spPr bwMode="auto">
          <a:xfrm>
            <a:off x="0" y="6400800"/>
            <a:ext cx="914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r>
              <a:rPr lang="en-US" sz="1400" b="1">
                <a:solidFill>
                  <a:schemeClr val="bg1"/>
                </a:solidFill>
              </a:rPr>
              <a:t>                                                 </a:t>
            </a:r>
            <a:r>
              <a:rPr lang="en-US" sz="1400">
                <a:solidFill>
                  <a:schemeClr val="bg1"/>
                </a:solidFill>
              </a:rPr>
              <a:t>Jersey Roots, Global Reach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679273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2"/>
          <p:cNvGrpSpPr>
            <a:grpSpLocks/>
          </p:cNvGrpSpPr>
          <p:nvPr/>
        </p:nvGrpSpPr>
        <p:grpSpPr bwMode="auto">
          <a:xfrm>
            <a:off x="494225" y="822756"/>
            <a:ext cx="8496620" cy="5167699"/>
            <a:chOff x="192" y="291"/>
            <a:chExt cx="5616" cy="3781"/>
          </a:xfrm>
        </p:grpSpPr>
        <p:pic>
          <p:nvPicPr>
            <p:cNvPr id="39939" name="Picture 3" descr="lter_chla_3d_zoom_rotate_surfac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3"/>
            <a:stretch>
              <a:fillRect/>
            </a:stretch>
          </p:blipFill>
          <p:spPr bwMode="auto">
            <a:xfrm>
              <a:off x="192" y="291"/>
              <a:ext cx="5364" cy="3741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940" name="Picture 4" descr="ru06_070109T1604_070201T1942_lter_zcur_map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20" r="13192" b="5939"/>
            <a:stretch/>
          </p:blipFill>
          <p:spPr bwMode="auto">
            <a:xfrm>
              <a:off x="249" y="345"/>
              <a:ext cx="2040" cy="1927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941" name="Line 5"/>
            <p:cNvSpPr>
              <a:spLocks noChangeShapeType="1"/>
            </p:cNvSpPr>
            <p:nvPr/>
          </p:nvSpPr>
          <p:spPr bwMode="auto">
            <a:xfrm>
              <a:off x="249" y="2704"/>
              <a:ext cx="0" cy="499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42" name="Text Box 6"/>
            <p:cNvSpPr txBox="1">
              <a:spLocks noChangeArrowheads="1"/>
            </p:cNvSpPr>
            <p:nvPr/>
          </p:nvSpPr>
          <p:spPr bwMode="auto">
            <a:xfrm>
              <a:off x="612" y="2591"/>
              <a:ext cx="70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1"/>
                <a:t>100 meters</a:t>
              </a:r>
            </a:p>
          </p:txBody>
        </p:sp>
        <p:sp>
          <p:nvSpPr>
            <p:cNvPr id="39943" name="Text Box 7"/>
            <p:cNvSpPr txBox="1">
              <a:spLocks noChangeArrowheads="1"/>
            </p:cNvSpPr>
            <p:nvPr/>
          </p:nvSpPr>
          <p:spPr bwMode="auto">
            <a:xfrm rot="5400000">
              <a:off x="4437" y="2191"/>
              <a:ext cx="188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1"/>
                <a:t>Chlorophyll </a:t>
              </a:r>
              <a:r>
                <a:rPr lang="en-US" sz="1400" b="1" u="sng"/>
                <a:t>a</a:t>
              </a:r>
              <a:r>
                <a:rPr lang="en-US" sz="1400" b="1"/>
                <a:t> fluorescence (</a:t>
              </a:r>
              <a:r>
                <a:rPr lang="en-US" sz="1400" b="1">
                  <a:latin typeface="Symbol" charset="0"/>
                </a:rPr>
                <a:t>m</a:t>
              </a:r>
              <a:r>
                <a:rPr lang="en-US" sz="1400" b="1"/>
                <a:t>g/L)</a:t>
              </a:r>
            </a:p>
          </p:txBody>
        </p:sp>
        <p:sp>
          <p:nvSpPr>
            <p:cNvPr id="39944" name="Text Box 8"/>
            <p:cNvSpPr txBox="1">
              <a:spLocks noChangeArrowheads="1"/>
            </p:cNvSpPr>
            <p:nvPr/>
          </p:nvSpPr>
          <p:spPr bwMode="auto">
            <a:xfrm>
              <a:off x="5544" y="495"/>
              <a:ext cx="198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charset="0"/>
                </a:rPr>
                <a:t>3</a:t>
              </a:r>
            </a:p>
          </p:txBody>
        </p:sp>
        <p:sp>
          <p:nvSpPr>
            <p:cNvPr id="39945" name="Text Box 9"/>
            <p:cNvSpPr txBox="1">
              <a:spLocks noChangeArrowheads="1"/>
            </p:cNvSpPr>
            <p:nvPr/>
          </p:nvSpPr>
          <p:spPr bwMode="auto">
            <a:xfrm>
              <a:off x="5495" y="2160"/>
              <a:ext cx="313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>
                  <a:latin typeface="Times New Roman" charset="0"/>
                </a:rPr>
                <a:t>1.5</a:t>
              </a:r>
            </a:p>
          </p:txBody>
        </p:sp>
        <p:sp>
          <p:nvSpPr>
            <p:cNvPr id="39946" name="Text Box 10"/>
            <p:cNvSpPr txBox="1">
              <a:spLocks noChangeArrowheads="1"/>
            </p:cNvSpPr>
            <p:nvPr/>
          </p:nvSpPr>
          <p:spPr bwMode="auto">
            <a:xfrm>
              <a:off x="5522" y="3802"/>
              <a:ext cx="198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>
                  <a:latin typeface="Times New Roman" charset="0"/>
                </a:rPr>
                <a:t>0</a:t>
              </a:r>
            </a:p>
          </p:txBody>
        </p:sp>
      </p:grp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28600" y="129520"/>
            <a:ext cx="53221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Gliders in Antarctica: 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January 2007</a:t>
            </a:r>
            <a:endParaRPr 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3" name="Picture 8" descr="DSC_0191small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61" y="3949823"/>
            <a:ext cx="2971800" cy="1985962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506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72" name="Text Box 8"/>
          <p:cNvSpPr txBox="1">
            <a:spLocks noChangeArrowheads="1"/>
          </p:cNvSpPr>
          <p:nvPr/>
        </p:nvSpPr>
        <p:spPr bwMode="auto">
          <a:xfrm>
            <a:off x="304800" y="76200"/>
            <a:ext cx="84740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Adaptive Sampling of Penguin Habitats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164873" name="Picture 9" descr="ADPE summer kernel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6" r="8707"/>
          <a:stretch/>
        </p:blipFill>
        <p:spPr bwMode="auto">
          <a:xfrm>
            <a:off x="169698" y="1295400"/>
            <a:ext cx="4503902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4" name="Picture 10" descr="IMGP01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" y="758031"/>
            <a:ext cx="2156199" cy="1832769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876" name="Picture 12" descr="Fig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" t="1709" r="11966" b="35612"/>
          <a:stretch>
            <a:fillRect/>
          </a:stretch>
        </p:blipFill>
        <p:spPr bwMode="auto">
          <a:xfrm>
            <a:off x="3987800" y="3062255"/>
            <a:ext cx="4914900" cy="2844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7" name="Text Box 13"/>
          <p:cNvSpPr txBox="1">
            <a:spLocks noChangeArrowheads="1"/>
          </p:cNvSpPr>
          <p:nvPr/>
        </p:nvSpPr>
        <p:spPr bwMode="auto">
          <a:xfrm>
            <a:off x="5765800" y="5889417"/>
            <a:ext cx="180820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/>
              <a:t>Chlorophyll (</a:t>
            </a:r>
            <a:r>
              <a:rPr lang="en-US" sz="1600" dirty="0">
                <a:latin typeface="Symbol" charset="0"/>
              </a:rPr>
              <a:t>m</a:t>
            </a:r>
            <a:r>
              <a:rPr lang="en-US" sz="1600" dirty="0"/>
              <a:t>g/L)</a:t>
            </a:r>
          </a:p>
        </p:txBody>
      </p:sp>
      <p:sp>
        <p:nvSpPr>
          <p:cNvPr id="164879" name="Line 15"/>
          <p:cNvSpPr>
            <a:spLocks noChangeShapeType="1"/>
          </p:cNvSpPr>
          <p:nvPr/>
        </p:nvSpPr>
        <p:spPr bwMode="auto">
          <a:xfrm flipV="1">
            <a:off x="1739900" y="443230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881" name="Line 17"/>
          <p:cNvSpPr>
            <a:spLocks noChangeShapeType="1"/>
          </p:cNvSpPr>
          <p:nvPr/>
        </p:nvSpPr>
        <p:spPr bwMode="auto">
          <a:xfrm flipH="1" flipV="1">
            <a:off x="977900" y="4432300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882" name="Text Box 18"/>
          <p:cNvSpPr txBox="1">
            <a:spLocks noChangeArrowheads="1"/>
          </p:cNvSpPr>
          <p:nvPr/>
        </p:nvSpPr>
        <p:spPr bwMode="auto">
          <a:xfrm>
            <a:off x="901700" y="4737100"/>
            <a:ext cx="120967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200" b="1"/>
              <a:t>Penguin</a:t>
            </a:r>
          </a:p>
          <a:p>
            <a:pPr algn="ctr"/>
            <a:r>
              <a:rPr lang="en-US" sz="1200" b="1"/>
              <a:t>Foraging </a:t>
            </a:r>
          </a:p>
          <a:p>
            <a:pPr algn="ctr"/>
            <a:r>
              <a:rPr lang="en-US" sz="1200" b="1"/>
              <a:t>locations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5858639"/>
            <a:ext cx="1808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Times New Roman"/>
                <a:cs typeface="Times New Roman"/>
              </a:rPr>
              <a:t>Kahl</a:t>
            </a:r>
            <a:r>
              <a:rPr lang="en-US" i="1" dirty="0" smtClean="0">
                <a:latin typeface="Times New Roman"/>
                <a:cs typeface="Times New Roman"/>
              </a:rPr>
              <a:t> et al., 2010</a:t>
            </a:r>
            <a:endParaRPr lang="en-US" i="1" dirty="0">
              <a:latin typeface="Times New Roman"/>
              <a:cs typeface="Times New Roman"/>
            </a:endParaRPr>
          </a:p>
        </p:txBody>
      </p:sp>
      <p:pic>
        <p:nvPicPr>
          <p:cNvPr id="15" name="Picture 5" descr="DSC_0250small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783431"/>
            <a:ext cx="3136900" cy="21500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922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u06_fv-fm_ribbon_black_200m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2" t="5826" r="7348" b="7767"/>
          <a:stretch/>
        </p:blipFill>
        <p:spPr>
          <a:xfrm>
            <a:off x="0" y="3037819"/>
            <a:ext cx="3877733" cy="3014133"/>
          </a:xfrm>
          <a:prstGeom prst="rect">
            <a:avLst/>
          </a:prstGeom>
        </p:spPr>
      </p:pic>
      <p:pic>
        <p:nvPicPr>
          <p:cNvPr id="7" name="Picture 6" descr="TS_fv-fm-diagr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" t="19754" r="7143" b="20404"/>
          <a:stretch/>
        </p:blipFill>
        <p:spPr>
          <a:xfrm>
            <a:off x="3810126" y="1113367"/>
            <a:ext cx="5270374" cy="4639732"/>
          </a:xfrm>
          <a:prstGeom prst="rect">
            <a:avLst/>
          </a:prstGeom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68327" y="-8465"/>
            <a:ext cx="8474075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2800" b="1" dirty="0" smtClean="0">
                <a:solidFill>
                  <a:srgbClr val="0000FF"/>
                </a:solidFill>
              </a:rPr>
              <a:t>Mapping Phytoplankton Physiology</a:t>
            </a:r>
          </a:p>
          <a:p>
            <a:pPr algn="r"/>
            <a:r>
              <a:rPr lang="en-US" b="1" dirty="0" smtClean="0">
                <a:solidFill>
                  <a:srgbClr val="0000FF"/>
                </a:solidFill>
              </a:rPr>
              <a:t>Rutgers /</a:t>
            </a:r>
            <a:r>
              <a:rPr lang="en-US" b="1" dirty="0" err="1" smtClean="0">
                <a:solidFill>
                  <a:srgbClr val="0000FF"/>
                </a:solidFill>
              </a:rPr>
              <a:t>Satlantic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FIRe</a:t>
            </a:r>
            <a:r>
              <a:rPr lang="en-US" b="1" dirty="0" smtClean="0">
                <a:solidFill>
                  <a:srgbClr val="0000FF"/>
                </a:solidFill>
              </a:rPr>
              <a:t> Sensor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9" name="Picture 8" descr="IMG_9416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4" t="1278" r="20401" b="10772"/>
          <a:stretch/>
        </p:blipFill>
        <p:spPr>
          <a:xfrm rot="5400000">
            <a:off x="735115" y="258005"/>
            <a:ext cx="2441367" cy="312420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70902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rgbClr val="3366FF"/>
                </a:solidFill>
              </a:rPr>
              <a:t>RU-COOL Ross Sea Slocum Glider Deployments: 2011</a:t>
            </a:r>
          </a:p>
        </p:txBody>
      </p:sp>
      <p:pic>
        <p:nvPicPr>
          <p:cNvPr id="10243" name="Picture 4" descr="antarctica_ross_sea_glid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80041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antarctica_ross_sea_glider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5" t="32871" r="64776" b="63271"/>
          <a:stretch/>
        </p:blipFill>
        <p:spPr bwMode="auto">
          <a:xfrm>
            <a:off x="3132666" y="3090333"/>
            <a:ext cx="203200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ntarctica_ross_sea_glider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5" t="32871" r="64776" b="63271"/>
          <a:stretch/>
        </p:blipFill>
        <p:spPr bwMode="auto">
          <a:xfrm>
            <a:off x="3505200" y="2438400"/>
            <a:ext cx="203200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948237"/>
            <a:ext cx="1116445" cy="1071563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8800" y="3924300"/>
            <a:ext cx="2235200" cy="2235200"/>
          </a:xfrm>
          <a:prstGeom prst="ellipse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9600" y="565210"/>
            <a:ext cx="70129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</a:t>
            </a:r>
            <a:r>
              <a:rPr lang="en-US" sz="20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locum 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r>
              <a:rPr lang="en-US" sz="20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nhanced 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en-US" sz="20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daptive 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F</a:t>
            </a:r>
            <a:r>
              <a:rPr lang="en-US" sz="20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e 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en-US" sz="20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lgal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RE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search</a:t>
            </a:r>
            <a:r>
              <a:rPr lang="en-US" sz="20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in the 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R</a:t>
            </a:r>
            <a:r>
              <a:rPr lang="en-US" sz="20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oss 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</a:t>
            </a:r>
            <a:r>
              <a:rPr lang="en-US" sz="20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ea  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SEAFARERS</a:t>
            </a:r>
            <a:endParaRPr lang="en-US" sz="20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39193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_2011021117374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"/>
          <a:stretch/>
        </p:blipFill>
        <p:spPr>
          <a:xfrm>
            <a:off x="0" y="12699"/>
            <a:ext cx="9144000" cy="6224369"/>
          </a:xfrm>
          <a:prstGeom prst="rect">
            <a:avLst/>
          </a:prstGeom>
        </p:spPr>
      </p:pic>
      <p:pic>
        <p:nvPicPr>
          <p:cNvPr id="7" name="Picture 6" descr="cl_20110203201401-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5" t="40500" r="50000"/>
          <a:stretch/>
        </p:blipFill>
        <p:spPr>
          <a:xfrm>
            <a:off x="0" y="12699"/>
            <a:ext cx="4521200" cy="622437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2600" y="16178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Modified Circumpolar Deep Water  and the Ross Sea Ecosystem</a:t>
            </a:r>
            <a:endParaRPr lang="en-US" sz="2000" b="1" dirty="0">
              <a:solidFill>
                <a:srgbClr val="FFFFFF"/>
              </a:solidFill>
            </a:endParaRPr>
          </a:p>
        </p:txBody>
      </p:sp>
      <p:pic>
        <p:nvPicPr>
          <p:cNvPr id="13" name="Picture 12" descr="ORSI_CLIM_TEMP_25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9" t="6520" r="19346" b="8213"/>
          <a:stretch/>
        </p:blipFill>
        <p:spPr>
          <a:xfrm>
            <a:off x="392566" y="1313534"/>
            <a:ext cx="3633334" cy="398917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57820" y="873088"/>
            <a:ext cx="20320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Ross Sea Forecasts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59975" y="5313283"/>
            <a:ext cx="10784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chemeClr val="bg1"/>
                </a:solidFill>
                <a:latin typeface="Times New Roman"/>
                <a:cs typeface="Times New Roman"/>
              </a:rPr>
              <a:t>Orsi</a:t>
            </a:r>
            <a:r>
              <a:rPr lang="en-US" sz="1600" i="1" dirty="0">
                <a:solidFill>
                  <a:schemeClr val="bg1"/>
                </a:solidFill>
                <a:latin typeface="Times New Roman"/>
                <a:cs typeface="Times New Roman"/>
              </a:rPr>
              <a:t> et al. </a:t>
            </a: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740" y="1313534"/>
            <a:ext cx="3936535" cy="39891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7380280" y="5313283"/>
            <a:ext cx="16368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i="1" dirty="0" err="1">
                <a:solidFill>
                  <a:schemeClr val="bg1"/>
                </a:solidFill>
                <a:latin typeface="Times New Roman" charset="0"/>
              </a:rPr>
              <a:t>Dinninman</a:t>
            </a:r>
            <a:r>
              <a:rPr lang="en-US" sz="1600" i="1" dirty="0">
                <a:solidFill>
                  <a:schemeClr val="bg1"/>
                </a:solidFill>
                <a:latin typeface="Times New Roman" charset="0"/>
              </a:rPr>
              <a:t> et al.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86903" y="878871"/>
            <a:ext cx="22031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Ross Sea </a:t>
            </a:r>
            <a:r>
              <a:rPr lang="en-US" sz="1600" dirty="0" smtClean="0">
                <a:solidFill>
                  <a:schemeClr val="bg1"/>
                </a:solidFill>
              </a:rPr>
              <a:t>Climatology </a:t>
            </a:r>
            <a:endParaRPr lang="en-US" sz="1600" dirty="0" smtClean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2566" y="5302704"/>
            <a:ext cx="19466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Temperature – 250m</a:t>
            </a:r>
            <a:endParaRPr lang="en-US" sz="1600" i="1" dirty="0" smtClean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1916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ru26D_track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1" t="8290" r="21709" b="9136"/>
          <a:stretch/>
        </p:blipFill>
        <p:spPr>
          <a:xfrm>
            <a:off x="0" y="890493"/>
            <a:ext cx="6489699" cy="53409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 descr="CPJ_07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456" y="0"/>
            <a:ext cx="3132544" cy="2095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CPJ_078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456" y="4135968"/>
            <a:ext cx="3132543" cy="2095500"/>
          </a:xfrm>
          <a:prstGeom prst="rect">
            <a:avLst/>
          </a:prstGeom>
        </p:spPr>
      </p:pic>
      <p:pic>
        <p:nvPicPr>
          <p:cNvPr id="14" name="Picture 13" descr="CPJ_076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456" y="2095500"/>
            <a:ext cx="3132544" cy="2095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0" y="119965"/>
            <a:ext cx="6061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Deep Glider Mapping of Ross Sea Water Masses</a:t>
            </a:r>
          </a:p>
          <a:p>
            <a:r>
              <a:rPr lang="en-US" sz="1600" b="1" i="1" dirty="0" smtClean="0">
                <a:solidFill>
                  <a:srgbClr val="0000FF"/>
                </a:solidFill>
              </a:rPr>
              <a:t>December 2010-February 2011</a:t>
            </a:r>
            <a:endParaRPr lang="en-US" sz="1600" b="1" i="1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 flipH="1">
            <a:off x="3217330" y="1744808"/>
            <a:ext cx="19304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RU26D</a:t>
            </a:r>
          </a:p>
          <a:p>
            <a:r>
              <a:rPr lang="en-US" dirty="0" smtClean="0"/>
              <a:t>- Lithium Primary </a:t>
            </a:r>
          </a:p>
          <a:p>
            <a:r>
              <a:rPr lang="en-US" dirty="0" smtClean="0"/>
              <a:t>- 1000m Pump</a:t>
            </a:r>
          </a:p>
          <a:p>
            <a:r>
              <a:rPr lang="en-US" dirty="0" smtClean="0"/>
              <a:t>- CTD</a:t>
            </a:r>
          </a:p>
          <a:p>
            <a:r>
              <a:rPr lang="en-US" dirty="0" smtClean="0"/>
              <a:t>- </a:t>
            </a:r>
            <a:r>
              <a:rPr lang="en-US" dirty="0" err="1" smtClean="0"/>
              <a:t>Optode</a:t>
            </a:r>
            <a:endParaRPr lang="en-US" dirty="0" smtClean="0"/>
          </a:p>
          <a:p>
            <a:r>
              <a:rPr lang="en-US" dirty="0" smtClean="0"/>
              <a:t>- Triplet Puck</a:t>
            </a:r>
          </a:p>
          <a:p>
            <a:endParaRPr lang="en-US" dirty="0" smtClean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727200" y="2370667"/>
            <a:ext cx="1981200" cy="2302933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3138109">
            <a:off x="1898659" y="3490546"/>
            <a:ext cx="1076437" cy="369332"/>
          </a:xfrm>
          <a:prstGeom prst="rect">
            <a:avLst/>
          </a:prstGeom>
          <a:noFill/>
          <a:scene3d>
            <a:camera prst="orthographicFront">
              <a:rot lat="0" lon="21599978" rev="3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dirty="0" smtClean="0"/>
              <a:t>~300 km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591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u26D_track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1" t="8290" r="21709" b="9136"/>
          <a:stretch/>
        </p:blipFill>
        <p:spPr>
          <a:xfrm>
            <a:off x="0" y="890493"/>
            <a:ext cx="6489699" cy="53409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366" y="3842747"/>
            <a:ext cx="4892100" cy="238872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1" name="Oval 10"/>
          <p:cNvSpPr/>
          <p:nvPr/>
        </p:nvSpPr>
        <p:spPr>
          <a:xfrm>
            <a:off x="2295452" y="2790801"/>
            <a:ext cx="290031" cy="292608"/>
          </a:xfrm>
          <a:prstGeom prst="ellipse">
            <a:avLst/>
          </a:prstGeom>
          <a:solidFill>
            <a:srgbClr val="00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cl_2011011811255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249" y="890493"/>
            <a:ext cx="4439217" cy="29522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0" y="119965"/>
            <a:ext cx="6061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Deep Glider Mapping of Ross Sea Water Masses</a:t>
            </a:r>
          </a:p>
          <a:p>
            <a:r>
              <a:rPr lang="en-US" sz="1600" b="1" i="1" dirty="0" smtClean="0">
                <a:solidFill>
                  <a:srgbClr val="0000FF"/>
                </a:solidFill>
              </a:rPr>
              <a:t>Cross bank </a:t>
            </a:r>
            <a:r>
              <a:rPr lang="en-US" sz="1600" b="1" i="1" dirty="0" smtClean="0">
                <a:solidFill>
                  <a:srgbClr val="0000FF"/>
                </a:solidFill>
              </a:rPr>
              <a:t>section </a:t>
            </a:r>
            <a:r>
              <a:rPr lang="en-US" sz="1600" b="1" i="1" dirty="0" smtClean="0">
                <a:solidFill>
                  <a:srgbClr val="0000FF"/>
                </a:solidFill>
              </a:rPr>
              <a:t>identifies peak MCDW</a:t>
            </a:r>
            <a:endParaRPr lang="en-US" sz="16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477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RU26_BB2_TMP_N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6" t="7625" r="10840" b="69428"/>
          <a:stretch/>
        </p:blipFill>
        <p:spPr>
          <a:xfrm>
            <a:off x="12970" y="1303867"/>
            <a:ext cx="9131030" cy="1947333"/>
          </a:xfrm>
          <a:prstGeom prst="rect">
            <a:avLst/>
          </a:prstGeom>
        </p:spPr>
      </p:pic>
      <p:pic>
        <p:nvPicPr>
          <p:cNvPr id="2" name="Picture 1" descr="RU26_BB2_FL_OX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0" t="67114" r="15461" b="7884"/>
          <a:stretch/>
        </p:blipFill>
        <p:spPr>
          <a:xfrm>
            <a:off x="12970" y="3568700"/>
            <a:ext cx="8623030" cy="2108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87645" y="3327400"/>
            <a:ext cx="505555" cy="2055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900"/>
              </a:lnSpc>
            </a:pPr>
            <a:r>
              <a:rPr lang="en-US" dirty="0" smtClean="0"/>
              <a:t>7.7</a:t>
            </a:r>
          </a:p>
          <a:p>
            <a:pPr>
              <a:lnSpc>
                <a:spcPts val="3900"/>
              </a:lnSpc>
            </a:pPr>
            <a:r>
              <a:rPr lang="en-US" dirty="0" smtClean="0"/>
              <a:t>7.5</a:t>
            </a:r>
          </a:p>
          <a:p>
            <a:pPr>
              <a:lnSpc>
                <a:spcPts val="3900"/>
              </a:lnSpc>
            </a:pPr>
            <a:r>
              <a:rPr lang="en-US" dirty="0" smtClean="0"/>
              <a:t>7.3</a:t>
            </a:r>
          </a:p>
          <a:p>
            <a:pPr>
              <a:lnSpc>
                <a:spcPts val="3900"/>
              </a:lnSpc>
            </a:pPr>
            <a:r>
              <a:rPr lang="en-US" dirty="0" smtClean="0"/>
              <a:t>7.1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30900" y="2578100"/>
            <a:ext cx="1957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Temperature (°C)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81600" y="4889500"/>
            <a:ext cx="2776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Dissolved Oxygen (mL/L)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03200" y="40620"/>
            <a:ext cx="78651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Small Scale Water Mass Variations (Time and Space)</a:t>
            </a:r>
            <a:endParaRPr 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970" y="673099"/>
            <a:ext cx="5158847" cy="5562600"/>
            <a:chOff x="12970" y="673099"/>
            <a:chExt cx="5158847" cy="5562600"/>
          </a:xfrm>
        </p:grpSpPr>
        <p:pic>
          <p:nvPicPr>
            <p:cNvPr id="11" name="Picture 10" descr="TidalEllipseK1.pdf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96" r="4776" b="1563"/>
            <a:stretch/>
          </p:blipFill>
          <p:spPr>
            <a:xfrm>
              <a:off x="12970" y="673099"/>
              <a:ext cx="5158847" cy="55626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2654300" y="2985532"/>
              <a:ext cx="190500" cy="2021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79204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_2011012110524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5" r="6434" b="-4175"/>
          <a:stretch/>
        </p:blipFill>
        <p:spPr>
          <a:xfrm>
            <a:off x="0" y="12700"/>
            <a:ext cx="9144000" cy="6489699"/>
          </a:xfrm>
          <a:prstGeom prst="rect">
            <a:avLst/>
          </a:prstGeom>
        </p:spPr>
      </p:pic>
      <p:pic>
        <p:nvPicPr>
          <p:cNvPr id="7" name="Picture 6" descr="cl_201102011615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094" y="0"/>
            <a:ext cx="2418906" cy="160866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0" y="-88903"/>
            <a:ext cx="37295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Line of Sight Glider Missions</a:t>
            </a:r>
          </a:p>
          <a:p>
            <a:r>
              <a:rPr lang="en-US" sz="1600" b="1" i="1" dirty="0" smtClean="0">
                <a:solidFill>
                  <a:srgbClr val="0000FF"/>
                </a:solidFill>
              </a:rPr>
              <a:t>RVIB Nathaniel B. Palmer </a:t>
            </a:r>
          </a:p>
        </p:txBody>
      </p:sp>
    </p:spTree>
    <p:extLst>
      <p:ext uri="{BB962C8B-B14F-4D97-AF65-F5344CB8AC3E}">
        <p14:creationId xmlns:p14="http://schemas.microsoft.com/office/powerpoint/2010/main" val="758958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cl_2011012017423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4" t="6038" b="9550"/>
          <a:stretch/>
        </p:blipFill>
        <p:spPr>
          <a:xfrm>
            <a:off x="114299" y="165099"/>
            <a:ext cx="2781301" cy="1804902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13" name="Group 12"/>
          <p:cNvGrpSpPr/>
          <p:nvPr/>
        </p:nvGrpSpPr>
        <p:grpSpPr>
          <a:xfrm>
            <a:off x="266700" y="2223633"/>
            <a:ext cx="4241800" cy="3465966"/>
            <a:chOff x="0" y="2692401"/>
            <a:chExt cx="4350994" cy="3547532"/>
          </a:xfrm>
        </p:grpSpPr>
        <p:pic>
          <p:nvPicPr>
            <p:cNvPr id="11" name="Picture 10" descr="ru07_temperature_profile_st02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6" t="2778" r="8131" b="3388"/>
            <a:stretch/>
          </p:blipFill>
          <p:spPr>
            <a:xfrm>
              <a:off x="0" y="2692401"/>
              <a:ext cx="4350994" cy="35475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2345267" y="5588000"/>
              <a:ext cx="1480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Temperature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826000" y="2223632"/>
            <a:ext cx="4159812" cy="3465967"/>
            <a:chOff x="2480755" y="2959457"/>
            <a:chExt cx="4148666" cy="3418788"/>
          </a:xfrm>
        </p:grpSpPr>
        <p:pic>
          <p:nvPicPr>
            <p:cNvPr id="5" name="Picture 4" descr="ru07_chlorophyll_profile_st02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5" t="3461" r="9684" b="3362"/>
            <a:stretch/>
          </p:blipFill>
          <p:spPr>
            <a:xfrm>
              <a:off x="2480755" y="2959457"/>
              <a:ext cx="4148666" cy="3418788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4940315" y="5757764"/>
              <a:ext cx="13393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Chlorophyll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3748982" y="40620"/>
            <a:ext cx="523683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Small Scale Water Mass 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Variations</a:t>
            </a:r>
          </a:p>
          <a:p>
            <a:pPr algn="r"/>
            <a:r>
              <a:rPr lang="en-US" sz="2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Relative to ship sampling</a:t>
            </a:r>
            <a:endParaRPr lang="en-US" sz="2000" b="1" i="1" dirty="0">
              <a:solidFill>
                <a:srgbClr val="0000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711200" y="3708400"/>
            <a:ext cx="3175000" cy="25400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956256" y="3771900"/>
            <a:ext cx="839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12 km </a:t>
            </a:r>
            <a:endParaRPr lang="en-US" b="1" dirty="0">
              <a:solidFill>
                <a:srgbClr val="FF66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5266052" y="3708400"/>
            <a:ext cx="3175000" cy="25400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511108" y="3771900"/>
            <a:ext cx="839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12 km </a:t>
            </a:r>
            <a:endParaRPr lang="en-US" b="1" dirty="0">
              <a:solidFill>
                <a:srgbClr val="FF66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11201" y="1970001"/>
            <a:ext cx="1600199" cy="35409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311400" y="1970001"/>
            <a:ext cx="2954652" cy="35409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9216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01" name="Text Box 9"/>
          <p:cNvSpPr txBox="1">
            <a:spLocks noChangeArrowheads="1"/>
          </p:cNvSpPr>
          <p:nvPr/>
        </p:nvSpPr>
        <p:spPr bwMode="auto">
          <a:xfrm>
            <a:off x="136525" y="0"/>
            <a:ext cx="39475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Times New Roman" charset="0"/>
              </a:rPr>
              <a:t>Rutgers Glider </a:t>
            </a:r>
            <a:r>
              <a:rPr lang="en-US" sz="2800" b="1" dirty="0">
                <a:latin typeface="Times New Roman" charset="0"/>
              </a:rPr>
              <a:t>Facilities</a:t>
            </a:r>
          </a:p>
        </p:txBody>
      </p:sp>
      <p:sp>
        <p:nvSpPr>
          <p:cNvPr id="213002" name="Text Box 10"/>
          <p:cNvSpPr txBox="1">
            <a:spLocks noChangeArrowheads="1"/>
          </p:cNvSpPr>
          <p:nvPr/>
        </p:nvSpPr>
        <p:spPr bwMode="auto">
          <a:xfrm>
            <a:off x="120650" y="392113"/>
            <a:ext cx="5105184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charset="0"/>
              </a:rPr>
              <a:t>1  Teledyne Webb Slocum Shallow Glider (30m)</a:t>
            </a:r>
          </a:p>
          <a:p>
            <a:r>
              <a:rPr lang="en-US" b="1" dirty="0" smtClean="0">
                <a:latin typeface="Times New Roman" charset="0"/>
              </a:rPr>
              <a:t>19 Teledyne Webb Slocum Coastal Gliders </a:t>
            </a:r>
            <a:r>
              <a:rPr lang="en-US" b="1" dirty="0">
                <a:latin typeface="Times New Roman" charset="0"/>
              </a:rPr>
              <a:t>(200m</a:t>
            </a:r>
            <a:r>
              <a:rPr lang="en-US" b="1" dirty="0" smtClean="0">
                <a:latin typeface="Times New Roman" charset="0"/>
              </a:rPr>
              <a:t>)</a:t>
            </a:r>
          </a:p>
          <a:p>
            <a:r>
              <a:rPr lang="en-US" b="1" dirty="0" smtClean="0">
                <a:latin typeface="Times New Roman" charset="0"/>
              </a:rPr>
              <a:t>2 Teledyne Webb Slocum Deep Gliders (1000m)</a:t>
            </a:r>
          </a:p>
          <a:p>
            <a:endParaRPr lang="en-US" b="1" dirty="0">
              <a:latin typeface="Times New Roman" charset="0"/>
            </a:endParaRPr>
          </a:p>
          <a:p>
            <a:r>
              <a:rPr lang="en-US" b="1" i="1" dirty="0" smtClean="0">
                <a:latin typeface="Times New Roman" charset="0"/>
              </a:rPr>
              <a:t> </a:t>
            </a:r>
            <a:endParaRPr lang="en-US" b="1" i="1" dirty="0">
              <a:latin typeface="Times New Roman" charset="0"/>
            </a:endParaRPr>
          </a:p>
        </p:txBody>
      </p:sp>
      <p:pic>
        <p:nvPicPr>
          <p:cNvPr id="2129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5260" r="12453" b="-1753"/>
          <a:stretch>
            <a:fillRect/>
          </a:stretch>
        </p:blipFill>
        <p:spPr bwMode="auto">
          <a:xfrm>
            <a:off x="6515268" y="257267"/>
            <a:ext cx="2570788" cy="21557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Picture 1" descr="DSCN2118 (Large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26314" y="3119323"/>
            <a:ext cx="3382563" cy="253692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 descr="IMG_1277 (Large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39" y="1372321"/>
            <a:ext cx="6275661" cy="470674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921649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llowGlider_Track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"/>
            <a:ext cx="9144000" cy="5909343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2400" y="-78145"/>
            <a:ext cx="50079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Shallow Gliders Cover the Banks</a:t>
            </a:r>
            <a:endParaRPr 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1689011" y="388484"/>
            <a:ext cx="193040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FF00"/>
                </a:solidFill>
              </a:rPr>
              <a:t>RU07</a:t>
            </a:r>
          </a:p>
          <a:p>
            <a:r>
              <a:rPr lang="en-US" dirty="0" smtClean="0"/>
              <a:t>- Alkaline</a:t>
            </a:r>
          </a:p>
          <a:p>
            <a:r>
              <a:rPr lang="en-US" dirty="0" smtClean="0"/>
              <a:t>- 100 m pump</a:t>
            </a:r>
          </a:p>
          <a:p>
            <a:r>
              <a:rPr lang="en-US" dirty="0" smtClean="0"/>
              <a:t>- CTD</a:t>
            </a:r>
          </a:p>
          <a:p>
            <a:r>
              <a:rPr lang="en-US" dirty="0" smtClean="0"/>
              <a:t>- 2 Triplet Pucks</a:t>
            </a:r>
          </a:p>
          <a:p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 flipH="1">
            <a:off x="4809062" y="2956230"/>
            <a:ext cx="193040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RU06</a:t>
            </a:r>
          </a:p>
          <a:p>
            <a:r>
              <a:rPr lang="en-US" dirty="0" smtClean="0"/>
              <a:t>- Alkaline</a:t>
            </a:r>
          </a:p>
          <a:p>
            <a:r>
              <a:rPr lang="en-US" dirty="0" smtClean="0"/>
              <a:t>- 100 m pump</a:t>
            </a:r>
          </a:p>
          <a:p>
            <a:r>
              <a:rPr lang="en-US" dirty="0" smtClean="0"/>
              <a:t>- CTD</a:t>
            </a:r>
          </a:p>
          <a:p>
            <a:r>
              <a:rPr lang="en-US" dirty="0" smtClean="0"/>
              <a:t>- 2 Triplet Pucks</a:t>
            </a:r>
          </a:p>
          <a:p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 rot="18692924">
            <a:off x="3474027" y="4888939"/>
            <a:ext cx="1645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Times New Roman"/>
                <a:cs typeface="Times New Roman"/>
              </a:rPr>
              <a:t>Pennell Bank</a:t>
            </a:r>
            <a:endParaRPr lang="en-US" sz="2000" i="1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 rot="18692924">
            <a:off x="1532484" y="2753972"/>
            <a:ext cx="17310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 smtClean="0">
                <a:latin typeface="Times New Roman"/>
                <a:cs typeface="Times New Roman"/>
              </a:rPr>
              <a:t>Mawson</a:t>
            </a:r>
            <a:r>
              <a:rPr lang="en-US" sz="2000" i="1" dirty="0" smtClean="0">
                <a:latin typeface="Times New Roman"/>
                <a:cs typeface="Times New Roman"/>
              </a:rPr>
              <a:t> Bank</a:t>
            </a:r>
            <a:endParaRPr lang="en-US" sz="20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7181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0148" y="3170041"/>
            <a:ext cx="4473852" cy="2213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148" y="870954"/>
            <a:ext cx="4473852" cy="21728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888035"/>
            <a:ext cx="4415008" cy="21557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" y="3157592"/>
            <a:ext cx="4415009" cy="21960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8020" y="295477"/>
            <a:ext cx="1894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3366FF"/>
                </a:solidFill>
              </a:rPr>
              <a:t>Mawson</a:t>
            </a:r>
            <a:r>
              <a:rPr lang="en-US" sz="2000" b="1" dirty="0" smtClean="0">
                <a:solidFill>
                  <a:srgbClr val="3366FF"/>
                </a:solidFill>
              </a:rPr>
              <a:t> Bank</a:t>
            </a:r>
            <a:endParaRPr lang="en-US" sz="2000" b="1" dirty="0">
              <a:solidFill>
                <a:srgbClr val="3366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51534" y="305493"/>
            <a:ext cx="1795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3366FF"/>
                </a:solidFill>
              </a:rPr>
              <a:t>Pennell Bank</a:t>
            </a:r>
            <a:endParaRPr lang="en-US" sz="2000" b="1" dirty="0">
              <a:solidFill>
                <a:srgbClr val="3366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8485" y="5387467"/>
            <a:ext cx="4264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Deeper                                   Shallower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845938" y="5387470"/>
            <a:ext cx="4264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Deeper                                   Shallower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188020" y="5587995"/>
            <a:ext cx="1758380" cy="0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912420" y="5621861"/>
            <a:ext cx="1758380" cy="0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710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3512816"/>
            <a:ext cx="5406486" cy="26398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762000"/>
            <a:ext cx="3481487" cy="2611115"/>
          </a:xfrm>
          <a:prstGeom prst="rect">
            <a:avLst/>
          </a:prstGeom>
        </p:spPr>
      </p:pic>
      <p:pic>
        <p:nvPicPr>
          <p:cNvPr id="7" name="Picture 6" descr="day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97" y="105977"/>
            <a:ext cx="3401223" cy="3106789"/>
          </a:xfrm>
          <a:prstGeom prst="rect">
            <a:avLst/>
          </a:prstGeom>
        </p:spPr>
      </p:pic>
      <p:pic>
        <p:nvPicPr>
          <p:cNvPr id="3" name="Picture 2" descr="DSCN4520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3" t="23256" r="5669"/>
          <a:stretch/>
        </p:blipFill>
        <p:spPr>
          <a:xfrm>
            <a:off x="5638800" y="3657600"/>
            <a:ext cx="3365670" cy="22351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43100" y="3657601"/>
            <a:ext cx="1435100" cy="2209800"/>
          </a:xfrm>
          <a:prstGeom prst="rect">
            <a:avLst/>
          </a:prstGeom>
          <a:solidFill>
            <a:schemeClr val="bg1">
              <a:lumMod val="85000"/>
              <a:alpha val="5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0"/>
            <a:ext cx="460805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We were not alone on the 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ship</a:t>
            </a:r>
          </a:p>
          <a:p>
            <a:r>
              <a:rPr lang="en-US" sz="16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Students follow along back on campus</a:t>
            </a:r>
            <a:endParaRPr lang="en-US" sz="1600" b="1" i="1" dirty="0">
              <a:solidFill>
                <a:srgbClr val="0000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3942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7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31" b="55068"/>
          <a:stretch/>
        </p:blipFill>
        <p:spPr bwMode="auto">
          <a:xfrm>
            <a:off x="541868" y="480827"/>
            <a:ext cx="3608416" cy="263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SCN452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3" t="23256" r="5669"/>
          <a:stretch/>
        </p:blipFill>
        <p:spPr>
          <a:xfrm>
            <a:off x="279367" y="3235992"/>
            <a:ext cx="4244018" cy="281852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Picture 4" descr="7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68" t="50324"/>
          <a:stretch/>
        </p:blipFill>
        <p:spPr bwMode="auto">
          <a:xfrm>
            <a:off x="5342465" y="0"/>
            <a:ext cx="3219449" cy="313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6933" y="0"/>
            <a:ext cx="460805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We were not alone on the 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ship</a:t>
            </a:r>
          </a:p>
          <a:p>
            <a:r>
              <a:rPr lang="en-US" sz="16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Students follow along back on campus</a:t>
            </a:r>
            <a:endParaRPr lang="en-US" sz="1600" b="1" i="1" dirty="0">
              <a:solidFill>
                <a:srgbClr val="0000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6" name="Picture 4" descr="7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78" r="45331"/>
          <a:stretch/>
        </p:blipFill>
        <p:spPr bwMode="auto">
          <a:xfrm>
            <a:off x="4910667" y="2923393"/>
            <a:ext cx="4080933" cy="344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053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6933" y="0"/>
            <a:ext cx="399210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The Ross Sea Connection </a:t>
            </a:r>
          </a:p>
          <a:p>
            <a:r>
              <a:rPr lang="en-US" sz="16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Many beyond the science team </a:t>
            </a:r>
          </a:p>
          <a:p>
            <a:r>
              <a:rPr lang="en-US" sz="16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participate in the science</a:t>
            </a:r>
            <a:endParaRPr lang="en-US" sz="1600" b="1" i="1" dirty="0">
              <a:solidFill>
                <a:srgbClr val="0000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24601" y="1346200"/>
            <a:ext cx="2819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Daily Blog Entries</a:t>
            </a:r>
          </a:p>
          <a:p>
            <a:r>
              <a:rPr lang="en-US" dirty="0"/>
              <a:t>	</a:t>
            </a:r>
            <a:r>
              <a:rPr lang="en-US" dirty="0" smtClean="0"/>
              <a:t>- Science</a:t>
            </a:r>
          </a:p>
          <a:p>
            <a:r>
              <a:rPr lang="en-US" dirty="0"/>
              <a:t>	</a:t>
            </a:r>
            <a:r>
              <a:rPr lang="en-US" dirty="0" smtClean="0"/>
              <a:t>- Technology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Materials for teachers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9 live phone calls from </a:t>
            </a:r>
          </a:p>
          <a:p>
            <a:r>
              <a:rPr lang="en-US" dirty="0" smtClean="0"/>
              <a:t>        the ship to the </a:t>
            </a:r>
          </a:p>
          <a:p>
            <a:r>
              <a:rPr lang="en-US" dirty="0" smtClean="0"/>
              <a:t>        classrooms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Over the 28-day cruise…</a:t>
            </a:r>
          </a:p>
          <a:p>
            <a:r>
              <a:rPr lang="en-US" dirty="0" smtClean="0"/>
              <a:t> 	- 11,000 Visitors</a:t>
            </a:r>
          </a:p>
          <a:p>
            <a:r>
              <a:rPr lang="en-US" dirty="0" smtClean="0"/>
              <a:t>	- 340 Comments</a:t>
            </a:r>
          </a:p>
        </p:txBody>
      </p:sp>
      <p:pic>
        <p:nvPicPr>
          <p:cNvPr id="7" name="Picture 6" descr="Screen shot 2011-03-17 at 5.00.3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00147"/>
            <a:ext cx="6093612" cy="453865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 descr="Screen shot 2011-03-17 at 6.45.2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051" y="-25400"/>
            <a:ext cx="4928950" cy="8254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7772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7654" b="1420"/>
          <a:stretch/>
        </p:blipFill>
        <p:spPr>
          <a:xfrm>
            <a:off x="0" y="-1"/>
            <a:ext cx="9144000" cy="62357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3200" y="206401"/>
            <a:ext cx="20549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Summary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143000"/>
            <a:ext cx="8509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Gliders are well suited for required flexible sampling requirements of the Antarctic coastal seas.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Gliders provide a unique view of important coupled process over small time and space </a:t>
            </a:r>
            <a:r>
              <a:rPr lang="en-US" sz="2000" dirty="0" smtClean="0">
                <a:solidFill>
                  <a:srgbClr val="FFFFFF"/>
                </a:solidFill>
              </a:rPr>
              <a:t>scales allowing us to view the polar seas as we have never been able to before. </a:t>
            </a:r>
            <a:endParaRPr lang="en-US" sz="2000" dirty="0" smtClean="0">
              <a:solidFill>
                <a:srgbClr val="FFFFFF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Polar ecosystems are more accessible to broad audiences through glider missions shared </a:t>
            </a:r>
            <a:r>
              <a:rPr lang="en-US" sz="2000" dirty="0" smtClean="0">
                <a:solidFill>
                  <a:srgbClr val="FFFFFF"/>
                </a:solidFill>
              </a:rPr>
              <a:t>through </a:t>
            </a:r>
            <a:r>
              <a:rPr lang="en-US" sz="2000" dirty="0" smtClean="0">
                <a:solidFill>
                  <a:srgbClr val="FFFFFF"/>
                </a:solidFill>
              </a:rPr>
              <a:t>the internet. 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122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01" name="Text Box 9"/>
          <p:cNvSpPr txBox="1">
            <a:spLocks noChangeArrowheads="1"/>
          </p:cNvSpPr>
          <p:nvPr/>
        </p:nvSpPr>
        <p:spPr bwMode="auto">
          <a:xfrm>
            <a:off x="136525" y="0"/>
            <a:ext cx="39475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Times New Roman" charset="0"/>
              </a:rPr>
              <a:t>Rutgers Glider </a:t>
            </a:r>
            <a:r>
              <a:rPr lang="en-US" sz="2800" b="1" dirty="0">
                <a:latin typeface="Times New Roman" charset="0"/>
              </a:rPr>
              <a:t>Facilities</a:t>
            </a:r>
          </a:p>
        </p:txBody>
      </p:sp>
      <p:sp>
        <p:nvSpPr>
          <p:cNvPr id="213002" name="Text Box 10"/>
          <p:cNvSpPr txBox="1">
            <a:spLocks noChangeArrowheads="1"/>
          </p:cNvSpPr>
          <p:nvPr/>
        </p:nvSpPr>
        <p:spPr bwMode="auto">
          <a:xfrm>
            <a:off x="120650" y="392113"/>
            <a:ext cx="5105184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charset="0"/>
              </a:rPr>
              <a:t>1  Teledyne Webb Slocum Shallow Glider (30m)</a:t>
            </a:r>
          </a:p>
          <a:p>
            <a:r>
              <a:rPr lang="en-US" b="1" dirty="0" smtClean="0">
                <a:latin typeface="Times New Roman" charset="0"/>
              </a:rPr>
              <a:t>19 Teledyne Webb Slocum Coastal Gliders </a:t>
            </a:r>
            <a:r>
              <a:rPr lang="en-US" b="1" dirty="0">
                <a:latin typeface="Times New Roman" charset="0"/>
              </a:rPr>
              <a:t>(200m</a:t>
            </a:r>
            <a:r>
              <a:rPr lang="en-US" b="1" dirty="0" smtClean="0">
                <a:latin typeface="Times New Roman" charset="0"/>
              </a:rPr>
              <a:t>)</a:t>
            </a:r>
          </a:p>
          <a:p>
            <a:r>
              <a:rPr lang="en-US" b="1" dirty="0" smtClean="0">
                <a:latin typeface="Times New Roman" charset="0"/>
              </a:rPr>
              <a:t>2 Teledyne Webb Slocum Deep Gliders (1000m)</a:t>
            </a:r>
          </a:p>
          <a:p>
            <a:endParaRPr lang="en-US" b="1" dirty="0">
              <a:latin typeface="Times New Roman" charset="0"/>
            </a:endParaRPr>
          </a:p>
          <a:p>
            <a:r>
              <a:rPr lang="en-US" b="1" i="1" dirty="0" smtClean="0">
                <a:latin typeface="Times New Roman" charset="0"/>
              </a:rPr>
              <a:t> </a:t>
            </a:r>
            <a:endParaRPr lang="en-US" b="1" i="1" dirty="0">
              <a:latin typeface="Times New Roman" charset="0"/>
            </a:endParaRPr>
          </a:p>
        </p:txBody>
      </p:sp>
      <p:pic>
        <p:nvPicPr>
          <p:cNvPr id="3" name="Picture 2" descr="IMG_1277 (Large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39" y="1372321"/>
            <a:ext cx="6275661" cy="470674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637865" y="958179"/>
            <a:ext cx="2571262" cy="58913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latin typeface="Times New Roman"/>
                <a:cs typeface="Times New Roman"/>
              </a:rPr>
              <a:t>Sea-Bird CTD (un-pumped)</a:t>
            </a:r>
          </a:p>
          <a:p>
            <a:pPr>
              <a:lnSpc>
                <a:spcPct val="150000"/>
              </a:lnSpc>
            </a:pPr>
            <a:r>
              <a:rPr lang="en-US" sz="1400" dirty="0" smtClean="0">
                <a:latin typeface="Times New Roman"/>
                <a:cs typeface="Times New Roman"/>
              </a:rPr>
              <a:t>Sea-Bird CTD (pumped)</a:t>
            </a:r>
          </a:p>
          <a:p>
            <a:pPr>
              <a:lnSpc>
                <a:spcPct val="150000"/>
              </a:lnSpc>
            </a:pPr>
            <a:r>
              <a:rPr lang="en-US" sz="1400" dirty="0" smtClean="0">
                <a:latin typeface="Times New Roman"/>
                <a:cs typeface="Times New Roman"/>
              </a:rPr>
              <a:t>TRDI ADCP</a:t>
            </a:r>
          </a:p>
          <a:p>
            <a:pPr>
              <a:lnSpc>
                <a:spcPct val="150000"/>
              </a:lnSpc>
            </a:pPr>
            <a:r>
              <a:rPr lang="en-US" sz="1400" dirty="0" smtClean="0">
                <a:latin typeface="Times New Roman"/>
                <a:cs typeface="Times New Roman"/>
              </a:rPr>
              <a:t>OSU Turbulence Chi-pod</a:t>
            </a:r>
          </a:p>
          <a:p>
            <a:pPr>
              <a:lnSpc>
                <a:spcPct val="150000"/>
              </a:lnSpc>
            </a:pPr>
            <a:r>
              <a:rPr lang="en-US" sz="1400" dirty="0" smtClean="0">
                <a:latin typeface="Times New Roman"/>
                <a:cs typeface="Times New Roman"/>
              </a:rPr>
              <a:t>URI </a:t>
            </a:r>
            <a:r>
              <a:rPr lang="en-US" sz="1400" dirty="0" err="1" smtClean="0">
                <a:latin typeface="Times New Roman"/>
                <a:cs typeface="Times New Roman"/>
              </a:rPr>
              <a:t>Bioprobe</a:t>
            </a:r>
            <a:endParaRPr lang="en-US" sz="1400" dirty="0" smtClean="0">
              <a:latin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1400" dirty="0" err="1" smtClean="0">
                <a:latin typeface="Times New Roman"/>
                <a:cs typeface="Times New Roman"/>
              </a:rPr>
              <a:t>Wetlabs</a:t>
            </a:r>
            <a:r>
              <a:rPr lang="en-US" sz="1400" dirty="0" smtClean="0">
                <a:latin typeface="Times New Roman"/>
                <a:cs typeface="Times New Roman"/>
              </a:rPr>
              <a:t> pucks (5 configurations)</a:t>
            </a:r>
          </a:p>
          <a:p>
            <a:pPr>
              <a:lnSpc>
                <a:spcPct val="150000"/>
              </a:lnSpc>
            </a:pPr>
            <a:r>
              <a:rPr lang="en-US" sz="1400" dirty="0" err="1" smtClean="0">
                <a:latin typeface="Times New Roman"/>
                <a:cs typeface="Times New Roman"/>
              </a:rPr>
              <a:t>Hobi</a:t>
            </a:r>
            <a:r>
              <a:rPr lang="en-US" sz="1400" dirty="0" smtClean="0">
                <a:latin typeface="Times New Roman"/>
                <a:cs typeface="Times New Roman"/>
              </a:rPr>
              <a:t> Labs hydroscat-2</a:t>
            </a:r>
          </a:p>
          <a:p>
            <a:pPr>
              <a:lnSpc>
                <a:spcPct val="150000"/>
              </a:lnSpc>
            </a:pPr>
            <a:r>
              <a:rPr lang="en-US" sz="1400" dirty="0" smtClean="0">
                <a:latin typeface="Times New Roman"/>
                <a:cs typeface="Times New Roman"/>
              </a:rPr>
              <a:t>Sony camera</a:t>
            </a:r>
          </a:p>
          <a:p>
            <a:pPr>
              <a:lnSpc>
                <a:spcPct val="150000"/>
              </a:lnSpc>
            </a:pPr>
            <a:r>
              <a:rPr lang="en-US" sz="1400" dirty="0" smtClean="0">
                <a:latin typeface="Times New Roman"/>
                <a:cs typeface="Times New Roman"/>
              </a:rPr>
              <a:t>Mote Marine Lab </a:t>
            </a:r>
            <a:r>
              <a:rPr lang="en-US" sz="1400" dirty="0" err="1" smtClean="0">
                <a:latin typeface="Times New Roman"/>
                <a:cs typeface="Times New Roman"/>
              </a:rPr>
              <a:t>breve</a:t>
            </a:r>
            <a:r>
              <a:rPr lang="en-US" sz="1400" dirty="0" smtClean="0">
                <a:latin typeface="Times New Roman"/>
                <a:cs typeface="Times New Roman"/>
              </a:rPr>
              <a:t> buster</a:t>
            </a:r>
          </a:p>
          <a:p>
            <a:pPr>
              <a:lnSpc>
                <a:spcPct val="150000"/>
              </a:lnSpc>
            </a:pPr>
            <a:r>
              <a:rPr lang="en-US" sz="1400" dirty="0" smtClean="0">
                <a:latin typeface="Times New Roman"/>
                <a:cs typeface="Times New Roman"/>
              </a:rPr>
              <a:t>RU/</a:t>
            </a:r>
            <a:r>
              <a:rPr lang="en-US" sz="1400" dirty="0" err="1" smtClean="0">
                <a:latin typeface="Times New Roman"/>
                <a:cs typeface="Times New Roman"/>
              </a:rPr>
              <a:t>Satlantic</a:t>
            </a:r>
            <a:r>
              <a:rPr lang="en-US" sz="1400" dirty="0" smtClean="0">
                <a:latin typeface="Times New Roman"/>
                <a:cs typeface="Times New Roman"/>
              </a:rPr>
              <a:t> </a:t>
            </a:r>
            <a:r>
              <a:rPr lang="en-US" sz="1400" dirty="0" err="1" smtClean="0">
                <a:latin typeface="Times New Roman"/>
                <a:cs typeface="Times New Roman"/>
              </a:rPr>
              <a:t>FIRe</a:t>
            </a:r>
            <a:endParaRPr lang="en-US" sz="1400" dirty="0" smtClean="0">
              <a:latin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1400" dirty="0" err="1" smtClean="0">
                <a:latin typeface="Times New Roman"/>
                <a:cs typeface="Times New Roman"/>
              </a:rPr>
              <a:t>Satlantic</a:t>
            </a:r>
            <a:r>
              <a:rPr lang="en-US" sz="1400" dirty="0" smtClean="0">
                <a:latin typeface="Times New Roman"/>
                <a:cs typeface="Times New Roman"/>
              </a:rPr>
              <a:t> radiometer</a:t>
            </a:r>
          </a:p>
          <a:p>
            <a:pPr>
              <a:lnSpc>
                <a:spcPct val="150000"/>
              </a:lnSpc>
            </a:pPr>
            <a:r>
              <a:rPr lang="en-US" sz="1400" dirty="0" err="1" smtClean="0">
                <a:latin typeface="Times New Roman"/>
                <a:cs typeface="Times New Roman"/>
              </a:rPr>
              <a:t>Aanderraa</a:t>
            </a:r>
            <a:r>
              <a:rPr lang="en-US" sz="1400" dirty="0" smtClean="0">
                <a:latin typeface="Times New Roman"/>
                <a:cs typeface="Times New Roman"/>
              </a:rPr>
              <a:t> </a:t>
            </a:r>
            <a:r>
              <a:rPr lang="en-US" sz="1400" dirty="0" err="1" smtClean="0">
                <a:latin typeface="Times New Roman"/>
                <a:cs typeface="Times New Roman"/>
              </a:rPr>
              <a:t>optode</a:t>
            </a:r>
            <a:endParaRPr lang="en-US" sz="1400" dirty="0" smtClean="0">
              <a:latin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1400" dirty="0" err="1" smtClean="0">
                <a:latin typeface="Times New Roman"/>
                <a:cs typeface="Times New Roman"/>
              </a:rPr>
              <a:t>Vemco</a:t>
            </a:r>
            <a:r>
              <a:rPr lang="en-US" sz="1400" dirty="0" smtClean="0">
                <a:latin typeface="Times New Roman"/>
                <a:cs typeface="Times New Roman"/>
              </a:rPr>
              <a:t> fish </a:t>
            </a:r>
            <a:r>
              <a:rPr lang="en-US" sz="1400" dirty="0" err="1" smtClean="0">
                <a:latin typeface="Times New Roman"/>
                <a:cs typeface="Times New Roman"/>
              </a:rPr>
              <a:t>reciever</a:t>
            </a:r>
            <a:endParaRPr lang="en-US" sz="1400" dirty="0" smtClean="0">
              <a:latin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1400" dirty="0" err="1" smtClean="0">
                <a:latin typeface="Times New Roman"/>
                <a:cs typeface="Times New Roman"/>
              </a:rPr>
              <a:t>Wetlabs</a:t>
            </a:r>
            <a:r>
              <a:rPr lang="en-US" sz="1400" dirty="0" smtClean="0">
                <a:latin typeface="Times New Roman"/>
                <a:cs typeface="Times New Roman"/>
              </a:rPr>
              <a:t> SAM</a:t>
            </a:r>
          </a:p>
          <a:p>
            <a:pPr>
              <a:lnSpc>
                <a:spcPct val="150000"/>
              </a:lnSpc>
            </a:pPr>
            <a:r>
              <a:rPr lang="en-US" sz="1400" dirty="0" err="1" smtClean="0">
                <a:latin typeface="Times New Roman"/>
                <a:cs typeface="Times New Roman"/>
              </a:rPr>
              <a:t>Wetlabs</a:t>
            </a:r>
            <a:r>
              <a:rPr lang="en-US" sz="1400" dirty="0" smtClean="0">
                <a:latin typeface="Times New Roman"/>
                <a:cs typeface="Times New Roman"/>
              </a:rPr>
              <a:t> BAM</a:t>
            </a:r>
          </a:p>
          <a:p>
            <a:pPr>
              <a:lnSpc>
                <a:spcPct val="150000"/>
              </a:lnSpc>
            </a:pPr>
            <a:r>
              <a:rPr lang="en-US" sz="1400" dirty="0" err="1" smtClean="0">
                <a:latin typeface="Times New Roman"/>
                <a:cs typeface="Times New Roman"/>
              </a:rPr>
              <a:t>Licor</a:t>
            </a:r>
            <a:r>
              <a:rPr lang="en-US" sz="1400" dirty="0" smtClean="0">
                <a:latin typeface="Times New Roman"/>
                <a:cs typeface="Times New Roman"/>
              </a:rPr>
              <a:t> PAR</a:t>
            </a:r>
          </a:p>
          <a:p>
            <a:pPr>
              <a:lnSpc>
                <a:spcPct val="150000"/>
              </a:lnSpc>
            </a:pPr>
            <a:endParaRPr lang="en-US" sz="1400" dirty="0" smtClean="0">
              <a:latin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endParaRPr lang="en-US"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60302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antarctica_gliders_widevi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27"/>
          <a:stretch>
            <a:fillRect/>
          </a:stretch>
        </p:blipFill>
        <p:spPr bwMode="auto">
          <a:xfrm>
            <a:off x="0" y="533400"/>
            <a:ext cx="9144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0" y="5222875"/>
            <a:ext cx="3209925" cy="923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r>
              <a:rPr lang="en-US" dirty="0"/>
              <a:t>- Number of Deployments: </a:t>
            </a:r>
            <a:r>
              <a:rPr lang="en-US" dirty="0" smtClean="0"/>
              <a:t>22</a:t>
            </a:r>
            <a:endParaRPr lang="en-US" dirty="0"/>
          </a:p>
          <a:p>
            <a:pPr eaLnBrk="1" hangingPunct="1"/>
            <a:r>
              <a:rPr lang="en-US" dirty="0"/>
              <a:t>- In-water days: </a:t>
            </a:r>
            <a:r>
              <a:rPr lang="en-US" dirty="0" smtClean="0"/>
              <a:t>251</a:t>
            </a:r>
            <a:endParaRPr lang="en-US" dirty="0"/>
          </a:p>
          <a:p>
            <a:pPr eaLnBrk="1" hangingPunct="1"/>
            <a:r>
              <a:rPr lang="en-US" dirty="0"/>
              <a:t>- Distance flown: </a:t>
            </a:r>
            <a:r>
              <a:rPr lang="en-US" dirty="0" smtClean="0"/>
              <a:t>5,009 </a:t>
            </a:r>
            <a:r>
              <a:rPr lang="en-US" dirty="0"/>
              <a:t>km</a:t>
            </a:r>
          </a:p>
        </p:txBody>
      </p:sp>
      <p:sp>
        <p:nvSpPr>
          <p:cNvPr id="6" name="Rectangle 5"/>
          <p:cNvSpPr/>
          <p:nvPr/>
        </p:nvSpPr>
        <p:spPr>
          <a:xfrm>
            <a:off x="5202238" y="896938"/>
            <a:ext cx="1857375" cy="12065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86200" y="1106488"/>
            <a:ext cx="658813" cy="5127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12963" y="2643188"/>
            <a:ext cx="941387" cy="8048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52" name="TextBox 9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hangingPunct="1"/>
            <a:r>
              <a:rPr lang="en-US" sz="2400" b="1" dirty="0">
                <a:solidFill>
                  <a:srgbClr val="0000FF"/>
                </a:solidFill>
              </a:rPr>
              <a:t>RU-COOL Glider Fleet: Antarctic Deployments: 2007 – 2011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400" y="2928268"/>
            <a:ext cx="3577166" cy="324393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7" name="Group 16"/>
          <p:cNvGrpSpPr/>
          <p:nvPr/>
        </p:nvGrpSpPr>
        <p:grpSpPr>
          <a:xfrm>
            <a:off x="6822546" y="3702050"/>
            <a:ext cx="2160109" cy="2176462"/>
            <a:chOff x="1911350" y="1085850"/>
            <a:chExt cx="5645150" cy="5170526"/>
          </a:xfrm>
        </p:grpSpPr>
        <p:sp>
          <p:nvSpPr>
            <p:cNvPr id="18" name="Rectangle 17"/>
            <p:cNvSpPr/>
            <p:nvPr/>
          </p:nvSpPr>
          <p:spPr>
            <a:xfrm>
              <a:off x="1911350" y="1085850"/>
              <a:ext cx="5645150" cy="517052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1350" y="1085850"/>
              <a:ext cx="5645150" cy="51705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254715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l_20110204200001-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401"/>
          <a:stretch/>
        </p:blipFill>
        <p:spPr>
          <a:xfrm>
            <a:off x="4745567" y="3301383"/>
            <a:ext cx="4119034" cy="283158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1140" r="23344" b="9445"/>
          <a:stretch/>
        </p:blipFill>
        <p:spPr>
          <a:xfrm>
            <a:off x="4745567" y="3301383"/>
            <a:ext cx="4102100" cy="283158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" name="Picture 1" descr="NBP_windspeed_24h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5" t="7779" r="6667" b="6028"/>
          <a:stretch/>
        </p:blipFill>
        <p:spPr>
          <a:xfrm>
            <a:off x="620181" y="529165"/>
            <a:ext cx="8312151" cy="255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638" r="-1" b="142"/>
          <a:stretch/>
        </p:blipFill>
        <p:spPr>
          <a:xfrm>
            <a:off x="311151" y="3301383"/>
            <a:ext cx="4151274" cy="283158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35926" y="306915"/>
            <a:ext cx="406957" cy="2771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2100"/>
              </a:lnSpc>
            </a:pPr>
            <a:r>
              <a:rPr lang="en-US" sz="1200" dirty="0" smtClean="0"/>
              <a:t>40</a:t>
            </a:r>
          </a:p>
          <a:p>
            <a:pPr algn="r">
              <a:lnSpc>
                <a:spcPts val="2100"/>
              </a:lnSpc>
            </a:pPr>
            <a:endParaRPr lang="en-US" sz="1200" dirty="0" smtClean="0"/>
          </a:p>
          <a:p>
            <a:pPr algn="r">
              <a:lnSpc>
                <a:spcPts val="2100"/>
              </a:lnSpc>
            </a:pPr>
            <a:r>
              <a:rPr lang="en-US" sz="1200" dirty="0" smtClean="0"/>
              <a:t>31</a:t>
            </a:r>
          </a:p>
          <a:p>
            <a:pPr algn="r">
              <a:lnSpc>
                <a:spcPts val="2100"/>
              </a:lnSpc>
            </a:pPr>
            <a:endParaRPr lang="en-US" sz="1200" dirty="0" smtClean="0"/>
          </a:p>
          <a:p>
            <a:pPr algn="r">
              <a:lnSpc>
                <a:spcPts val="2100"/>
              </a:lnSpc>
            </a:pPr>
            <a:r>
              <a:rPr lang="en-US" sz="1200" dirty="0" smtClean="0"/>
              <a:t>22</a:t>
            </a:r>
          </a:p>
          <a:p>
            <a:pPr algn="r">
              <a:lnSpc>
                <a:spcPts val="2100"/>
              </a:lnSpc>
            </a:pPr>
            <a:endParaRPr lang="en-US" sz="1200" dirty="0" smtClean="0"/>
          </a:p>
          <a:p>
            <a:pPr algn="r">
              <a:lnSpc>
                <a:spcPts val="2100"/>
              </a:lnSpc>
            </a:pPr>
            <a:r>
              <a:rPr lang="en-US" sz="1200" dirty="0" smtClean="0"/>
              <a:t>13</a:t>
            </a:r>
          </a:p>
          <a:p>
            <a:pPr algn="r">
              <a:lnSpc>
                <a:spcPts val="2100"/>
              </a:lnSpc>
            </a:pPr>
            <a:endParaRPr lang="en-US" sz="1200" dirty="0" smtClean="0"/>
          </a:p>
          <a:p>
            <a:pPr algn="r">
              <a:lnSpc>
                <a:spcPts val="2100"/>
              </a:lnSpc>
            </a:pPr>
            <a:r>
              <a:rPr lang="en-US" sz="1200" dirty="0"/>
              <a:t>4</a:t>
            </a:r>
            <a:endParaRPr lang="en-US" sz="1200" dirty="0" smtClean="0"/>
          </a:p>
          <a:p>
            <a:pPr algn="r">
              <a:lnSpc>
                <a:spcPts val="2100"/>
              </a:lnSpc>
            </a:pP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3310496" y="101598"/>
            <a:ext cx="2904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3366FF"/>
                </a:solidFill>
              </a:rPr>
              <a:t>24 Hour Winds (knots)</a:t>
            </a:r>
            <a:endParaRPr lang="en-US" sz="20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268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889"/>
          <a:stretch/>
        </p:blipFill>
        <p:spPr>
          <a:xfrm>
            <a:off x="0" y="0"/>
            <a:ext cx="9144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949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60.JPG"/>
          <p:cNvPicPr>
            <a:picLocks noChangeAspect="1"/>
          </p:cNvPicPr>
          <p:nvPr/>
        </p:nvPicPr>
        <p:blipFill rotWithShape="1">
          <a:blip r:embed="rId2"/>
          <a:srcRect r="2439"/>
          <a:stretch/>
        </p:blipFill>
        <p:spPr>
          <a:xfrm>
            <a:off x="0" y="0"/>
            <a:ext cx="4590585" cy="3136900"/>
          </a:xfrm>
          <a:prstGeom prst="rect">
            <a:avLst/>
          </a:prstGeom>
        </p:spPr>
      </p:pic>
      <p:pic>
        <p:nvPicPr>
          <p:cNvPr id="4" name="Picture 3" descr="CPJ_076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"/>
          <a:stretch/>
        </p:blipFill>
        <p:spPr>
          <a:xfrm>
            <a:off x="4525816" y="3111498"/>
            <a:ext cx="4618183" cy="3175001"/>
          </a:xfrm>
          <a:prstGeom prst="rect">
            <a:avLst/>
          </a:prstGeom>
        </p:spPr>
      </p:pic>
      <p:pic>
        <p:nvPicPr>
          <p:cNvPr id="3" name="Picture 2" descr="20110122-_DSC002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3"/>
          <a:stretch/>
        </p:blipFill>
        <p:spPr>
          <a:xfrm>
            <a:off x="-1" y="3111498"/>
            <a:ext cx="4590586" cy="3136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23483" y="850900"/>
            <a:ext cx="40359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Glider deployments </a:t>
            </a:r>
          </a:p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in a unique ecosystem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310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31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00" y="0"/>
            <a:ext cx="4165600" cy="6248401"/>
          </a:xfrm>
          <a:prstGeom prst="rect">
            <a:avLst/>
          </a:prstGeom>
        </p:spPr>
      </p:pic>
      <p:pic>
        <p:nvPicPr>
          <p:cNvPr id="5" name="Picture 4" descr="P206000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2"/>
          <a:stretch/>
        </p:blipFill>
        <p:spPr>
          <a:xfrm>
            <a:off x="-1" y="0"/>
            <a:ext cx="5316391" cy="62484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84798" y="1710278"/>
            <a:ext cx="3349144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LADCP </a:t>
            </a:r>
          </a:p>
          <a:p>
            <a:endParaRPr lang="en-US" b="1" dirty="0"/>
          </a:p>
          <a:p>
            <a:r>
              <a:rPr lang="en-US" b="1" dirty="0" smtClean="0"/>
              <a:t>Sea Bird CTD – pumped</a:t>
            </a:r>
          </a:p>
          <a:p>
            <a:endParaRPr lang="en-US" b="1" dirty="0" smtClean="0"/>
          </a:p>
          <a:p>
            <a:r>
              <a:rPr lang="en-US" b="1" dirty="0" smtClean="0"/>
              <a:t>Sea Bird CTD – not pumped</a:t>
            </a:r>
          </a:p>
          <a:p>
            <a:endParaRPr lang="en-US" b="1" dirty="0" smtClean="0"/>
          </a:p>
          <a:p>
            <a:r>
              <a:rPr lang="en-US" b="1" dirty="0" err="1"/>
              <a:t>Wetlabs</a:t>
            </a:r>
            <a:r>
              <a:rPr lang="en-US" b="1" dirty="0"/>
              <a:t> – </a:t>
            </a:r>
            <a:r>
              <a:rPr lang="en-US" b="1" dirty="0" err="1"/>
              <a:t>EcoTriplet</a:t>
            </a:r>
            <a:endParaRPr lang="en-US" b="1" dirty="0"/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chemeClr val="bg1"/>
                </a:solidFill>
              </a:rPr>
              <a:t>Aanderraa</a:t>
            </a:r>
            <a:r>
              <a:rPr lang="en-US" b="1" dirty="0" smtClean="0">
                <a:solidFill>
                  <a:schemeClr val="bg1"/>
                </a:solidFill>
              </a:rPr>
              <a:t> DO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Sea Bird DO 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chemeClr val="bg1"/>
                </a:solidFill>
              </a:rPr>
              <a:t>Wetlabs</a:t>
            </a:r>
            <a:r>
              <a:rPr lang="en-US" b="1" dirty="0" smtClean="0">
                <a:solidFill>
                  <a:schemeClr val="bg1"/>
                </a:solidFill>
              </a:rPr>
              <a:t> – AC-9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20 bottle sampler (12 L each)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98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antarctica_palmer_glid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7924800" cy="543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4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rgbClr val="3366FF"/>
                </a:solidFill>
              </a:rPr>
              <a:t>RU-COOL Palmer Peninsula Glider Deployments: 2007 - 2011</a:t>
            </a:r>
          </a:p>
        </p:txBody>
      </p:sp>
      <p:pic>
        <p:nvPicPr>
          <p:cNvPr id="4" name="Picture 3" descr="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045075"/>
            <a:ext cx="1116445" cy="1071563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5248332"/>
            <a:ext cx="819150" cy="782581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045" y="5246788"/>
            <a:ext cx="845705" cy="80952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9600" y="628710"/>
            <a:ext cx="47483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PAL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mer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L</a:t>
            </a:r>
            <a:r>
              <a:rPr lang="en-US" sz="20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ong-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lang="en-US" sz="20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erm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E</a:t>
            </a:r>
            <a:r>
              <a:rPr lang="en-US" sz="20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cological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 R</a:t>
            </a:r>
            <a:r>
              <a:rPr lang="en-US" sz="20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esearch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endParaRPr lang="en-US" sz="2000" b="1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PAL-LTER</a:t>
            </a:r>
            <a:endParaRPr lang="en-US" sz="20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97422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2722</TotalTime>
  <Words>600</Words>
  <Application>Microsoft Macintosh PowerPoint</Application>
  <PresentationFormat>On-screen Show (4:3)</PresentationFormat>
  <Paragraphs>164</Paragraphs>
  <Slides>25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Kohut</dc:creator>
  <cp:lastModifiedBy>Josh Kohut</cp:lastModifiedBy>
  <cp:revision>94</cp:revision>
  <dcterms:created xsi:type="dcterms:W3CDTF">2011-03-13T17:44:07Z</dcterms:created>
  <dcterms:modified xsi:type="dcterms:W3CDTF">2011-03-17T11:15:49Z</dcterms:modified>
</cp:coreProperties>
</file>