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00" autoAdjust="0"/>
  </p:normalViewPr>
  <p:slideViewPr>
    <p:cSldViewPr>
      <p:cViewPr varScale="1">
        <p:scale>
          <a:sx n="113" d="100"/>
          <a:sy n="113" d="100"/>
        </p:scale>
        <p:origin x="-1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file:///C:\Users\Jason\Desktop\datahe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5477362204724"/>
          <c:y val="0.0214432961504812"/>
          <c:w val="0.921427397332909"/>
          <c:h val="0.766488065944882"/>
        </c:manualLayout>
      </c:layout>
      <c:lineChart>
        <c:grouping val="standard"/>
        <c:varyColors val="0"/>
        <c:ser>
          <c:idx val="0"/>
          <c:order val="0"/>
          <c:marker>
            <c:symbol val="none"/>
          </c:marker>
          <c:cat>
            <c:strRef>
              <c:f>Sheet1!$L$8:$L$32</c:f>
              <c:strCache>
                <c:ptCount val="25"/>
                <c:pt idx="0">
                  <c:v>8-27-1:53</c:v>
                </c:pt>
                <c:pt idx="1">
                  <c:v>8-27-4:40</c:v>
                </c:pt>
                <c:pt idx="2">
                  <c:v>8-27-10:13</c:v>
                </c:pt>
                <c:pt idx="3">
                  <c:v>8-27-13:00</c:v>
                </c:pt>
                <c:pt idx="4">
                  <c:v>8-27-15:46</c:v>
                </c:pt>
                <c:pt idx="5">
                  <c:v>8-27-18:33</c:v>
                </c:pt>
                <c:pt idx="6">
                  <c:v>8-27-21:20</c:v>
                </c:pt>
                <c:pt idx="7">
                  <c:v>8-28-00:06</c:v>
                </c:pt>
                <c:pt idx="8">
                  <c:v>8-28-2:53</c:v>
                </c:pt>
                <c:pt idx="9">
                  <c:v>8-28-5:40</c:v>
                </c:pt>
                <c:pt idx="10">
                  <c:v>8-28-8:26</c:v>
                </c:pt>
                <c:pt idx="11">
                  <c:v>8-28-11:13</c:v>
                </c:pt>
                <c:pt idx="12">
                  <c:v>8-28-14:00</c:v>
                </c:pt>
                <c:pt idx="13">
                  <c:v>8-28-16:46</c:v>
                </c:pt>
                <c:pt idx="14">
                  <c:v>8-28-19:33</c:v>
                </c:pt>
                <c:pt idx="15">
                  <c:v>8-28-22:20</c:v>
                </c:pt>
                <c:pt idx="16">
                  <c:v>8-29-1:06</c:v>
                </c:pt>
                <c:pt idx="17">
                  <c:v>8-29-3:53</c:v>
                </c:pt>
                <c:pt idx="18">
                  <c:v>8-29-6:40</c:v>
                </c:pt>
                <c:pt idx="19">
                  <c:v>8-29-9:26</c:v>
                </c:pt>
                <c:pt idx="20">
                  <c:v>8-29-12:13</c:v>
                </c:pt>
                <c:pt idx="21">
                  <c:v>8-29-15:00</c:v>
                </c:pt>
                <c:pt idx="22">
                  <c:v>8-29-17:46</c:v>
                </c:pt>
                <c:pt idx="23">
                  <c:v>8-29-20:33</c:v>
                </c:pt>
                <c:pt idx="24">
                  <c:v>8-29-23:20</c:v>
                </c:pt>
              </c:strCache>
            </c:strRef>
          </c:cat>
          <c:val>
            <c:numRef>
              <c:f>Sheet1!$M$8:$M$32</c:f>
              <c:numCache>
                <c:formatCode>General</c:formatCode>
                <c:ptCount val="25"/>
                <c:pt idx="0">
                  <c:v>60.7</c:v>
                </c:pt>
                <c:pt idx="1">
                  <c:v>60.7</c:v>
                </c:pt>
                <c:pt idx="2">
                  <c:v>60.7</c:v>
                </c:pt>
                <c:pt idx="3">
                  <c:v>60.7</c:v>
                </c:pt>
                <c:pt idx="4">
                  <c:v>58.6</c:v>
                </c:pt>
                <c:pt idx="5">
                  <c:v>58.6</c:v>
                </c:pt>
                <c:pt idx="6">
                  <c:v>58.6</c:v>
                </c:pt>
                <c:pt idx="7">
                  <c:v>54.4</c:v>
                </c:pt>
                <c:pt idx="8">
                  <c:v>50.2</c:v>
                </c:pt>
                <c:pt idx="9">
                  <c:v>41.9</c:v>
                </c:pt>
                <c:pt idx="10">
                  <c:v>39.80000000000001</c:v>
                </c:pt>
                <c:pt idx="11">
                  <c:v>37.7</c:v>
                </c:pt>
                <c:pt idx="12">
                  <c:v>35.6</c:v>
                </c:pt>
                <c:pt idx="13">
                  <c:v>33.5</c:v>
                </c:pt>
                <c:pt idx="14">
                  <c:v>33.5</c:v>
                </c:pt>
                <c:pt idx="15">
                  <c:v>33.5</c:v>
                </c:pt>
                <c:pt idx="16">
                  <c:v>33.5</c:v>
                </c:pt>
                <c:pt idx="17">
                  <c:v>33.5</c:v>
                </c:pt>
                <c:pt idx="18">
                  <c:v>35.6</c:v>
                </c:pt>
                <c:pt idx="19">
                  <c:v>37.7</c:v>
                </c:pt>
                <c:pt idx="20">
                  <c:v>37.7</c:v>
                </c:pt>
                <c:pt idx="21">
                  <c:v>37.7</c:v>
                </c:pt>
                <c:pt idx="22">
                  <c:v>37.7</c:v>
                </c:pt>
                <c:pt idx="23">
                  <c:v>37.7</c:v>
                </c:pt>
                <c:pt idx="24">
                  <c:v>37.7</c:v>
                </c:pt>
              </c:numCache>
            </c:numRef>
          </c:val>
          <c:smooth val="0"/>
        </c:ser>
        <c:dLbls>
          <c:showLegendKey val="0"/>
          <c:showVal val="0"/>
          <c:showCatName val="0"/>
          <c:showSerName val="0"/>
          <c:showPercent val="0"/>
          <c:showBubbleSize val="0"/>
        </c:dLbls>
        <c:marker val="1"/>
        <c:smooth val="0"/>
        <c:axId val="2743880"/>
        <c:axId val="2749064"/>
      </c:lineChart>
      <c:catAx>
        <c:axId val="2743880"/>
        <c:scaling>
          <c:orientation val="minMax"/>
        </c:scaling>
        <c:delete val="0"/>
        <c:axPos val="b"/>
        <c:majorTickMark val="out"/>
        <c:minorTickMark val="none"/>
        <c:tickLblPos val="nextTo"/>
        <c:crossAx val="2749064"/>
        <c:crosses val="autoZero"/>
        <c:auto val="1"/>
        <c:lblAlgn val="ctr"/>
        <c:lblOffset val="100"/>
        <c:noMultiLvlLbl val="0"/>
      </c:catAx>
      <c:valAx>
        <c:axId val="2749064"/>
        <c:scaling>
          <c:orientation val="minMax"/>
        </c:scaling>
        <c:delete val="0"/>
        <c:axPos val="l"/>
        <c:majorGridlines/>
        <c:numFmt formatCode="General" sourceLinked="1"/>
        <c:majorTickMark val="out"/>
        <c:minorTickMark val="none"/>
        <c:tickLblPos val="nextTo"/>
        <c:crossAx val="274388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92C56-65D6-4702-870D-91BABC120975}" type="datetimeFigureOut">
              <a:rPr lang="en-US" smtClean="0"/>
              <a:t>12/13/11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8840B-2EBB-4EA2-9B03-C54C30DD1E6F}" type="slidenum">
              <a:rPr lang="en-US" smtClean="0"/>
              <a:t>‹#›</a:t>
            </a:fld>
            <a:endParaRPr lang="en-US"/>
          </a:p>
        </p:txBody>
      </p:sp>
    </p:spTree>
    <p:extLst>
      <p:ext uri="{BB962C8B-B14F-4D97-AF65-F5344CB8AC3E}">
        <p14:creationId xmlns:p14="http://schemas.microsoft.com/office/powerpoint/2010/main" val="266626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the storm, the sea surface temperature was 24 C, with the </a:t>
            </a:r>
            <a:r>
              <a:rPr lang="en-US" dirty="0" err="1" smtClean="0"/>
              <a:t>thermocline</a:t>
            </a:r>
            <a:r>
              <a:rPr lang="en-US" dirty="0" smtClean="0"/>
              <a:t> at about 15m and 12 C. After the storm, the temperature was 18 C at the surface and 10 C at the </a:t>
            </a:r>
            <a:r>
              <a:rPr lang="en-US" dirty="0" err="1" smtClean="0"/>
              <a:t>thermocline</a:t>
            </a:r>
            <a:r>
              <a:rPr lang="en-US" dirty="0" smtClean="0"/>
              <a:t> of about 27m.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depth change of the </a:t>
            </a:r>
            <a:r>
              <a:rPr lang="en-US" dirty="0" err="1" smtClean="0"/>
              <a:t>thermocline</a:t>
            </a:r>
            <a:r>
              <a:rPr lang="en-US" dirty="0" smtClean="0"/>
              <a:t> shows that the hurricane mixed the upper water column. Temperature decreased by 6 C at the surface and 2 C at the </a:t>
            </a:r>
            <a:r>
              <a:rPr lang="en-US" dirty="0" err="1" smtClean="0"/>
              <a:t>thermocline</a:t>
            </a:r>
            <a:r>
              <a:rPr lang="en-US" dirty="0" smtClean="0"/>
              <a:t>. Many things are affected by temperature changes, such as biology, weather, density, and dissolved oxygen. </a:t>
            </a:r>
            <a:endParaRPr lang="en-US" dirty="0"/>
          </a:p>
        </p:txBody>
      </p:sp>
      <p:sp>
        <p:nvSpPr>
          <p:cNvPr id="4" name="Slide Number Placeholder 3"/>
          <p:cNvSpPr>
            <a:spLocks noGrp="1"/>
          </p:cNvSpPr>
          <p:nvPr>
            <p:ph type="sldNum" sz="quarter" idx="10"/>
          </p:nvPr>
        </p:nvSpPr>
        <p:spPr/>
        <p:txBody>
          <a:bodyPr/>
          <a:lstStyle/>
          <a:p>
            <a:fld id="{0618840B-2EBB-4EA2-9B03-C54C30DD1E6F}"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Salinity at the surface changed from 30.5 to 31.4 PSU.</a:t>
            </a:r>
            <a:r>
              <a:rPr lang="en-US" baseline="0" dirty="0" smtClean="0"/>
              <a:t> T</a:t>
            </a:r>
            <a:r>
              <a:rPr lang="en-US" dirty="0" smtClean="0"/>
              <a:t>hese values increase slightly with depth,</a:t>
            </a:r>
            <a:r>
              <a:rPr lang="en-US" baseline="0" dirty="0" smtClean="0"/>
              <a:t> and the salinity at the </a:t>
            </a:r>
            <a:r>
              <a:rPr lang="en-US" baseline="0" dirty="0" err="1" smtClean="0"/>
              <a:t>thermocline</a:t>
            </a:r>
            <a:r>
              <a:rPr lang="en-US" baseline="0" dirty="0" smtClean="0"/>
              <a:t> is 32 PSU both before and after Irene. Salinity changes affect conductivity, biology, and density.</a:t>
            </a:r>
            <a:endParaRPr lang="en-US" dirty="0" smtClean="0"/>
          </a:p>
          <a:p>
            <a:endParaRPr lang="en-US" dirty="0"/>
          </a:p>
        </p:txBody>
      </p:sp>
      <p:sp>
        <p:nvSpPr>
          <p:cNvPr id="4" name="Slide Number Placeholder 3"/>
          <p:cNvSpPr>
            <a:spLocks noGrp="1"/>
          </p:cNvSpPr>
          <p:nvPr>
            <p:ph type="sldNum" sz="quarter" idx="10"/>
          </p:nvPr>
        </p:nvSpPr>
        <p:spPr/>
        <p:txBody>
          <a:bodyPr/>
          <a:lstStyle/>
          <a:p>
            <a:fld id="{0618840B-2EBB-4EA2-9B03-C54C30DD1E6F}"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at the surface was at about 8.5 before the storm and 7.5 after. At the start of the </a:t>
            </a:r>
            <a:r>
              <a:rPr lang="en-US" dirty="0" err="1" smtClean="0"/>
              <a:t>thermocline</a:t>
            </a:r>
            <a:r>
              <a:rPr lang="en-US" dirty="0" smtClean="0"/>
              <a:t> DO is about 7 before the storm, and 6.25 afterwards. DO is 5 at both </a:t>
            </a:r>
            <a:r>
              <a:rPr lang="en-US" dirty="0" err="1" smtClean="0"/>
              <a:t>thermoclines</a:t>
            </a:r>
            <a:r>
              <a:rPr lang="en-US" dirty="0" smtClean="0"/>
              <a:t>, even though they occur at different depths. Mixing is responsible for getting more oxygen down to deeper water after the storm, but the values are lower at the surface. Organisms need enough oxygen to survive, 4-5 or higher for most fish.</a:t>
            </a:r>
          </a:p>
          <a:p>
            <a:endParaRPr lang="en-US" dirty="0"/>
          </a:p>
        </p:txBody>
      </p:sp>
      <p:sp>
        <p:nvSpPr>
          <p:cNvPr id="4" name="Slide Number Placeholder 3"/>
          <p:cNvSpPr>
            <a:spLocks noGrp="1"/>
          </p:cNvSpPr>
          <p:nvPr>
            <p:ph type="sldNum" sz="quarter" idx="10"/>
          </p:nvPr>
        </p:nvSpPr>
        <p:spPr/>
        <p:txBody>
          <a:bodyPr/>
          <a:lstStyle/>
          <a:p>
            <a:fld id="{0618840B-2EBB-4EA2-9B03-C54C30DD1E6F}"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Seawater Conductivity measures the amount of dissolved salts in the water in ionic form. Irene increased the salinity from 30.5 to 31.4 PSU, but this shows a decrease in conductivity at the surface from 4.5 to 4.25, and at the </a:t>
            </a:r>
            <a:r>
              <a:rPr lang="en-US" dirty="0" err="1" smtClean="0"/>
              <a:t>thermocline</a:t>
            </a:r>
            <a:r>
              <a:rPr lang="en-US" dirty="0" smtClean="0"/>
              <a:t> from 3.7 to 3.6.</a:t>
            </a:r>
          </a:p>
          <a:p>
            <a:endParaRPr lang="en-US" dirty="0"/>
          </a:p>
        </p:txBody>
      </p:sp>
      <p:sp>
        <p:nvSpPr>
          <p:cNvPr id="4" name="Slide Number Placeholder 3"/>
          <p:cNvSpPr>
            <a:spLocks noGrp="1"/>
          </p:cNvSpPr>
          <p:nvPr>
            <p:ph type="sldNum" sz="quarter" idx="10"/>
          </p:nvPr>
        </p:nvSpPr>
        <p:spPr/>
        <p:txBody>
          <a:bodyPr/>
          <a:lstStyle/>
          <a:p>
            <a:fld id="{0618840B-2EBB-4EA2-9B03-C54C30DD1E6F}"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Seawater density depends on temperature and dissolved materials. Heavy water sinks to the bottom. The water became slightly denser at the surface after the storm</a:t>
            </a:r>
            <a:r>
              <a:rPr lang="en-US" baseline="0" dirty="0" smtClean="0"/>
              <a:t> by</a:t>
            </a:r>
            <a:r>
              <a:rPr lang="en-US" dirty="0" smtClean="0"/>
              <a:t> 2 kg m^-3 .</a:t>
            </a:r>
            <a:r>
              <a:rPr lang="en-US" baseline="0" dirty="0" smtClean="0"/>
              <a:t> Density was about the same at the </a:t>
            </a:r>
            <a:r>
              <a:rPr lang="en-US" baseline="0" dirty="0" err="1" smtClean="0"/>
              <a:t>thermocline</a:t>
            </a:r>
            <a:r>
              <a:rPr lang="en-US" baseline="0" dirty="0" smtClean="0"/>
              <a:t> both before and after Irene.</a:t>
            </a:r>
            <a:endParaRPr lang="en-US" dirty="0" smtClean="0"/>
          </a:p>
          <a:p>
            <a:endParaRPr lang="en-US" dirty="0"/>
          </a:p>
        </p:txBody>
      </p:sp>
      <p:sp>
        <p:nvSpPr>
          <p:cNvPr id="4" name="Slide Number Placeholder 3"/>
          <p:cNvSpPr>
            <a:spLocks noGrp="1"/>
          </p:cNvSpPr>
          <p:nvPr>
            <p:ph type="sldNum" sz="quarter" idx="10"/>
          </p:nvPr>
        </p:nvSpPr>
        <p:spPr/>
        <p:txBody>
          <a:bodyPr/>
          <a:lstStyle/>
          <a:p>
            <a:fld id="{0618840B-2EBB-4EA2-9B03-C54C30DD1E6F}"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3B684333-E435-4DE1-8AE1-B09DFD6E3F4C}" type="datetimeFigureOut">
              <a:rPr lang="en-US" smtClean="0"/>
              <a:pPr/>
              <a:t>12/13/11</a:t>
            </a:fld>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3DEF61D8-D5D9-481D-A8F2-819DF761109A}"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3B684333-E435-4DE1-8AE1-B09DFD6E3F4C}" type="datetimeFigureOut">
              <a:rPr lang="en-US" smtClean="0"/>
              <a:pPr/>
              <a:t>12/13/11</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3DEF61D8-D5D9-481D-A8F2-819DF76110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3B684333-E435-4DE1-8AE1-B09DFD6E3F4C}" type="datetimeFigureOut">
              <a:rPr lang="en-US" smtClean="0"/>
              <a:pPr/>
              <a:t>12/13/11</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3DEF61D8-D5D9-481D-A8F2-819DF76110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3B684333-E435-4DE1-8AE1-B09DFD6E3F4C}"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F61D8-D5D9-481D-A8F2-819DF76110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3B684333-E435-4DE1-8AE1-B09DFD6E3F4C}" type="datetimeFigureOut">
              <a:rPr lang="en-US" smtClean="0"/>
              <a:pPr/>
              <a:t>12/13/11</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3DEF61D8-D5D9-481D-A8F2-819DF76110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fld id="{3B684333-E435-4DE1-8AE1-B09DFD6E3F4C}" type="datetimeFigureOut">
              <a:rPr lang="en-US" smtClean="0"/>
              <a:pPr/>
              <a:t>12/13/11</a:t>
            </a:fld>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3DEF61D8-D5D9-481D-A8F2-819DF76110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3B684333-E435-4DE1-8AE1-B09DFD6E3F4C}" type="datetimeFigureOut">
              <a:rPr lang="en-US" smtClean="0"/>
              <a:pPr/>
              <a:t>12/13/11</a:t>
            </a:fld>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3DEF61D8-D5D9-481D-A8F2-819DF76110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3B684333-E435-4DE1-8AE1-B09DFD6E3F4C}" type="datetimeFigureOut">
              <a:rPr lang="en-US" smtClean="0"/>
              <a:pPr/>
              <a:t>12/13/11</a:t>
            </a:fld>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3DEF61D8-D5D9-481D-A8F2-819DF761109A}"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fld id="{3B684333-E435-4DE1-8AE1-B09DFD6E3F4C}" type="datetimeFigureOut">
              <a:rPr lang="en-US" smtClean="0"/>
              <a:pPr/>
              <a:t>12/13/11</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3DEF61D8-D5D9-481D-A8F2-819DF76110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3B684333-E435-4DE1-8AE1-B09DFD6E3F4C}" type="datetimeFigureOut">
              <a:rPr lang="en-US" smtClean="0"/>
              <a:pPr/>
              <a:t>12/13/11</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3DEF61D8-D5D9-481D-A8F2-819DF76110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fld id="{3B684333-E435-4DE1-8AE1-B09DFD6E3F4C}" type="datetimeFigureOut">
              <a:rPr lang="en-US" smtClean="0"/>
              <a:pPr/>
              <a:t>12/13/11</a:t>
            </a:fld>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3DEF61D8-D5D9-481D-A8F2-819DF76110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3B684333-E435-4DE1-8AE1-B09DFD6E3F4C}" type="datetimeFigureOut">
              <a:rPr lang="en-US" smtClean="0"/>
              <a:pPr/>
              <a:t>12/13/11</a:t>
            </a:fld>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3DEF61D8-D5D9-481D-A8F2-819DF761109A}"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3B684333-E435-4DE1-8AE1-B09DFD6E3F4C}" type="datetimeFigureOut">
              <a:rPr lang="en-US" smtClean="0"/>
              <a:pPr/>
              <a:t>12/13/11</a:t>
            </a:fld>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3DEF61D8-D5D9-481D-A8F2-819DF761109A}"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457200"/>
            <a:ext cx="6248400" cy="830997"/>
          </a:xfrm>
          <a:prstGeom prst="rect">
            <a:avLst/>
          </a:prstGeom>
          <a:noFill/>
        </p:spPr>
        <p:txBody>
          <a:bodyPr wrap="square" rtlCol="0">
            <a:spAutoFit/>
          </a:bodyPr>
          <a:lstStyle/>
          <a:p>
            <a:r>
              <a:rPr lang="en-US" sz="4800" dirty="0" smtClean="0"/>
              <a:t>Hurricane Irene</a:t>
            </a:r>
            <a:endParaRPr lang="en-US" sz="4800" dirty="0"/>
          </a:p>
        </p:txBody>
      </p:sp>
      <p:sp>
        <p:nvSpPr>
          <p:cNvPr id="5" name="TextBox 4"/>
          <p:cNvSpPr txBox="1"/>
          <p:nvPr/>
        </p:nvSpPr>
        <p:spPr>
          <a:xfrm>
            <a:off x="685800" y="2057400"/>
            <a:ext cx="8153400" cy="830997"/>
          </a:xfrm>
          <a:prstGeom prst="rect">
            <a:avLst/>
          </a:prstGeom>
          <a:noFill/>
        </p:spPr>
        <p:txBody>
          <a:bodyPr wrap="square" rtlCol="0">
            <a:spAutoFit/>
          </a:bodyPr>
          <a:lstStyle/>
          <a:p>
            <a:pPr algn="ctr"/>
            <a:r>
              <a:rPr lang="en-US" sz="2400" dirty="0" smtClean="0"/>
              <a:t>Jason </a:t>
            </a:r>
            <a:r>
              <a:rPr lang="en-US" sz="2400" dirty="0" err="1" smtClean="0"/>
              <a:t>Werrell</a:t>
            </a:r>
            <a:r>
              <a:rPr lang="en-US" sz="2400" dirty="0" smtClean="0"/>
              <a:t>, John </a:t>
            </a:r>
            <a:r>
              <a:rPr lang="en-US" sz="2400" dirty="0" err="1" smtClean="0"/>
              <a:t>Huffstickler</a:t>
            </a:r>
            <a:r>
              <a:rPr lang="en-US" sz="2400" dirty="0" smtClean="0"/>
              <a:t>, Lisa </a:t>
            </a:r>
            <a:r>
              <a:rPr lang="en-US" sz="2400" dirty="0" err="1" smtClean="0"/>
              <a:t>Schardien</a:t>
            </a:r>
            <a:r>
              <a:rPr lang="en-US" sz="2400" dirty="0" smtClean="0"/>
              <a:t>, Kara </a:t>
            </a:r>
            <a:r>
              <a:rPr lang="en-US" sz="2400" dirty="0" err="1" smtClean="0"/>
              <a:t>Millaci</a:t>
            </a:r>
            <a:r>
              <a:rPr lang="en-US" sz="2400" dirty="0" smtClean="0"/>
              <a:t>, Nicole Del Monaco, Tom </a:t>
            </a:r>
            <a:r>
              <a:rPr lang="en-US" sz="2400" dirty="0" err="1" smtClean="0"/>
              <a:t>Osbourne</a:t>
            </a:r>
            <a:endParaRPr lang="en-US" sz="2400" dirty="0"/>
          </a:p>
        </p:txBody>
      </p:sp>
      <p:pic>
        <p:nvPicPr>
          <p:cNvPr id="1026" name="Picture 2" descr="C:\Users\Jason\Desktop\151122-hurricane-irene-2011.jpg"/>
          <p:cNvPicPr>
            <a:picLocks noChangeAspect="1" noChangeArrowheads="1"/>
          </p:cNvPicPr>
          <p:nvPr/>
        </p:nvPicPr>
        <p:blipFill>
          <a:blip r:embed="rId2" cstate="print"/>
          <a:srcRect/>
          <a:stretch>
            <a:fillRect/>
          </a:stretch>
        </p:blipFill>
        <p:spPr bwMode="auto">
          <a:xfrm>
            <a:off x="2590800" y="3581400"/>
            <a:ext cx="4153791" cy="276678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0"/>
            <a:ext cx="5334000" cy="707886"/>
          </a:xfrm>
          <a:prstGeom prst="rect">
            <a:avLst/>
          </a:prstGeom>
          <a:noFill/>
        </p:spPr>
        <p:txBody>
          <a:bodyPr wrap="square" rtlCol="0">
            <a:spAutoFit/>
          </a:bodyPr>
          <a:lstStyle/>
          <a:p>
            <a:r>
              <a:rPr lang="en-US" sz="4000" dirty="0" smtClean="0"/>
              <a:t>Temperature</a:t>
            </a:r>
            <a:endParaRPr lang="en-US" sz="4000" dirty="0"/>
          </a:p>
        </p:txBody>
      </p:sp>
      <p:pic>
        <p:nvPicPr>
          <p:cNvPr id="2050" name="Picture 2" descr="C:\Users\Jason\Desktop\8-29temp.jpg"/>
          <p:cNvPicPr>
            <a:picLocks noChangeAspect="1" noChangeArrowheads="1"/>
          </p:cNvPicPr>
          <p:nvPr/>
        </p:nvPicPr>
        <p:blipFill>
          <a:blip r:embed="rId3" cstate="print"/>
          <a:srcRect/>
          <a:stretch>
            <a:fillRect/>
          </a:stretch>
        </p:blipFill>
        <p:spPr bwMode="auto">
          <a:xfrm>
            <a:off x="4927600" y="1295400"/>
            <a:ext cx="3149600" cy="2362200"/>
          </a:xfrm>
          <a:prstGeom prst="rect">
            <a:avLst/>
          </a:prstGeom>
          <a:noFill/>
        </p:spPr>
      </p:pic>
      <p:pic>
        <p:nvPicPr>
          <p:cNvPr id="2051" name="Picture 3" descr="C:\Users\Jason\Desktop\8-27temp.jpg"/>
          <p:cNvPicPr>
            <a:picLocks noChangeAspect="1" noChangeArrowheads="1"/>
          </p:cNvPicPr>
          <p:nvPr/>
        </p:nvPicPr>
        <p:blipFill>
          <a:blip r:embed="rId4" cstate="print"/>
          <a:srcRect/>
          <a:stretch>
            <a:fillRect/>
          </a:stretch>
        </p:blipFill>
        <p:spPr bwMode="auto">
          <a:xfrm>
            <a:off x="1066800" y="1295400"/>
            <a:ext cx="3124200" cy="2343150"/>
          </a:xfrm>
          <a:prstGeom prst="rect">
            <a:avLst/>
          </a:prstGeom>
          <a:noFill/>
        </p:spPr>
      </p:pic>
      <p:pic>
        <p:nvPicPr>
          <p:cNvPr id="2" name="Picture 2" descr="C:\Users\Jason\Desktop\tempbefore.jpg"/>
          <p:cNvPicPr>
            <a:picLocks noChangeAspect="1" noChangeArrowheads="1"/>
          </p:cNvPicPr>
          <p:nvPr/>
        </p:nvPicPr>
        <p:blipFill>
          <a:blip r:embed="rId5" cstate="print"/>
          <a:srcRect/>
          <a:stretch>
            <a:fillRect/>
          </a:stretch>
        </p:blipFill>
        <p:spPr bwMode="auto">
          <a:xfrm>
            <a:off x="685800" y="4648200"/>
            <a:ext cx="3886200" cy="1943100"/>
          </a:xfrm>
          <a:prstGeom prst="rect">
            <a:avLst/>
          </a:prstGeom>
          <a:noFill/>
        </p:spPr>
      </p:pic>
      <p:pic>
        <p:nvPicPr>
          <p:cNvPr id="3" name="Picture 3" descr="C:\Users\Jason\Desktop\tempafter.jpg"/>
          <p:cNvPicPr>
            <a:picLocks noChangeAspect="1" noChangeArrowheads="1"/>
          </p:cNvPicPr>
          <p:nvPr/>
        </p:nvPicPr>
        <p:blipFill>
          <a:blip r:embed="rId6" cstate="print"/>
          <a:srcRect/>
          <a:stretch>
            <a:fillRect/>
          </a:stretch>
        </p:blipFill>
        <p:spPr bwMode="auto">
          <a:xfrm>
            <a:off x="4572000" y="4648200"/>
            <a:ext cx="3889376" cy="1944688"/>
          </a:xfrm>
          <a:prstGeom prst="rect">
            <a:avLst/>
          </a:prstGeom>
          <a:noFill/>
        </p:spPr>
      </p:pic>
      <p:sp>
        <p:nvSpPr>
          <p:cNvPr id="8" name="TextBox 7"/>
          <p:cNvSpPr txBox="1"/>
          <p:nvPr/>
        </p:nvSpPr>
        <p:spPr>
          <a:xfrm>
            <a:off x="914400" y="3962400"/>
            <a:ext cx="7924800" cy="369332"/>
          </a:xfrm>
          <a:prstGeom prst="rect">
            <a:avLst/>
          </a:prstGeom>
          <a:noFill/>
        </p:spPr>
        <p:txBody>
          <a:bodyPr wrap="square" rtlCol="0">
            <a:spAutoFit/>
          </a:bodyPr>
          <a:lstStyle/>
          <a:p>
            <a:r>
              <a:rPr lang="en-US" dirty="0" smtClean="0"/>
              <a:t>Temperature decreased by 6C at the surface and 2C at the </a:t>
            </a:r>
            <a:r>
              <a:rPr lang="en-US" dirty="0" err="1" smtClean="0"/>
              <a:t>thermocline</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0"/>
            <a:ext cx="3505200" cy="707886"/>
          </a:xfrm>
          <a:prstGeom prst="rect">
            <a:avLst/>
          </a:prstGeom>
          <a:noFill/>
        </p:spPr>
        <p:txBody>
          <a:bodyPr wrap="square" rtlCol="0">
            <a:spAutoFit/>
          </a:bodyPr>
          <a:lstStyle/>
          <a:p>
            <a:r>
              <a:rPr lang="en-US" sz="4000" dirty="0" smtClean="0"/>
              <a:t>Salinity</a:t>
            </a:r>
            <a:endParaRPr lang="en-US" sz="4000" dirty="0"/>
          </a:p>
        </p:txBody>
      </p:sp>
      <p:pic>
        <p:nvPicPr>
          <p:cNvPr id="3074" name="Picture 2" descr="C:\Users\Jason\Desktop\8-27salinity.jpg"/>
          <p:cNvPicPr>
            <a:picLocks noChangeAspect="1" noChangeArrowheads="1"/>
          </p:cNvPicPr>
          <p:nvPr/>
        </p:nvPicPr>
        <p:blipFill>
          <a:blip r:embed="rId3" cstate="print"/>
          <a:srcRect/>
          <a:stretch>
            <a:fillRect/>
          </a:stretch>
        </p:blipFill>
        <p:spPr bwMode="auto">
          <a:xfrm>
            <a:off x="990600" y="1066800"/>
            <a:ext cx="3200400" cy="2400300"/>
          </a:xfrm>
          <a:prstGeom prst="rect">
            <a:avLst/>
          </a:prstGeom>
          <a:noFill/>
        </p:spPr>
      </p:pic>
      <p:pic>
        <p:nvPicPr>
          <p:cNvPr id="3075" name="Picture 3" descr="C:\Users\Jason\Desktop\salinity8-29.jpg"/>
          <p:cNvPicPr>
            <a:picLocks noChangeAspect="1" noChangeArrowheads="1"/>
          </p:cNvPicPr>
          <p:nvPr/>
        </p:nvPicPr>
        <p:blipFill>
          <a:blip r:embed="rId4" cstate="print"/>
          <a:srcRect/>
          <a:stretch>
            <a:fillRect/>
          </a:stretch>
        </p:blipFill>
        <p:spPr bwMode="auto">
          <a:xfrm>
            <a:off x="4876800" y="1066800"/>
            <a:ext cx="3251199" cy="2438400"/>
          </a:xfrm>
          <a:prstGeom prst="rect">
            <a:avLst/>
          </a:prstGeom>
          <a:noFill/>
        </p:spPr>
      </p:pic>
      <p:pic>
        <p:nvPicPr>
          <p:cNvPr id="2" name="Picture 2" descr="C:\Users\Jason\Desktop\salinitybefore.jpg"/>
          <p:cNvPicPr>
            <a:picLocks noChangeAspect="1" noChangeArrowheads="1"/>
          </p:cNvPicPr>
          <p:nvPr/>
        </p:nvPicPr>
        <p:blipFill>
          <a:blip r:embed="rId5" cstate="print"/>
          <a:srcRect/>
          <a:stretch>
            <a:fillRect/>
          </a:stretch>
        </p:blipFill>
        <p:spPr bwMode="auto">
          <a:xfrm>
            <a:off x="833387" y="4495800"/>
            <a:ext cx="3738613" cy="1849834"/>
          </a:xfrm>
          <a:prstGeom prst="rect">
            <a:avLst/>
          </a:prstGeom>
          <a:noFill/>
        </p:spPr>
      </p:pic>
      <p:pic>
        <p:nvPicPr>
          <p:cNvPr id="3" name="Picture 3" descr="C:\Users\Jason\Desktop\salinityafter.jpg"/>
          <p:cNvPicPr>
            <a:picLocks noChangeAspect="1" noChangeArrowheads="1"/>
          </p:cNvPicPr>
          <p:nvPr/>
        </p:nvPicPr>
        <p:blipFill>
          <a:blip r:embed="rId6" cstate="print"/>
          <a:srcRect/>
          <a:stretch>
            <a:fillRect/>
          </a:stretch>
        </p:blipFill>
        <p:spPr bwMode="auto">
          <a:xfrm>
            <a:off x="4571999" y="4495800"/>
            <a:ext cx="3738613" cy="1849834"/>
          </a:xfrm>
          <a:prstGeom prst="rect">
            <a:avLst/>
          </a:prstGeom>
          <a:noFill/>
        </p:spPr>
      </p:pic>
      <p:sp>
        <p:nvSpPr>
          <p:cNvPr id="8" name="TextBox 7"/>
          <p:cNvSpPr txBox="1"/>
          <p:nvPr/>
        </p:nvSpPr>
        <p:spPr>
          <a:xfrm>
            <a:off x="1295400" y="3733800"/>
            <a:ext cx="6629400" cy="646331"/>
          </a:xfrm>
          <a:prstGeom prst="rect">
            <a:avLst/>
          </a:prstGeom>
          <a:noFill/>
        </p:spPr>
        <p:txBody>
          <a:bodyPr wrap="square" rtlCol="0">
            <a:spAutoFit/>
          </a:bodyPr>
          <a:lstStyle/>
          <a:p>
            <a:r>
              <a:rPr lang="en-US" dirty="0" smtClean="0"/>
              <a:t>Salinity at the surface increased from 30.5 to 31.4 PSU; stayed 32PSU at </a:t>
            </a:r>
            <a:r>
              <a:rPr lang="en-US" dirty="0" err="1" smtClean="0"/>
              <a:t>thermocline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0"/>
            <a:ext cx="4343400" cy="707886"/>
          </a:xfrm>
          <a:prstGeom prst="rect">
            <a:avLst/>
          </a:prstGeom>
          <a:noFill/>
        </p:spPr>
        <p:txBody>
          <a:bodyPr wrap="square" rtlCol="0">
            <a:spAutoFit/>
          </a:bodyPr>
          <a:lstStyle/>
          <a:p>
            <a:r>
              <a:rPr lang="en-US" sz="4000" dirty="0" smtClean="0"/>
              <a:t>Dissolved Oxygen</a:t>
            </a:r>
            <a:endParaRPr lang="en-US" sz="4000" dirty="0"/>
          </a:p>
        </p:txBody>
      </p:sp>
      <p:pic>
        <p:nvPicPr>
          <p:cNvPr id="4098" name="Picture 2" descr="C:\Users\Jason\Desktop\DObefore.jpg"/>
          <p:cNvPicPr>
            <a:picLocks noChangeAspect="1" noChangeArrowheads="1"/>
          </p:cNvPicPr>
          <p:nvPr/>
        </p:nvPicPr>
        <p:blipFill>
          <a:blip r:embed="rId3" cstate="print"/>
          <a:srcRect/>
          <a:stretch>
            <a:fillRect/>
          </a:stretch>
        </p:blipFill>
        <p:spPr bwMode="auto">
          <a:xfrm>
            <a:off x="1066800" y="1143000"/>
            <a:ext cx="3200400" cy="2400300"/>
          </a:xfrm>
          <a:prstGeom prst="rect">
            <a:avLst/>
          </a:prstGeom>
          <a:noFill/>
        </p:spPr>
      </p:pic>
      <p:pic>
        <p:nvPicPr>
          <p:cNvPr id="4099" name="Picture 3" descr="C:\Users\Jason\Desktop\DOafter.jpg"/>
          <p:cNvPicPr>
            <a:picLocks noChangeAspect="1" noChangeArrowheads="1"/>
          </p:cNvPicPr>
          <p:nvPr/>
        </p:nvPicPr>
        <p:blipFill>
          <a:blip r:embed="rId4" cstate="print"/>
          <a:srcRect/>
          <a:stretch>
            <a:fillRect/>
          </a:stretch>
        </p:blipFill>
        <p:spPr bwMode="auto">
          <a:xfrm>
            <a:off x="4800600" y="1143000"/>
            <a:ext cx="3200400" cy="2400300"/>
          </a:xfrm>
          <a:prstGeom prst="rect">
            <a:avLst/>
          </a:prstGeom>
          <a:noFill/>
        </p:spPr>
      </p:pic>
      <p:pic>
        <p:nvPicPr>
          <p:cNvPr id="1027" name="Picture 3" descr="C:\Users\Jason\Desktop\DOafter11.jpg"/>
          <p:cNvPicPr>
            <a:picLocks noChangeAspect="1" noChangeArrowheads="1"/>
          </p:cNvPicPr>
          <p:nvPr/>
        </p:nvPicPr>
        <p:blipFill>
          <a:blip r:embed="rId5" cstate="print"/>
          <a:srcRect/>
          <a:stretch>
            <a:fillRect/>
          </a:stretch>
        </p:blipFill>
        <p:spPr bwMode="auto">
          <a:xfrm>
            <a:off x="4648200" y="4495800"/>
            <a:ext cx="3733800" cy="1847453"/>
          </a:xfrm>
          <a:prstGeom prst="rect">
            <a:avLst/>
          </a:prstGeom>
          <a:noFill/>
        </p:spPr>
      </p:pic>
      <p:pic>
        <p:nvPicPr>
          <p:cNvPr id="1028" name="Picture 4" descr="C:\Users\Jason\Desktop\DObefore11.jpg"/>
          <p:cNvPicPr>
            <a:picLocks noChangeAspect="1" noChangeArrowheads="1"/>
          </p:cNvPicPr>
          <p:nvPr/>
        </p:nvPicPr>
        <p:blipFill>
          <a:blip r:embed="rId6" cstate="print"/>
          <a:srcRect/>
          <a:stretch>
            <a:fillRect/>
          </a:stretch>
        </p:blipFill>
        <p:spPr bwMode="auto">
          <a:xfrm>
            <a:off x="990600" y="4495800"/>
            <a:ext cx="3696101" cy="1828800"/>
          </a:xfrm>
          <a:prstGeom prst="rect">
            <a:avLst/>
          </a:prstGeom>
          <a:noFill/>
        </p:spPr>
      </p:pic>
      <p:sp>
        <p:nvSpPr>
          <p:cNvPr id="9" name="TextBox 8"/>
          <p:cNvSpPr txBox="1"/>
          <p:nvPr/>
        </p:nvSpPr>
        <p:spPr>
          <a:xfrm>
            <a:off x="1143000" y="3810000"/>
            <a:ext cx="7467600" cy="646331"/>
          </a:xfrm>
          <a:prstGeom prst="rect">
            <a:avLst/>
          </a:prstGeom>
          <a:noFill/>
        </p:spPr>
        <p:txBody>
          <a:bodyPr wrap="square" rtlCol="0">
            <a:spAutoFit/>
          </a:bodyPr>
          <a:lstStyle/>
          <a:p>
            <a:r>
              <a:rPr lang="en-US" dirty="0" smtClean="0"/>
              <a:t>DO at the surface was at 8.5 before the storm and 7.5 after; 5 at both </a:t>
            </a:r>
            <a:r>
              <a:rPr lang="en-US" dirty="0" err="1" smtClean="0"/>
              <a:t>thermoclines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0"/>
            <a:ext cx="5334000" cy="707886"/>
          </a:xfrm>
          <a:prstGeom prst="rect">
            <a:avLst/>
          </a:prstGeom>
          <a:noFill/>
        </p:spPr>
        <p:txBody>
          <a:bodyPr wrap="square" rtlCol="0">
            <a:spAutoFit/>
          </a:bodyPr>
          <a:lstStyle/>
          <a:p>
            <a:r>
              <a:rPr lang="en-US" sz="4000" dirty="0" smtClean="0"/>
              <a:t>Conductivity</a:t>
            </a:r>
            <a:endParaRPr lang="en-US" sz="4000" dirty="0"/>
          </a:p>
        </p:txBody>
      </p:sp>
      <p:pic>
        <p:nvPicPr>
          <p:cNvPr id="5122" name="Picture 2" descr="C:\Users\Jason\Desktop\8-27seawaterconductivity.jpg"/>
          <p:cNvPicPr>
            <a:picLocks noChangeAspect="1" noChangeArrowheads="1"/>
          </p:cNvPicPr>
          <p:nvPr/>
        </p:nvPicPr>
        <p:blipFill>
          <a:blip r:embed="rId3" cstate="print"/>
          <a:srcRect/>
          <a:stretch>
            <a:fillRect/>
          </a:stretch>
        </p:blipFill>
        <p:spPr bwMode="auto">
          <a:xfrm>
            <a:off x="990600" y="1447801"/>
            <a:ext cx="3352800" cy="2514599"/>
          </a:xfrm>
          <a:prstGeom prst="rect">
            <a:avLst/>
          </a:prstGeom>
          <a:noFill/>
        </p:spPr>
      </p:pic>
      <p:pic>
        <p:nvPicPr>
          <p:cNvPr id="5123" name="Picture 3" descr="C:\Users\Jason\Desktop\8-29 conductivity.jpg"/>
          <p:cNvPicPr>
            <a:picLocks noChangeAspect="1" noChangeArrowheads="1"/>
          </p:cNvPicPr>
          <p:nvPr/>
        </p:nvPicPr>
        <p:blipFill>
          <a:blip r:embed="rId4" cstate="print"/>
          <a:srcRect/>
          <a:stretch>
            <a:fillRect/>
          </a:stretch>
        </p:blipFill>
        <p:spPr bwMode="auto">
          <a:xfrm>
            <a:off x="4800600" y="1428750"/>
            <a:ext cx="3429000" cy="2571750"/>
          </a:xfrm>
          <a:prstGeom prst="rect">
            <a:avLst/>
          </a:prstGeom>
          <a:noFill/>
        </p:spPr>
      </p:pic>
      <p:sp>
        <p:nvSpPr>
          <p:cNvPr id="6" name="TextBox 5"/>
          <p:cNvSpPr txBox="1"/>
          <p:nvPr/>
        </p:nvSpPr>
        <p:spPr>
          <a:xfrm>
            <a:off x="1219200" y="4572000"/>
            <a:ext cx="6553200" cy="1477328"/>
          </a:xfrm>
          <a:prstGeom prst="rect">
            <a:avLst/>
          </a:prstGeom>
          <a:noFill/>
        </p:spPr>
        <p:txBody>
          <a:bodyPr wrap="square" rtlCol="0">
            <a:spAutoFit/>
          </a:bodyPr>
          <a:lstStyle/>
          <a:p>
            <a:pPr>
              <a:defRPr/>
            </a:pPr>
            <a:r>
              <a:rPr lang="en-US" dirty="0" smtClean="0"/>
              <a:t>There was a decrease in conductivity at the surface from 4.5 to 4.25, and at the </a:t>
            </a:r>
            <a:r>
              <a:rPr lang="en-US" dirty="0" err="1" smtClean="0"/>
              <a:t>thermocline</a:t>
            </a:r>
            <a:r>
              <a:rPr lang="en-US" dirty="0" smtClean="0"/>
              <a:t> from 3.7 to 3.6, even though salinity increased  (30.5 to 31.4 PSU)</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0"/>
            <a:ext cx="4495800" cy="707886"/>
          </a:xfrm>
          <a:prstGeom prst="rect">
            <a:avLst/>
          </a:prstGeom>
          <a:noFill/>
        </p:spPr>
        <p:txBody>
          <a:bodyPr wrap="square" rtlCol="0">
            <a:spAutoFit/>
          </a:bodyPr>
          <a:lstStyle/>
          <a:p>
            <a:r>
              <a:rPr lang="en-US" sz="4000" dirty="0" smtClean="0"/>
              <a:t>Density</a:t>
            </a:r>
            <a:endParaRPr lang="en-US" sz="4000" dirty="0"/>
          </a:p>
        </p:txBody>
      </p:sp>
      <p:pic>
        <p:nvPicPr>
          <p:cNvPr id="6146" name="Picture 2" descr="C:\Users\Jason\Desktop\8-27density.jpg"/>
          <p:cNvPicPr>
            <a:picLocks noChangeAspect="1" noChangeArrowheads="1"/>
          </p:cNvPicPr>
          <p:nvPr/>
        </p:nvPicPr>
        <p:blipFill>
          <a:blip r:embed="rId3" cstate="print"/>
          <a:srcRect/>
          <a:stretch>
            <a:fillRect/>
          </a:stretch>
        </p:blipFill>
        <p:spPr bwMode="auto">
          <a:xfrm>
            <a:off x="990600" y="1066800"/>
            <a:ext cx="3200400" cy="2400300"/>
          </a:xfrm>
          <a:prstGeom prst="rect">
            <a:avLst/>
          </a:prstGeom>
          <a:noFill/>
        </p:spPr>
      </p:pic>
      <p:pic>
        <p:nvPicPr>
          <p:cNvPr id="6147" name="Picture 3" descr="C:\Users\Jason\Desktop\density8-29.jpg"/>
          <p:cNvPicPr>
            <a:picLocks noChangeAspect="1" noChangeArrowheads="1"/>
          </p:cNvPicPr>
          <p:nvPr/>
        </p:nvPicPr>
        <p:blipFill>
          <a:blip r:embed="rId4" cstate="print"/>
          <a:srcRect/>
          <a:stretch>
            <a:fillRect/>
          </a:stretch>
        </p:blipFill>
        <p:spPr bwMode="auto">
          <a:xfrm>
            <a:off x="4724400" y="1066800"/>
            <a:ext cx="3200400" cy="2400300"/>
          </a:xfrm>
          <a:prstGeom prst="rect">
            <a:avLst/>
          </a:prstGeom>
          <a:noFill/>
        </p:spPr>
      </p:pic>
      <p:pic>
        <p:nvPicPr>
          <p:cNvPr id="4098" name="Picture 2" descr="C:\Users\Jason\Desktop\densitybefore.jpg"/>
          <p:cNvPicPr>
            <a:picLocks noChangeAspect="1" noChangeArrowheads="1"/>
          </p:cNvPicPr>
          <p:nvPr/>
        </p:nvPicPr>
        <p:blipFill>
          <a:blip r:embed="rId5" cstate="print"/>
          <a:srcRect/>
          <a:stretch>
            <a:fillRect/>
          </a:stretch>
        </p:blipFill>
        <p:spPr bwMode="auto">
          <a:xfrm>
            <a:off x="762000" y="4495800"/>
            <a:ext cx="3743864" cy="1808560"/>
          </a:xfrm>
          <a:prstGeom prst="rect">
            <a:avLst/>
          </a:prstGeom>
          <a:noFill/>
        </p:spPr>
      </p:pic>
      <p:pic>
        <p:nvPicPr>
          <p:cNvPr id="4099" name="Picture 3" descr="C:\Users\Jason\Desktop\densityafter.jpg"/>
          <p:cNvPicPr>
            <a:picLocks noChangeAspect="1" noChangeArrowheads="1"/>
          </p:cNvPicPr>
          <p:nvPr/>
        </p:nvPicPr>
        <p:blipFill>
          <a:blip r:embed="rId6" cstate="print"/>
          <a:srcRect/>
          <a:stretch>
            <a:fillRect/>
          </a:stretch>
        </p:blipFill>
        <p:spPr bwMode="auto">
          <a:xfrm>
            <a:off x="4495800" y="4495800"/>
            <a:ext cx="3810000" cy="1840508"/>
          </a:xfrm>
          <a:prstGeom prst="rect">
            <a:avLst/>
          </a:prstGeom>
          <a:noFill/>
        </p:spPr>
      </p:pic>
      <p:sp>
        <p:nvSpPr>
          <p:cNvPr id="8" name="TextBox 7"/>
          <p:cNvSpPr txBox="1"/>
          <p:nvPr/>
        </p:nvSpPr>
        <p:spPr>
          <a:xfrm>
            <a:off x="762000" y="3810000"/>
            <a:ext cx="8001000" cy="369332"/>
          </a:xfrm>
          <a:prstGeom prst="rect">
            <a:avLst/>
          </a:prstGeom>
          <a:noFill/>
        </p:spPr>
        <p:txBody>
          <a:bodyPr wrap="square" rtlCol="0">
            <a:spAutoFit/>
          </a:bodyPr>
          <a:lstStyle/>
          <a:p>
            <a:r>
              <a:rPr lang="en-US" dirty="0" smtClean="0"/>
              <a:t>Density increased by 2 kg m^-3 at the surface; stayed same at </a:t>
            </a:r>
            <a:r>
              <a:rPr lang="en-US" dirty="0" err="1" smtClean="0"/>
              <a:t>thermocline</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0"/>
            <a:ext cx="3657600" cy="707886"/>
          </a:xfrm>
          <a:prstGeom prst="rect">
            <a:avLst/>
          </a:prstGeom>
          <a:noFill/>
        </p:spPr>
        <p:txBody>
          <a:bodyPr wrap="square" rtlCol="0">
            <a:spAutoFit/>
          </a:bodyPr>
          <a:lstStyle/>
          <a:p>
            <a:r>
              <a:rPr lang="en-US" sz="4000" dirty="0" smtClean="0"/>
              <a:t>Heat Change</a:t>
            </a:r>
            <a:endParaRPr lang="en-US" sz="4000" dirty="0"/>
          </a:p>
        </p:txBody>
      </p:sp>
      <p:graphicFrame>
        <p:nvGraphicFramePr>
          <p:cNvPr id="3" name="Chart 2"/>
          <p:cNvGraphicFramePr/>
          <p:nvPr/>
        </p:nvGraphicFramePr>
        <p:xfrm>
          <a:off x="1295400" y="1066800"/>
          <a:ext cx="6096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91000" y="4648200"/>
            <a:ext cx="762000" cy="369332"/>
          </a:xfrm>
          <a:prstGeom prst="rect">
            <a:avLst/>
          </a:prstGeom>
          <a:noFill/>
        </p:spPr>
        <p:txBody>
          <a:bodyPr wrap="square" rtlCol="0">
            <a:spAutoFit/>
          </a:bodyPr>
          <a:lstStyle/>
          <a:p>
            <a:r>
              <a:rPr lang="en-US" dirty="0" smtClean="0"/>
              <a:t>Time</a:t>
            </a:r>
            <a:endParaRPr lang="en-US" dirty="0"/>
          </a:p>
        </p:txBody>
      </p:sp>
      <p:sp>
        <p:nvSpPr>
          <p:cNvPr id="6" name="TextBox 5"/>
          <p:cNvSpPr txBox="1"/>
          <p:nvPr/>
        </p:nvSpPr>
        <p:spPr>
          <a:xfrm>
            <a:off x="609600" y="2438400"/>
            <a:ext cx="914400" cy="369332"/>
          </a:xfrm>
          <a:prstGeom prst="rect">
            <a:avLst/>
          </a:prstGeom>
          <a:noFill/>
        </p:spPr>
        <p:txBody>
          <a:bodyPr wrap="square" rtlCol="0">
            <a:spAutoFit/>
          </a:bodyPr>
          <a:lstStyle/>
          <a:p>
            <a:r>
              <a:rPr lang="en-US" dirty="0" smtClean="0"/>
              <a:t>Heat</a:t>
            </a:r>
            <a:endParaRPr lang="en-US" dirty="0"/>
          </a:p>
        </p:txBody>
      </p:sp>
      <p:sp>
        <p:nvSpPr>
          <p:cNvPr id="9" name="TextBox 8"/>
          <p:cNvSpPr txBox="1"/>
          <p:nvPr/>
        </p:nvSpPr>
        <p:spPr>
          <a:xfrm>
            <a:off x="1219200" y="5257800"/>
            <a:ext cx="7239000" cy="923330"/>
          </a:xfrm>
          <a:prstGeom prst="rect">
            <a:avLst/>
          </a:prstGeom>
          <a:noFill/>
        </p:spPr>
        <p:txBody>
          <a:bodyPr wrap="square" rtlCol="0">
            <a:spAutoFit/>
          </a:bodyPr>
          <a:lstStyle/>
          <a:p>
            <a:pPr>
              <a:buFont typeface="Arial" pitchFamily="34" charset="0"/>
              <a:buChar char="•"/>
            </a:pPr>
            <a:r>
              <a:rPr lang="en-US" dirty="0" smtClean="0"/>
              <a:t>Took surface temperature every few hours</a:t>
            </a:r>
          </a:p>
          <a:p>
            <a:pPr>
              <a:buFont typeface="Arial" pitchFamily="34" charset="0"/>
              <a:buChar char="•"/>
            </a:pPr>
            <a:r>
              <a:rPr lang="en-US" dirty="0" smtClean="0"/>
              <a:t>Subtracted it from </a:t>
            </a:r>
            <a:r>
              <a:rPr lang="en-US" dirty="0" err="1" smtClean="0"/>
              <a:t>thermocline</a:t>
            </a:r>
            <a:r>
              <a:rPr lang="en-US" dirty="0" smtClean="0"/>
              <a:t> temp. (10C)</a:t>
            </a:r>
          </a:p>
          <a:p>
            <a:pPr>
              <a:buFont typeface="Arial" pitchFamily="34" charset="0"/>
              <a:buChar char="•"/>
            </a:pPr>
            <a:r>
              <a:rPr lang="en-US" dirty="0" smtClean="0"/>
              <a:t>Multiplied each value by specific heat of water (4.1855 J/g*k) </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583</TotalTime>
  <Words>485</Words>
  <Application>Microsoft Macintosh PowerPoint</Application>
  <PresentationFormat>On-screen Show (4:3)</PresentationFormat>
  <Paragraphs>29</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Brooklet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Josh Kohut</cp:lastModifiedBy>
  <cp:revision>54</cp:revision>
  <dcterms:created xsi:type="dcterms:W3CDTF">2011-12-01T01:28:24Z</dcterms:created>
  <dcterms:modified xsi:type="dcterms:W3CDTF">2011-12-13T18:14:03Z</dcterms:modified>
</cp:coreProperties>
</file>