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2" r:id="rId5"/>
    <p:sldId id="259" r:id="rId6"/>
    <p:sldId id="260" r:id="rId7"/>
    <p:sldId id="267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245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8" y="-48"/>
      </p:cViewPr>
      <p:guideLst>
        <p:guide orient="horz" pos="2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6F8AF-2404-E440-9BE6-6E30AF5F70F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B759-3D72-5D45-8739-D76210995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~10˚ C 1000m ~ 5˚ C to Surface ~18˚C 1000m 8˚C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B759-3D72-5D45-8739-D76210995E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10˚C-6˚C </a:t>
            </a:r>
            <a:r>
              <a:rPr lang="en-US" dirty="0" err="1" smtClean="0"/>
              <a:t>vs</a:t>
            </a:r>
            <a:r>
              <a:rPr lang="en-US" dirty="0" smtClean="0"/>
              <a:t> 16˚C-7˚C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B759-3D72-5D45-8739-D76210995E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11˚C- 6˚C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19˚C-7˚C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B759-3D72-5D45-8739-D76210995E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6A7C-5E7A-E44C-8A84-E82BC5BA025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CE9A-7579-D540-AB18-678AD121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llenger Mission Le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261"/>
            <a:ext cx="9144000" cy="6231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2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Challenger Mission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Leg 1: Reykjavik, Iceland to The Azores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lo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39"/>
            <a:ext cx="9144000" cy="416503"/>
          </a:xfrm>
          <a:prstGeom prst="rect">
            <a:avLst/>
          </a:prstGeom>
        </p:spPr>
      </p:pic>
      <p:pic>
        <p:nvPicPr>
          <p:cNvPr id="4" name="Picture 3" descr="56815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32" y="2836988"/>
            <a:ext cx="2509024" cy="1673989"/>
          </a:xfrm>
          <a:prstGeom prst="rect">
            <a:avLst/>
          </a:prstGeom>
        </p:spPr>
      </p:pic>
      <p:pic>
        <p:nvPicPr>
          <p:cNvPr id="5" name="Picture 4" descr="kafbatu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376" y="2383453"/>
            <a:ext cx="2343783" cy="2091094"/>
          </a:xfrm>
          <a:prstGeom prst="rect">
            <a:avLst/>
          </a:prstGeom>
        </p:spPr>
      </p:pic>
      <p:pic>
        <p:nvPicPr>
          <p:cNvPr id="7" name="Picture 6" descr="Challenge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456" y="4963889"/>
            <a:ext cx="2454689" cy="163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6075" y="1891010"/>
            <a:ext cx="798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Jess </a:t>
            </a:r>
            <a:r>
              <a:rPr lang="en-US" sz="1600" dirty="0" err="1" smtClean="0">
                <a:solidFill>
                  <a:schemeClr val="bg1"/>
                </a:solidFill>
              </a:rPr>
              <a:t>Castoro</a:t>
            </a:r>
            <a:r>
              <a:rPr lang="en-US" sz="1600" dirty="0" smtClean="0">
                <a:solidFill>
                  <a:schemeClr val="bg1"/>
                </a:solidFill>
              </a:rPr>
              <a:t>, Chris </a:t>
            </a:r>
            <a:r>
              <a:rPr lang="en-US" sz="1600" dirty="0" err="1" smtClean="0">
                <a:solidFill>
                  <a:schemeClr val="bg1"/>
                </a:solidFill>
              </a:rPr>
              <a:t>Puskas</a:t>
            </a:r>
            <a:r>
              <a:rPr lang="en-US" sz="1600" dirty="0" smtClean="0">
                <a:solidFill>
                  <a:schemeClr val="bg1"/>
                </a:solidFill>
              </a:rPr>
              <a:t>, Eva Pena, Holly Broadus &amp; Nilsen Strandskov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landseptem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9" y="2071598"/>
            <a:ext cx="3155751" cy="4500652"/>
          </a:xfrm>
          <a:prstGeom prst="rect">
            <a:avLst/>
          </a:prstGeom>
        </p:spPr>
      </p:pic>
      <p:pic>
        <p:nvPicPr>
          <p:cNvPr id="5" name="Picture 4" descr="saloc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16" y="2071598"/>
            <a:ext cx="3323467" cy="4485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4417" y="160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at </a:t>
            </a:r>
            <a:r>
              <a:rPr lang="en-US" dirty="0" err="1" smtClean="0"/>
              <a:t>Silbo’s</a:t>
            </a:r>
            <a:r>
              <a:rPr lang="en-US" dirty="0" smtClean="0"/>
              <a:t> Location in October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750" y="1601748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off of Iceland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8166" y="597416"/>
            <a:ext cx="630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Salinity Comparison from the Week of October 3</a:t>
            </a:r>
            <a:r>
              <a:rPr lang="en-US" baseline="30000" dirty="0" smtClean="0"/>
              <a:t>rd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025" y="3906998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69645" y="3906998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0100" y="6476999"/>
            <a:ext cx="130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0600" y="6557237"/>
            <a:ext cx="130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1205_Fig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14499"/>
            <a:ext cx="4286250" cy="3429000"/>
          </a:xfrm>
          <a:prstGeom prst="rect">
            <a:avLst/>
          </a:prstGeom>
        </p:spPr>
      </p:pic>
      <p:pic>
        <p:nvPicPr>
          <p:cNvPr id="3" name="Picture 2" descr="Salinitysurfaceto8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495"/>
            <a:ext cx="4559053" cy="3354030"/>
          </a:xfrm>
          <a:prstGeom prst="rect">
            <a:avLst/>
          </a:prstGeom>
        </p:spPr>
      </p:pic>
      <p:pic>
        <p:nvPicPr>
          <p:cNvPr id="5" name="Picture 4" descr="Salinity900to12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8999"/>
            <a:ext cx="4572000" cy="336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1701800"/>
            <a:ext cx="370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Temperature:</a:t>
            </a:r>
          </a:p>
          <a:p>
            <a:r>
              <a:rPr lang="en-US" dirty="0" smtClean="0"/>
              <a:t>The temperature up near Iceland changed very little over the time we analyzed, while the temperature for the position near October 3</a:t>
            </a:r>
            <a:r>
              <a:rPr lang="en-US" baseline="30000" dirty="0" smtClean="0"/>
              <a:t>rd</a:t>
            </a:r>
            <a:r>
              <a:rPr lang="en-US" dirty="0" smtClean="0"/>
              <a:t> underwent a much larger change.  It seems the temperature difference may have been both regional and temporal.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381500"/>
            <a:ext cx="439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Salinity:</a:t>
            </a:r>
          </a:p>
          <a:p>
            <a:r>
              <a:rPr lang="en-US" dirty="0" smtClean="0"/>
              <a:t>Concentration differences seem to be regional and potentially due to peak fresh water flux from height of ice melt and the outer reaches of the Mediterranean Outflow.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82600"/>
            <a:ext cx="58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Conclusion: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61_1210432104359_1335420324_30755361_31100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869950"/>
            <a:ext cx="3835400" cy="255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069" y="259159"/>
            <a:ext cx="331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6150" y="628491"/>
            <a:ext cx="3123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CTD (Conductivity, Temperature &amp; Depth) mounted on the Slocum Glider has taken measurements of temperature on every downcast along the track from Iceland to the position on October 5th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967548" y="2358349"/>
            <a:ext cx="1827180" cy="492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rgo_dri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2335000" cy="3113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1561" y="4263169"/>
            <a:ext cx="2550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 Drifter positioned off of Iceland close to June 23</a:t>
            </a:r>
            <a:r>
              <a:rPr lang="en-US" baseline="30000" dirty="0" smtClean="0"/>
              <a:t>rd</a:t>
            </a:r>
            <a:r>
              <a:rPr lang="en-US" dirty="0" smtClean="0"/>
              <a:t>  and near </a:t>
            </a:r>
            <a:r>
              <a:rPr lang="en-US" dirty="0" err="1" smtClean="0"/>
              <a:t>Silbo’s</a:t>
            </a:r>
            <a:r>
              <a:rPr lang="en-US" dirty="0" smtClean="0"/>
              <a:t> position on October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55" y="226734"/>
            <a:ext cx="662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555" y="6349400"/>
            <a:ext cx="86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 temperature and salinity changes regional or temporal? </a:t>
            </a:r>
            <a:endParaRPr lang="en-US" dirty="0"/>
          </a:p>
        </p:txBody>
      </p:sp>
      <p:pic>
        <p:nvPicPr>
          <p:cNvPr id="6" name="Picture 5" descr="silbo_20110623T1218_20111106T0211_sea-water-temperature_ts_lvl2_l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066"/>
            <a:ext cx="5479401" cy="2689758"/>
          </a:xfrm>
          <a:prstGeom prst="rect">
            <a:avLst/>
          </a:prstGeom>
        </p:spPr>
      </p:pic>
      <p:pic>
        <p:nvPicPr>
          <p:cNvPr id="7" name="Picture 6" descr="silbo_20110623T1218_20111106T0211_sea-water-salinity_ts_lvl2_lo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86" y="3429000"/>
            <a:ext cx="5569174" cy="2704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5762" y="2980331"/>
            <a:ext cx="13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lbo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5" y="3206457"/>
            <a:ext cx="2606421" cy="3409562"/>
          </a:xfrm>
          <a:prstGeom prst="rect">
            <a:avLst/>
          </a:prstGeom>
        </p:spPr>
      </p:pic>
      <p:pic>
        <p:nvPicPr>
          <p:cNvPr id="6" name="Picture 5" descr="silbooct3te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80" y="3187658"/>
            <a:ext cx="2762420" cy="3428361"/>
          </a:xfrm>
          <a:prstGeom prst="rect">
            <a:avLst/>
          </a:prstGeom>
        </p:spPr>
      </p:pic>
      <p:pic>
        <p:nvPicPr>
          <p:cNvPr id="7" name="Picture 6" descr="silbote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935" y="487310"/>
            <a:ext cx="5492130" cy="27003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18833" y="487309"/>
            <a:ext cx="52917" cy="22220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970470">
            <a:off x="1666436" y="2796508"/>
            <a:ext cx="696056" cy="185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19750" y="487310"/>
            <a:ext cx="84667" cy="22220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504031">
            <a:off x="5910621" y="2833744"/>
            <a:ext cx="941917" cy="2413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1750" y="117977"/>
            <a:ext cx="415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Collected by </a:t>
            </a:r>
            <a:r>
              <a:rPr lang="en-US" dirty="0" err="1" smtClean="0"/>
              <a:t>Silbo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jul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96" y="1400635"/>
            <a:ext cx="3669338" cy="5086947"/>
          </a:xfrm>
          <a:prstGeom prst="rect">
            <a:avLst/>
          </a:prstGeom>
        </p:spPr>
      </p:pic>
      <p:pic>
        <p:nvPicPr>
          <p:cNvPr id="5" name="Picture 4" descr="tempjune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55" y="1400635"/>
            <a:ext cx="3934184" cy="5086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2500" y="228084"/>
            <a:ext cx="487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Comparison from the First Week: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750" y="104775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off of Iceland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04775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at </a:t>
            </a:r>
            <a:r>
              <a:rPr lang="en-US" dirty="0" err="1" smtClean="0"/>
              <a:t>Silbo’s</a:t>
            </a:r>
            <a:r>
              <a:rPr lang="en-US" dirty="0" smtClean="0"/>
              <a:t> Location in October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33475" y="3110072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22500" y="6487582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˚C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31384" y="3110071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6467" y="6501482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˚C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165" y="402167"/>
            <a:ext cx="583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Comparison for the week of October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tempsept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6" y="1608666"/>
            <a:ext cx="3729857" cy="4761442"/>
          </a:xfrm>
          <a:prstGeom prst="rect">
            <a:avLst/>
          </a:prstGeom>
        </p:spPr>
      </p:pic>
      <p:pic>
        <p:nvPicPr>
          <p:cNvPr id="6" name="Picture 5" descr="tempoct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99" y="1746249"/>
            <a:ext cx="3498647" cy="4761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750" y="1232416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off of Iceland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23241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at </a:t>
            </a:r>
            <a:r>
              <a:rPr lang="en-US" dirty="0" err="1" smtClean="0"/>
              <a:t>Silbo’s</a:t>
            </a:r>
            <a:r>
              <a:rPr lang="en-US" dirty="0" smtClean="0"/>
              <a:t> Location in October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3523" y="3110074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497827" y="3300026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500" y="6487582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˚C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9100" y="6507691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˚C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58800"/>
            <a:ext cx="5524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Silbo</a:t>
            </a:r>
            <a:r>
              <a:rPr lang="en-US" dirty="0" smtClean="0"/>
              <a:t> saw a change from the surface being ~10˚C and at depth being 5˚C by Iceland to a range of 18˚C to ~7˚C at his position on October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Argos drifter off of Iceland measured a depth range from 10.6-5.8˚C in July to 10.8-6.2 at the end of October</a:t>
            </a:r>
          </a:p>
          <a:p>
            <a:endParaRPr lang="en-US" dirty="0" smtClean="0"/>
          </a:p>
          <a:p>
            <a:r>
              <a:rPr lang="en-US" dirty="0" smtClean="0"/>
              <a:t>The Argos drifter near </a:t>
            </a:r>
            <a:r>
              <a:rPr lang="en-US" dirty="0" err="1" smtClean="0"/>
              <a:t>Silbo’s</a:t>
            </a:r>
            <a:r>
              <a:rPr lang="en-US" dirty="0" smtClean="0"/>
              <a:t> position in October measured 16.5-7.8˚C at the end of June compared to 19.5-7.2˚C</a:t>
            </a:r>
          </a:p>
        </p:txBody>
      </p:sp>
      <p:pic>
        <p:nvPicPr>
          <p:cNvPr id="5" name="Picture 4" descr="p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571999" cy="3359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500" y="41275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July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0" y="53213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Oct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1106849">
            <a:off x="5607049" y="4044949"/>
            <a:ext cx="1054100" cy="16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00661" y="5321300"/>
            <a:ext cx="711239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bo_20110623T1218_20111106T0211_sea-water-salinity_ts_lvl2_l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460584"/>
            <a:ext cx="5439833" cy="2642003"/>
          </a:xfrm>
          <a:prstGeom prst="rect">
            <a:avLst/>
          </a:prstGeom>
        </p:spPr>
      </p:pic>
      <p:pic>
        <p:nvPicPr>
          <p:cNvPr id="4" name="Picture 3" descr="silbooct3s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63" y="3102587"/>
            <a:ext cx="2588533" cy="35837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71751" y="460584"/>
            <a:ext cx="52917" cy="24552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62084" y="460584"/>
            <a:ext cx="84667" cy="24552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737108">
            <a:off x="1760097" y="2806708"/>
            <a:ext cx="804334" cy="1604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597360">
            <a:off x="5730284" y="2832181"/>
            <a:ext cx="1182956" cy="2063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lbo72s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23" y="3102587"/>
            <a:ext cx="2773708" cy="3278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9834" y="91252"/>
            <a:ext cx="334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Salinity Collected by </a:t>
            </a:r>
            <a:r>
              <a:rPr lang="en-US" dirty="0" err="1" smtClean="0"/>
              <a:t>Silbo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jul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2" y="1906057"/>
            <a:ext cx="3385655" cy="4380443"/>
          </a:xfrm>
          <a:prstGeom prst="rect">
            <a:avLst/>
          </a:prstGeom>
        </p:spPr>
      </p:pic>
      <p:pic>
        <p:nvPicPr>
          <p:cNvPr id="5" name="Picture 4" descr="saljune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6" y="1906057"/>
            <a:ext cx="3411139" cy="4380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2500" y="228084"/>
            <a:ext cx="487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Salinity Comparison from the First Week: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750" y="1232416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off of Iceland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04775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Argos Drifter at </a:t>
            </a:r>
            <a:r>
              <a:rPr lang="en-US" dirty="0" err="1" smtClean="0"/>
              <a:t>Silbo’s</a:t>
            </a:r>
            <a:r>
              <a:rPr lang="en-US" dirty="0" smtClean="0"/>
              <a:t> Location in October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3524" y="3564644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70955" y="3564644"/>
            <a:ext cx="121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0100" y="6338500"/>
            <a:ext cx="130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7367" y="6352400"/>
            <a:ext cx="130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psu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424</Words>
  <Application>Microsoft Macintosh PowerPoint</Application>
  <PresentationFormat>On-screen Show (4:3)</PresentationFormat>
  <Paragraphs>56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Challenger Mission Leg 1: Reykjavik, Iceland to The Azores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Challenger Mission</dc:title>
  <dc:creator>Nilsen</dc:creator>
  <cp:lastModifiedBy>Nilsen</cp:lastModifiedBy>
  <cp:revision>14</cp:revision>
  <dcterms:created xsi:type="dcterms:W3CDTF">2011-12-05T23:24:58Z</dcterms:created>
  <dcterms:modified xsi:type="dcterms:W3CDTF">2011-12-06T16:11:57Z</dcterms:modified>
</cp:coreProperties>
</file>