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slides/slide25.xml" ContentType="application/vnd.openxmlformats-officedocument.presentationml.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Default Extension="emf" ContentType="image/x-emf"/>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aveSubsetFonts="1" autoCompressPictures="0">
  <p:sldMasterIdLst>
    <p:sldMasterId id="2147483651" r:id="rId1"/>
  </p:sldMasterIdLst>
  <p:notesMasterIdLst>
    <p:notesMasterId r:id="rId53"/>
  </p:notesMasterIdLst>
  <p:handoutMasterIdLst>
    <p:handoutMasterId r:id="rId54"/>
  </p:handoutMasterIdLst>
  <p:sldIdLst>
    <p:sldId id="312" r:id="rId2"/>
    <p:sldId id="313" r:id="rId3"/>
    <p:sldId id="299" r:id="rId4"/>
    <p:sldId id="257" r:id="rId5"/>
    <p:sldId id="314" r:id="rId6"/>
    <p:sldId id="315" r:id="rId7"/>
    <p:sldId id="316" r:id="rId8"/>
    <p:sldId id="317" r:id="rId9"/>
    <p:sldId id="305" r:id="rId10"/>
    <p:sldId id="311" r:id="rId11"/>
    <p:sldId id="281" r:id="rId12"/>
    <p:sldId id="321" r:id="rId13"/>
    <p:sldId id="320" r:id="rId14"/>
    <p:sldId id="319" r:id="rId15"/>
    <p:sldId id="322" r:id="rId16"/>
    <p:sldId id="323" r:id="rId17"/>
    <p:sldId id="324" r:id="rId18"/>
    <p:sldId id="300" r:id="rId19"/>
    <p:sldId id="306" r:id="rId20"/>
    <p:sldId id="309" r:id="rId21"/>
    <p:sldId id="259" r:id="rId22"/>
    <p:sldId id="260" r:id="rId23"/>
    <p:sldId id="264" r:id="rId24"/>
    <p:sldId id="265" r:id="rId25"/>
    <p:sldId id="262" r:id="rId26"/>
    <p:sldId id="267" r:id="rId27"/>
    <p:sldId id="261" r:id="rId28"/>
    <p:sldId id="263" r:id="rId29"/>
    <p:sldId id="297" r:id="rId30"/>
    <p:sldId id="268" r:id="rId31"/>
    <p:sldId id="298" r:id="rId32"/>
    <p:sldId id="307" r:id="rId33"/>
    <p:sldId id="310" r:id="rId34"/>
    <p:sldId id="271" r:id="rId35"/>
    <p:sldId id="272" r:id="rId36"/>
    <p:sldId id="282" r:id="rId37"/>
    <p:sldId id="274" r:id="rId38"/>
    <p:sldId id="287" r:id="rId39"/>
    <p:sldId id="273" r:id="rId40"/>
    <p:sldId id="275" r:id="rId41"/>
    <p:sldId id="279" r:id="rId42"/>
    <p:sldId id="280" r:id="rId43"/>
    <p:sldId id="270" r:id="rId44"/>
    <p:sldId id="269" r:id="rId45"/>
    <p:sldId id="302" r:id="rId46"/>
    <p:sldId id="303" r:id="rId47"/>
    <p:sldId id="301" r:id="rId48"/>
    <p:sldId id="266" r:id="rId49"/>
    <p:sldId id="308" r:id="rId50"/>
    <p:sldId id="292" r:id="rId51"/>
    <p:sldId id="293" r:id="rId52"/>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53D0B"/>
    <a:srgbClr val="CF070E"/>
    <a:srgbClr val="0C5890"/>
    <a:srgbClr val="0C588D"/>
    <a:srgbClr val="13476D"/>
    <a:srgbClr val="14486E"/>
    <a:srgbClr val="C1DBB1"/>
    <a:srgbClr val="CCFF66"/>
    <a:srgbClr val="3C3C3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32787"/>
    <p:restoredTop sz="90929"/>
  </p:normalViewPr>
  <p:slideViewPr>
    <p:cSldViewPr>
      <p:cViewPr>
        <p:scale>
          <a:sx n="90" d="100"/>
          <a:sy n="90" d="100"/>
        </p:scale>
        <p:origin x="-2656" y="-1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theme" Target="theme/theme1.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viewProps" Target="viewProps.xml"/><Relationship Id="rId59"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printerSettings" Target="printerSettings/printerSettings1.bin"/><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esProps" Target="presProps.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handoutMaster" Target="handoutMasters/handoutMaster1.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notesMaster" Target="notesMasters/notesMaster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4691" tIns="47346" rIns="94691" bIns="47346"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a:p>
        </p:txBody>
      </p:sp>
      <p:sp>
        <p:nvSpPr>
          <p:cNvPr id="333827" name="Rectangle 3"/>
          <p:cNvSpPr>
            <a:spLocks noGrp="1" noChangeArrowheads="1"/>
          </p:cNvSpPr>
          <p:nvPr>
            <p:ph type="dt" sz="quarter" idx="1"/>
          </p:nvPr>
        </p:nvSpPr>
        <p:spPr bwMode="auto">
          <a:xfrm>
            <a:off x="4143375" y="0"/>
            <a:ext cx="3170238" cy="479425"/>
          </a:xfrm>
          <a:prstGeom prst="rect">
            <a:avLst/>
          </a:prstGeom>
          <a:noFill/>
          <a:ln>
            <a:noFill/>
          </a:ln>
          <a:effectLst/>
          <a:extLst/>
        </p:spPr>
        <p:txBody>
          <a:bodyPr vert="horz" wrap="square" lIns="94691" tIns="47346" rIns="94691" bIns="47346"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en-US"/>
          </a:p>
        </p:txBody>
      </p:sp>
      <p:sp>
        <p:nvSpPr>
          <p:cNvPr id="333828" name="Rectangle 4"/>
          <p:cNvSpPr>
            <a:spLocks noGrp="1" noChangeArrowheads="1"/>
          </p:cNvSpPr>
          <p:nvPr>
            <p:ph type="ftr" sz="quarter" idx="2"/>
          </p:nvPr>
        </p:nvSpPr>
        <p:spPr bwMode="auto">
          <a:xfrm>
            <a:off x="0" y="9120188"/>
            <a:ext cx="3170238" cy="479425"/>
          </a:xfrm>
          <a:prstGeom prst="rect">
            <a:avLst/>
          </a:prstGeom>
          <a:noFill/>
          <a:ln>
            <a:noFill/>
          </a:ln>
          <a:effectLst/>
          <a:extLst/>
        </p:spPr>
        <p:txBody>
          <a:bodyPr vert="horz" wrap="square" lIns="94691" tIns="47346" rIns="94691" bIns="47346"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a:p>
        </p:txBody>
      </p:sp>
      <p:sp>
        <p:nvSpPr>
          <p:cNvPr id="333829" name="Rectangle 5"/>
          <p:cNvSpPr>
            <a:spLocks noGrp="1" noChangeArrowheads="1"/>
          </p:cNvSpPr>
          <p:nvPr>
            <p:ph type="sldNum" sz="quarter" idx="3"/>
          </p:nvPr>
        </p:nvSpPr>
        <p:spPr bwMode="auto">
          <a:xfrm>
            <a:off x="4143375" y="9120188"/>
            <a:ext cx="3170238" cy="479425"/>
          </a:xfrm>
          <a:prstGeom prst="rect">
            <a:avLst/>
          </a:prstGeom>
          <a:noFill/>
          <a:ln>
            <a:noFill/>
          </a:ln>
          <a:effectLst/>
          <a:extLst/>
        </p:spPr>
        <p:txBody>
          <a:bodyPr vert="horz" wrap="square" lIns="94691" tIns="47346" rIns="94691" bIns="47346" numCol="1" anchor="b" anchorCtr="0" compatLnSpc="1">
            <a:prstTxWarp prst="textNoShape">
              <a:avLst/>
            </a:prstTxWarp>
          </a:bodyPr>
          <a:lstStyle>
            <a:lvl1pPr algn="r">
              <a:defRPr sz="1200"/>
            </a:lvl1pPr>
          </a:lstStyle>
          <a:p>
            <a:fld id="{A5006AB4-C85E-384A-96D3-B45DEA35EE22}"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5804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43" tIns="48322" rIns="96643" bIns="48322" numCol="1" anchor="t" anchorCtr="0" compatLnSpc="1">
            <a:prstTxWarp prst="textNoShape">
              <a:avLst/>
            </a:prstTxWarp>
          </a:bodyPr>
          <a:lstStyle>
            <a:lvl1pPr defTabSz="966774">
              <a:defRPr sz="1200">
                <a:latin typeface="Arial" charset="0"/>
                <a:ea typeface="ＭＳ Ｐゴシック" charset="0"/>
                <a:cs typeface="Arial" charset="0"/>
              </a:defRPr>
            </a:lvl1pPr>
          </a:lstStyle>
          <a:p>
            <a:pPr>
              <a:defRPr/>
            </a:pPr>
            <a:endParaRPr lang="en-US"/>
          </a:p>
        </p:txBody>
      </p:sp>
      <p:sp>
        <p:nvSpPr>
          <p:cNvPr id="52227" name="Rectangle 3"/>
          <p:cNvSpPr>
            <a:spLocks noGrp="1" noChangeArrowheads="1"/>
          </p:cNvSpPr>
          <p:nvPr>
            <p:ph type="dt" idx="1"/>
          </p:nvPr>
        </p:nvSpPr>
        <p:spPr bwMode="auto">
          <a:xfrm>
            <a:off x="4143375" y="0"/>
            <a:ext cx="3170238" cy="479425"/>
          </a:xfrm>
          <a:prstGeom prst="rect">
            <a:avLst/>
          </a:prstGeom>
          <a:noFill/>
          <a:ln>
            <a:noFill/>
          </a:ln>
          <a:effectLst/>
          <a:extLst/>
        </p:spPr>
        <p:txBody>
          <a:bodyPr vert="horz" wrap="square" lIns="96643" tIns="48322" rIns="96643" bIns="48322" numCol="1" anchor="t" anchorCtr="0" compatLnSpc="1">
            <a:prstTxWarp prst="textNoShape">
              <a:avLst/>
            </a:prstTxWarp>
          </a:bodyPr>
          <a:lstStyle>
            <a:lvl1pPr algn="r" defTabSz="966774">
              <a:defRPr sz="1200">
                <a:latin typeface="Arial" charset="0"/>
                <a:ea typeface="ＭＳ Ｐゴシック" charset="0"/>
                <a:cs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p>
      <p:sp>
        <p:nvSpPr>
          <p:cNvPr id="52229" name="Rectangle 5"/>
          <p:cNvSpPr>
            <a:spLocks noGrp="1" noChangeArrowheads="1"/>
          </p:cNvSpPr>
          <p:nvPr>
            <p:ph type="body" sz="quarter" idx="3"/>
          </p:nvPr>
        </p:nvSpPr>
        <p:spPr bwMode="auto">
          <a:xfrm>
            <a:off x="730250" y="4559300"/>
            <a:ext cx="5854700" cy="4321175"/>
          </a:xfrm>
          <a:prstGeom prst="rect">
            <a:avLst/>
          </a:prstGeom>
          <a:noFill/>
          <a:ln>
            <a:noFill/>
          </a:ln>
          <a:effectLst/>
          <a:extLst/>
        </p:spPr>
        <p:txBody>
          <a:bodyPr vert="horz" wrap="square" lIns="96643" tIns="48322" rIns="96643" bIns="483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p:cNvSpPr>
            <a:spLocks noGrp="1" noChangeArrowheads="1"/>
          </p:cNvSpPr>
          <p:nvPr>
            <p:ph type="ftr" sz="quarter" idx="4"/>
          </p:nvPr>
        </p:nvSpPr>
        <p:spPr bwMode="auto">
          <a:xfrm>
            <a:off x="0" y="9120188"/>
            <a:ext cx="3170238" cy="479425"/>
          </a:xfrm>
          <a:prstGeom prst="rect">
            <a:avLst/>
          </a:prstGeom>
          <a:noFill/>
          <a:ln>
            <a:noFill/>
          </a:ln>
          <a:effectLst/>
          <a:extLst/>
        </p:spPr>
        <p:txBody>
          <a:bodyPr vert="horz" wrap="square" lIns="96643" tIns="48322" rIns="96643" bIns="48322" numCol="1" anchor="b" anchorCtr="0" compatLnSpc="1">
            <a:prstTxWarp prst="textNoShape">
              <a:avLst/>
            </a:prstTxWarp>
          </a:bodyPr>
          <a:lstStyle>
            <a:lvl1pPr defTabSz="966774">
              <a:defRPr sz="1200">
                <a:latin typeface="Arial" charset="0"/>
                <a:ea typeface="ＭＳ Ｐゴシック" charset="0"/>
                <a:cs typeface="Arial" charset="0"/>
              </a:defRPr>
            </a:lvl1pPr>
          </a:lstStyle>
          <a:p>
            <a:pPr>
              <a:defRPr/>
            </a:pPr>
            <a:endParaRPr lang="en-US"/>
          </a:p>
        </p:txBody>
      </p:sp>
      <p:sp>
        <p:nvSpPr>
          <p:cNvPr id="52231" name="Rectangle 7"/>
          <p:cNvSpPr>
            <a:spLocks noGrp="1" noChangeArrowheads="1"/>
          </p:cNvSpPr>
          <p:nvPr>
            <p:ph type="sldNum" sz="quarter" idx="5"/>
          </p:nvPr>
        </p:nvSpPr>
        <p:spPr bwMode="auto">
          <a:xfrm>
            <a:off x="4143375" y="9120188"/>
            <a:ext cx="3170238" cy="479425"/>
          </a:xfrm>
          <a:prstGeom prst="rect">
            <a:avLst/>
          </a:prstGeom>
          <a:noFill/>
          <a:ln>
            <a:noFill/>
          </a:ln>
          <a:effectLst/>
          <a:extLst/>
        </p:spPr>
        <p:txBody>
          <a:bodyPr vert="horz" wrap="square" lIns="96643" tIns="48322" rIns="96643" bIns="48322" numCol="1" anchor="b" anchorCtr="0" compatLnSpc="1">
            <a:prstTxWarp prst="textNoShape">
              <a:avLst/>
            </a:prstTxWarp>
          </a:bodyPr>
          <a:lstStyle>
            <a:lvl1pPr algn="r" defTabSz="965200">
              <a:defRPr sz="1200"/>
            </a:lvl1pPr>
          </a:lstStyle>
          <a:p>
            <a:fld id="{B666922C-5425-EE46-9888-664E43449450}"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30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Line 12"/>
          <p:cNvSpPr>
            <a:spLocks noChangeShapeType="1"/>
          </p:cNvSpPr>
          <p:nvPr userDrawn="1"/>
        </p:nvSpPr>
        <p:spPr bwMode="auto">
          <a:xfrm rot="10800000" flipH="1">
            <a:off x="76200" y="2328863"/>
            <a:ext cx="5781675"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pic>
        <p:nvPicPr>
          <p:cNvPr id="5" name="Picture 17"/>
          <p:cNvPicPr>
            <a:picLocks noChangeAspect="1" noChangeArrowheads="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1703"/>
          <a:stretch>
            <a:fillRect/>
          </a:stretch>
        </p:blipFill>
        <p:spPr bwMode="auto">
          <a:xfrm>
            <a:off x="703263" y="985838"/>
            <a:ext cx="1973262" cy="8905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Rectangle 5"/>
          <p:cNvSpPr>
            <a:spLocks/>
          </p:cNvSpPr>
          <p:nvPr userDrawn="1"/>
        </p:nvSpPr>
        <p:spPr bwMode="auto">
          <a:xfrm>
            <a:off x="706438" y="1908175"/>
            <a:ext cx="4462462" cy="352425"/>
          </a:xfrm>
          <a:prstGeom prst="rect">
            <a:avLst/>
          </a:prstGeom>
          <a:noFill/>
          <a:ln>
            <a:noFill/>
          </a:ln>
          <a:extLst/>
        </p:spPr>
        <p:txBody>
          <a:bodyPr lIns="0" tIns="0" rIns="0" bIns="0" anchor="ctr"/>
          <a:lstStyle/>
          <a:p>
            <a:pPr defTabSz="342900">
              <a:defRPr/>
            </a:pPr>
            <a:r>
              <a:rPr lang="en-US" sz="2200" dirty="0">
                <a:solidFill>
                  <a:srgbClr val="003E6C"/>
                </a:solidFill>
                <a:latin typeface="Arial" pitchFamily="34" charset="0"/>
                <a:ea typeface="ヒラギノ角ゴ ProN W3" pitchFamily="-128" charset="-128"/>
                <a:cs typeface="+mn-cs"/>
                <a:sym typeface="Gill Sans" pitchFamily="-128" charset="0"/>
              </a:rPr>
              <a:t>Ocean Observatories Initiative</a:t>
            </a:r>
          </a:p>
        </p:txBody>
      </p:sp>
      <p:sp>
        <p:nvSpPr>
          <p:cNvPr id="2" name="Title 1"/>
          <p:cNvSpPr>
            <a:spLocks noGrp="1"/>
          </p:cNvSpPr>
          <p:nvPr>
            <p:ph type="ctrTitle"/>
          </p:nvPr>
        </p:nvSpPr>
        <p:spPr>
          <a:xfrm>
            <a:off x="693738" y="2590800"/>
            <a:ext cx="5164137"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703263" y="4267200"/>
            <a:ext cx="5154612"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281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4" name="Line 2"/>
          <p:cNvSpPr>
            <a:spLocks noChangeShapeType="1"/>
          </p:cNvSpPr>
          <p:nvPr userDrawn="1"/>
        </p:nvSpPr>
        <p:spPr bwMode="auto">
          <a:xfrm rot="10800000" flipH="1" flipV="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a:xfrm>
            <a:off x="457200" y="609600"/>
            <a:ext cx="82296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5" name="Rectangle 19"/>
          <p:cNvSpPr>
            <a:spLocks noGrp="1" noChangeArrowheads="1"/>
          </p:cNvSpPr>
          <p:nvPr>
            <p:ph type="sldNum" sz="quarter" idx="10"/>
          </p:nvPr>
        </p:nvSpPr>
        <p:spPr/>
        <p:txBody>
          <a:bodyPr/>
          <a:lstStyle>
            <a:lvl1pPr>
              <a:defRPr/>
            </a:lvl1pPr>
          </a:lstStyle>
          <a:p>
            <a:fld id="{6B2EAF78-8869-C349-B7BB-D65B7073C614}"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529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4" name="Line 2"/>
          <p:cNvSpPr>
            <a:spLocks noChangeShapeType="1"/>
          </p:cNvSpPr>
          <p:nvPr userDrawn="1"/>
        </p:nvSpPr>
        <p:spPr bwMode="auto">
          <a:xfrm rot="10800000" flipH="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sldNum" sz="quarter" idx="10"/>
          </p:nvPr>
        </p:nvSpPr>
        <p:spPr/>
        <p:txBody>
          <a:bodyPr/>
          <a:lstStyle>
            <a:lvl1pPr>
              <a:defRPr/>
            </a:lvl1pPr>
          </a:lstStyle>
          <a:p>
            <a:fld id="{1EB77143-FE43-F14F-B5DE-B4231E2382B3}"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075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Line 2"/>
          <p:cNvSpPr>
            <a:spLocks noChangeShapeType="1"/>
          </p:cNvSpPr>
          <p:nvPr userDrawn="1"/>
        </p:nvSpPr>
        <p:spPr bwMode="auto">
          <a:xfrm rot="10800000" flipH="1" flipV="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19"/>
          <p:cNvSpPr>
            <a:spLocks noGrp="1" noChangeArrowheads="1"/>
          </p:cNvSpPr>
          <p:nvPr>
            <p:ph type="sldNum" sz="quarter" idx="10"/>
          </p:nvPr>
        </p:nvSpPr>
        <p:spPr/>
        <p:txBody>
          <a:bodyPr/>
          <a:lstStyle>
            <a:lvl1pPr>
              <a:defRPr/>
            </a:lvl1pPr>
          </a:lstStyle>
          <a:p>
            <a:fld id="{50450984-F8A8-5E4B-A231-8CF90A452B18}"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51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Line 2"/>
          <p:cNvSpPr>
            <a:spLocks noChangeShapeType="1"/>
          </p:cNvSpPr>
          <p:nvPr userDrawn="1"/>
        </p:nvSpPr>
        <p:spPr bwMode="auto">
          <a:xfrm rot="10800000" flipH="1" flipV="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sldNum" sz="quarter" idx="10"/>
          </p:nvPr>
        </p:nvSpPr>
        <p:spPr/>
        <p:txBody>
          <a:bodyPr/>
          <a:lstStyle>
            <a:lvl1pPr>
              <a:defRPr/>
            </a:lvl1pPr>
          </a:lstStyle>
          <a:p>
            <a:fld id="{2AB6983F-C0F1-3543-914A-DDF468C6B6A1}"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273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7" name="Line 2"/>
          <p:cNvSpPr>
            <a:spLocks noChangeShapeType="1"/>
          </p:cNvSpPr>
          <p:nvPr userDrawn="1"/>
        </p:nvSpPr>
        <p:spPr bwMode="auto">
          <a:xfrm rot="10800000" flipH="1" flipV="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19"/>
          <p:cNvSpPr>
            <a:spLocks noGrp="1" noChangeArrowheads="1"/>
          </p:cNvSpPr>
          <p:nvPr>
            <p:ph type="sldNum" sz="quarter" idx="10"/>
          </p:nvPr>
        </p:nvSpPr>
        <p:spPr/>
        <p:txBody>
          <a:bodyPr/>
          <a:lstStyle>
            <a:lvl1pPr>
              <a:defRPr/>
            </a:lvl1pPr>
          </a:lstStyle>
          <a:p>
            <a:fld id="{B13040F3-7237-0F48-9DC6-8FF01166D107}"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675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5" name="Line 2"/>
          <p:cNvSpPr>
            <a:spLocks noChangeShapeType="1"/>
          </p:cNvSpPr>
          <p:nvPr userDrawn="1"/>
        </p:nvSpPr>
        <p:spPr bwMode="auto">
          <a:xfrm rot="10800000" flipH="1" flipV="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19"/>
          <p:cNvSpPr>
            <a:spLocks noGrp="1" noChangeArrowheads="1"/>
          </p:cNvSpPr>
          <p:nvPr>
            <p:ph type="sldNum" sz="quarter" idx="10"/>
          </p:nvPr>
        </p:nvSpPr>
        <p:spPr/>
        <p:txBody>
          <a:bodyPr/>
          <a:lstStyle>
            <a:lvl1pPr>
              <a:defRPr/>
            </a:lvl1pPr>
          </a:lstStyle>
          <a:p>
            <a:fld id="{0ABDF6C7-9F07-1A4E-AE40-5167C304D24A}"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032432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fld id="{7DA464C6-4133-A442-9AED-D9B50BA0F812}"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71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4" name="Line 2"/>
          <p:cNvSpPr>
            <a:spLocks noChangeShapeType="1"/>
          </p:cNvSpPr>
          <p:nvPr userDrawn="1"/>
        </p:nvSpPr>
        <p:spPr bwMode="auto">
          <a:xfrm rot="10800000" flipH="1" flipV="1">
            <a:off x="0" y="1219200"/>
            <a:ext cx="9144000" cy="0"/>
          </a:xfrm>
          <a:prstGeom prst="line">
            <a:avLst/>
          </a:prstGeom>
          <a:noFill/>
          <a:ln w="254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sldNum" sz="quarter" idx="10"/>
          </p:nvPr>
        </p:nvSpPr>
        <p:spPr/>
        <p:txBody>
          <a:bodyPr/>
          <a:lstStyle>
            <a:lvl1pPr>
              <a:defRPr/>
            </a:lvl1pPr>
          </a:lstStyle>
          <a:p>
            <a:fld id="{F6D9F8E8-59D6-574F-83D1-D2140229526C}"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829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sldNum" sz="quarter" idx="10"/>
          </p:nvPr>
        </p:nvSpPr>
        <p:spPr>
          <a:ln/>
        </p:spPr>
        <p:txBody>
          <a:bodyPr/>
          <a:lstStyle>
            <a:lvl1pPr>
              <a:defRPr/>
            </a:lvl1pPr>
          </a:lstStyle>
          <a:p>
            <a:fld id="{EAD023EE-FECB-7444-BD27-4F111A7A0212}" type="slidenum">
              <a:rPr lang="en-US"/>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5159483"/>
      </p:ext>
    </p:extLst>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3.png"/><Relationship Id="rId20" Type="http://schemas.openxmlformats.org/officeDocument/2006/relationships/image" Target="../media/image9.png"/><Relationship Id="rId4" Type="http://schemas.openxmlformats.org/officeDocument/2006/relationships/slideLayout" Target="../slideLayouts/slideLayout4.xml"/><Relationship Id="rId21" Type="http://schemas.openxmlformats.org/officeDocument/2006/relationships/image" Target="../media/image10.jpeg"/><Relationship Id="rId7" Type="http://schemas.openxmlformats.org/officeDocument/2006/relationships/slideLayout" Target="../slideLayouts/slideLayout7.xml"/><Relationship Id="rId1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5.png"/><Relationship Id="rId8" Type="http://schemas.openxmlformats.org/officeDocument/2006/relationships/slideLayout" Target="../slideLayouts/slideLayout8.xml"/><Relationship Id="rId13" Type="http://schemas.openxmlformats.org/officeDocument/2006/relationships/image" Target="../media/image2.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4.png"/><Relationship Id="rId12" Type="http://schemas.openxmlformats.org/officeDocument/2006/relationships/image" Target="../media/image1.png"/><Relationship Id="rId17" Type="http://schemas.openxmlformats.org/officeDocument/2006/relationships/image" Target="../media/image6.png"/><Relationship Id="rId19" Type="http://schemas.openxmlformats.org/officeDocument/2006/relationships/image" Target="../media/image8.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609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1"/>
          <p:cNvPicPr>
            <a:picLocks noChangeArrowheads="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132" t="31641" r="1814"/>
          <a:stretch>
            <a:fillRect/>
          </a:stretch>
        </p:blipFill>
        <p:spPr bwMode="auto">
          <a:xfrm>
            <a:off x="0" y="0"/>
            <a:ext cx="9144000" cy="747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08" name="Picture 12"/>
          <p:cNvPicPr>
            <a:picLocks noChangeAspect="1" noChangeArrowheads="1"/>
          </p:cNvPicPr>
          <p:nvPr/>
        </p:nvPicPr>
        <p:blipFill>
          <a:blip r:embed="rId13"/>
          <a:srcRect/>
          <a:stretch>
            <a:fillRect/>
          </a:stretch>
        </p:blipFill>
        <p:spPr bwMode="auto">
          <a:xfrm>
            <a:off x="7934325" y="171450"/>
            <a:ext cx="909638" cy="404813"/>
          </a:xfrm>
          <a:prstGeom prst="rect">
            <a:avLst/>
          </a:prstGeom>
          <a:noFill/>
          <a:ln>
            <a:noFill/>
          </a:ln>
          <a:effectLst>
            <a:outerShdw blurRad="127000" dist="76199" dir="2700000" algn="ctr" rotWithShape="0">
              <a:schemeClr val="bg2">
                <a:alpha val="70000"/>
              </a:schemeClr>
            </a:outerShdw>
          </a:effectLst>
          <a:extLst/>
        </p:spPr>
      </p:pic>
      <p:pic>
        <p:nvPicPr>
          <p:cNvPr id="1030" name="Picture 4"/>
          <p:cNvPicPr>
            <a:picLocks noChangeAspect="1" noChangeArrowheads="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5750" y="6343650"/>
            <a:ext cx="428625" cy="4302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31" name="Picture 5"/>
          <p:cNvPicPr>
            <a:picLocks noChangeAspect="1" noChangeArrowheads="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5200" y="6408738"/>
            <a:ext cx="442913" cy="2968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32" name="Picture 6"/>
          <p:cNvPicPr>
            <a:picLocks noChangeAspect="1" noChangeArrowheads="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6410325"/>
            <a:ext cx="282575" cy="295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33" name="Picture 7"/>
          <p:cNvPicPr>
            <a:picLocks noChangeAspect="1" noChangeArrowheads="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57925" y="6408738"/>
            <a:ext cx="295275" cy="2968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34" name="Picture 8"/>
          <p:cNvPicPr>
            <a:picLocks noChangeAspect="1" noChangeArrowheads="1"/>
          </p:cNvPicPr>
          <p:nvPr/>
        </p:nvPicPr>
        <p:blipFill>
          <a:blip r:embed="rId1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6410325"/>
            <a:ext cx="328613" cy="2968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35" name="Picture 9"/>
          <p:cNvPicPr>
            <a:picLocks noChangeAspect="1" noChangeArrowheads="1"/>
          </p:cNvPicPr>
          <p:nvPr/>
        </p:nvPicPr>
        <p:blipFill>
          <a:blip r:embed="rId1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13563" y="6415088"/>
            <a:ext cx="401637" cy="295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36" name="Picture 10"/>
          <p:cNvPicPr>
            <a:picLocks noChangeAspect="1" noChangeArrowheads="1"/>
          </p:cNvPicPr>
          <p:nvPr/>
        </p:nvPicPr>
        <p:blipFill>
          <a:blip r:embed="rId2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56500" y="6408738"/>
            <a:ext cx="596900" cy="295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37" name="Rectangle 11"/>
          <p:cNvSpPr>
            <a:spLocks/>
          </p:cNvSpPr>
          <p:nvPr/>
        </p:nvSpPr>
        <p:spPr bwMode="auto">
          <a:xfrm>
            <a:off x="1981200" y="6324600"/>
            <a:ext cx="2590800" cy="381000"/>
          </a:xfrm>
          <a:prstGeom prst="rect">
            <a:avLst/>
          </a:prstGeom>
          <a:noFill/>
          <a:ln>
            <a:noFill/>
          </a:ln>
          <a:extLst/>
        </p:spPr>
        <p:txBody>
          <a:bodyPr lIns="0" tIns="0" rIns="0" bIns="0" anchor="ctr"/>
          <a:lstStyle/>
          <a:p>
            <a:pPr algn="ctr" defTabSz="342900"/>
            <a:r>
              <a:rPr lang="en-US">
                <a:solidFill>
                  <a:srgbClr val="1B5F8F"/>
                </a:solidFill>
                <a:ea typeface="ヒラギノ角ゴ ProN W3" charset="0"/>
                <a:cs typeface="ヒラギノ角ゴ ProN W3" charset="0"/>
                <a:sym typeface="Gill Sans Light" charset="0"/>
              </a:rPr>
              <a:t>OOI Annual Review Year 2</a:t>
            </a:r>
          </a:p>
          <a:p>
            <a:pPr algn="ctr" defTabSz="342900"/>
            <a:r>
              <a:rPr lang="en-US">
                <a:solidFill>
                  <a:srgbClr val="1B5F8F"/>
                </a:solidFill>
                <a:ea typeface="ヒラギノ角ゴ ProN W3" charset="0"/>
                <a:cs typeface="ヒラギノ角ゴ ProN W3" charset="0"/>
                <a:sym typeface="Gill Sans Light" charset="0"/>
              </a:rPr>
              <a:t>May 16 – 20, 2011</a:t>
            </a:r>
            <a:endParaRPr lang="en-US">
              <a:solidFill>
                <a:srgbClr val="316F9B"/>
              </a:solidFill>
              <a:ea typeface="ヒラギノ角ゴ ProN W3" charset="0"/>
              <a:cs typeface="ヒラギノ角ゴ ProN W3" charset="0"/>
              <a:sym typeface="Gill Sans" charset="0"/>
            </a:endParaRPr>
          </a:p>
        </p:txBody>
      </p:sp>
      <p:sp>
        <p:nvSpPr>
          <p:cNvPr id="1039" name="Line 2"/>
          <p:cNvSpPr>
            <a:spLocks noChangeShapeType="1"/>
          </p:cNvSpPr>
          <p:nvPr/>
        </p:nvSpPr>
        <p:spPr bwMode="auto">
          <a:xfrm rot="10800000" flipH="1" flipV="1">
            <a:off x="0" y="6248400"/>
            <a:ext cx="9144000" cy="0"/>
          </a:xfrm>
          <a:prstGeom prst="line">
            <a:avLst/>
          </a:prstGeom>
          <a:noFill/>
          <a:ln w="50800">
            <a:solidFill>
              <a:srgbClr val="B2D0DB"/>
            </a:solidFill>
            <a:round/>
            <a:headEnd/>
            <a:tailEnd/>
          </a:ln>
          <a:extLst/>
        </p:spPr>
        <p:txBody>
          <a:bodyPr lIns="0" tIns="0" rIns="0" bIns="0"/>
          <a:lstStyle/>
          <a:p>
            <a:pPr>
              <a:defRPr/>
            </a:pPr>
            <a:endParaRPr lang="en-US" dirty="0">
              <a:latin typeface="Arial" pitchFamily="34" charset="0"/>
              <a:ea typeface="MS PGothic" pitchFamily="34" charset="-128"/>
              <a:cs typeface="+mn-cs"/>
            </a:endParaRPr>
          </a:p>
        </p:txBody>
      </p:sp>
      <p:sp>
        <p:nvSpPr>
          <p:cNvPr id="16403" name="Rectangle 19"/>
          <p:cNvSpPr>
            <a:spLocks noGrp="1" noChangeArrowheads="1"/>
          </p:cNvSpPr>
          <p:nvPr>
            <p:ph type="sldNum" sz="quarter" idx="4"/>
          </p:nvPr>
        </p:nvSpPr>
        <p:spPr bwMode="auto">
          <a:xfrm>
            <a:off x="1524000" y="6430963"/>
            <a:ext cx="3810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900">
                <a:solidFill>
                  <a:srgbClr val="0C5890"/>
                </a:solidFill>
              </a:defRPr>
            </a:lvl1pPr>
          </a:lstStyle>
          <a:p>
            <a:fld id="{16F0909C-2D22-4F42-BC9A-7A91AC45CA33}" type="slidenum">
              <a:rPr lang="en-US"/>
              <a:pPr/>
              <a:t>‹#›</a:t>
            </a:fld>
            <a:endParaRPr lang="en-US"/>
          </a:p>
        </p:txBody>
      </p:sp>
      <p:pic>
        <p:nvPicPr>
          <p:cNvPr id="1040" name="Picture 17" descr="Rutgers"/>
          <p:cNvPicPr>
            <a:picLocks noChangeAspect="1" noChangeArrowheads="1"/>
          </p:cNvPicPr>
          <p:nvPr/>
        </p:nvPicPr>
        <p:blipFill>
          <a:blip r:embed="rId2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6465888"/>
            <a:ext cx="609600" cy="193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34" r:id="rId7"/>
    <p:sldLayoutId id="2147483741" r:id="rId8"/>
    <p:sldLayoutId id="2147483733" r:id="rId9"/>
    <p:sldLayoutId id="2147483742" r:id="rId10"/>
  </p:sldLayoutIdLst>
  <p:timing>
    <p:tnLst>
      <p:par>
        <p:cTn id="1" dur="indefinite" restart="never" nodeType="tmRoot"/>
      </p:par>
    </p:tnLst>
  </p:timing>
  <p:hf hdr="0" ftr="0" dt="0"/>
  <p:txStyles>
    <p:titleStyle>
      <a:lvl1pPr algn="l" rtl="0" eaLnBrk="0" fontAlgn="base" hangingPunct="0">
        <a:spcBef>
          <a:spcPct val="0"/>
        </a:spcBef>
        <a:spcAft>
          <a:spcPct val="0"/>
        </a:spcAft>
        <a:defRPr sz="3200">
          <a:solidFill>
            <a:srgbClr val="0C5890"/>
          </a:solidFill>
          <a:latin typeface="+mj-lt"/>
          <a:ea typeface="MS PGothic" pitchFamily="34" charset="-128"/>
          <a:cs typeface="+mj-cs"/>
        </a:defRPr>
      </a:lvl1pPr>
      <a:lvl2pPr algn="l" rtl="0" eaLnBrk="0" fontAlgn="base" hangingPunct="0">
        <a:spcBef>
          <a:spcPct val="0"/>
        </a:spcBef>
        <a:spcAft>
          <a:spcPct val="0"/>
        </a:spcAft>
        <a:defRPr sz="3200">
          <a:solidFill>
            <a:srgbClr val="0C5890"/>
          </a:solidFill>
          <a:latin typeface="Arial" charset="0"/>
          <a:ea typeface="MS PGothic" pitchFamily="34" charset="-128"/>
          <a:cs typeface="Arial" charset="0"/>
        </a:defRPr>
      </a:lvl2pPr>
      <a:lvl3pPr algn="l" rtl="0" eaLnBrk="0" fontAlgn="base" hangingPunct="0">
        <a:spcBef>
          <a:spcPct val="0"/>
        </a:spcBef>
        <a:spcAft>
          <a:spcPct val="0"/>
        </a:spcAft>
        <a:defRPr sz="3200">
          <a:solidFill>
            <a:srgbClr val="0C5890"/>
          </a:solidFill>
          <a:latin typeface="Arial" charset="0"/>
          <a:ea typeface="MS PGothic" pitchFamily="34" charset="-128"/>
          <a:cs typeface="Arial" charset="0"/>
        </a:defRPr>
      </a:lvl3pPr>
      <a:lvl4pPr algn="l" rtl="0" eaLnBrk="0" fontAlgn="base" hangingPunct="0">
        <a:spcBef>
          <a:spcPct val="0"/>
        </a:spcBef>
        <a:spcAft>
          <a:spcPct val="0"/>
        </a:spcAft>
        <a:defRPr sz="3200">
          <a:solidFill>
            <a:srgbClr val="0C5890"/>
          </a:solidFill>
          <a:latin typeface="Arial" charset="0"/>
          <a:ea typeface="MS PGothic" pitchFamily="34" charset="-128"/>
          <a:cs typeface="Arial" charset="0"/>
        </a:defRPr>
      </a:lvl4pPr>
      <a:lvl5pPr algn="l" rtl="0" eaLnBrk="0" fontAlgn="base" hangingPunct="0">
        <a:spcBef>
          <a:spcPct val="0"/>
        </a:spcBef>
        <a:spcAft>
          <a:spcPct val="0"/>
        </a:spcAft>
        <a:defRPr sz="3200">
          <a:solidFill>
            <a:srgbClr val="0C5890"/>
          </a:solidFill>
          <a:latin typeface="Arial" charset="0"/>
          <a:ea typeface="MS PGothic" pitchFamily="34" charset="-128"/>
          <a:cs typeface="Arial" charset="0"/>
        </a:defRPr>
      </a:lvl5pPr>
      <a:lvl6pPr marL="457200" algn="l" rtl="0" fontAlgn="base">
        <a:spcBef>
          <a:spcPct val="0"/>
        </a:spcBef>
        <a:spcAft>
          <a:spcPct val="0"/>
        </a:spcAft>
        <a:defRPr sz="3200">
          <a:solidFill>
            <a:srgbClr val="0C5890"/>
          </a:solidFill>
          <a:latin typeface="Arial" charset="0"/>
          <a:ea typeface="ＭＳ Ｐゴシック" charset="0"/>
          <a:cs typeface="Arial" charset="0"/>
        </a:defRPr>
      </a:lvl6pPr>
      <a:lvl7pPr marL="914400" algn="l" rtl="0" fontAlgn="base">
        <a:spcBef>
          <a:spcPct val="0"/>
        </a:spcBef>
        <a:spcAft>
          <a:spcPct val="0"/>
        </a:spcAft>
        <a:defRPr sz="3200">
          <a:solidFill>
            <a:srgbClr val="0C5890"/>
          </a:solidFill>
          <a:latin typeface="Arial" charset="0"/>
          <a:ea typeface="ＭＳ Ｐゴシック" charset="0"/>
          <a:cs typeface="Arial" charset="0"/>
        </a:defRPr>
      </a:lvl7pPr>
      <a:lvl8pPr marL="1371600" algn="l" rtl="0" fontAlgn="base">
        <a:spcBef>
          <a:spcPct val="0"/>
        </a:spcBef>
        <a:spcAft>
          <a:spcPct val="0"/>
        </a:spcAft>
        <a:defRPr sz="3200">
          <a:solidFill>
            <a:srgbClr val="0C5890"/>
          </a:solidFill>
          <a:latin typeface="Arial" charset="0"/>
          <a:ea typeface="ＭＳ Ｐゴシック" charset="0"/>
          <a:cs typeface="Arial" charset="0"/>
        </a:defRPr>
      </a:lvl8pPr>
      <a:lvl9pPr marL="1828800" algn="l" rtl="0" fontAlgn="base">
        <a:spcBef>
          <a:spcPct val="0"/>
        </a:spcBef>
        <a:spcAft>
          <a:spcPct val="0"/>
        </a:spcAft>
        <a:defRPr sz="3200">
          <a:solidFill>
            <a:srgbClr val="0C5890"/>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rgbClr val="3C3C3C"/>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rgbClr val="3C3C3C"/>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3C3C3C"/>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3C3C3C"/>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3C3C3C"/>
          </a:solidFill>
          <a:latin typeface="+mn-lt"/>
          <a:ea typeface="Arial" charset="0"/>
          <a:cs typeface="+mn-cs"/>
        </a:defRPr>
      </a:lvl5pPr>
      <a:lvl6pPr marL="2514600" indent="-228600" algn="l" rtl="0" fontAlgn="base">
        <a:spcBef>
          <a:spcPct val="20000"/>
        </a:spcBef>
        <a:spcAft>
          <a:spcPct val="0"/>
        </a:spcAft>
        <a:buChar char="»"/>
        <a:defRPr sz="2000">
          <a:solidFill>
            <a:srgbClr val="3C3C3C"/>
          </a:solidFill>
          <a:latin typeface="+mn-lt"/>
          <a:ea typeface="Arial" charset="0"/>
          <a:cs typeface="+mn-cs"/>
        </a:defRPr>
      </a:lvl6pPr>
      <a:lvl7pPr marL="2971800" indent="-228600" algn="l" rtl="0" fontAlgn="base">
        <a:spcBef>
          <a:spcPct val="20000"/>
        </a:spcBef>
        <a:spcAft>
          <a:spcPct val="0"/>
        </a:spcAft>
        <a:buChar char="»"/>
        <a:defRPr sz="2000">
          <a:solidFill>
            <a:srgbClr val="3C3C3C"/>
          </a:solidFill>
          <a:latin typeface="+mn-lt"/>
          <a:ea typeface="Arial" charset="0"/>
          <a:cs typeface="+mn-cs"/>
        </a:defRPr>
      </a:lvl7pPr>
      <a:lvl8pPr marL="3429000" indent="-228600" algn="l" rtl="0" fontAlgn="base">
        <a:spcBef>
          <a:spcPct val="20000"/>
        </a:spcBef>
        <a:spcAft>
          <a:spcPct val="0"/>
        </a:spcAft>
        <a:buChar char="»"/>
        <a:defRPr sz="2000">
          <a:solidFill>
            <a:srgbClr val="3C3C3C"/>
          </a:solidFill>
          <a:latin typeface="+mn-lt"/>
          <a:ea typeface="Arial" charset="0"/>
          <a:cs typeface="+mn-cs"/>
        </a:defRPr>
      </a:lvl8pPr>
      <a:lvl9pPr marL="3886200" indent="-228600" algn="l" rtl="0" fontAlgn="base">
        <a:spcBef>
          <a:spcPct val="20000"/>
        </a:spcBef>
        <a:spcAft>
          <a:spcPct val="0"/>
        </a:spcAft>
        <a:buChar char="»"/>
        <a:defRPr sz="2000">
          <a:solidFill>
            <a:srgbClr val="3C3C3C"/>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image" Target="../media/image26.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 Id="rId5" Type="http://schemas.openxmlformats.org/officeDocument/2006/relationships/image" Target="../media/image25.pdf"/></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df"/><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df"/><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df"/><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3"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3"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3"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738" y="2590800"/>
            <a:ext cx="7764462" cy="1470025"/>
          </a:xfrm>
        </p:spPr>
        <p:txBody>
          <a:bodyPr/>
          <a:lstStyle/>
          <a:p>
            <a:pPr algn="ctr"/>
            <a:r>
              <a:rPr lang="en-US" dirty="0" smtClean="0"/>
              <a:t>Project Scope Description</a:t>
            </a:r>
            <a:endParaRPr lang="en-US" dirty="0"/>
          </a:p>
        </p:txBody>
      </p:sp>
      <p:sp>
        <p:nvSpPr>
          <p:cNvPr id="3" name="Subtitle 2"/>
          <p:cNvSpPr>
            <a:spLocks noGrp="1"/>
          </p:cNvSpPr>
          <p:nvPr>
            <p:ph type="subTitle" idx="1"/>
          </p:nvPr>
        </p:nvSpPr>
        <p:spPr>
          <a:xfrm>
            <a:off x="1981200" y="4267200"/>
            <a:ext cx="5154612" cy="1752600"/>
          </a:xfrm>
        </p:spPr>
        <p:txBody>
          <a:bodyPr/>
          <a:lstStyle/>
          <a:p>
            <a:r>
              <a:rPr lang="en-US" sz="2000" dirty="0" smtClean="0"/>
              <a:t>Construction Plenary, Day 1</a:t>
            </a:r>
          </a:p>
          <a:p>
            <a:r>
              <a:rPr lang="en-US" sz="2000" dirty="0" smtClean="0"/>
              <a:t>Anthony Ferlaino</a:t>
            </a:r>
          </a:p>
          <a:p>
            <a:r>
              <a:rPr lang="en-US" sz="2000" dirty="0" smtClean="0"/>
              <a:t>OOI Project Manager</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4911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Cyberinfrastructure</a:t>
            </a:r>
            <a:r>
              <a:rPr lang="en-US" sz="2800" dirty="0" smtClean="0"/>
              <a:t> Design Configuration Items</a:t>
            </a:r>
            <a:endParaRPr lang="en-US" sz="2800" dirty="0"/>
          </a:p>
        </p:txBody>
      </p:sp>
      <p:pic>
        <p:nvPicPr>
          <p:cNvPr id="5" name="Content Placeholder 4" descr="1100-00003_Tracked_Design_Items_OOI_2011-04-28_ver_0-24_CI.jpg"/>
          <p:cNvPicPr>
            <a:picLocks noGrp="1" noChangeAspect="1"/>
          </p:cNvPicPr>
          <p:nvPr>
            <p:ph idx="1"/>
          </p:nvPr>
        </p:nvPicPr>
        <p:blipFill rotWithShape="1">
          <a:blip r:embed="rId2"/>
          <a:srcRect l="6535" t="7252" r="4156" b="47808"/>
          <a:stretch/>
        </p:blipFill>
        <p:spPr>
          <a:xfrm>
            <a:off x="872067" y="1233376"/>
            <a:ext cx="7586133" cy="4938823"/>
          </a:xfrm>
        </p:spPr>
      </p:pic>
      <p:sp>
        <p:nvSpPr>
          <p:cNvPr id="4" name="Slide Number Placeholder 3"/>
          <p:cNvSpPr>
            <a:spLocks noGrp="1"/>
          </p:cNvSpPr>
          <p:nvPr>
            <p:ph type="sldNum" sz="quarter" idx="10"/>
          </p:nvPr>
        </p:nvSpPr>
        <p:spPr/>
        <p:txBody>
          <a:bodyPr/>
          <a:lstStyle/>
          <a:p>
            <a:fld id="{1EB77143-FE43-F14F-B5DE-B4231E2382B3}" type="slidenum">
              <a:rPr lang="en-US" smtClean="0"/>
              <a:pPr/>
              <a:t>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609600"/>
          </a:xfrm>
        </p:spPr>
        <p:txBody>
          <a:bodyPr/>
          <a:lstStyle/>
          <a:p>
            <a:r>
              <a:rPr lang="en-US" sz="2000" dirty="0" smtClean="0"/>
              <a:t>OOI engineering strategy based on multiple modes of communication</a:t>
            </a:r>
            <a:endParaRPr lang="en-US" sz="2000"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10</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9" y="1104901"/>
            <a:ext cx="9143999" cy="51434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3020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OOI Integrated Observatory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11</a:t>
            </a:fld>
            <a:endParaRPr lang="en-US"/>
          </a:p>
        </p:txBody>
      </p:sp>
      <p:pic>
        <p:nvPicPr>
          <p:cNvPr id="5" name="Picture 4" descr="CG_Global_3D.jpg"/>
          <p:cNvPicPr>
            <a:picLocks noChangeAspect="1"/>
          </p:cNvPicPr>
          <p:nvPr/>
        </p:nvPicPr>
        <p:blipFill>
          <a:blip r:embed="rId2"/>
          <a:srcRect/>
          <a:stretch>
            <a:fillRect/>
          </a:stretch>
        </p:blipFill>
        <p:spPr bwMode="auto">
          <a:xfrm>
            <a:off x="4117146" y="2057400"/>
            <a:ext cx="1902654" cy="1303867"/>
          </a:xfrm>
          <a:prstGeom prst="rect">
            <a:avLst/>
          </a:prstGeom>
          <a:noFill/>
          <a:ln w="9525">
            <a:noFill/>
            <a:miter lim="800000"/>
            <a:headEnd/>
            <a:tailEnd/>
          </a:ln>
        </p:spPr>
      </p:pic>
      <p:pic>
        <p:nvPicPr>
          <p:cNvPr id="6" name="Picture 6" descr="PioneerArray6"/>
          <p:cNvPicPr>
            <a:picLocks noChangeAspect="1" noChangeArrowheads="1"/>
          </p:cNvPicPr>
          <p:nvPr/>
        </p:nvPicPr>
        <p:blipFill>
          <a:blip r:embed="rId3"/>
          <a:srcRect l="-2454" t="2849" r="-1347" b="2908"/>
          <a:stretch>
            <a:fillRect/>
          </a:stretch>
        </p:blipFill>
        <p:spPr bwMode="auto">
          <a:xfrm>
            <a:off x="2346" y="1864344"/>
            <a:ext cx="1854605" cy="1566244"/>
          </a:xfrm>
          <a:prstGeom prst="rect">
            <a:avLst/>
          </a:prstGeom>
          <a:noFill/>
          <a:ln w="9525">
            <a:noFill/>
            <a:miter lim="800000"/>
            <a:headEnd/>
            <a:tailEnd/>
          </a:ln>
        </p:spPr>
      </p:pic>
      <p:pic>
        <p:nvPicPr>
          <p:cNvPr id="7" name="Picture 4"/>
          <p:cNvPicPr>
            <a:picLocks noChangeAspect="1"/>
          </p:cNvPicPr>
          <p:nvPr/>
        </p:nvPicPr>
        <p:blipFill>
          <a:blip r:embed="rId4"/>
          <a:srcRect/>
          <a:stretch>
            <a:fillRect/>
          </a:stretch>
        </p:blipFill>
        <p:spPr bwMode="auto">
          <a:xfrm>
            <a:off x="2135946" y="1371600"/>
            <a:ext cx="1752600" cy="1600200"/>
          </a:xfrm>
          <a:prstGeom prst="rect">
            <a:avLst/>
          </a:prstGeom>
          <a:noFill/>
          <a:ln w="9525">
            <a:noFill/>
            <a:miter lim="800000"/>
            <a:headEnd/>
            <a:tailEnd/>
          </a:ln>
        </p:spPr>
      </p:pic>
      <p:sp>
        <p:nvSpPr>
          <p:cNvPr id="9" name="Rectangle 7"/>
          <p:cNvSpPr>
            <a:spLocks noChangeArrowheads="1"/>
          </p:cNvSpPr>
          <p:nvPr/>
        </p:nvSpPr>
        <p:spPr bwMode="auto">
          <a:xfrm>
            <a:off x="5486400" y="1193899"/>
            <a:ext cx="3581400" cy="26161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lgn="ctr">
              <a:spcBef>
                <a:spcPct val="20000"/>
              </a:spcBef>
              <a:buFontTx/>
              <a:buChar char="•"/>
            </a:pPr>
            <a:r>
              <a:rPr lang="en-US" sz="2000" dirty="0" smtClean="0">
                <a:solidFill>
                  <a:srgbClr val="00447C"/>
                </a:solidFill>
                <a:latin typeface="Calibri" charset="0"/>
                <a:cs typeface="Arial" charset="0"/>
              </a:rPr>
              <a:t>Observatory Requirements:</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Provide one integrated observatory interface to all users inside and outside the OOI. Enable the users to investigate observations, manage the observatory and its assets and collaborate with each other in teams.</a:t>
            </a:r>
            <a:endParaRPr lang="en-US" sz="1800" dirty="0">
              <a:solidFill>
                <a:srgbClr val="00447C"/>
              </a:solidFill>
              <a:latin typeface="Calibri" charset="0"/>
              <a:cs typeface="Arial" charset="0"/>
            </a:endParaRPr>
          </a:p>
        </p:txBody>
      </p:sp>
      <p:sp>
        <p:nvSpPr>
          <p:cNvPr id="10" name="Rectangle 8"/>
          <p:cNvSpPr>
            <a:spLocks noChangeArrowheads="1"/>
          </p:cNvSpPr>
          <p:nvPr/>
        </p:nvSpPr>
        <p:spPr bwMode="auto">
          <a:xfrm>
            <a:off x="5486400" y="3810000"/>
            <a:ext cx="3581400" cy="23391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lgn="ctr">
              <a:spcBef>
                <a:spcPct val="20000"/>
              </a:spcBef>
              <a:buFontTx/>
              <a:buChar char="•"/>
            </a:pPr>
            <a:r>
              <a:rPr lang="en-US" sz="2000" dirty="0">
                <a:solidFill>
                  <a:srgbClr val="00447C"/>
                </a:solidFill>
                <a:latin typeface="Calibri" charset="0"/>
                <a:cs typeface="Arial" charset="0"/>
              </a:rPr>
              <a:t>Engineering Drivers: </a:t>
            </a:r>
            <a:r>
              <a:rPr lang="en-US" sz="2000" dirty="0" smtClean="0">
                <a:solidFill>
                  <a:srgbClr val="00447C"/>
                </a:solidFill>
                <a:latin typeface="Calibri" charset="0"/>
                <a:cs typeface="Arial" charset="0"/>
              </a:rPr>
              <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A geographically distributed system of systems with observatories at </a:t>
            </a:r>
            <a:r>
              <a:rPr lang="en-US" sz="1800" dirty="0">
                <a:solidFill>
                  <a:srgbClr val="00447C"/>
                </a:solidFill>
                <a:latin typeface="Calibri" charset="0"/>
                <a:cs typeface="Arial" charset="0"/>
              </a:rPr>
              <a:t>multiple </a:t>
            </a:r>
            <a:r>
              <a:rPr lang="en-US" sz="1800" dirty="0" smtClean="0">
                <a:solidFill>
                  <a:srgbClr val="00447C"/>
                </a:solidFill>
                <a:latin typeface="Calibri" charset="0"/>
                <a:cs typeface="Arial" charset="0"/>
              </a:rPr>
              <a:t>scales and operational authority. OOI-wide need for data distribution, storage, processing and command and control.</a:t>
            </a:r>
            <a:endParaRPr lang="en-US" sz="1800" dirty="0">
              <a:solidFill>
                <a:srgbClr val="00447C"/>
              </a:solidFill>
              <a:latin typeface="Calibri" charset="0"/>
              <a:cs typeface="Arial" charset="0"/>
            </a:endParaRPr>
          </a:p>
        </p:txBody>
      </p:sp>
      <p:pic>
        <p:nvPicPr>
          <p:cNvPr id="11" name="Picture 10" descr="OceanObservatory_CI_2011-04-28_ver_1-0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62000" y="2667000"/>
            <a:ext cx="4419600" cy="3657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2844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Observatories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12</a:t>
            </a:fld>
            <a:endParaRPr lang="en-US"/>
          </a:p>
        </p:txBody>
      </p:sp>
      <p:sp>
        <p:nvSpPr>
          <p:cNvPr id="5" name="Rectangle 7"/>
          <p:cNvSpPr>
            <a:spLocks noChangeArrowheads="1"/>
          </p:cNvSpPr>
          <p:nvPr/>
        </p:nvSpPr>
        <p:spPr bwMode="auto">
          <a:xfrm>
            <a:off x="5334000" y="1295400"/>
            <a:ext cx="3733800" cy="23391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lgn="ctr">
              <a:spcBef>
                <a:spcPct val="20000"/>
              </a:spcBef>
              <a:buFontTx/>
              <a:buChar char="•"/>
            </a:pPr>
            <a:r>
              <a:rPr lang="en-US" sz="2000" dirty="0" smtClean="0">
                <a:solidFill>
                  <a:srgbClr val="00447C"/>
                </a:solidFill>
                <a:latin typeface="Calibri" charset="0"/>
                <a:cs typeface="Arial" charset="0"/>
              </a:rPr>
              <a:t>Observatory Requirements:</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Enable communities of users to work with the instruments and observatory assets they need from across all OOI sites in a uniform observatory environment. Support multiple “virtual” observatories in parallel.</a:t>
            </a:r>
            <a:endParaRPr lang="en-US" sz="1800" dirty="0">
              <a:solidFill>
                <a:srgbClr val="00447C"/>
              </a:solidFill>
              <a:latin typeface="Calibri" charset="0"/>
              <a:cs typeface="Arial" charset="0"/>
            </a:endParaRPr>
          </a:p>
        </p:txBody>
      </p:sp>
      <p:sp>
        <p:nvSpPr>
          <p:cNvPr id="6" name="Rectangle 8"/>
          <p:cNvSpPr>
            <a:spLocks noChangeArrowheads="1"/>
          </p:cNvSpPr>
          <p:nvPr/>
        </p:nvSpPr>
        <p:spPr bwMode="auto">
          <a:xfrm>
            <a:off x="5334000" y="3777496"/>
            <a:ext cx="3733800" cy="23391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lgn="ctr">
              <a:spcBef>
                <a:spcPct val="20000"/>
              </a:spcBef>
              <a:buFontTx/>
              <a:buChar char="•"/>
            </a:pPr>
            <a:r>
              <a:rPr lang="en-US" sz="2000" dirty="0">
                <a:solidFill>
                  <a:srgbClr val="00447C"/>
                </a:solidFill>
                <a:latin typeface="Calibri" charset="0"/>
                <a:cs typeface="Arial" charset="0"/>
              </a:rPr>
              <a:t>Engineering Drivers: </a:t>
            </a:r>
            <a:r>
              <a:rPr lang="en-US" sz="2000" dirty="0" smtClean="0">
                <a:solidFill>
                  <a:srgbClr val="00447C"/>
                </a:solidFill>
                <a:latin typeface="Calibri" charset="0"/>
                <a:cs typeface="Arial" charset="0"/>
              </a:rPr>
              <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Multiple </a:t>
            </a:r>
            <a:r>
              <a:rPr lang="en-US" sz="1800" dirty="0">
                <a:solidFill>
                  <a:srgbClr val="00447C"/>
                </a:solidFill>
                <a:latin typeface="Calibri" charset="0"/>
                <a:cs typeface="Arial" charset="0"/>
              </a:rPr>
              <a:t>heterogeneous </a:t>
            </a:r>
            <a:r>
              <a:rPr lang="en-US" sz="1800" dirty="0" smtClean="0">
                <a:solidFill>
                  <a:srgbClr val="00447C"/>
                </a:solidFill>
                <a:latin typeface="Calibri" charset="0"/>
                <a:cs typeface="Arial" charset="0"/>
              </a:rPr>
              <a:t>communities of users accessing shared observatory assets across the OOI. Enable access to observatory assets based on user authorization level and observatory policy.</a:t>
            </a:r>
            <a:endParaRPr lang="en-US" sz="1800" dirty="0">
              <a:solidFill>
                <a:srgbClr val="00447C"/>
              </a:solidFill>
              <a:latin typeface="Calibri" charset="0"/>
              <a:cs typeface="Arial" charset="0"/>
            </a:endParaRPr>
          </a:p>
        </p:txBody>
      </p:sp>
      <p:sp>
        <p:nvSpPr>
          <p:cNvPr id="7" name="TextBox 6"/>
          <p:cNvSpPr txBox="1"/>
          <p:nvPr/>
        </p:nvSpPr>
        <p:spPr>
          <a:xfrm rot="16200000">
            <a:off x="3755645" y="3166662"/>
            <a:ext cx="659155" cy="307777"/>
          </a:xfrm>
          <a:prstGeom prst="rect">
            <a:avLst/>
          </a:prstGeom>
          <a:noFill/>
        </p:spPr>
        <p:txBody>
          <a:bodyPr wrap="none" rtlCol="0">
            <a:spAutoFit/>
          </a:bodyPr>
          <a:lstStyle/>
          <a:p>
            <a:pPr algn="ctr"/>
            <a:r>
              <a:rPr lang="en-US" sz="700" dirty="0" smtClean="0">
                <a:solidFill>
                  <a:schemeClr val="bg1"/>
                </a:solidFill>
                <a:latin typeface="Gill Sans"/>
                <a:cs typeface="Gill Sans"/>
              </a:rPr>
              <a:t>Observatory </a:t>
            </a:r>
          </a:p>
          <a:p>
            <a:pPr algn="ctr"/>
            <a:r>
              <a:rPr lang="en-US" sz="700" dirty="0" smtClean="0">
                <a:solidFill>
                  <a:schemeClr val="bg1"/>
                </a:solidFill>
                <a:latin typeface="Gill Sans"/>
                <a:cs typeface="Gill Sans"/>
              </a:rPr>
              <a:t>Interface</a:t>
            </a:r>
            <a:endParaRPr lang="en-US" sz="700" dirty="0">
              <a:solidFill>
                <a:schemeClr val="bg1"/>
              </a:solidFill>
              <a:latin typeface="Gill Sans"/>
              <a:cs typeface="Gill Sans"/>
            </a:endParaRPr>
          </a:p>
        </p:txBody>
      </p:sp>
      <p:pic>
        <p:nvPicPr>
          <p:cNvPr id="8" name="Picture 7" descr="VirtualObservatory v0r04.png"/>
          <p:cNvPicPr>
            <a:picLocks noChangeAspect="1"/>
          </p:cNvPicPr>
          <p:nvPr/>
        </p:nvPicPr>
        <p:blipFill>
          <a:blip r:embed="rId2"/>
          <a:stretch>
            <a:fillRect/>
          </a:stretch>
        </p:blipFill>
        <p:spPr>
          <a:xfrm>
            <a:off x="76200" y="1600200"/>
            <a:ext cx="5650258" cy="4267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8462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Detection and Response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1EB77143-FE43-F14F-B5DE-B4231E2382B3}" type="slidenum">
              <a:rPr lang="en-US" smtClean="0"/>
              <a:pPr/>
              <a:t>13</a:t>
            </a:fld>
            <a:endParaRPr lang="en-US"/>
          </a:p>
        </p:txBody>
      </p:sp>
      <p:sp>
        <p:nvSpPr>
          <p:cNvPr id="5" name="Rectangle 7"/>
          <p:cNvSpPr>
            <a:spLocks noChangeArrowheads="1"/>
          </p:cNvSpPr>
          <p:nvPr/>
        </p:nvSpPr>
        <p:spPr bwMode="auto">
          <a:xfrm>
            <a:off x="4419600" y="1616095"/>
            <a:ext cx="4724400" cy="17851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spcBef>
                <a:spcPct val="20000"/>
              </a:spcBef>
              <a:buFontTx/>
              <a:buChar char="•"/>
            </a:pPr>
            <a:r>
              <a:rPr lang="en-US" sz="2000" dirty="0" smtClean="0">
                <a:solidFill>
                  <a:srgbClr val="00447C"/>
                </a:solidFill>
                <a:latin typeface="Calibri" charset="0"/>
                <a:cs typeface="Arial" charset="0"/>
              </a:rPr>
              <a:t>Observatory Requirements:</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Support closed </a:t>
            </a:r>
            <a:r>
              <a:rPr lang="en-US" sz="1800" dirty="0">
                <a:solidFill>
                  <a:srgbClr val="00447C"/>
                </a:solidFill>
                <a:latin typeface="Calibri" charset="0"/>
                <a:cs typeface="Arial" charset="0"/>
              </a:rPr>
              <a:t>loop scientific </a:t>
            </a:r>
            <a:r>
              <a:rPr lang="en-US" sz="1800" dirty="0" smtClean="0">
                <a:solidFill>
                  <a:srgbClr val="00447C"/>
                </a:solidFill>
                <a:latin typeface="Calibri" charset="0"/>
                <a:cs typeface="Arial" charset="0"/>
              </a:rPr>
              <a:t>activities. Enable interactive and event-driven control of the observatory assets based on interactive and real-time observations and analyses.</a:t>
            </a:r>
            <a:endParaRPr lang="en-US" sz="1800" dirty="0">
              <a:solidFill>
                <a:srgbClr val="00447C"/>
              </a:solidFill>
              <a:latin typeface="Calibri" charset="0"/>
              <a:cs typeface="Arial" charset="0"/>
            </a:endParaRPr>
          </a:p>
        </p:txBody>
      </p:sp>
      <p:sp>
        <p:nvSpPr>
          <p:cNvPr id="6" name="Rectangle 8"/>
          <p:cNvSpPr>
            <a:spLocks noChangeArrowheads="1"/>
          </p:cNvSpPr>
          <p:nvPr/>
        </p:nvSpPr>
        <p:spPr bwMode="auto">
          <a:xfrm>
            <a:off x="5410200" y="3632299"/>
            <a:ext cx="3733800" cy="23391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spcBef>
                <a:spcPct val="20000"/>
              </a:spcBef>
              <a:buFontTx/>
              <a:buChar char="•"/>
            </a:pPr>
            <a:r>
              <a:rPr lang="en-US" sz="2000" dirty="0">
                <a:solidFill>
                  <a:srgbClr val="00447C"/>
                </a:solidFill>
                <a:latin typeface="Calibri" charset="0"/>
                <a:cs typeface="Arial" charset="0"/>
              </a:rPr>
              <a:t>Engineering Drivers: </a:t>
            </a:r>
            <a:r>
              <a:rPr lang="en-US" sz="2000" dirty="0" smtClean="0">
                <a:solidFill>
                  <a:srgbClr val="00447C"/>
                </a:solidFill>
                <a:latin typeface="Calibri" charset="0"/>
                <a:cs typeface="Arial" charset="0"/>
              </a:rPr>
              <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Workflows accessing real-time measurements, external data sources, real-time processing, QA and event-detection, complex numerical models leading to control of </a:t>
            </a:r>
            <a:r>
              <a:rPr lang="en-US" sz="1800" dirty="0">
                <a:solidFill>
                  <a:srgbClr val="00447C"/>
                </a:solidFill>
                <a:latin typeface="Calibri" charset="0"/>
                <a:cs typeface="Arial" charset="0"/>
              </a:rPr>
              <a:t>mobile and stationary observatory </a:t>
            </a:r>
            <a:r>
              <a:rPr lang="en-US" sz="1800" dirty="0" smtClean="0">
                <a:solidFill>
                  <a:srgbClr val="00447C"/>
                </a:solidFill>
                <a:latin typeface="Calibri" charset="0"/>
                <a:cs typeface="Arial" charset="0"/>
              </a:rPr>
              <a:t>assets.</a:t>
            </a:r>
            <a:endParaRPr lang="en-US" sz="1800" dirty="0">
              <a:solidFill>
                <a:srgbClr val="00447C"/>
              </a:solidFill>
              <a:latin typeface="Calibri" charset="0"/>
              <a:cs typeface="Arial" charset="0"/>
            </a:endParaRPr>
          </a:p>
        </p:txBody>
      </p:sp>
      <p:pic>
        <p:nvPicPr>
          <p:cNvPr id="7" name="Picture 6" descr="ScienceActivityModel_CI_2011-04-28_ver_1-0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85427" y="1752600"/>
            <a:ext cx="5705773" cy="441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3221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Topology</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14</a:t>
            </a:fld>
            <a:endParaRPr lang="en-US"/>
          </a:p>
        </p:txBody>
      </p:sp>
      <p:sp>
        <p:nvSpPr>
          <p:cNvPr id="5" name="Rectangle 7"/>
          <p:cNvSpPr>
            <a:spLocks noChangeArrowheads="1"/>
          </p:cNvSpPr>
          <p:nvPr/>
        </p:nvSpPr>
        <p:spPr bwMode="auto">
          <a:xfrm>
            <a:off x="5410200" y="1371600"/>
            <a:ext cx="3733800" cy="23391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spcBef>
                <a:spcPct val="20000"/>
              </a:spcBef>
              <a:buFontTx/>
              <a:buChar char="•"/>
            </a:pPr>
            <a:r>
              <a:rPr lang="en-US" sz="2000" dirty="0" smtClean="0">
                <a:solidFill>
                  <a:srgbClr val="00447C"/>
                </a:solidFill>
                <a:latin typeface="Calibri" charset="0"/>
                <a:cs typeface="Arial" charset="0"/>
              </a:rPr>
              <a:t>Observatory Requirements:</a:t>
            </a:r>
            <a:br>
              <a:rPr lang="en-US" sz="2000" dirty="0" smtClean="0">
                <a:solidFill>
                  <a:srgbClr val="00447C"/>
                </a:solidFill>
                <a:latin typeface="Calibri" charset="0"/>
                <a:cs typeface="Arial" charset="0"/>
              </a:rPr>
            </a:br>
            <a:r>
              <a:rPr lang="en-US" sz="1800" dirty="0" smtClean="0">
                <a:solidFill>
                  <a:srgbClr val="00447C"/>
                </a:solidFill>
                <a:latin typeface="Calibri" charset="0"/>
                <a:cs typeface="Arial" charset="0"/>
              </a:rPr>
              <a:t>Provide observatory assets to </a:t>
            </a:r>
            <a:r>
              <a:rPr lang="en-US" sz="1800" dirty="0">
                <a:solidFill>
                  <a:srgbClr val="00447C"/>
                </a:solidFill>
                <a:latin typeface="Calibri" charset="0"/>
                <a:cs typeface="Arial" charset="0"/>
              </a:rPr>
              <a:t>support measurements of scientific </a:t>
            </a:r>
            <a:r>
              <a:rPr lang="en-US" sz="1800" dirty="0" smtClean="0">
                <a:solidFill>
                  <a:srgbClr val="00447C"/>
                </a:solidFill>
                <a:latin typeface="Calibri" charset="0"/>
                <a:cs typeface="Arial" charset="0"/>
              </a:rPr>
              <a:t>processes. Provide computational and network assets to enable real-time, secure access and processing for the observatory users</a:t>
            </a:r>
            <a:endParaRPr lang="en-US" sz="1800" dirty="0">
              <a:solidFill>
                <a:srgbClr val="00447C"/>
              </a:solidFill>
              <a:latin typeface="Calibri" charset="0"/>
              <a:cs typeface="Arial" charset="0"/>
            </a:endParaRPr>
          </a:p>
        </p:txBody>
      </p:sp>
      <p:sp>
        <p:nvSpPr>
          <p:cNvPr id="6" name="Rectangle 8"/>
          <p:cNvSpPr>
            <a:spLocks noChangeArrowheads="1"/>
          </p:cNvSpPr>
          <p:nvPr/>
        </p:nvSpPr>
        <p:spPr bwMode="auto">
          <a:xfrm>
            <a:off x="5410200" y="3733800"/>
            <a:ext cx="3733800" cy="236988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marL="342900" indent="-342900">
              <a:spcBef>
                <a:spcPct val="20000"/>
              </a:spcBef>
              <a:buFontTx/>
              <a:buChar char="•"/>
            </a:pPr>
            <a:r>
              <a:rPr lang="en-US" sz="2000" dirty="0">
                <a:solidFill>
                  <a:srgbClr val="00447C"/>
                </a:solidFill>
                <a:latin typeface="Calibri" charset="0"/>
                <a:cs typeface="Arial" charset="0"/>
              </a:rPr>
              <a:t>Engineering Drivers: </a:t>
            </a:r>
            <a:r>
              <a:rPr lang="en-US" sz="2000" dirty="0" smtClean="0">
                <a:solidFill>
                  <a:srgbClr val="00447C"/>
                </a:solidFill>
                <a:latin typeface="Calibri" charset="0"/>
                <a:cs typeface="Arial" charset="0"/>
              </a:rPr>
              <a:t/>
            </a:r>
            <a:br>
              <a:rPr lang="en-US" sz="2000" dirty="0" smtClean="0">
                <a:solidFill>
                  <a:srgbClr val="00447C"/>
                </a:solidFill>
                <a:latin typeface="Calibri" charset="0"/>
                <a:cs typeface="Arial" charset="0"/>
              </a:rPr>
            </a:br>
            <a:r>
              <a:rPr lang="en-US" sz="2000" dirty="0" smtClean="0">
                <a:solidFill>
                  <a:srgbClr val="00447C"/>
                </a:solidFill>
                <a:latin typeface="Calibri" charset="0"/>
                <a:cs typeface="Arial" charset="0"/>
              </a:rPr>
              <a:t>P</a:t>
            </a:r>
            <a:r>
              <a:rPr lang="en-US" sz="1800" dirty="0" smtClean="0">
                <a:solidFill>
                  <a:srgbClr val="00447C"/>
                </a:solidFill>
                <a:latin typeface="Calibri" charset="0"/>
                <a:cs typeface="Arial" charset="0"/>
              </a:rPr>
              <a:t>roximity to observatory assets, geographic redundancy. High-bandwidth, low latency access to national and international network peering points. Access to commercial and academic compute clouds</a:t>
            </a:r>
            <a:endParaRPr lang="en-US" sz="1800" dirty="0">
              <a:solidFill>
                <a:srgbClr val="00447C"/>
              </a:solidFill>
              <a:latin typeface="Calibri" charset="0"/>
              <a:cs typeface="Arial" charset="0"/>
            </a:endParaRPr>
          </a:p>
        </p:txBody>
      </p:sp>
      <p:pic>
        <p:nvPicPr>
          <p:cNvPr id="7" name="Picture 6" descr="Network_Sites_CI_ver1-0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8600" y="1905000"/>
            <a:ext cx="5128127" cy="3733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7057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Observatory Integration </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15</a:t>
            </a:fld>
            <a:endParaRPr lang="en-US"/>
          </a:p>
        </p:txBody>
      </p:sp>
      <p:pic>
        <p:nvPicPr>
          <p:cNvPr id="5" name="Picture 4" descr="OOINet_Layer2-Interconnect.jpg"/>
          <p:cNvPicPr>
            <a:picLocks noChangeAspect="1"/>
          </p:cNvPicPr>
          <p:nvPr/>
        </p:nvPicPr>
        <p:blipFill>
          <a:blip r:embed="rId2"/>
          <a:stretch>
            <a:fillRect/>
          </a:stretch>
        </p:blipFill>
        <p:spPr>
          <a:xfrm>
            <a:off x="1307806" y="1955801"/>
            <a:ext cx="5245394" cy="3759199"/>
          </a:xfrm>
          <a:prstGeom prst="rect">
            <a:avLst/>
          </a:prstGeom>
        </p:spPr>
      </p:pic>
      <p:sp>
        <p:nvSpPr>
          <p:cNvPr id="6" name="TextBox 5"/>
          <p:cNvSpPr txBox="1"/>
          <p:nvPr/>
        </p:nvSpPr>
        <p:spPr>
          <a:xfrm>
            <a:off x="1326778" y="2108201"/>
            <a:ext cx="971628" cy="523220"/>
          </a:xfrm>
          <a:prstGeom prst="rect">
            <a:avLst/>
          </a:prstGeom>
          <a:noFill/>
        </p:spPr>
        <p:txBody>
          <a:bodyPr wrap="none" rtlCol="0">
            <a:spAutoFit/>
          </a:bodyPr>
          <a:lstStyle/>
          <a:p>
            <a:pPr algn="r"/>
            <a:r>
              <a:rPr lang="en-US" sz="1400" dirty="0" smtClean="0"/>
              <a:t>NEPTUNE </a:t>
            </a:r>
          </a:p>
          <a:p>
            <a:pPr algn="r"/>
            <a:r>
              <a:rPr lang="en-US" sz="1400" dirty="0" smtClean="0"/>
              <a:t>Canada</a:t>
            </a:r>
            <a:endParaRPr lang="en-US" sz="1400" dirty="0"/>
          </a:p>
        </p:txBody>
      </p:sp>
      <p:sp>
        <p:nvSpPr>
          <p:cNvPr id="7" name="TextBox 6"/>
          <p:cNvSpPr txBox="1"/>
          <p:nvPr/>
        </p:nvSpPr>
        <p:spPr>
          <a:xfrm>
            <a:off x="1102817" y="3047425"/>
            <a:ext cx="890789" cy="523220"/>
          </a:xfrm>
          <a:prstGeom prst="rect">
            <a:avLst/>
          </a:prstGeom>
          <a:noFill/>
        </p:spPr>
        <p:txBody>
          <a:bodyPr wrap="none" rtlCol="0">
            <a:spAutoFit/>
          </a:bodyPr>
          <a:lstStyle/>
          <a:p>
            <a:pPr algn="r"/>
            <a:r>
              <a:rPr lang="en-US" sz="1400" dirty="0" smtClean="0"/>
              <a:t>NFS OOI </a:t>
            </a:r>
          </a:p>
          <a:p>
            <a:pPr algn="r"/>
            <a:r>
              <a:rPr lang="en-US" sz="1400" dirty="0" smtClean="0"/>
              <a:t>Network</a:t>
            </a:r>
            <a:endParaRPr lang="en-US" sz="1400" dirty="0"/>
          </a:p>
        </p:txBody>
      </p:sp>
      <p:sp>
        <p:nvSpPr>
          <p:cNvPr id="8" name="TextBox 7"/>
          <p:cNvSpPr txBox="1"/>
          <p:nvPr/>
        </p:nvSpPr>
        <p:spPr>
          <a:xfrm>
            <a:off x="483116" y="3937001"/>
            <a:ext cx="1365278" cy="523220"/>
          </a:xfrm>
          <a:prstGeom prst="rect">
            <a:avLst/>
          </a:prstGeom>
          <a:noFill/>
        </p:spPr>
        <p:txBody>
          <a:bodyPr wrap="none" rtlCol="0">
            <a:spAutoFit/>
          </a:bodyPr>
          <a:lstStyle/>
          <a:p>
            <a:pPr algn="r"/>
            <a:r>
              <a:rPr lang="en-US" sz="1400" dirty="0" smtClean="0"/>
              <a:t>NOAA N-Wave </a:t>
            </a:r>
          </a:p>
          <a:p>
            <a:pPr algn="r"/>
            <a:r>
              <a:rPr lang="en-US" sz="1400" dirty="0" smtClean="0"/>
              <a:t>Network</a:t>
            </a:r>
            <a:endParaRPr lang="en-US" sz="1400" dirty="0"/>
          </a:p>
        </p:txBody>
      </p:sp>
      <p:sp>
        <p:nvSpPr>
          <p:cNvPr id="9" name="TextBox 8"/>
          <p:cNvSpPr txBox="1"/>
          <p:nvPr/>
        </p:nvSpPr>
        <p:spPr>
          <a:xfrm>
            <a:off x="123006" y="4851401"/>
            <a:ext cx="1472629" cy="523220"/>
          </a:xfrm>
          <a:prstGeom prst="rect">
            <a:avLst/>
          </a:prstGeom>
          <a:noFill/>
        </p:spPr>
        <p:txBody>
          <a:bodyPr wrap="none" rtlCol="0">
            <a:spAutoFit/>
          </a:bodyPr>
          <a:lstStyle/>
          <a:p>
            <a:pPr algn="r"/>
            <a:r>
              <a:rPr lang="en-US" sz="1400" dirty="0" smtClean="0"/>
              <a:t>Global Lambda</a:t>
            </a:r>
          </a:p>
          <a:p>
            <a:pPr algn="r"/>
            <a:r>
              <a:rPr lang="en-US" sz="1400" dirty="0" smtClean="0"/>
              <a:t>Integrated Facility</a:t>
            </a:r>
            <a:endParaRPr lang="en-US" sz="1400" dirty="0"/>
          </a:p>
        </p:txBody>
      </p:sp>
      <p:sp>
        <p:nvSpPr>
          <p:cNvPr id="10" name="TextBox 9"/>
          <p:cNvSpPr txBox="1"/>
          <p:nvPr/>
        </p:nvSpPr>
        <p:spPr>
          <a:xfrm>
            <a:off x="6553200" y="2438400"/>
            <a:ext cx="2362200" cy="2800766"/>
          </a:xfrm>
          <a:prstGeom prst="rect">
            <a:avLst/>
          </a:prstGeom>
          <a:noFill/>
        </p:spPr>
        <p:txBody>
          <a:bodyPr wrap="square" rtlCol="0">
            <a:spAutoFit/>
          </a:bodyPr>
          <a:lstStyle/>
          <a:p>
            <a:pPr algn="ctr"/>
            <a:r>
              <a:rPr lang="en-US" sz="1600" dirty="0" smtClean="0">
                <a:solidFill>
                  <a:srgbClr val="000090"/>
                </a:solidFill>
              </a:rPr>
              <a:t>Engineering Driver:</a:t>
            </a:r>
          </a:p>
          <a:p>
            <a:pPr algn="ctr"/>
            <a:r>
              <a:rPr lang="en-US" sz="1600" dirty="0" smtClean="0">
                <a:solidFill>
                  <a:srgbClr val="000090"/>
                </a:solidFill>
              </a:rPr>
              <a:t>The topology used by the OOI program is easily integrated into national and international cyber-networks.  This will facilitate collaboration for developing the international ocean observing network</a:t>
            </a:r>
            <a:endParaRPr lang="en-US" sz="1600" dirty="0">
              <a:solidFill>
                <a:srgbClr val="00009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0883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Deployment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16</a:t>
            </a:fld>
            <a:endParaRPr lang="en-US"/>
          </a:p>
        </p:txBody>
      </p:sp>
      <p:pic>
        <p:nvPicPr>
          <p:cNvPr id="5" name="Picture 4" descr="NetworkDeployment_CI_2011-01-13_ver_1-08.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600200"/>
            <a:ext cx="6336056" cy="4287838"/>
          </a:xfrm>
          <a:prstGeom prst="rect">
            <a:avLst/>
          </a:prstGeom>
        </p:spPr>
      </p:pic>
      <p:sp>
        <p:nvSpPr>
          <p:cNvPr id="6" name="TextBox 5"/>
          <p:cNvSpPr txBox="1"/>
          <p:nvPr/>
        </p:nvSpPr>
        <p:spPr>
          <a:xfrm>
            <a:off x="6553200" y="2362200"/>
            <a:ext cx="2362200" cy="2308324"/>
          </a:xfrm>
          <a:prstGeom prst="rect">
            <a:avLst/>
          </a:prstGeom>
          <a:noFill/>
        </p:spPr>
        <p:txBody>
          <a:bodyPr wrap="square" rtlCol="0">
            <a:spAutoFit/>
          </a:bodyPr>
          <a:lstStyle/>
          <a:p>
            <a:pPr algn="ctr"/>
            <a:r>
              <a:rPr lang="en-US" sz="1800" dirty="0" smtClean="0">
                <a:solidFill>
                  <a:srgbClr val="0C5890"/>
                </a:solidFill>
              </a:rPr>
              <a:t>Engineering Driver:</a:t>
            </a:r>
          </a:p>
          <a:p>
            <a:pPr algn="ctr"/>
            <a:r>
              <a:rPr lang="en-US" sz="1800" dirty="0" smtClean="0">
                <a:solidFill>
                  <a:srgbClr val="0C5890"/>
                </a:solidFill>
              </a:rPr>
              <a:t>The physical network links the marine operators, external users, and educators to the ocean assets deployed throughout the world’s oceans.</a:t>
            </a:r>
            <a:endParaRPr lang="en-US" sz="1800" dirty="0">
              <a:solidFill>
                <a:srgbClr val="0C589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6943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OOI </a:t>
            </a:r>
            <a:r>
              <a:rPr lang="en-US" dirty="0" err="1" smtClean="0"/>
              <a:t>Cyberinfrastructure</a:t>
            </a:r>
            <a:r>
              <a:rPr lang="en-US" dirty="0" smtClean="0"/>
              <a:t> Year 2 Milestones</a:t>
            </a:r>
            <a:endParaRPr lang="en-US" dirty="0"/>
          </a:p>
        </p:txBody>
      </p:sp>
      <p:sp>
        <p:nvSpPr>
          <p:cNvPr id="3" name="Content Placeholder 2"/>
          <p:cNvSpPr>
            <a:spLocks noGrp="1"/>
          </p:cNvSpPr>
          <p:nvPr>
            <p:ph idx="1"/>
          </p:nvPr>
        </p:nvSpPr>
        <p:spPr/>
        <p:txBody>
          <a:bodyPr/>
          <a:lstStyle/>
          <a:p>
            <a:r>
              <a:rPr lang="en-US" sz="2400" dirty="0" smtClean="0"/>
              <a:t>Release 1: Data Distribution Network</a:t>
            </a:r>
          </a:p>
          <a:p>
            <a:pPr lvl="1"/>
            <a:r>
              <a:rPr lang="en-US" sz="2400" dirty="0" smtClean="0"/>
              <a:t>Life Cycle Architecture Review: August 2010</a:t>
            </a:r>
          </a:p>
          <a:p>
            <a:pPr lvl="1"/>
            <a:r>
              <a:rPr lang="en-US" sz="2400" dirty="0" smtClean="0"/>
              <a:t>Initial Operating Capability Review: May 2011</a:t>
            </a:r>
          </a:p>
          <a:p>
            <a:r>
              <a:rPr lang="en-US" sz="2400" dirty="0" smtClean="0"/>
              <a:t>Life Cycle Architecture Review for Instrument Agents and External Observatory Integration:  Dec 2010</a:t>
            </a:r>
          </a:p>
          <a:p>
            <a:r>
              <a:rPr lang="en-US" sz="2400" dirty="0" smtClean="0"/>
              <a:t>Completed purchase and installation of San Diego Engineering Center (</a:t>
            </a:r>
            <a:r>
              <a:rPr lang="en-US" sz="2400" dirty="0" err="1" smtClean="0"/>
              <a:t>CyberPoP</a:t>
            </a:r>
            <a:r>
              <a:rPr lang="en-US" sz="2400" dirty="0" smtClean="0"/>
              <a:t> </a:t>
            </a:r>
            <a:r>
              <a:rPr lang="en-US" sz="2400" dirty="0" err="1" smtClean="0"/>
              <a:t>Buildout</a:t>
            </a:r>
            <a:r>
              <a:rPr lang="en-US" sz="2400" dirty="0" smtClean="0"/>
              <a:t>): Jan 2011</a:t>
            </a:r>
          </a:p>
          <a:p>
            <a:endParaRPr lang="en-US" sz="2400"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17</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1.3 Coastal / Global Scale Nodes</a:t>
            </a:r>
            <a:endParaRPr lang="en-US" dirty="0"/>
          </a:p>
        </p:txBody>
      </p:sp>
      <p:pic>
        <p:nvPicPr>
          <p:cNvPr id="5" name="Content Placeholder 4" descr="Construction_WBS_Chart_CG_2011-04-29_ver_0-01.jpg"/>
          <p:cNvPicPr>
            <a:picLocks noGrp="1" noChangeAspect="1"/>
          </p:cNvPicPr>
          <p:nvPr>
            <p:ph idx="1"/>
          </p:nvPr>
        </p:nvPicPr>
        <p:blipFill>
          <a:blip r:embed="rId2"/>
          <a:stretch>
            <a:fillRect/>
          </a:stretch>
        </p:blipFill>
        <p:spPr>
          <a:xfrm>
            <a:off x="2133600" y="1295400"/>
            <a:ext cx="3987946" cy="4525963"/>
          </a:xfrm>
        </p:spPr>
      </p:pic>
      <p:sp>
        <p:nvSpPr>
          <p:cNvPr id="4" name="Slide Number Placeholder 3"/>
          <p:cNvSpPr>
            <a:spLocks noGrp="1"/>
          </p:cNvSpPr>
          <p:nvPr>
            <p:ph type="sldNum" sz="quarter" idx="10"/>
          </p:nvPr>
        </p:nvSpPr>
        <p:spPr/>
        <p:txBody>
          <a:bodyPr/>
          <a:lstStyle/>
          <a:p>
            <a:fld id="{1EB77143-FE43-F14F-B5DE-B4231E2382B3}" type="slidenum">
              <a:rPr lang="en-US" smtClean="0"/>
              <a:pPr/>
              <a:t>18</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85285"/>
                </a:solidFill>
              </a:rPr>
              <a:t>OOI </a:t>
            </a:r>
            <a:r>
              <a:rPr lang="en-US" sz="2800" dirty="0" smtClean="0">
                <a:solidFill>
                  <a:srgbClr val="085285"/>
                </a:solidFill>
              </a:rPr>
              <a:t>Science Requirements Community Defined</a:t>
            </a:r>
            <a:endParaRPr lang="en-US" sz="2800" dirty="0"/>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1</a:t>
            </a:fld>
            <a:endParaRPr lang="en-US" dirty="0"/>
          </a:p>
        </p:txBody>
      </p:sp>
      <p:sp>
        <p:nvSpPr>
          <p:cNvPr id="5" name="Content Placeholder 4"/>
          <p:cNvSpPr>
            <a:spLocks noGrp="1"/>
          </p:cNvSpPr>
          <p:nvPr>
            <p:ph idx="1"/>
          </p:nvPr>
        </p:nvSpPr>
        <p:spPr/>
        <p:txBody>
          <a:bodyPr/>
          <a:lstStyle/>
          <a:p>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874"/>
          <a:stretch>
            <a:fillRect/>
          </a:stretch>
        </p:blipFill>
        <p:spPr bwMode="auto">
          <a:xfrm>
            <a:off x="577850" y="1144587"/>
            <a:ext cx="7918450" cy="3046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4"/>
          <p:cNvSpPr txBox="1">
            <a:spLocks noChangeArrowheads="1"/>
          </p:cNvSpPr>
          <p:nvPr/>
        </p:nvSpPr>
        <p:spPr bwMode="auto">
          <a:xfrm>
            <a:off x="228600" y="4176713"/>
            <a:ext cx="4495800" cy="2098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i="1">
                <a:ea typeface="MS PGothic" charset="0"/>
                <a:cs typeface="MS PGothic" charset="0"/>
              </a:rPr>
              <a:t>Forcing and exchanges at the boundaries</a:t>
            </a:r>
          </a:p>
          <a:p>
            <a:pPr lvl="2" eaLnBrk="1" hangingPunct="1">
              <a:buFont typeface="Arial" charset="0"/>
              <a:buChar char="•"/>
            </a:pPr>
            <a:r>
              <a:rPr lang="en-US">
                <a:ea typeface="MS PGothic" charset="0"/>
                <a:cs typeface="MS PGothic" charset="0"/>
              </a:rPr>
              <a:t>   Ocean-atmosphere exchange</a:t>
            </a:r>
          </a:p>
          <a:p>
            <a:pPr lvl="2" eaLnBrk="1" hangingPunct="1">
              <a:spcAft>
                <a:spcPts val="1200"/>
              </a:spcAft>
              <a:buFont typeface="Arial" charset="0"/>
              <a:buChar char="•"/>
            </a:pPr>
            <a:r>
              <a:rPr lang="en-US">
                <a:ea typeface="MS PGothic" charset="0"/>
                <a:cs typeface="MS PGothic" charset="0"/>
              </a:rPr>
              <a:t>   Fluid-rock interactions</a:t>
            </a:r>
          </a:p>
          <a:p>
            <a:pPr eaLnBrk="1" hangingPunct="1"/>
            <a:r>
              <a:rPr lang="en-US" i="1">
                <a:ea typeface="MS PGothic" charset="0"/>
                <a:cs typeface="MS PGothic" charset="0"/>
              </a:rPr>
              <a:t>Dynamics of the boundary regimes</a:t>
            </a:r>
          </a:p>
          <a:p>
            <a:pPr lvl="2" eaLnBrk="1" hangingPunct="1">
              <a:buFont typeface="Arial" charset="0"/>
              <a:buChar char="•"/>
            </a:pPr>
            <a:r>
              <a:rPr lang="en-US">
                <a:ea typeface="MS PGothic" charset="0"/>
                <a:cs typeface="MS PGothic" charset="0"/>
              </a:rPr>
              <a:t>  Coastal ocean dynamics and ecosystems</a:t>
            </a:r>
          </a:p>
          <a:p>
            <a:pPr lvl="2" eaLnBrk="1" hangingPunct="1">
              <a:buFont typeface="Arial" charset="0"/>
              <a:buChar char="•"/>
            </a:pPr>
            <a:r>
              <a:rPr lang="en-US">
                <a:ea typeface="MS PGothic" charset="0"/>
                <a:cs typeface="MS PGothic" charset="0"/>
              </a:rPr>
              <a:t>  The subseafloor biosphere</a:t>
            </a:r>
          </a:p>
          <a:p>
            <a:pPr lvl="2" eaLnBrk="1" hangingPunct="1">
              <a:spcAft>
                <a:spcPts val="1200"/>
              </a:spcAft>
              <a:buFont typeface="Arial" charset="0"/>
              <a:buChar char="•"/>
            </a:pPr>
            <a:r>
              <a:rPr lang="en-US">
                <a:ea typeface="MS PGothic" charset="0"/>
                <a:cs typeface="MS PGothic" charset="0"/>
              </a:rPr>
              <a:t>  Plate-scale, ocean geodynamics</a:t>
            </a:r>
          </a:p>
        </p:txBody>
      </p:sp>
      <p:sp>
        <p:nvSpPr>
          <p:cNvPr id="8" name="Rectangle 10"/>
          <p:cNvSpPr>
            <a:spLocks noChangeArrowheads="1"/>
          </p:cNvSpPr>
          <p:nvPr/>
        </p:nvSpPr>
        <p:spPr bwMode="auto">
          <a:xfrm>
            <a:off x="4724400" y="4191000"/>
            <a:ext cx="4572000" cy="2006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i="1">
                <a:ea typeface="MS PGothic" charset="0"/>
                <a:cs typeface="MS PGothic" charset="0"/>
              </a:rPr>
              <a:t>Dynamics and variability of the ocean volume</a:t>
            </a:r>
          </a:p>
          <a:p>
            <a:pPr lvl="2">
              <a:buFont typeface="Arial" charset="0"/>
              <a:buChar char="•"/>
            </a:pPr>
            <a:r>
              <a:rPr lang="en-US">
                <a:ea typeface="MS PGothic" charset="0"/>
                <a:cs typeface="MS PGothic" charset="0"/>
              </a:rPr>
              <a:t>  Climate variability</a:t>
            </a:r>
          </a:p>
          <a:p>
            <a:pPr lvl="2">
              <a:buFont typeface="Arial" charset="0"/>
              <a:buChar char="•"/>
            </a:pPr>
            <a:r>
              <a:rPr lang="en-US">
                <a:ea typeface="MS PGothic" charset="0"/>
                <a:cs typeface="MS PGothic" charset="0"/>
              </a:rPr>
              <a:t>  Ocean circulation</a:t>
            </a:r>
          </a:p>
          <a:p>
            <a:pPr lvl="2">
              <a:buFont typeface="Arial" charset="0"/>
              <a:buChar char="•"/>
            </a:pPr>
            <a:r>
              <a:rPr lang="en-US">
                <a:ea typeface="MS PGothic" charset="0"/>
                <a:cs typeface="MS PGothic" charset="0"/>
              </a:rPr>
              <a:t>  Turbulent mixing and biophysical interactions</a:t>
            </a:r>
          </a:p>
          <a:p>
            <a:pPr lvl="2">
              <a:buFont typeface="Arial" charset="0"/>
              <a:buChar char="•"/>
            </a:pPr>
            <a:r>
              <a:rPr lang="en-US">
                <a:ea typeface="MS PGothic" charset="0"/>
                <a:cs typeface="MS PGothic" charset="0"/>
              </a:rPr>
              <a:t>  Ecosystems</a:t>
            </a:r>
          </a:p>
          <a:p>
            <a:r>
              <a:rPr lang="en-US">
                <a:ea typeface="MS PGothic" charset="0"/>
                <a:cs typeface="MS PGothic" charset="0"/>
              </a:rPr>
              <a:t> </a:t>
            </a:r>
            <a:r>
              <a:rPr lang="en-US" i="1">
                <a:ea typeface="MS PGothic" charset="0"/>
                <a:cs typeface="MS PGothic" charset="0"/>
              </a:rPr>
              <a:t>Across the boundaries and in the interior</a:t>
            </a:r>
          </a:p>
          <a:p>
            <a:pPr lvl="2">
              <a:buFont typeface="Arial" charset="0"/>
              <a:buChar char="•"/>
            </a:pPr>
            <a:r>
              <a:rPr lang="en-US">
                <a:ea typeface="MS PGothic" charset="0"/>
                <a:cs typeface="MS PGothic" charset="0"/>
              </a:rPr>
              <a:t>  Carbon cycling, ocean acidification, ecosystem health</a:t>
            </a:r>
          </a:p>
        </p:txBody>
      </p:sp>
      <p:sp>
        <p:nvSpPr>
          <p:cNvPr id="9" name="TextBox 8"/>
          <p:cNvSpPr txBox="1">
            <a:spLocks noChangeArrowheads="1"/>
          </p:cNvSpPr>
          <p:nvPr/>
        </p:nvSpPr>
        <p:spPr bwMode="auto">
          <a:xfrm>
            <a:off x="46038" y="3810000"/>
            <a:ext cx="905192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2400" dirty="0">
                <a:ea typeface="MS PGothic" charset="0"/>
                <a:cs typeface="MS PGothic" charset="0"/>
              </a:rPr>
              <a:t>Overarching Science </a:t>
            </a:r>
            <a:r>
              <a:rPr lang="en-US" sz="2400" dirty="0" smtClean="0">
                <a:ea typeface="MS PGothic" charset="0"/>
                <a:cs typeface="MS PGothic" charset="0"/>
              </a:rPr>
              <a:t>Themes</a:t>
            </a:r>
            <a:endParaRPr lang="en-US" sz="2400" dirty="0">
              <a:ea typeface="MS PGothic" charset="0"/>
              <a:cs typeface="MS PGothic"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3570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 Global Design Configuration Items</a:t>
            </a:r>
            <a:endParaRPr lang="en-US" dirty="0"/>
          </a:p>
        </p:txBody>
      </p:sp>
      <p:pic>
        <p:nvPicPr>
          <p:cNvPr id="5" name="Content Placeholder 4" descr="1100-00003_Tracked_Design_Items_OOI_2011-04-28_ver_0-24[2].jpg"/>
          <p:cNvPicPr>
            <a:picLocks noGrp="1" noChangeAspect="1"/>
          </p:cNvPicPr>
          <p:nvPr>
            <p:ph idx="1"/>
          </p:nvPr>
        </p:nvPicPr>
        <p:blipFill rotWithShape="1">
          <a:blip r:embed="rId2"/>
          <a:srcRect l="6272" t="5322" r="25494" b="63690"/>
          <a:stretch/>
        </p:blipFill>
        <p:spPr>
          <a:xfrm>
            <a:off x="1447800" y="1247553"/>
            <a:ext cx="6477000" cy="4844785"/>
          </a:xfrm>
        </p:spPr>
      </p:pic>
      <p:sp>
        <p:nvSpPr>
          <p:cNvPr id="4" name="Slide Number Placeholder 3"/>
          <p:cNvSpPr>
            <a:spLocks noGrp="1"/>
          </p:cNvSpPr>
          <p:nvPr>
            <p:ph type="sldNum" sz="quarter" idx="10"/>
          </p:nvPr>
        </p:nvSpPr>
        <p:spPr/>
        <p:txBody>
          <a:bodyPr/>
          <a:lstStyle/>
          <a:p>
            <a:fld id="{1EB77143-FE43-F14F-B5DE-B4231E2382B3}" type="slidenum">
              <a:rPr lang="en-US" smtClean="0"/>
              <a:pPr/>
              <a:t>19</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8E7113B-1885-BB4F-B3DD-8BF7F522B8BB}" type="slidenum">
              <a:rPr lang="en-US" sz="900">
                <a:solidFill>
                  <a:srgbClr val="0C5890"/>
                </a:solidFill>
              </a:rPr>
              <a:pPr eaLnBrk="1" hangingPunct="1"/>
              <a:t>20</a:t>
            </a:fld>
            <a:endParaRPr lang="en-US" sz="900">
              <a:solidFill>
                <a:srgbClr val="0C5890"/>
              </a:solidFill>
            </a:endParaRPr>
          </a:p>
        </p:txBody>
      </p:sp>
      <p:sp>
        <p:nvSpPr>
          <p:cNvPr id="17411" name="Rectangle 5"/>
          <p:cNvSpPr>
            <a:spLocks noChangeArrowheads="1"/>
          </p:cNvSpPr>
          <p:nvPr/>
        </p:nvSpPr>
        <p:spPr bwMode="auto">
          <a:xfrm>
            <a:off x="5105400" y="1219200"/>
            <a:ext cx="4038600" cy="289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a:solidFill>
                  <a:srgbClr val="00447C"/>
                </a:solidFill>
                <a:latin typeface="Calibri" charset="0"/>
                <a:cs typeface="Arial" charset="0"/>
              </a:rPr>
              <a:t>Observing  Requirements: </a:t>
            </a:r>
            <a:r>
              <a:rPr lang="en-US" sz="2000">
                <a:solidFill>
                  <a:srgbClr val="00447C"/>
                </a:solidFill>
                <a:latin typeface="Calibri" charset="0"/>
                <a:cs typeface="Arial" charset="0"/>
              </a:rPr>
              <a:t>Simultaneous observations resolving at least daily time scales and multiple spatial scales, data from air-sea interface to sea floor,  collects data for up to a year, multidisciplinary sensor suites, real-time data, adaptability</a:t>
            </a:r>
          </a:p>
        </p:txBody>
      </p:sp>
      <p:sp>
        <p:nvSpPr>
          <p:cNvPr id="17412" name="TextBox 6"/>
          <p:cNvSpPr txBox="1">
            <a:spLocks noChangeArrowheads="1"/>
          </p:cNvSpPr>
          <p:nvPr/>
        </p:nvSpPr>
        <p:spPr bwMode="auto">
          <a:xfrm>
            <a:off x="2133600" y="533400"/>
            <a:ext cx="3807453" cy="584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3200" dirty="0">
                <a:solidFill>
                  <a:srgbClr val="0C5890"/>
                </a:solidFill>
                <a:ea typeface="MS PGothic" charset="0"/>
                <a:cs typeface="MS PGothic" charset="0"/>
              </a:rPr>
              <a:t>Global Scale Nodes</a:t>
            </a:r>
          </a:p>
        </p:txBody>
      </p:sp>
      <p:pic>
        <p:nvPicPr>
          <p:cNvPr id="17413" name="Picture 3" descr="tasmania_27nov81.gi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752600"/>
            <a:ext cx="3810000" cy="381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414" name="TextBox 7"/>
          <p:cNvSpPr txBox="1">
            <a:spLocks noChangeArrowheads="1"/>
          </p:cNvSpPr>
          <p:nvPr/>
        </p:nvSpPr>
        <p:spPr bwMode="auto">
          <a:xfrm>
            <a:off x="444500" y="5562600"/>
            <a:ext cx="2347913"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1200">
                <a:ea typeface="MS PGothic" charset="0"/>
                <a:cs typeface="MS PGothic" charset="0"/>
              </a:rPr>
              <a:t>NASA ocean color image of the </a:t>
            </a:r>
          </a:p>
          <a:p>
            <a:pPr algn="ctr" eaLnBrk="1" hangingPunct="1"/>
            <a:r>
              <a:rPr lang="en-US" sz="1200">
                <a:ea typeface="MS PGothic" charset="0"/>
                <a:cs typeface="MS PGothic" charset="0"/>
              </a:rPr>
              <a:t>ocean around Tasmania</a:t>
            </a:r>
          </a:p>
        </p:txBody>
      </p:sp>
      <p:sp>
        <p:nvSpPr>
          <p:cNvPr id="17415" name="TextBox 10"/>
          <p:cNvSpPr txBox="1">
            <a:spLocks noChangeArrowheads="1"/>
          </p:cNvSpPr>
          <p:nvPr/>
        </p:nvSpPr>
        <p:spPr bwMode="auto">
          <a:xfrm>
            <a:off x="776288" y="1219200"/>
            <a:ext cx="3186112" cy="517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b="1">
                <a:ea typeface="MS PGothic" charset="0"/>
                <a:cs typeface="MS PGothic" charset="0"/>
              </a:rPr>
              <a:t>A engineering driver to sample</a:t>
            </a:r>
          </a:p>
          <a:p>
            <a:pPr algn="ctr" eaLnBrk="1" hangingPunct="1"/>
            <a:r>
              <a:rPr lang="en-US" b="1">
                <a:ea typeface="MS PGothic" charset="0"/>
                <a:cs typeface="MS PGothic" charset="0"/>
              </a:rPr>
              <a:t> mesoscale space to resolve eddys </a:t>
            </a:r>
          </a:p>
        </p:txBody>
      </p:sp>
      <p:pic>
        <p:nvPicPr>
          <p:cNvPr id="17416" name="Picture 7" descr="OOI_map_new004.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0" y="4038600"/>
            <a:ext cx="1730375"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417" name="Oval 11"/>
          <p:cNvSpPr>
            <a:spLocks noChangeArrowheads="1"/>
          </p:cNvSpPr>
          <p:nvPr/>
        </p:nvSpPr>
        <p:spPr bwMode="auto">
          <a:xfrm>
            <a:off x="3297238" y="4267200"/>
            <a:ext cx="152400" cy="152400"/>
          </a:xfrm>
          <a:prstGeom prst="ellipse">
            <a:avLst/>
          </a:prstGeom>
          <a:solidFill>
            <a:srgbClr val="FF0000"/>
          </a:solidFill>
          <a:ln w="9525">
            <a:solidFill>
              <a:srgbClr val="FF0000"/>
            </a:solidFill>
            <a:round/>
            <a:headEnd/>
            <a:tailEnd/>
          </a:ln>
        </p:spPr>
        <p:txBody>
          <a:bodyPr/>
          <a:lstStyle/>
          <a:p>
            <a:endParaRPr lang="en-US" sz="2400">
              <a:solidFill>
                <a:srgbClr val="000000"/>
              </a:solidFill>
            </a:endParaRPr>
          </a:p>
        </p:txBody>
      </p:sp>
      <p:sp>
        <p:nvSpPr>
          <p:cNvPr id="17418" name="Oval 12"/>
          <p:cNvSpPr>
            <a:spLocks noChangeArrowheads="1"/>
          </p:cNvSpPr>
          <p:nvPr/>
        </p:nvSpPr>
        <p:spPr bwMode="auto">
          <a:xfrm>
            <a:off x="4038600" y="5765800"/>
            <a:ext cx="152400" cy="152400"/>
          </a:xfrm>
          <a:prstGeom prst="ellipse">
            <a:avLst/>
          </a:prstGeom>
          <a:solidFill>
            <a:srgbClr val="FF0000"/>
          </a:solidFill>
          <a:ln w="9525">
            <a:solidFill>
              <a:srgbClr val="FF0000"/>
            </a:solidFill>
            <a:round/>
            <a:headEnd/>
            <a:tailEnd/>
          </a:ln>
        </p:spPr>
        <p:txBody>
          <a:bodyPr/>
          <a:lstStyle/>
          <a:p>
            <a:endParaRPr lang="en-US" sz="2400">
              <a:solidFill>
                <a:srgbClr val="000000"/>
              </a:solidFill>
            </a:endParaRPr>
          </a:p>
        </p:txBody>
      </p:sp>
      <p:sp>
        <p:nvSpPr>
          <p:cNvPr id="17419" name="Oval 13"/>
          <p:cNvSpPr>
            <a:spLocks noChangeArrowheads="1"/>
          </p:cNvSpPr>
          <p:nvPr/>
        </p:nvSpPr>
        <p:spPr bwMode="auto">
          <a:xfrm>
            <a:off x="4567238" y="5486400"/>
            <a:ext cx="152400" cy="152400"/>
          </a:xfrm>
          <a:prstGeom prst="ellipse">
            <a:avLst/>
          </a:prstGeom>
          <a:solidFill>
            <a:srgbClr val="FF0000"/>
          </a:solidFill>
          <a:ln w="9525">
            <a:solidFill>
              <a:srgbClr val="FF0000"/>
            </a:solidFill>
            <a:round/>
            <a:headEnd/>
            <a:tailEnd/>
          </a:ln>
        </p:spPr>
        <p:txBody>
          <a:bodyPr/>
          <a:lstStyle/>
          <a:p>
            <a:endParaRPr lang="en-US" sz="2400">
              <a:solidFill>
                <a:srgbClr val="000000"/>
              </a:solidFill>
            </a:endParaRPr>
          </a:p>
        </p:txBody>
      </p:sp>
      <p:sp>
        <p:nvSpPr>
          <p:cNvPr id="17420" name="Oval 14"/>
          <p:cNvSpPr>
            <a:spLocks noChangeArrowheads="1"/>
          </p:cNvSpPr>
          <p:nvPr/>
        </p:nvSpPr>
        <p:spPr bwMode="auto">
          <a:xfrm>
            <a:off x="4572000" y="4102100"/>
            <a:ext cx="152400" cy="152400"/>
          </a:xfrm>
          <a:prstGeom prst="ellipse">
            <a:avLst/>
          </a:prstGeom>
          <a:solidFill>
            <a:srgbClr val="FF0000"/>
          </a:solidFill>
          <a:ln w="9525">
            <a:solidFill>
              <a:srgbClr val="FF0000"/>
            </a:solidFill>
            <a:round/>
            <a:headEnd/>
            <a:tailEnd/>
          </a:ln>
        </p:spPr>
        <p:txBody>
          <a:bodyPr/>
          <a:lstStyle/>
          <a:p>
            <a:endParaRPr lang="en-US" sz="2400">
              <a:solidFill>
                <a:srgbClr val="000000"/>
              </a:solidFill>
            </a:endParaRPr>
          </a:p>
        </p:txBody>
      </p:sp>
      <p:sp>
        <p:nvSpPr>
          <p:cNvPr id="17421" name="Rectangle 15"/>
          <p:cNvSpPr>
            <a:spLocks noChangeArrowheads="1"/>
          </p:cNvSpPr>
          <p:nvPr/>
        </p:nvSpPr>
        <p:spPr bwMode="auto">
          <a:xfrm>
            <a:off x="5105400" y="3810000"/>
            <a:ext cx="4038600" cy="2651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a:solidFill>
                  <a:srgbClr val="00447C"/>
                </a:solidFill>
                <a:latin typeface="Calibri" charset="0"/>
                <a:cs typeface="Arial" charset="0"/>
              </a:rPr>
              <a:t>Engineering Drivers: </a:t>
            </a:r>
          </a:p>
          <a:p>
            <a:pPr marL="342900" indent="-342900" algn="ctr">
              <a:spcBef>
                <a:spcPct val="20000"/>
              </a:spcBef>
            </a:pPr>
            <a:r>
              <a:rPr lang="en-US" sz="2000">
                <a:solidFill>
                  <a:srgbClr val="00447C"/>
                </a:solidFill>
                <a:latin typeface="Calibri" charset="0"/>
                <a:cs typeface="Arial" charset="0"/>
              </a:rPr>
              <a:t>Remote locations, need to operate for months to a year without maintenance, power capacity for the community to add sensors, remote control of sampling, survive high waves and wind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533400"/>
            <a:ext cx="8229600" cy="609600"/>
          </a:xfrm>
        </p:spPr>
        <p:txBody>
          <a:bodyPr/>
          <a:lstStyle/>
          <a:p>
            <a:pPr algn="ctr"/>
            <a:r>
              <a:rPr lang="en-US" dirty="0">
                <a:latin typeface="Arial" charset="0"/>
                <a:ea typeface="MS PGothic" charset="0"/>
              </a:rPr>
              <a:t>Global Scale Nodes</a:t>
            </a:r>
          </a:p>
        </p:txBody>
      </p:sp>
      <p:sp>
        <p:nvSpPr>
          <p:cNvPr id="18435"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F960DC7-250E-5044-B6A4-2F18729ED4A2}" type="slidenum">
              <a:rPr lang="en-US" sz="900">
                <a:solidFill>
                  <a:srgbClr val="0C5890"/>
                </a:solidFill>
              </a:rPr>
              <a:pPr eaLnBrk="1" hangingPunct="1"/>
              <a:t>21</a:t>
            </a:fld>
            <a:endParaRPr lang="en-US" sz="900">
              <a:solidFill>
                <a:srgbClr val="0C5890"/>
              </a:solidFill>
            </a:endParaRPr>
          </a:p>
        </p:txBody>
      </p:sp>
      <p:sp>
        <p:nvSpPr>
          <p:cNvPr id="18436" name="Text Box 10"/>
          <p:cNvSpPr txBox="1">
            <a:spLocks noChangeArrowheads="1"/>
          </p:cNvSpPr>
          <p:nvPr/>
        </p:nvSpPr>
        <p:spPr bwMode="auto">
          <a:xfrm>
            <a:off x="4876800" y="2057400"/>
            <a:ext cx="3962400" cy="3916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lnSpc>
                <a:spcPct val="85000"/>
              </a:lnSpc>
              <a:spcBef>
                <a:spcPct val="80000"/>
              </a:spcBef>
              <a:buFont typeface="Symbol" charset="0"/>
              <a:buNone/>
            </a:pPr>
            <a:r>
              <a:rPr lang="en-US" sz="2000">
                <a:solidFill>
                  <a:schemeClr val="tx2"/>
                </a:solidFill>
                <a:latin typeface="Calibri" charset="0"/>
                <a:ea typeface="MS PGothic" charset="0"/>
                <a:cs typeface="MS PGothic" charset="0"/>
                <a:sym typeface="Symbol" charset="0"/>
              </a:rPr>
              <a:t></a:t>
            </a:r>
            <a:r>
              <a:rPr lang="en-US" sz="2000">
                <a:solidFill>
                  <a:schemeClr val="tx2"/>
                </a:solidFill>
                <a:latin typeface="Calibri" charset="0"/>
                <a:ea typeface="MS PGothic" charset="0"/>
                <a:cs typeface="MS PGothic" charset="0"/>
              </a:rPr>
              <a:t> Paired surface and profiler moorings cover full water column</a:t>
            </a:r>
          </a:p>
          <a:p>
            <a:pPr algn="ctr" eaLnBrk="1" hangingPunct="1">
              <a:lnSpc>
                <a:spcPct val="85000"/>
              </a:lnSpc>
              <a:spcBef>
                <a:spcPct val="80000"/>
              </a:spcBef>
              <a:buFont typeface="Symbol" charset="0"/>
              <a:buNone/>
            </a:pPr>
            <a:r>
              <a:rPr lang="en-US" sz="2000">
                <a:solidFill>
                  <a:schemeClr val="tx2"/>
                </a:solidFill>
                <a:latin typeface="Calibri" charset="0"/>
                <a:ea typeface="MS PGothic" charset="0"/>
                <a:cs typeface="MS PGothic" charset="0"/>
                <a:sym typeface="Symbol" charset="0"/>
              </a:rPr>
              <a:t></a:t>
            </a:r>
            <a:r>
              <a:rPr lang="en-US" sz="2000">
                <a:solidFill>
                  <a:schemeClr val="tx2"/>
                </a:solidFill>
                <a:latin typeface="Calibri" charset="0"/>
                <a:ea typeface="MS PGothic" charset="0"/>
                <a:cs typeface="MS PGothic" charset="0"/>
              </a:rPr>
              <a:t> 3 gliders to observe evolution of ocean properties on sections </a:t>
            </a:r>
          </a:p>
          <a:p>
            <a:pPr algn="ctr" eaLnBrk="1" hangingPunct="1">
              <a:lnSpc>
                <a:spcPct val="85000"/>
              </a:lnSpc>
              <a:spcBef>
                <a:spcPct val="80000"/>
              </a:spcBef>
              <a:buFont typeface="Symbol" charset="0"/>
              <a:buNone/>
            </a:pPr>
            <a:r>
              <a:rPr lang="en-US" sz="2000">
                <a:solidFill>
                  <a:schemeClr val="tx2"/>
                </a:solidFill>
                <a:latin typeface="Calibri" charset="0"/>
                <a:ea typeface="MS PGothic" charset="0"/>
                <a:cs typeface="MS PGothic" charset="0"/>
                <a:sym typeface="Symbol" charset="0"/>
              </a:rPr>
              <a:t> 2 gliders to track/survey features, also commandable as spares  </a:t>
            </a:r>
          </a:p>
          <a:p>
            <a:pPr algn="ctr" eaLnBrk="1" hangingPunct="1">
              <a:lnSpc>
                <a:spcPct val="85000"/>
              </a:lnSpc>
              <a:spcBef>
                <a:spcPct val="80000"/>
              </a:spcBef>
              <a:buFont typeface="Symbol" charset="0"/>
              <a:buNone/>
            </a:pPr>
            <a:r>
              <a:rPr lang="en-US" sz="2000">
                <a:solidFill>
                  <a:schemeClr val="tx2"/>
                </a:solidFill>
                <a:latin typeface="Calibri" charset="0"/>
                <a:ea typeface="MS PGothic" charset="0"/>
                <a:cs typeface="MS PGothic" charset="0"/>
                <a:sym typeface="Symbol" charset="0"/>
              </a:rPr>
              <a:t> 2 subsurface moorings with fixed depth sensors complete triangular moored array </a:t>
            </a:r>
          </a:p>
          <a:p>
            <a:pPr algn="ctr" eaLnBrk="1" hangingPunct="1">
              <a:lnSpc>
                <a:spcPct val="85000"/>
              </a:lnSpc>
              <a:spcBef>
                <a:spcPct val="80000"/>
              </a:spcBef>
              <a:buFont typeface="Symbol" charset="0"/>
              <a:buNone/>
            </a:pPr>
            <a:r>
              <a:rPr lang="en-US" sz="2000">
                <a:solidFill>
                  <a:schemeClr val="tx2"/>
                </a:solidFill>
                <a:latin typeface="Calibri" charset="0"/>
                <a:ea typeface="MS PGothic" charset="0"/>
                <a:cs typeface="MS PGothic" charset="0"/>
                <a:sym typeface="Symbol" charset="0"/>
              </a:rPr>
              <a:t> telemetry via gliders</a:t>
            </a:r>
            <a:endParaRPr lang="en-US" sz="1600">
              <a:solidFill>
                <a:schemeClr val="tx2"/>
              </a:solidFill>
              <a:latin typeface="Calibri" charset="0"/>
              <a:ea typeface="MS PGothic" charset="0"/>
              <a:cs typeface="MS PGothic" charset="0"/>
              <a:sym typeface="Symbol" charset="0"/>
            </a:endParaRPr>
          </a:p>
        </p:txBody>
      </p:sp>
      <p:sp>
        <p:nvSpPr>
          <p:cNvPr id="18437" name="TextBox 28"/>
          <p:cNvSpPr txBox="1">
            <a:spLocks noChangeArrowheads="1"/>
          </p:cNvSpPr>
          <p:nvPr/>
        </p:nvSpPr>
        <p:spPr bwMode="auto">
          <a:xfrm>
            <a:off x="1719263" y="1219200"/>
            <a:ext cx="5695950" cy="641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1800" b="1">
                <a:ea typeface="MS PGothic" charset="0"/>
                <a:cs typeface="MS PGothic" charset="0"/>
              </a:rPr>
              <a:t>Observation Need: Adaptive spatial data sampling </a:t>
            </a:r>
          </a:p>
          <a:p>
            <a:pPr eaLnBrk="1" hangingPunct="1"/>
            <a:r>
              <a:rPr lang="en-US" sz="1800" b="1">
                <a:ea typeface="MS PGothic" charset="0"/>
                <a:cs typeface="MS PGothic" charset="0"/>
              </a:rPr>
              <a:t>of water column that can be sustained for a year</a:t>
            </a:r>
          </a:p>
        </p:txBody>
      </p:sp>
      <p:pic>
        <p:nvPicPr>
          <p:cNvPr id="18438" name="Picture 33" descr="CG_Global_3D.jp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320"/>
          <a:stretch/>
        </p:blipFill>
        <p:spPr bwMode="auto">
          <a:xfrm>
            <a:off x="106326" y="1905000"/>
            <a:ext cx="4945099" cy="3505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439" name="TextBox 34"/>
          <p:cNvSpPr txBox="1">
            <a:spLocks noChangeArrowheads="1"/>
          </p:cNvSpPr>
          <p:nvPr/>
        </p:nvSpPr>
        <p:spPr bwMode="auto">
          <a:xfrm>
            <a:off x="914400" y="1749425"/>
            <a:ext cx="74612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ea typeface="MS PGothic" charset="0"/>
                <a:cs typeface="MS PGothic" charset="0"/>
              </a:rPr>
              <a:t>Gliders</a:t>
            </a:r>
          </a:p>
        </p:txBody>
      </p:sp>
      <p:cxnSp>
        <p:nvCxnSpPr>
          <p:cNvPr id="18440" name="Straight Arrow Connector 36"/>
          <p:cNvCxnSpPr>
            <a:cxnSpLocks noChangeShapeType="1"/>
          </p:cNvCxnSpPr>
          <p:nvPr/>
        </p:nvCxnSpPr>
        <p:spPr bwMode="auto">
          <a:xfrm rot="5400000">
            <a:off x="1028701" y="2247900"/>
            <a:ext cx="381000" cy="31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8441" name="Straight Arrow Connector 37"/>
          <p:cNvCxnSpPr>
            <a:cxnSpLocks noChangeShapeType="1"/>
          </p:cNvCxnSpPr>
          <p:nvPr/>
        </p:nvCxnSpPr>
        <p:spPr bwMode="auto">
          <a:xfrm rot="16200000" flipH="1">
            <a:off x="228600" y="2362200"/>
            <a:ext cx="685800" cy="76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8442" name="TextBox 42"/>
          <p:cNvSpPr txBox="1">
            <a:spLocks noChangeArrowheads="1"/>
          </p:cNvSpPr>
          <p:nvPr/>
        </p:nvSpPr>
        <p:spPr bwMode="auto">
          <a:xfrm>
            <a:off x="-20638" y="1295400"/>
            <a:ext cx="1081088" cy="730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a:ea typeface="MS PGothic" charset="0"/>
                <a:cs typeface="MS PGothic" charset="0"/>
              </a:rPr>
              <a:t>Subsurface</a:t>
            </a:r>
          </a:p>
          <a:p>
            <a:pPr algn="ctr" eaLnBrk="1" hangingPunct="1"/>
            <a:r>
              <a:rPr lang="en-US">
                <a:ea typeface="MS PGothic" charset="0"/>
                <a:cs typeface="MS PGothic" charset="0"/>
              </a:rPr>
              <a:t>flanking</a:t>
            </a:r>
          </a:p>
          <a:p>
            <a:pPr algn="ctr" eaLnBrk="1" hangingPunct="1"/>
            <a:r>
              <a:rPr lang="en-US">
                <a:ea typeface="MS PGothic" charset="0"/>
                <a:cs typeface="MS PGothic" charset="0"/>
              </a:rPr>
              <a:t> moorings</a:t>
            </a:r>
          </a:p>
        </p:txBody>
      </p:sp>
      <p:cxnSp>
        <p:nvCxnSpPr>
          <p:cNvPr id="18443" name="Straight Arrow Connector 45"/>
          <p:cNvCxnSpPr>
            <a:cxnSpLocks noChangeShapeType="1"/>
          </p:cNvCxnSpPr>
          <p:nvPr/>
        </p:nvCxnSpPr>
        <p:spPr bwMode="auto">
          <a:xfrm rot="16200000" flipV="1">
            <a:off x="3124200" y="4191000"/>
            <a:ext cx="8382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18444" name="TextBox 48"/>
          <p:cNvSpPr txBox="1">
            <a:spLocks noChangeArrowheads="1"/>
          </p:cNvSpPr>
          <p:nvPr/>
        </p:nvSpPr>
        <p:spPr bwMode="auto">
          <a:xfrm>
            <a:off x="3117850" y="4876800"/>
            <a:ext cx="1671638" cy="517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a:ea typeface="MS PGothic" charset="0"/>
                <a:cs typeface="MS PGothic" charset="0"/>
              </a:rPr>
              <a:t>Paired surface and</a:t>
            </a:r>
          </a:p>
          <a:p>
            <a:pPr algn="ctr" eaLnBrk="1" hangingPunct="1"/>
            <a:r>
              <a:rPr lang="en-US">
                <a:ea typeface="MS PGothic" charset="0"/>
                <a:cs typeface="MS PGothic" charset="0"/>
              </a:rPr>
              <a:t>profiler mooring</a:t>
            </a:r>
          </a:p>
        </p:txBody>
      </p:sp>
      <p:pic>
        <p:nvPicPr>
          <p:cNvPr id="18445" name="Picture 49" descr="OOI_map_new004.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4038600"/>
            <a:ext cx="1730375"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446" name="Oval 50"/>
          <p:cNvSpPr>
            <a:spLocks noChangeArrowheads="1"/>
          </p:cNvSpPr>
          <p:nvPr/>
        </p:nvSpPr>
        <p:spPr bwMode="auto">
          <a:xfrm>
            <a:off x="630238" y="4267200"/>
            <a:ext cx="152400" cy="152400"/>
          </a:xfrm>
          <a:prstGeom prst="ellipse">
            <a:avLst/>
          </a:prstGeom>
          <a:solidFill>
            <a:schemeClr val="bg1"/>
          </a:solidFill>
          <a:ln w="9525">
            <a:solidFill>
              <a:srgbClr val="CF070E"/>
            </a:solidFill>
            <a:round/>
            <a:headEnd/>
            <a:tailEnd/>
          </a:ln>
        </p:spPr>
        <p:txBody>
          <a:bodyPr/>
          <a:lstStyle/>
          <a:p>
            <a:endParaRPr lang="en-US" sz="2400">
              <a:solidFill>
                <a:srgbClr val="000000"/>
              </a:solidFill>
            </a:endParaRPr>
          </a:p>
        </p:txBody>
      </p:sp>
      <p:sp>
        <p:nvSpPr>
          <p:cNvPr id="18447" name="Oval 51"/>
          <p:cNvSpPr>
            <a:spLocks noChangeArrowheads="1"/>
          </p:cNvSpPr>
          <p:nvPr/>
        </p:nvSpPr>
        <p:spPr bwMode="auto">
          <a:xfrm>
            <a:off x="1371600" y="5765800"/>
            <a:ext cx="152400" cy="152400"/>
          </a:xfrm>
          <a:prstGeom prst="ellipse">
            <a:avLst/>
          </a:prstGeom>
          <a:solidFill>
            <a:schemeClr val="bg1"/>
          </a:solidFill>
          <a:ln w="9525">
            <a:solidFill>
              <a:srgbClr val="CF070E"/>
            </a:solidFill>
            <a:round/>
            <a:headEnd/>
            <a:tailEnd/>
          </a:ln>
        </p:spPr>
        <p:txBody>
          <a:bodyPr/>
          <a:lstStyle/>
          <a:p>
            <a:endParaRPr lang="en-US" sz="2400">
              <a:solidFill>
                <a:srgbClr val="000000"/>
              </a:solidFill>
            </a:endParaRPr>
          </a:p>
        </p:txBody>
      </p:sp>
      <p:sp>
        <p:nvSpPr>
          <p:cNvPr id="18448" name="Oval 52"/>
          <p:cNvSpPr>
            <a:spLocks noChangeArrowheads="1"/>
          </p:cNvSpPr>
          <p:nvPr/>
        </p:nvSpPr>
        <p:spPr bwMode="auto">
          <a:xfrm>
            <a:off x="1900238" y="5486400"/>
            <a:ext cx="152400" cy="152400"/>
          </a:xfrm>
          <a:prstGeom prst="ellipse">
            <a:avLst/>
          </a:prstGeom>
          <a:solidFill>
            <a:schemeClr val="bg1"/>
          </a:solidFill>
          <a:ln w="9525">
            <a:solidFill>
              <a:srgbClr val="CF070E"/>
            </a:solidFill>
            <a:round/>
            <a:headEnd/>
            <a:tailEnd/>
          </a:ln>
        </p:spPr>
        <p:txBody>
          <a:bodyPr/>
          <a:lstStyle/>
          <a:p>
            <a:endParaRPr lang="en-US" sz="2400">
              <a:solidFill>
                <a:srgbClr val="000000"/>
              </a:solidFill>
            </a:endParaRPr>
          </a:p>
        </p:txBody>
      </p:sp>
      <p:sp>
        <p:nvSpPr>
          <p:cNvPr id="18449" name="Oval 53"/>
          <p:cNvSpPr>
            <a:spLocks noChangeArrowheads="1"/>
          </p:cNvSpPr>
          <p:nvPr/>
        </p:nvSpPr>
        <p:spPr bwMode="auto">
          <a:xfrm>
            <a:off x="1905000" y="4102100"/>
            <a:ext cx="152400" cy="152400"/>
          </a:xfrm>
          <a:prstGeom prst="ellipse">
            <a:avLst/>
          </a:prstGeom>
          <a:solidFill>
            <a:schemeClr val="bg1"/>
          </a:solidFill>
          <a:ln w="9525">
            <a:solidFill>
              <a:srgbClr val="CF070E"/>
            </a:solidFill>
            <a:round/>
            <a:headEnd/>
            <a:tailEnd/>
          </a:ln>
        </p:spPr>
        <p:txBody>
          <a:bodyPr/>
          <a:lstStyle/>
          <a:p>
            <a:endParaRPr lang="en-US" sz="240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6C24D56-55E7-AA41-9B87-1D48A036C14F}" type="slidenum">
              <a:rPr lang="en-US" sz="900">
                <a:solidFill>
                  <a:srgbClr val="0C5890"/>
                </a:solidFill>
              </a:rPr>
              <a:pPr eaLnBrk="1" hangingPunct="1"/>
              <a:t>22</a:t>
            </a:fld>
            <a:endParaRPr lang="en-US" sz="900">
              <a:solidFill>
                <a:srgbClr val="0C5890"/>
              </a:solidFill>
            </a:endParaRPr>
          </a:p>
        </p:txBody>
      </p:sp>
      <p:sp>
        <p:nvSpPr>
          <p:cNvPr id="5" name="Title 1"/>
          <p:cNvSpPr txBox="1">
            <a:spLocks/>
          </p:cNvSpPr>
          <p:nvPr/>
        </p:nvSpPr>
        <p:spPr bwMode="auto">
          <a:xfrm>
            <a:off x="457200" y="609600"/>
            <a:ext cx="8229600" cy="609600"/>
          </a:xfrm>
          <a:prstGeom prst="rect">
            <a:avLst/>
          </a:prstGeom>
          <a:noFill/>
          <a:ln>
            <a:noFill/>
          </a:ln>
          <a:effectLst/>
          <a:extLst/>
        </p:spPr>
        <p:txBody>
          <a:bodyPr anchor="ctr"/>
          <a:lstStyle/>
          <a:p>
            <a:pPr algn="ctr" eaLnBrk="0" hangingPunct="0">
              <a:defRPr/>
            </a:pPr>
            <a:r>
              <a:rPr lang="en-US" sz="3200" kern="0" dirty="0">
                <a:solidFill>
                  <a:srgbClr val="0C5890"/>
                </a:solidFill>
                <a:latin typeface="+mj-lt"/>
                <a:ea typeface="MS PGothic" pitchFamily="34" charset="-128"/>
                <a:cs typeface="+mj-cs"/>
              </a:rPr>
              <a:t>Coastal Node: Pioneer Array</a:t>
            </a:r>
          </a:p>
        </p:txBody>
      </p:sp>
      <p:pic>
        <p:nvPicPr>
          <p:cNvPr id="19460" name="Picture 3" descr="ShelfbreakProcesses"/>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88" y="2438400"/>
            <a:ext cx="4227512" cy="3352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461" name="Rectangle 6"/>
          <p:cNvSpPr>
            <a:spLocks noChangeArrowheads="1"/>
          </p:cNvSpPr>
          <p:nvPr/>
        </p:nvSpPr>
        <p:spPr bwMode="auto">
          <a:xfrm>
            <a:off x="0" y="1371600"/>
            <a:ext cx="4572000" cy="942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gn="ctr"/>
            <a:r>
              <a:rPr lang="en-US" b="1">
                <a:ea typeface="MS PGothic" charset="0"/>
                <a:cs typeface="MS PGothic" charset="0"/>
              </a:rPr>
              <a:t>How exchanges between a broad shelf with the a deep ocean that is bounded by an energetic western boundary system structure physics, chemistry, and biology of continental shelves</a:t>
            </a:r>
          </a:p>
        </p:txBody>
      </p:sp>
      <p:sp>
        <p:nvSpPr>
          <p:cNvPr id="19462" name="Rectangle 7"/>
          <p:cNvSpPr>
            <a:spLocks noChangeArrowheads="1"/>
          </p:cNvSpPr>
          <p:nvPr/>
        </p:nvSpPr>
        <p:spPr bwMode="auto">
          <a:xfrm>
            <a:off x="4800600" y="1371600"/>
            <a:ext cx="4038600" cy="289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a:solidFill>
                  <a:srgbClr val="00447C"/>
                </a:solidFill>
                <a:latin typeface="Calibri" charset="0"/>
                <a:cs typeface="Arial" charset="0"/>
              </a:rPr>
              <a:t>Observing  Requirements: </a:t>
            </a:r>
            <a:r>
              <a:rPr lang="en-US" sz="2000">
                <a:solidFill>
                  <a:srgbClr val="00447C"/>
                </a:solidFill>
                <a:latin typeface="Calibri" charset="0"/>
                <a:cs typeface="Arial" charset="0"/>
              </a:rPr>
              <a:t>Nested simultaneous observations resolving short time scales and multiple spatial scales, data from air-sea interface to sea floor, multidisciplinary sensor suites, real-time data, high resolution adaptive sampling</a:t>
            </a:r>
          </a:p>
        </p:txBody>
      </p:sp>
      <p:sp>
        <p:nvSpPr>
          <p:cNvPr id="19463" name="Rectangle 8"/>
          <p:cNvSpPr>
            <a:spLocks noChangeArrowheads="1"/>
          </p:cNvSpPr>
          <p:nvPr/>
        </p:nvSpPr>
        <p:spPr bwMode="auto">
          <a:xfrm>
            <a:off x="4800600" y="3962400"/>
            <a:ext cx="4038600" cy="2041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a:solidFill>
                  <a:srgbClr val="00447C"/>
                </a:solidFill>
                <a:latin typeface="Calibri" charset="0"/>
                <a:cs typeface="Arial" charset="0"/>
              </a:rPr>
              <a:t>Engineering Drivers: </a:t>
            </a:r>
          </a:p>
          <a:p>
            <a:pPr marL="342900" indent="-342900" algn="ctr">
              <a:spcBef>
                <a:spcPct val="20000"/>
              </a:spcBef>
            </a:pPr>
            <a:r>
              <a:rPr lang="en-US" sz="2000">
                <a:solidFill>
                  <a:srgbClr val="00447C"/>
                </a:solidFill>
                <a:latin typeface="Calibri" charset="0"/>
                <a:cs typeface="Arial" charset="0"/>
              </a:rPr>
              <a:t>High turbulence resulting in high frequency heterogeneity in space/time, high rates of bio-fouling, human presence, rapid response cabailities</a:t>
            </a:r>
          </a:p>
        </p:txBody>
      </p:sp>
      <p:pic>
        <p:nvPicPr>
          <p:cNvPr id="19464" name="Picture 9" descr="OOI_map_new004.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3886200"/>
            <a:ext cx="2057400" cy="2265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465" name="Oval 10"/>
          <p:cNvSpPr>
            <a:spLocks noChangeArrowheads="1"/>
          </p:cNvSpPr>
          <p:nvPr/>
        </p:nvSpPr>
        <p:spPr bwMode="auto">
          <a:xfrm>
            <a:off x="1676400" y="4419600"/>
            <a:ext cx="195263" cy="165100"/>
          </a:xfrm>
          <a:prstGeom prst="ellipse">
            <a:avLst/>
          </a:prstGeom>
          <a:solidFill>
            <a:schemeClr val="bg1"/>
          </a:solidFill>
          <a:ln w="9525">
            <a:solidFill>
              <a:srgbClr val="F53D0B"/>
            </a:solidFill>
            <a:round/>
            <a:headEnd/>
            <a:tailEnd/>
          </a:ln>
        </p:spPr>
        <p:txBody>
          <a:bodyPr/>
          <a:lstStyle/>
          <a:p>
            <a:endParaRPr lang="en-US" sz="240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2405E68-34D7-D642-BB2A-C8105A682009}" type="slidenum">
              <a:rPr lang="en-US" sz="900">
                <a:solidFill>
                  <a:srgbClr val="0C5890"/>
                </a:solidFill>
              </a:rPr>
              <a:pPr eaLnBrk="1" hangingPunct="1"/>
              <a:t>23</a:t>
            </a:fld>
            <a:endParaRPr lang="en-US" sz="900">
              <a:solidFill>
                <a:srgbClr val="0C5890"/>
              </a:solidFill>
            </a:endParaRPr>
          </a:p>
        </p:txBody>
      </p:sp>
      <p:pic>
        <p:nvPicPr>
          <p:cNvPr id="20483" name="Picture 4" descr="NEObsMap-zoom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295400"/>
            <a:ext cx="3924300" cy="4737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484" name="Picture 6" descr="PioneerArray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454" t="2849" r="-1347" b="2908"/>
          <a:stretch>
            <a:fillRect/>
          </a:stretch>
        </p:blipFill>
        <p:spPr bwMode="auto">
          <a:xfrm>
            <a:off x="5029200" y="3276600"/>
            <a:ext cx="3430588" cy="2897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a:noFill/>
          </a:ln>
          <a:effectLst/>
          <a:extLst/>
        </p:spPr>
        <p:txBody>
          <a:bodyPr anchor="ctr"/>
          <a:lstStyle/>
          <a:p>
            <a:pPr algn="ctr" eaLnBrk="0" hangingPunct="0">
              <a:defRPr/>
            </a:pPr>
            <a:r>
              <a:rPr lang="en-US" sz="3200" kern="0" dirty="0">
                <a:solidFill>
                  <a:srgbClr val="0C5890"/>
                </a:solidFill>
                <a:latin typeface="+mj-lt"/>
                <a:ea typeface="MS PGothic" pitchFamily="34" charset="-128"/>
                <a:cs typeface="+mj-cs"/>
              </a:rPr>
              <a:t>Coastal Node: Pioneer Array</a:t>
            </a:r>
          </a:p>
        </p:txBody>
      </p:sp>
      <p:sp>
        <p:nvSpPr>
          <p:cNvPr id="20486" name="Rectangle 14"/>
          <p:cNvSpPr>
            <a:spLocks noChangeArrowheads="1"/>
          </p:cNvSpPr>
          <p:nvPr/>
        </p:nvSpPr>
        <p:spPr bwMode="auto">
          <a:xfrm>
            <a:off x="4343400" y="1371600"/>
            <a:ext cx="47244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marL="342900" indent="-342900">
              <a:spcBef>
                <a:spcPct val="20000"/>
              </a:spcBef>
              <a:spcAft>
                <a:spcPct val="20000"/>
              </a:spcAft>
            </a:pPr>
            <a:r>
              <a:rPr lang="en-US" sz="1800">
                <a:solidFill>
                  <a:srgbClr val="00447C"/>
                </a:solidFill>
                <a:latin typeface="Calibri" charset="0"/>
                <a:ea typeface="MS PGothic" charset="0"/>
                <a:cs typeface="MS PGothic" charset="0"/>
              </a:rPr>
              <a:t>Engineering Design: </a:t>
            </a:r>
            <a:r>
              <a:rPr lang="en-US" sz="1800">
                <a:solidFill>
                  <a:srgbClr val="00447C"/>
                </a:solidFill>
                <a:latin typeface="Calibri" charset="0"/>
                <a:cs typeface="Arial" charset="0"/>
              </a:rPr>
              <a:t>Multi-element, multi-scale, fixed and mobile assets, relocatable, reconfigurable to resolve processes </a:t>
            </a:r>
            <a:r>
              <a:rPr lang="en-US" sz="1800">
                <a:solidFill>
                  <a:srgbClr val="00447C"/>
                </a:solidFill>
                <a:latin typeface="Calibri" charset="0"/>
                <a:ea typeface="MS PGothic" charset="0"/>
                <a:cs typeface="MS PGothic" charset="0"/>
              </a:rPr>
              <a:t>Network consists of surface profiling floats, subsurface floats, coastal gliders, and docking AUVs</a:t>
            </a:r>
            <a:endParaRPr lang="en-US" sz="1800">
              <a:solidFill>
                <a:srgbClr val="FF0000"/>
              </a:solidFill>
              <a:latin typeface="Calibri" charset="0"/>
              <a:ea typeface="MS PGothic" charset="0"/>
              <a:cs typeface="MS PGothic" charset="0"/>
            </a:endParaRPr>
          </a:p>
          <a:p>
            <a:pPr marL="342900" indent="-342900">
              <a:spcBef>
                <a:spcPct val="10000"/>
              </a:spcBef>
            </a:pPr>
            <a:r>
              <a:rPr lang="en-US" sz="1800">
                <a:solidFill>
                  <a:srgbClr val="00447C"/>
                </a:solidFill>
                <a:latin typeface="Calibri" charset="0"/>
                <a:ea typeface="MS PGothic" charset="0"/>
                <a:cs typeface="MS PGothic" charset="0"/>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609600" y="533400"/>
            <a:ext cx="8229600" cy="609600"/>
          </a:xfrm>
        </p:spPr>
        <p:txBody>
          <a:bodyPr/>
          <a:lstStyle/>
          <a:p>
            <a:r>
              <a:rPr lang="en-US" sz="2400">
                <a:latin typeface="Arial" charset="0"/>
                <a:ea typeface="MS PGothic" charset="0"/>
              </a:rPr>
              <a:t>Coastal Nodes: Successful procurement of mobile gliders</a:t>
            </a:r>
          </a:p>
        </p:txBody>
      </p:sp>
      <p:sp>
        <p:nvSpPr>
          <p:cNvPr id="21507" name="Content Placeholder 2"/>
          <p:cNvSpPr>
            <a:spLocks noGrp="1"/>
          </p:cNvSpPr>
          <p:nvPr>
            <p:ph idx="1"/>
          </p:nvPr>
        </p:nvSpPr>
        <p:spPr/>
        <p:txBody>
          <a:bodyPr/>
          <a:lstStyle/>
          <a:p>
            <a:endParaRPr lang="en-US">
              <a:latin typeface="Arial" charset="0"/>
              <a:ea typeface="MS PGothic" charset="0"/>
            </a:endParaRPr>
          </a:p>
        </p:txBody>
      </p:sp>
      <p:sp>
        <p:nvSpPr>
          <p:cNvPr id="21508"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1E43123-649C-4647-A6D6-95603A946071}" type="slidenum">
              <a:rPr lang="en-US" sz="900">
                <a:solidFill>
                  <a:srgbClr val="0C5890"/>
                </a:solidFill>
              </a:rPr>
              <a:pPr eaLnBrk="1" hangingPunct="1"/>
              <a:t>24</a:t>
            </a:fld>
            <a:endParaRPr lang="en-US" sz="900">
              <a:solidFill>
                <a:srgbClr val="0C5890"/>
              </a:solidFill>
            </a:endParaRPr>
          </a:p>
        </p:txBody>
      </p:sp>
      <p:pic>
        <p:nvPicPr>
          <p:cNvPr id="21509" name="Picture 4" descr="cl_20110127151326.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517" b="10336"/>
          <a:stretch>
            <a:fillRect/>
          </a:stretch>
        </p:blipFill>
        <p:spPr bwMode="auto">
          <a:xfrm>
            <a:off x="0" y="1017588"/>
            <a:ext cx="9144000" cy="52085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1510" name="Group 8"/>
          <p:cNvGrpSpPr>
            <a:grpSpLocks/>
          </p:cNvGrpSpPr>
          <p:nvPr/>
        </p:nvGrpSpPr>
        <p:grpSpPr bwMode="auto">
          <a:xfrm>
            <a:off x="228600" y="4343400"/>
            <a:ext cx="3352800" cy="1981200"/>
            <a:chOff x="228600" y="4038600"/>
            <a:chExt cx="3352800" cy="1815882"/>
          </a:xfrm>
        </p:grpSpPr>
        <p:sp>
          <p:nvSpPr>
            <p:cNvPr id="21511" name="Rectangle 6"/>
            <p:cNvSpPr>
              <a:spLocks noChangeArrowheads="1"/>
            </p:cNvSpPr>
            <p:nvPr/>
          </p:nvSpPr>
          <p:spPr bwMode="auto">
            <a:xfrm>
              <a:off x="228600" y="4038600"/>
              <a:ext cx="3352800" cy="1676400"/>
            </a:xfrm>
            <a:prstGeom prst="rect">
              <a:avLst/>
            </a:prstGeom>
            <a:solidFill>
              <a:schemeClr val="bg1"/>
            </a:solidFill>
            <a:ln w="9525">
              <a:solidFill>
                <a:schemeClr val="tx1"/>
              </a:solidFill>
              <a:round/>
              <a:headEnd/>
              <a:tailEnd/>
            </a:ln>
          </p:spPr>
          <p:txBody>
            <a:bodyPr/>
            <a:lstStyle/>
            <a:p>
              <a:endParaRPr lang="en-US" sz="2400">
                <a:solidFill>
                  <a:srgbClr val="000000"/>
                </a:solidFill>
              </a:endParaRPr>
            </a:p>
          </p:txBody>
        </p:sp>
        <p:sp>
          <p:nvSpPr>
            <p:cNvPr id="21512" name="TextBox 7"/>
            <p:cNvSpPr txBox="1">
              <a:spLocks noChangeArrowheads="1"/>
            </p:cNvSpPr>
            <p:nvPr/>
          </p:nvSpPr>
          <p:spPr bwMode="auto">
            <a:xfrm>
              <a:off x="228600" y="4038600"/>
              <a:ext cx="3352800" cy="181588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dirty="0">
                  <a:ea typeface="MS PGothic" charset="0"/>
                  <a:cs typeface="MS PGothic" charset="0"/>
                </a:rPr>
                <a:t>March 15, 2011</a:t>
              </a:r>
            </a:p>
            <a:p>
              <a:pPr algn="ctr" eaLnBrk="1" hangingPunct="1"/>
              <a:r>
                <a:rPr lang="en-US" dirty="0">
                  <a:ea typeface="MS PGothic" charset="0"/>
                  <a:cs typeface="MS PGothic" charset="0"/>
                </a:rPr>
                <a:t>Teledyne Webb is </a:t>
              </a:r>
              <a:r>
                <a:rPr lang="en-US" dirty="0" smtClean="0">
                  <a:ea typeface="MS PGothic" charset="0"/>
                  <a:cs typeface="MS PGothic" charset="0"/>
                </a:rPr>
                <a:t>competitively awarded the contract </a:t>
              </a:r>
              <a:r>
                <a:rPr lang="en-US" dirty="0">
                  <a:ea typeface="MS PGothic" charset="0"/>
                  <a:cs typeface="MS PGothic" charset="0"/>
                </a:rPr>
                <a:t>for coastal Slocum gliders.  Engineering drivers for the glider decision was based on the proven ability to navigate shallow waters, </a:t>
              </a:r>
              <a:r>
                <a:rPr lang="en-US" dirty="0" smtClean="0">
                  <a:ea typeface="MS PGothic" charset="0"/>
                  <a:cs typeface="MS PGothic" charset="0"/>
                </a:rPr>
                <a:t>ease of battery exchange, </a:t>
              </a:r>
              <a:r>
                <a:rPr lang="en-US" dirty="0">
                  <a:ea typeface="MS PGothic" charset="0"/>
                  <a:cs typeface="MS PGothic" charset="0"/>
                </a:rPr>
                <a:t>capable of carrying multiple sensors</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D40EAE-55BA-9643-A9CB-EC99086E2CF3}" type="slidenum">
              <a:rPr lang="en-US" sz="900">
                <a:solidFill>
                  <a:srgbClr val="0C5890"/>
                </a:solidFill>
              </a:rPr>
              <a:pPr eaLnBrk="1" hangingPunct="1"/>
              <a:t>25</a:t>
            </a:fld>
            <a:endParaRPr lang="en-US" sz="900">
              <a:solidFill>
                <a:srgbClr val="0C5890"/>
              </a:solidFill>
            </a:endParaRPr>
          </a:p>
        </p:txBody>
      </p:sp>
      <p:sp>
        <p:nvSpPr>
          <p:cNvPr id="22531" name="Title 1"/>
          <p:cNvSpPr>
            <a:spLocks noGrp="1"/>
          </p:cNvSpPr>
          <p:nvPr>
            <p:ph type="title"/>
          </p:nvPr>
        </p:nvSpPr>
        <p:spPr>
          <a:xfrm>
            <a:off x="-304800" y="533400"/>
            <a:ext cx="8229600" cy="609600"/>
          </a:xfrm>
        </p:spPr>
        <p:txBody>
          <a:bodyPr/>
          <a:lstStyle/>
          <a:p>
            <a:pPr algn="ctr"/>
            <a:r>
              <a:rPr lang="en-US" sz="2200" dirty="0">
                <a:latin typeface="Arial" charset="0"/>
                <a:ea typeface="MS PGothic" charset="0"/>
              </a:rPr>
              <a:t>Coastal Nodes: Successful command/control test </a:t>
            </a:r>
            <a:r>
              <a:rPr lang="en-US" sz="2200" dirty="0" smtClean="0">
                <a:latin typeface="Arial" charset="0"/>
                <a:ea typeface="MS PGothic" charset="0"/>
              </a:rPr>
              <a:t/>
            </a:r>
            <a:br>
              <a:rPr lang="en-US" sz="2200" dirty="0" smtClean="0">
                <a:latin typeface="Arial" charset="0"/>
                <a:ea typeface="MS PGothic" charset="0"/>
              </a:rPr>
            </a:br>
            <a:r>
              <a:rPr lang="en-US" sz="2200" dirty="0" smtClean="0">
                <a:latin typeface="Arial" charset="0"/>
                <a:ea typeface="MS PGothic" charset="0"/>
              </a:rPr>
              <a:t>of </a:t>
            </a:r>
            <a:r>
              <a:rPr lang="en-US" sz="2200" dirty="0">
                <a:latin typeface="Arial" charset="0"/>
                <a:ea typeface="MS PGothic" charset="0"/>
              </a:rPr>
              <a:t>coastal mobile gliders</a:t>
            </a:r>
          </a:p>
        </p:txBody>
      </p:sp>
      <p:pic>
        <p:nvPicPr>
          <p:cNvPr id="22532" name="Picture 3"/>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926" b="7407"/>
          <a:stretch/>
        </p:blipFill>
        <p:spPr bwMode="auto">
          <a:xfrm>
            <a:off x="95692" y="1600200"/>
            <a:ext cx="5701857" cy="4075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533" name="Rectangle 6"/>
          <p:cNvSpPr>
            <a:spLocks noChangeArrowheads="1"/>
          </p:cNvSpPr>
          <p:nvPr/>
        </p:nvSpPr>
        <p:spPr bwMode="auto">
          <a:xfrm>
            <a:off x="5943600" y="1600200"/>
            <a:ext cx="3200400" cy="421653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dirty="0">
                <a:solidFill>
                  <a:srgbClr val="00447C"/>
                </a:solidFill>
                <a:latin typeface="Calibri" charset="0"/>
                <a:cs typeface="Arial" charset="0"/>
              </a:rPr>
              <a:t>Engineering Drivers: </a:t>
            </a:r>
          </a:p>
          <a:p>
            <a:pPr marL="342900" indent="-342900" algn="ctr">
              <a:spcBef>
                <a:spcPct val="20000"/>
              </a:spcBef>
            </a:pPr>
            <a:r>
              <a:rPr lang="en-US" sz="2000" dirty="0">
                <a:solidFill>
                  <a:srgbClr val="00447C"/>
                </a:solidFill>
                <a:latin typeface="Calibri" charset="0"/>
                <a:cs typeface="Arial" charset="0"/>
              </a:rPr>
              <a:t>Fleets of mobile platforms will require automated control.  CI software has been tested which allows the efficient operation of a multi-vehicle fleet. The software allowed multiple </a:t>
            </a:r>
            <a:r>
              <a:rPr lang="en-US" sz="2000" dirty="0" smtClean="0">
                <a:solidFill>
                  <a:srgbClr val="00447C"/>
                </a:solidFill>
                <a:latin typeface="Calibri" charset="0"/>
                <a:cs typeface="Arial" charset="0"/>
              </a:rPr>
              <a:t>vehicle </a:t>
            </a:r>
            <a:r>
              <a:rPr lang="en-US" sz="2000" dirty="0">
                <a:solidFill>
                  <a:srgbClr val="00447C"/>
                </a:solidFill>
                <a:latin typeface="Calibri" charset="0"/>
                <a:cs typeface="Arial" charset="0"/>
              </a:rPr>
              <a:t>sampling to be </a:t>
            </a:r>
            <a:r>
              <a:rPr lang="en-US" sz="2000" dirty="0" smtClean="0">
                <a:solidFill>
                  <a:srgbClr val="00447C"/>
                </a:solidFill>
                <a:latin typeface="Calibri" charset="0"/>
                <a:cs typeface="Arial" charset="0"/>
              </a:rPr>
              <a:t>optimized and coordinated with detailed satellite sampling of surface conditions</a:t>
            </a:r>
            <a:endParaRPr lang="en-US" sz="2000" dirty="0">
              <a:solidFill>
                <a:srgbClr val="00447C"/>
              </a:solidFill>
              <a:latin typeface="Calibri" charset="0"/>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E32952B-11B4-F64F-90F0-A59EB2E22B11}" type="slidenum">
              <a:rPr lang="en-US" sz="900">
                <a:solidFill>
                  <a:srgbClr val="0C5890"/>
                </a:solidFill>
              </a:rPr>
              <a:pPr eaLnBrk="1" hangingPunct="1"/>
              <a:t>26</a:t>
            </a:fld>
            <a:endParaRPr lang="en-US" sz="900">
              <a:solidFill>
                <a:srgbClr val="0C5890"/>
              </a:solidFill>
            </a:endParaRPr>
          </a:p>
        </p:txBody>
      </p:sp>
      <p:sp>
        <p:nvSpPr>
          <p:cNvPr id="5" name="Title 1"/>
          <p:cNvSpPr txBox="1">
            <a:spLocks/>
          </p:cNvSpPr>
          <p:nvPr/>
        </p:nvSpPr>
        <p:spPr bwMode="auto">
          <a:xfrm>
            <a:off x="457200" y="533400"/>
            <a:ext cx="8229600" cy="609600"/>
          </a:xfrm>
          <a:prstGeom prst="rect">
            <a:avLst/>
          </a:prstGeom>
          <a:noFill/>
          <a:ln>
            <a:noFill/>
          </a:ln>
          <a:effectLst/>
          <a:extLst/>
        </p:spPr>
        <p:txBody>
          <a:bodyPr anchor="ctr"/>
          <a:lstStyle/>
          <a:p>
            <a:pPr algn="ctr" eaLnBrk="0" hangingPunct="0">
              <a:defRPr/>
            </a:pPr>
            <a:r>
              <a:rPr lang="en-US" sz="3200" kern="0" dirty="0">
                <a:solidFill>
                  <a:srgbClr val="0C5890"/>
                </a:solidFill>
                <a:latin typeface="+mj-lt"/>
                <a:ea typeface="MS PGothic" pitchFamily="34" charset="-128"/>
                <a:cs typeface="+mj-cs"/>
              </a:rPr>
              <a:t>Coastal Node: Endurance Array</a:t>
            </a:r>
          </a:p>
        </p:txBody>
      </p:sp>
      <p:sp>
        <p:nvSpPr>
          <p:cNvPr id="23556" name="Rectangle 5"/>
          <p:cNvSpPr>
            <a:spLocks noChangeArrowheads="1"/>
          </p:cNvSpPr>
          <p:nvPr/>
        </p:nvSpPr>
        <p:spPr bwMode="auto">
          <a:xfrm>
            <a:off x="5105400" y="1219200"/>
            <a:ext cx="4038600" cy="2895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dirty="0">
                <a:solidFill>
                  <a:srgbClr val="00447C"/>
                </a:solidFill>
                <a:latin typeface="Calibri" charset="0"/>
                <a:cs typeface="Arial" charset="0"/>
              </a:rPr>
              <a:t>Observing  Requirements: </a:t>
            </a:r>
            <a:r>
              <a:rPr lang="en-US" sz="2000" dirty="0">
                <a:solidFill>
                  <a:srgbClr val="00447C"/>
                </a:solidFill>
                <a:latin typeface="Calibri" charset="0"/>
                <a:cs typeface="Arial" charset="0"/>
              </a:rPr>
              <a:t>Simultaneous observations resolving short time scales and multiple spatial scales, data from air-sea interface to sea floor,  collects data for up to a year, multidisciplinary sensor suites, real-time data, adaptability</a:t>
            </a:r>
          </a:p>
        </p:txBody>
      </p:sp>
      <p:sp>
        <p:nvSpPr>
          <p:cNvPr id="23557" name="Rectangle 6"/>
          <p:cNvSpPr>
            <a:spLocks noChangeArrowheads="1"/>
          </p:cNvSpPr>
          <p:nvPr/>
        </p:nvSpPr>
        <p:spPr bwMode="auto">
          <a:xfrm>
            <a:off x="5105400" y="3810000"/>
            <a:ext cx="4038600" cy="17367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dirty="0">
                <a:solidFill>
                  <a:srgbClr val="00447C"/>
                </a:solidFill>
                <a:latin typeface="Calibri" charset="0"/>
                <a:cs typeface="Arial" charset="0"/>
              </a:rPr>
              <a:t>Engineering Drivers: </a:t>
            </a:r>
          </a:p>
          <a:p>
            <a:pPr marL="342900" indent="-342900" algn="ctr">
              <a:spcBef>
                <a:spcPct val="20000"/>
              </a:spcBef>
            </a:pPr>
            <a:r>
              <a:rPr lang="en-US" sz="2000" dirty="0">
                <a:solidFill>
                  <a:srgbClr val="00447C"/>
                </a:solidFill>
                <a:latin typeface="Calibri" charset="0"/>
                <a:cs typeface="Arial" charset="0"/>
              </a:rPr>
              <a:t>High turbulence resulting in high frequency heterogeneity in space/time, high rates of bio-fouling, human presence</a:t>
            </a:r>
          </a:p>
        </p:txBody>
      </p:sp>
      <p:pic>
        <p:nvPicPr>
          <p:cNvPr id="23558" name="Picture 5" descr="upwelling-cartoon_v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0800000" flipH="1" flipV="1">
            <a:off x="1836738" y="1828800"/>
            <a:ext cx="2811462" cy="167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3559" name="Picture 7" descr="chl_sst_sep98"/>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3581400"/>
            <a:ext cx="3513138" cy="25225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3560" name="Picture 10" descr="OOI_map_new004.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981200"/>
            <a:ext cx="1371600" cy="1509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3561" name="Oval 11"/>
          <p:cNvSpPr>
            <a:spLocks noChangeArrowheads="1"/>
          </p:cNvSpPr>
          <p:nvPr/>
        </p:nvSpPr>
        <p:spPr bwMode="auto">
          <a:xfrm>
            <a:off x="635000" y="2209800"/>
            <a:ext cx="120650" cy="115888"/>
          </a:xfrm>
          <a:prstGeom prst="ellipse">
            <a:avLst/>
          </a:prstGeom>
          <a:solidFill>
            <a:srgbClr val="FF0000"/>
          </a:solidFill>
          <a:ln w="9525">
            <a:solidFill>
              <a:srgbClr val="FF0000"/>
            </a:solidFill>
            <a:round/>
            <a:headEnd/>
            <a:tailEnd/>
          </a:ln>
        </p:spPr>
        <p:txBody>
          <a:bodyPr/>
          <a:lstStyle/>
          <a:p>
            <a:endParaRPr lang="en-US" sz="2400">
              <a:solidFill>
                <a:srgbClr val="000000"/>
              </a:solidFill>
            </a:endParaRPr>
          </a:p>
        </p:txBody>
      </p:sp>
      <p:sp>
        <p:nvSpPr>
          <p:cNvPr id="23562" name="TextBox 14"/>
          <p:cNvSpPr txBox="1">
            <a:spLocks noChangeArrowheads="1"/>
          </p:cNvSpPr>
          <p:nvPr/>
        </p:nvSpPr>
        <p:spPr bwMode="auto">
          <a:xfrm>
            <a:off x="165055" y="1219200"/>
            <a:ext cx="4408579" cy="5232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b="1" dirty="0">
                <a:ea typeface="MS PGothic" charset="0"/>
                <a:cs typeface="MS PGothic" charset="0"/>
              </a:rPr>
              <a:t>An engineering driver to resolve how coastal jets </a:t>
            </a:r>
          </a:p>
          <a:p>
            <a:pPr algn="ctr" eaLnBrk="1" hangingPunct="1"/>
            <a:r>
              <a:rPr lang="en-US" b="1" dirty="0">
                <a:ea typeface="MS PGothic" charset="0"/>
                <a:cs typeface="MS PGothic" charset="0"/>
              </a:rPr>
              <a:t>s</a:t>
            </a:r>
            <a:r>
              <a:rPr lang="en-US" b="1" dirty="0" smtClean="0">
                <a:ea typeface="MS PGothic" charset="0"/>
                <a:cs typeface="MS PGothic" charset="0"/>
              </a:rPr>
              <a:t>tructure </a:t>
            </a:r>
            <a:r>
              <a:rPr lang="en-US" b="1" dirty="0">
                <a:ea typeface="MS PGothic" charset="0"/>
                <a:cs typeface="MS PGothic" charset="0"/>
              </a:rPr>
              <a:t>ecosystems and coastal chemistry</a:t>
            </a:r>
          </a:p>
        </p:txBody>
      </p:sp>
      <p:sp>
        <p:nvSpPr>
          <p:cNvPr id="23563" name="TextBox 15"/>
          <p:cNvSpPr txBox="1">
            <a:spLocks noChangeArrowheads="1"/>
          </p:cNvSpPr>
          <p:nvPr/>
        </p:nvSpPr>
        <p:spPr bwMode="auto">
          <a:xfrm>
            <a:off x="2438400" y="3657600"/>
            <a:ext cx="1138238"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solidFill>
                  <a:schemeClr val="bg1"/>
                </a:solidFill>
                <a:ea typeface="MS PGothic" charset="0"/>
                <a:cs typeface="MS PGothic" charset="0"/>
              </a:rPr>
              <a:t>temperature</a:t>
            </a:r>
          </a:p>
        </p:txBody>
      </p:sp>
      <p:sp>
        <p:nvSpPr>
          <p:cNvPr id="23564" name="TextBox 16"/>
          <p:cNvSpPr txBox="1">
            <a:spLocks noChangeArrowheads="1"/>
          </p:cNvSpPr>
          <p:nvPr/>
        </p:nvSpPr>
        <p:spPr bwMode="auto">
          <a:xfrm>
            <a:off x="779463" y="5664200"/>
            <a:ext cx="1287462"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a:ea typeface="MS PGothic" charset="0"/>
                <a:cs typeface="MS PGothic" charset="0"/>
              </a:rPr>
              <a:t>phytoplankton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453E7C50-C422-2846-BB42-C53C376349D9}" type="slidenum">
              <a:rPr lang="en-US" sz="900">
                <a:solidFill>
                  <a:srgbClr val="0C5890"/>
                </a:solidFill>
              </a:rPr>
              <a:pPr eaLnBrk="1" hangingPunct="1"/>
              <a:t>27</a:t>
            </a:fld>
            <a:endParaRPr lang="en-US" sz="900">
              <a:solidFill>
                <a:srgbClr val="0C5890"/>
              </a:solidFill>
            </a:endParaRPr>
          </a:p>
        </p:txBody>
      </p:sp>
      <p:sp>
        <p:nvSpPr>
          <p:cNvPr id="5" name="Title 1"/>
          <p:cNvSpPr txBox="1">
            <a:spLocks/>
          </p:cNvSpPr>
          <p:nvPr/>
        </p:nvSpPr>
        <p:spPr bwMode="auto">
          <a:xfrm>
            <a:off x="457200" y="609600"/>
            <a:ext cx="8229600" cy="609600"/>
          </a:xfrm>
          <a:prstGeom prst="rect">
            <a:avLst/>
          </a:prstGeom>
          <a:noFill/>
          <a:ln>
            <a:noFill/>
          </a:ln>
          <a:effectLst/>
          <a:extLst/>
        </p:spPr>
        <p:txBody>
          <a:bodyPr anchor="ctr"/>
          <a:lstStyle/>
          <a:p>
            <a:pPr algn="ctr" eaLnBrk="0" hangingPunct="0">
              <a:defRPr/>
            </a:pPr>
            <a:r>
              <a:rPr lang="en-US" sz="3200" kern="0" dirty="0">
                <a:solidFill>
                  <a:srgbClr val="0C5890"/>
                </a:solidFill>
                <a:latin typeface="+mj-lt"/>
                <a:ea typeface="MS PGothic" pitchFamily="34" charset="-128"/>
                <a:cs typeface="+mj-cs"/>
              </a:rPr>
              <a:t>Coastal Node: Endurance Array</a:t>
            </a:r>
          </a:p>
        </p:txBody>
      </p:sp>
      <p:pic>
        <p:nvPicPr>
          <p:cNvPr id="24580" name="Picture 16"/>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371600"/>
            <a:ext cx="3629025" cy="4619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581" name="Line 17"/>
          <p:cNvSpPr>
            <a:spLocks noChangeShapeType="1"/>
          </p:cNvSpPr>
          <p:nvPr/>
        </p:nvSpPr>
        <p:spPr bwMode="auto">
          <a:xfrm flipH="1">
            <a:off x="1395413" y="5181600"/>
            <a:ext cx="1173162" cy="3175"/>
          </a:xfrm>
          <a:prstGeom prst="line">
            <a:avLst/>
          </a:prstGeom>
          <a:noFill/>
          <a:ln w="19050">
            <a:solidFill>
              <a:srgbClr val="FF3300"/>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4582" name="Line 18"/>
          <p:cNvSpPr>
            <a:spLocks noChangeShapeType="1"/>
          </p:cNvSpPr>
          <p:nvPr/>
        </p:nvSpPr>
        <p:spPr bwMode="auto">
          <a:xfrm flipH="1">
            <a:off x="1322388" y="2362200"/>
            <a:ext cx="0" cy="2667000"/>
          </a:xfrm>
          <a:prstGeom prst="line">
            <a:avLst/>
          </a:prstGeom>
          <a:noFill/>
          <a:ln w="19050">
            <a:solidFill>
              <a:srgbClr val="FF3300"/>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24583" name="Group 15"/>
          <p:cNvGrpSpPr>
            <a:grpSpLocks/>
          </p:cNvGrpSpPr>
          <p:nvPr/>
        </p:nvGrpSpPr>
        <p:grpSpPr bwMode="auto">
          <a:xfrm>
            <a:off x="4572000" y="3048000"/>
            <a:ext cx="3886200" cy="3200400"/>
            <a:chOff x="3733800" y="2667000"/>
            <a:chExt cx="5486400" cy="4038600"/>
          </a:xfrm>
        </p:grpSpPr>
        <p:pic>
          <p:nvPicPr>
            <p:cNvPr id="24587" name="Picture 4" descr="OR profile_v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6484" b="25275"/>
            <a:stretch>
              <a:fillRect/>
            </a:stretch>
          </p:blipFill>
          <p:spPr bwMode="auto">
            <a:xfrm>
              <a:off x="3786188" y="2667000"/>
              <a:ext cx="5357813" cy="403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588" name="Line 6"/>
            <p:cNvSpPr>
              <a:spLocks noChangeShapeType="1"/>
            </p:cNvSpPr>
            <p:nvPr/>
          </p:nvSpPr>
          <p:spPr bwMode="auto">
            <a:xfrm flipH="1">
              <a:off x="4495800" y="2895600"/>
              <a:ext cx="4038600" cy="3175"/>
            </a:xfrm>
            <a:prstGeom prst="line">
              <a:avLst/>
            </a:prstGeom>
            <a:noFill/>
            <a:ln w="19050">
              <a:solidFill>
                <a:srgbClr val="FF3300"/>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4589" name="Text Box 7"/>
            <p:cNvSpPr txBox="1">
              <a:spLocks noChangeArrowheads="1"/>
            </p:cNvSpPr>
            <p:nvPr/>
          </p:nvSpPr>
          <p:spPr bwMode="auto">
            <a:xfrm>
              <a:off x="5867400" y="2743124"/>
              <a:ext cx="685800" cy="576943"/>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1200">
                  <a:solidFill>
                    <a:srgbClr val="FF0000"/>
                  </a:solidFill>
                  <a:latin typeface="Calibri" charset="0"/>
                  <a:ea typeface="MS PGothic" charset="0"/>
                  <a:cs typeface="MS PGothic" charset="0"/>
                </a:rPr>
                <a:t>60 km</a:t>
              </a:r>
              <a:endParaRPr lang="en-US" sz="1200">
                <a:latin typeface="Calibri" charset="0"/>
                <a:ea typeface="MS PGothic" charset="0"/>
                <a:cs typeface="MS PGothic" charset="0"/>
              </a:endParaRPr>
            </a:p>
          </p:txBody>
        </p:sp>
        <p:sp>
          <p:nvSpPr>
            <p:cNvPr id="24590" name="Line 9"/>
            <p:cNvSpPr>
              <a:spLocks noChangeShapeType="1"/>
            </p:cNvSpPr>
            <p:nvPr/>
          </p:nvSpPr>
          <p:spPr bwMode="auto">
            <a:xfrm flipH="1">
              <a:off x="8915400" y="3276600"/>
              <a:ext cx="0" cy="838200"/>
            </a:xfrm>
            <a:prstGeom prst="line">
              <a:avLst/>
            </a:prstGeom>
            <a:noFill/>
            <a:ln w="19050">
              <a:solidFill>
                <a:srgbClr val="FF3300"/>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4591" name="Text Box 10"/>
            <p:cNvSpPr txBox="1">
              <a:spLocks noChangeArrowheads="1"/>
            </p:cNvSpPr>
            <p:nvPr/>
          </p:nvSpPr>
          <p:spPr bwMode="auto">
            <a:xfrm>
              <a:off x="8610600" y="3504368"/>
              <a:ext cx="609600" cy="576943"/>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1200">
                  <a:solidFill>
                    <a:srgbClr val="FF0000"/>
                  </a:solidFill>
                  <a:latin typeface="Calibri" charset="0"/>
                  <a:ea typeface="MS PGothic" charset="0"/>
                  <a:cs typeface="MS PGothic" charset="0"/>
                </a:rPr>
                <a:t>25 m</a:t>
              </a:r>
            </a:p>
          </p:txBody>
        </p:sp>
        <p:sp>
          <p:nvSpPr>
            <p:cNvPr id="24592" name="Line 12"/>
            <p:cNvSpPr>
              <a:spLocks noChangeShapeType="1"/>
            </p:cNvSpPr>
            <p:nvPr/>
          </p:nvSpPr>
          <p:spPr bwMode="auto">
            <a:xfrm flipH="1" flipV="1">
              <a:off x="4114800" y="3124200"/>
              <a:ext cx="0" cy="3197225"/>
            </a:xfrm>
            <a:prstGeom prst="line">
              <a:avLst/>
            </a:prstGeom>
            <a:noFill/>
            <a:ln w="19050">
              <a:solidFill>
                <a:srgbClr val="FF3300"/>
              </a:solidFill>
              <a:round/>
              <a:headEnd type="triangle" w="med" len="med"/>
              <a:tailEnd type="triangl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4593" name="Text Box 13"/>
            <p:cNvSpPr txBox="1">
              <a:spLocks noChangeArrowheads="1"/>
            </p:cNvSpPr>
            <p:nvPr/>
          </p:nvSpPr>
          <p:spPr bwMode="auto">
            <a:xfrm>
              <a:off x="3733800" y="3502365"/>
              <a:ext cx="685800" cy="576943"/>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50000"/>
                </a:spcBef>
              </a:pPr>
              <a:r>
                <a:rPr lang="en-US" sz="1200">
                  <a:solidFill>
                    <a:srgbClr val="FF0000"/>
                  </a:solidFill>
                  <a:latin typeface="Calibri" charset="0"/>
                  <a:ea typeface="MS PGothic" charset="0"/>
                  <a:cs typeface="MS PGothic" charset="0"/>
                </a:rPr>
                <a:t>500 m</a:t>
              </a:r>
            </a:p>
          </p:txBody>
        </p:sp>
      </p:grpSp>
      <p:sp>
        <p:nvSpPr>
          <p:cNvPr id="24584" name="Rectangle 14"/>
          <p:cNvSpPr>
            <a:spLocks noChangeArrowheads="1"/>
          </p:cNvSpPr>
          <p:nvPr/>
        </p:nvSpPr>
        <p:spPr bwMode="auto">
          <a:xfrm>
            <a:off x="4114800" y="1219200"/>
            <a:ext cx="50292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marL="117475">
              <a:spcBef>
                <a:spcPct val="10000"/>
              </a:spcBef>
            </a:pPr>
            <a:r>
              <a:rPr lang="en-US" sz="1800" dirty="0">
                <a:solidFill>
                  <a:srgbClr val="00447C"/>
                </a:solidFill>
                <a:latin typeface="Calibri" charset="0"/>
                <a:ea typeface="MS PGothic" charset="0"/>
                <a:cs typeface="MS PGothic" charset="0"/>
              </a:rPr>
              <a:t>Engineering Design: Multi-element, multi-scale cabled, high power and bandwidth Fixed and mobile assets deployed for long term sustained time series. Network consists of surface profiling floats, subsurface floats, coastal gliders, and subsurface electro-optical cable.</a:t>
            </a:r>
            <a:endParaRPr lang="en-US" sz="1800" dirty="0">
              <a:solidFill>
                <a:srgbClr val="FF0000"/>
              </a:solidFill>
              <a:latin typeface="Calibri" charset="0"/>
              <a:ea typeface="MS PGothic" charset="0"/>
              <a:cs typeface="MS PGothic" charset="0"/>
            </a:endParaRPr>
          </a:p>
          <a:p>
            <a:pPr marL="342900" indent="-342900">
              <a:spcBef>
                <a:spcPct val="10000"/>
              </a:spcBef>
            </a:pPr>
            <a:r>
              <a:rPr lang="en-US" sz="1800" dirty="0">
                <a:solidFill>
                  <a:srgbClr val="00447C"/>
                </a:solidFill>
                <a:latin typeface="Calibri" charset="0"/>
                <a:ea typeface="MS PGothic" charset="0"/>
                <a:cs typeface="MS PGothic" charset="0"/>
              </a:rPr>
              <a:t> </a:t>
            </a:r>
          </a:p>
        </p:txBody>
      </p:sp>
      <p:sp>
        <p:nvSpPr>
          <p:cNvPr id="24585" name="Rectangle 18"/>
          <p:cNvSpPr>
            <a:spLocks noChangeArrowheads="1"/>
          </p:cNvSpPr>
          <p:nvPr/>
        </p:nvSpPr>
        <p:spPr bwMode="auto">
          <a:xfrm>
            <a:off x="1676400" y="5257800"/>
            <a:ext cx="76517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solidFill>
                  <a:srgbClr val="FF0000"/>
                </a:solidFill>
                <a:latin typeface="Calibri" charset="0"/>
                <a:ea typeface="MS PGothic" charset="0"/>
                <a:cs typeface="MS PGothic" charset="0"/>
              </a:rPr>
              <a:t>125 km</a:t>
            </a:r>
            <a:endParaRPr lang="en-US">
              <a:ea typeface="MS PGothic" charset="0"/>
              <a:cs typeface="MS PGothic" charset="0"/>
            </a:endParaRPr>
          </a:p>
        </p:txBody>
      </p:sp>
      <p:sp>
        <p:nvSpPr>
          <p:cNvPr id="24586" name="Rectangle 19"/>
          <p:cNvSpPr>
            <a:spLocks noChangeArrowheads="1"/>
          </p:cNvSpPr>
          <p:nvPr/>
        </p:nvSpPr>
        <p:spPr bwMode="auto">
          <a:xfrm rot="-5400000">
            <a:off x="681037" y="3386138"/>
            <a:ext cx="765175" cy="30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solidFill>
                  <a:srgbClr val="FF0000"/>
                </a:solidFill>
                <a:latin typeface="Calibri" charset="0"/>
                <a:ea typeface="MS PGothic" charset="0"/>
                <a:cs typeface="MS PGothic" charset="0"/>
              </a:rPr>
              <a:t>500 km</a:t>
            </a:r>
            <a:endParaRPr lang="en-US">
              <a:ea typeface="MS PGothic" charset="0"/>
              <a:cs typeface="MS PGothic"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4800" y="533400"/>
            <a:ext cx="8229600" cy="609600"/>
          </a:xfrm>
        </p:spPr>
        <p:txBody>
          <a:bodyPr/>
          <a:lstStyle/>
          <a:p>
            <a:r>
              <a:rPr lang="en-US" sz="2400" dirty="0" smtClean="0">
                <a:ea typeface="ＭＳ Ｐゴシック"/>
              </a:rPr>
              <a:t>Coastal and Global Scale Nodes Year 2 Design Milestones</a:t>
            </a:r>
          </a:p>
        </p:txBody>
      </p:sp>
      <p:sp>
        <p:nvSpPr>
          <p:cNvPr id="21507" name="Content Placeholder 2"/>
          <p:cNvSpPr>
            <a:spLocks noGrp="1"/>
          </p:cNvSpPr>
          <p:nvPr>
            <p:ph idx="1"/>
          </p:nvPr>
        </p:nvSpPr>
        <p:spPr/>
        <p:txBody>
          <a:bodyPr/>
          <a:lstStyle/>
          <a:p>
            <a:r>
              <a:rPr lang="en-US" sz="2000" dirty="0" smtClean="0">
                <a:ea typeface="ＭＳ Ｐゴシック"/>
              </a:rPr>
              <a:t>At Sea Test 2 (AST2) Telemetry and Platform Controller Hardware and Software PDR: April  2011</a:t>
            </a:r>
          </a:p>
          <a:p>
            <a:r>
              <a:rPr lang="en-US" sz="2000" dirty="0" smtClean="0">
                <a:ea typeface="ＭＳ Ｐゴシック"/>
              </a:rPr>
              <a:t>AST2 Benthic Anchor Recovery Frame (BARF) PDR: April 2011</a:t>
            </a:r>
          </a:p>
          <a:p>
            <a:r>
              <a:rPr lang="en-US" sz="2000" dirty="0" smtClean="0">
                <a:ea typeface="ＭＳ Ｐゴシック"/>
              </a:rPr>
              <a:t>Benthic Experiment Package (BEP) Part 2 PDR: January 2011</a:t>
            </a:r>
          </a:p>
          <a:p>
            <a:r>
              <a:rPr lang="en-US" sz="2000" dirty="0" smtClean="0">
                <a:ea typeface="ＭＳ Ｐゴシック"/>
              </a:rPr>
              <a:t>AST2 Coastal Surface Mooring PDR: January 2011</a:t>
            </a:r>
          </a:p>
          <a:p>
            <a:r>
              <a:rPr lang="en-US" sz="2000" dirty="0" smtClean="0">
                <a:ea typeface="ＭＳ Ｐゴシック"/>
              </a:rPr>
              <a:t>AST2 Global Hybrid Profiler (GHP) PDR: January 2011</a:t>
            </a:r>
          </a:p>
          <a:p>
            <a:r>
              <a:rPr lang="en-US" sz="2000" dirty="0" smtClean="0">
                <a:ea typeface="ＭＳ Ｐゴシック"/>
              </a:rPr>
              <a:t>Power Systems Controller (PSC) PDR: December 2010</a:t>
            </a:r>
          </a:p>
          <a:p>
            <a:r>
              <a:rPr lang="en-US" sz="2000" dirty="0" smtClean="0">
                <a:ea typeface="ＭＳ Ｐゴシック"/>
              </a:rPr>
              <a:t>Benthic Experiment Package (BEP) Part1 PDR: November 2010</a:t>
            </a:r>
          </a:p>
          <a:p>
            <a:r>
              <a:rPr lang="en-US" sz="2000" dirty="0" smtClean="0">
                <a:ea typeface="ＭＳ Ｐゴシック"/>
              </a:rPr>
              <a:t>Surface Buoy PDR: October 2010</a:t>
            </a:r>
          </a:p>
        </p:txBody>
      </p:sp>
      <p:sp>
        <p:nvSpPr>
          <p:cNvPr id="21508" name="Slide Number Placeholder 3"/>
          <p:cNvSpPr>
            <a:spLocks noGrp="1"/>
          </p:cNvSpPr>
          <p:nvPr>
            <p:ph type="sldNum" sz="quarter" idx="10"/>
          </p:nvPr>
        </p:nvSpPr>
        <p:spPr>
          <a:noFill/>
          <a:ln>
            <a:miter lim="800000"/>
            <a:headEnd/>
            <a:tailEnd/>
          </a:ln>
        </p:spPr>
        <p:txBody>
          <a:bodyPr/>
          <a:lstStyle/>
          <a:p>
            <a:fld id="{DE23ACD2-7DE6-4480-A8EF-573E9D37E742}" type="slidenum">
              <a:rPr lang="en-US" smtClean="0">
                <a:latin typeface="Arial" pitchFamily="34" charset="0"/>
                <a:ea typeface="ＭＳ Ｐゴシック"/>
                <a:cs typeface="ＭＳ Ｐゴシック"/>
              </a:rPr>
              <a:pPr/>
              <a:t>28</a:t>
            </a:fld>
            <a:endParaRPr lang="en-US" smtClean="0">
              <a:latin typeface="Arial" pitchFamily="34"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OOI requirements are controlled in DOORS</a:t>
            </a:r>
            <a:endParaRPr lang="en-US" dirty="0"/>
          </a:p>
        </p:txBody>
      </p:sp>
      <p:pic>
        <p:nvPicPr>
          <p:cNvPr id="6" name="Content Placeholder 5" descr="1120-00000_Requirements_Module_Hierarchy_2011-04-12_ver_6-10.jpg"/>
          <p:cNvPicPr>
            <a:picLocks noGrp="1" noChangeAspect="1"/>
          </p:cNvPicPr>
          <p:nvPr>
            <p:ph idx="1"/>
          </p:nvPr>
        </p:nvPicPr>
        <p:blipFill>
          <a:blip r:embed="rId2"/>
          <a:stretch>
            <a:fillRect/>
          </a:stretch>
        </p:blipFill>
        <p:spPr>
          <a:xfrm>
            <a:off x="1219200" y="1245930"/>
            <a:ext cx="6624495" cy="4926270"/>
          </a:xfrm>
        </p:spPr>
      </p:pic>
      <p:sp>
        <p:nvSpPr>
          <p:cNvPr id="4" name="Slide Number Placeholder 3"/>
          <p:cNvSpPr>
            <a:spLocks noGrp="1"/>
          </p:cNvSpPr>
          <p:nvPr>
            <p:ph type="sldNum" sz="quarter" idx="10"/>
          </p:nvPr>
        </p:nvSpPr>
        <p:spPr/>
        <p:txBody>
          <a:bodyPr/>
          <a:lstStyle/>
          <a:p>
            <a:fld id="{1EB77143-FE43-F14F-B5DE-B4231E2382B3}" type="slidenum">
              <a:rPr lang="en-US" smtClean="0"/>
              <a:pPr/>
              <a:t>2</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E6E97CCF-0D82-7544-8D8A-116B57461277}" type="slidenum">
              <a:rPr lang="en-US" sz="900">
                <a:solidFill>
                  <a:srgbClr val="0C5890"/>
                </a:solidFill>
              </a:rPr>
              <a:pPr eaLnBrk="1" hangingPunct="1"/>
              <a:t>29</a:t>
            </a:fld>
            <a:endParaRPr lang="en-US" sz="900">
              <a:solidFill>
                <a:srgbClr val="0C5890"/>
              </a:solidFill>
            </a:endParaRPr>
          </a:p>
        </p:txBody>
      </p:sp>
      <p:pic>
        <p:nvPicPr>
          <p:cNvPr id="25603"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0900" y="1206500"/>
            <a:ext cx="7086600" cy="50625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5604"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076" r="10378"/>
          <a:stretch>
            <a:fillRect/>
          </a:stretch>
        </p:blipFill>
        <p:spPr bwMode="auto">
          <a:xfrm>
            <a:off x="0" y="3657600"/>
            <a:ext cx="2117725" cy="2590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5605" name="TextBox 6"/>
          <p:cNvSpPr txBox="1">
            <a:spLocks noChangeArrowheads="1"/>
          </p:cNvSpPr>
          <p:nvPr/>
        </p:nvSpPr>
        <p:spPr bwMode="auto">
          <a:xfrm>
            <a:off x="1447800" y="609600"/>
            <a:ext cx="6249988" cy="5794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sz="3200" dirty="0" smtClean="0">
                <a:solidFill>
                  <a:srgbClr val="0070C0"/>
                </a:solidFill>
                <a:ea typeface="MS PGothic" charset="0"/>
                <a:cs typeface="MS PGothic" charset="0"/>
              </a:rPr>
              <a:t>ISMT2 </a:t>
            </a:r>
            <a:r>
              <a:rPr lang="en-US" sz="3200" dirty="0">
                <a:solidFill>
                  <a:srgbClr val="0070C0"/>
                </a:solidFill>
                <a:ea typeface="MS PGothic" charset="0"/>
                <a:cs typeface="MS PGothic" charset="0"/>
              </a:rPr>
              <a:t>Test Mooring Deployment</a:t>
            </a:r>
          </a:p>
        </p:txBody>
      </p:sp>
      <p:sp>
        <p:nvSpPr>
          <p:cNvPr id="25606" name="Rectangle 8"/>
          <p:cNvSpPr>
            <a:spLocks noChangeArrowheads="1"/>
          </p:cNvSpPr>
          <p:nvPr/>
        </p:nvSpPr>
        <p:spPr bwMode="auto">
          <a:xfrm>
            <a:off x="-88900" y="1422400"/>
            <a:ext cx="2286000" cy="1903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gn="ctr"/>
            <a:r>
              <a:rPr lang="en-US" sz="1700">
                <a:ea typeface="MS PGothic" charset="0"/>
                <a:cs typeface="MS PGothic" charset="0"/>
              </a:rPr>
              <a:t>OOI deployed a test mooring from the RV Wecoma on March 19, 2011.  The surface moorings have provided real-time data to shore. </a:t>
            </a:r>
          </a:p>
        </p:txBody>
      </p:sp>
      <p:pic>
        <p:nvPicPr>
          <p:cNvPr id="11" name="Picture 10"/>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0000" y="1143000"/>
            <a:ext cx="6375400" cy="51387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ea typeface="ＭＳ Ｐゴシック"/>
              </a:rPr>
              <a:t>ISMT2 Reviews</a:t>
            </a:r>
          </a:p>
        </p:txBody>
      </p:sp>
      <p:sp>
        <p:nvSpPr>
          <p:cNvPr id="23555" name="Content Placeholder 2"/>
          <p:cNvSpPr>
            <a:spLocks noGrp="1"/>
          </p:cNvSpPr>
          <p:nvPr>
            <p:ph idx="1"/>
          </p:nvPr>
        </p:nvSpPr>
        <p:spPr/>
        <p:txBody>
          <a:bodyPr/>
          <a:lstStyle/>
          <a:p>
            <a:r>
              <a:rPr lang="en-US" dirty="0" smtClean="0">
                <a:ea typeface="ＭＳ Ｐゴシック"/>
              </a:rPr>
              <a:t>In Shore Mooring Test 2 (ISMT2) TRR: March 16, 2011</a:t>
            </a:r>
          </a:p>
          <a:p>
            <a:r>
              <a:rPr lang="en-US" dirty="0" smtClean="0">
                <a:ea typeface="ＭＳ Ｐゴシック"/>
              </a:rPr>
              <a:t>In Shore Mooring Test 2 (ISMT2) CDR: January 11, 2011</a:t>
            </a:r>
          </a:p>
        </p:txBody>
      </p:sp>
      <p:sp>
        <p:nvSpPr>
          <p:cNvPr id="23556" name="Slide Number Placeholder 3"/>
          <p:cNvSpPr>
            <a:spLocks noGrp="1"/>
          </p:cNvSpPr>
          <p:nvPr>
            <p:ph type="sldNum" sz="quarter" idx="10"/>
          </p:nvPr>
        </p:nvSpPr>
        <p:spPr>
          <a:noFill/>
          <a:ln>
            <a:miter lim="800000"/>
            <a:headEnd/>
            <a:tailEnd/>
          </a:ln>
        </p:spPr>
        <p:txBody>
          <a:bodyPr/>
          <a:lstStyle/>
          <a:p>
            <a:fld id="{61545C1F-9FD4-4CC7-9835-DCAADE96773E}" type="slidenum">
              <a:rPr lang="en-US" smtClean="0">
                <a:latin typeface="Arial" pitchFamily="34" charset="0"/>
                <a:ea typeface="ＭＳ Ｐゴシック"/>
                <a:cs typeface="ＭＳ Ｐゴシック"/>
              </a:rPr>
              <a:pPr/>
              <a:t>30</a:t>
            </a:fld>
            <a:endParaRPr lang="en-US" smtClean="0">
              <a:latin typeface="Arial" pitchFamily="34"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1.4 Regional Scale Nodes</a:t>
            </a:r>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31</a:t>
            </a:fld>
            <a:endParaRPr lang="en-US"/>
          </a:p>
        </p:txBody>
      </p:sp>
      <p:pic>
        <p:nvPicPr>
          <p:cNvPr id="7" name="Content Placeholder 6" descr="Construction_WBS_Chart_RSN_2011-04-29_ver_0-02.jpg"/>
          <p:cNvPicPr>
            <a:picLocks noGrp="1" noChangeAspect="1"/>
          </p:cNvPicPr>
          <p:nvPr>
            <p:ph idx="1"/>
          </p:nvPr>
        </p:nvPicPr>
        <p:blipFill>
          <a:blip r:embed="rId2"/>
          <a:stretch>
            <a:fillRect/>
          </a:stretch>
        </p:blipFill>
        <p:spPr>
          <a:xfrm>
            <a:off x="2438400" y="1295400"/>
            <a:ext cx="3689694"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Regional Scale Nodes Design Configuration Items</a:t>
            </a:r>
            <a:endParaRPr lang="en-US" sz="2800"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32</a:t>
            </a:fld>
            <a:endParaRPr lang="en-US"/>
          </a:p>
        </p:txBody>
      </p:sp>
      <p:pic>
        <p:nvPicPr>
          <p:cNvPr id="7" name="Content Placeholder 6" descr="1100-00003_Tracked_Design_Items_OOI_2011-04-28_ver_0-24(1).jpg"/>
          <p:cNvPicPr>
            <a:picLocks noGrp="1" noChangeAspect="1"/>
          </p:cNvPicPr>
          <p:nvPr>
            <p:ph idx="1"/>
          </p:nvPr>
        </p:nvPicPr>
        <p:blipFill rotWithShape="1">
          <a:blip r:embed="rId2"/>
          <a:srcRect l="4251" t="5052" r="36929" b="59480"/>
          <a:stretch/>
        </p:blipFill>
        <p:spPr>
          <a:xfrm>
            <a:off x="1828800" y="1371600"/>
            <a:ext cx="5957273" cy="46482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a:xfrm>
            <a:off x="76200" y="762000"/>
            <a:ext cx="8991600" cy="1066800"/>
          </a:xfrm>
        </p:spPr>
        <p:txBody>
          <a:bodyPr/>
          <a:lstStyle/>
          <a:p>
            <a:pPr eaLnBrk="1" hangingPunct="1"/>
            <a:r>
              <a:rPr lang="en-US" sz="2800" dirty="0" smtClean="0">
                <a:latin typeface="Arial" charset="0"/>
                <a:ea typeface="MS PGothic" charset="0"/>
              </a:rPr>
              <a:t>Regional Cabled Network </a:t>
            </a:r>
            <a:br>
              <a:rPr lang="en-US" sz="2800" dirty="0" smtClean="0">
                <a:latin typeface="Arial" charset="0"/>
                <a:ea typeface="MS PGothic" charset="0"/>
              </a:rPr>
            </a:br>
            <a:r>
              <a:rPr lang="en-US" sz="2000" dirty="0" smtClean="0">
                <a:ea typeface="MS PGothic" charset="0"/>
                <a:cs typeface="MS PGothic" charset="0"/>
              </a:rPr>
              <a:t>An </a:t>
            </a:r>
            <a:r>
              <a:rPr lang="en-US" sz="2000" dirty="0">
                <a:ea typeface="MS PGothic" charset="0"/>
                <a:cs typeface="MS PGothic" charset="0"/>
              </a:rPr>
              <a:t>800 km Electro-optical Backbone </a:t>
            </a:r>
            <a:r>
              <a:rPr lang="en-US" sz="2000" dirty="0" smtClean="0">
                <a:ea typeface="MS PGothic" charset="0"/>
                <a:cs typeface="MS PGothic" charset="0"/>
              </a:rPr>
              <a:t>Provides </a:t>
            </a:r>
            <a:r>
              <a:rPr lang="en-US" sz="2000" dirty="0">
                <a:ea typeface="MS PGothic" charset="0"/>
                <a:cs typeface="MS PGothic" charset="0"/>
              </a:rPr>
              <a:t>Scientists with </a:t>
            </a:r>
            <a:r>
              <a:rPr lang="en-US" sz="2000" dirty="0" smtClean="0">
                <a:ea typeface="MS PGothic" charset="0"/>
                <a:cs typeface="MS PGothic" charset="0"/>
              </a:rPr>
              <a:t>Multiple Subsea </a:t>
            </a:r>
            <a:r>
              <a:rPr lang="en-US" sz="2000" dirty="0">
                <a:ea typeface="MS PGothic" charset="0"/>
                <a:cs typeface="MS PGothic" charset="0"/>
              </a:rPr>
              <a:t>Power and Communications Nodes</a:t>
            </a:r>
            <a:r>
              <a:rPr lang="en-US" sz="2000" dirty="0" smtClean="0">
                <a:ea typeface="MS PGothic" charset="0"/>
                <a:cs typeface="MS PGothic" charset="0"/>
              </a:rPr>
              <a:t>. Each node provides 8 kW and 10 Gb/s. </a:t>
            </a:r>
            <a:endParaRPr lang="en-US" sz="2000" dirty="0">
              <a:latin typeface="Arial" charset="0"/>
              <a:ea typeface="MS PGothic" charset="0"/>
            </a:endParaRPr>
          </a:p>
        </p:txBody>
      </p:sp>
      <p:sp>
        <p:nvSpPr>
          <p:cNvPr id="26627"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B842D2F-2E0B-454F-B8A3-16935867FFFE}" type="slidenum">
              <a:rPr lang="en-US" sz="900">
                <a:solidFill>
                  <a:srgbClr val="0C5890"/>
                </a:solidFill>
              </a:rPr>
              <a:pPr eaLnBrk="1" hangingPunct="1"/>
              <a:t>33</a:t>
            </a:fld>
            <a:endParaRPr lang="en-US" sz="900">
              <a:solidFill>
                <a:srgbClr val="0C5890"/>
              </a:solidFill>
            </a:endParaRPr>
          </a:p>
        </p:txBody>
      </p:sp>
      <p:sp>
        <p:nvSpPr>
          <p:cNvPr id="26629" name="TextBox 5"/>
          <p:cNvSpPr txBox="1">
            <a:spLocks noChangeArrowheads="1"/>
          </p:cNvSpPr>
          <p:nvPr/>
        </p:nvSpPr>
        <p:spPr bwMode="auto">
          <a:xfrm>
            <a:off x="4478176" y="1196975"/>
            <a:ext cx="255924" cy="4001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000" dirty="0" smtClean="0">
                <a:ea typeface="MS PGothic" charset="0"/>
                <a:cs typeface="MS PGothic" charset="0"/>
              </a:rPr>
              <a:t>.</a:t>
            </a:r>
            <a:endParaRPr lang="en-US" sz="2000" dirty="0">
              <a:ea typeface="MS PGothic" charset="0"/>
              <a:cs typeface="MS PGothic" charset="0"/>
            </a:endParaRPr>
          </a:p>
        </p:txBody>
      </p:sp>
      <p:pic>
        <p:nvPicPr>
          <p:cNvPr id="26630" name="Picture 6"/>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1828800"/>
            <a:ext cx="7924800" cy="4452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81" name="Picture 9"/>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5038" y="2057400"/>
            <a:ext cx="3098800" cy="3810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tile tx="0" ty="0" sx="100000" sy="100000" flip="none" algn="tl"/>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28674"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18456EB2-B2E8-6B41-B5A0-8214717C673C}" type="slidenum">
              <a:rPr lang="en-US" sz="900">
                <a:solidFill>
                  <a:srgbClr val="0C5890"/>
                </a:solidFill>
              </a:rPr>
              <a:pPr eaLnBrk="1" hangingPunct="1"/>
              <a:t>34</a:t>
            </a:fld>
            <a:endParaRPr lang="en-US" sz="900">
              <a:solidFill>
                <a:srgbClr val="0C5890"/>
              </a:solidFill>
            </a:endParaRPr>
          </a:p>
        </p:txBody>
      </p:sp>
      <p:sp>
        <p:nvSpPr>
          <p:cNvPr id="28675" name="Title 1"/>
          <p:cNvSpPr>
            <a:spLocks noGrp="1"/>
          </p:cNvSpPr>
          <p:nvPr>
            <p:ph type="title"/>
          </p:nvPr>
        </p:nvSpPr>
        <p:spPr>
          <a:xfrm>
            <a:off x="1143000" y="609600"/>
            <a:ext cx="8229600" cy="609600"/>
          </a:xfrm>
        </p:spPr>
        <p:txBody>
          <a:bodyPr/>
          <a:lstStyle/>
          <a:p>
            <a:r>
              <a:rPr lang="en-US" dirty="0" smtClean="0">
                <a:latin typeface="Arial" charset="0"/>
                <a:ea typeface="MS PGothic" charset="0"/>
              </a:rPr>
              <a:t>Regional Cabled Network</a:t>
            </a:r>
            <a:endParaRPr lang="en-US" dirty="0">
              <a:latin typeface="Arial" charset="0"/>
              <a:ea typeface="MS PGothic" charset="0"/>
            </a:endParaRPr>
          </a:p>
        </p:txBody>
      </p:sp>
      <p:pic>
        <p:nvPicPr>
          <p:cNvPr id="28676"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2486"/>
          <a:stretch>
            <a:fillRect/>
          </a:stretch>
        </p:blipFill>
        <p:spPr bwMode="auto">
          <a:xfrm>
            <a:off x="152400" y="2286000"/>
            <a:ext cx="2438400" cy="3695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8677" name="TextBox 10"/>
          <p:cNvSpPr txBox="1">
            <a:spLocks noChangeArrowheads="1"/>
          </p:cNvSpPr>
          <p:nvPr/>
        </p:nvSpPr>
        <p:spPr bwMode="auto">
          <a:xfrm>
            <a:off x="228600" y="1371600"/>
            <a:ext cx="4249738" cy="73866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b="1" dirty="0" smtClean="0">
                <a:ea typeface="MS PGothic" charset="0"/>
                <a:cs typeface="MS PGothic" charset="0"/>
              </a:rPr>
              <a:t>An </a:t>
            </a:r>
            <a:r>
              <a:rPr lang="en-US" b="1" dirty="0">
                <a:ea typeface="MS PGothic" charset="0"/>
                <a:cs typeface="MS PGothic" charset="0"/>
              </a:rPr>
              <a:t>engineering driver is to sample the lithosphere, methane hydrate, and </a:t>
            </a:r>
            <a:r>
              <a:rPr lang="en-US" b="1" dirty="0" smtClean="0">
                <a:ea typeface="MS PGothic" charset="0"/>
                <a:cs typeface="MS PGothic" charset="0"/>
              </a:rPr>
              <a:t>overlying </a:t>
            </a:r>
            <a:r>
              <a:rPr lang="en-US" b="1" dirty="0">
                <a:ea typeface="MS PGothic" charset="0"/>
                <a:cs typeface="MS PGothic" charset="0"/>
              </a:rPr>
              <a:t>water column</a:t>
            </a:r>
          </a:p>
        </p:txBody>
      </p:sp>
      <p:sp>
        <p:nvSpPr>
          <p:cNvPr id="28679" name="Rectangle 5"/>
          <p:cNvSpPr>
            <a:spLocks noChangeArrowheads="1"/>
          </p:cNvSpPr>
          <p:nvPr/>
        </p:nvSpPr>
        <p:spPr bwMode="auto">
          <a:xfrm>
            <a:off x="4876800" y="1371600"/>
            <a:ext cx="4038600" cy="1981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a:solidFill>
                  <a:srgbClr val="00447C"/>
                </a:solidFill>
                <a:latin typeface="Calibri" charset="0"/>
                <a:cs typeface="Arial" charset="0"/>
              </a:rPr>
              <a:t>Observing  Requirements: </a:t>
            </a:r>
            <a:r>
              <a:rPr lang="en-US" sz="2000">
                <a:solidFill>
                  <a:srgbClr val="00447C"/>
                </a:solidFill>
                <a:latin typeface="Calibri" charset="0"/>
                <a:cs typeface="Arial" charset="0"/>
              </a:rPr>
              <a:t>High frequency physical, chemical, and biological data below, within the methane hydrate, and the overlying water column.</a:t>
            </a:r>
          </a:p>
        </p:txBody>
      </p:sp>
      <p:sp>
        <p:nvSpPr>
          <p:cNvPr id="28680" name="Rectangle 6"/>
          <p:cNvSpPr>
            <a:spLocks noChangeArrowheads="1"/>
          </p:cNvSpPr>
          <p:nvPr/>
        </p:nvSpPr>
        <p:spPr bwMode="auto">
          <a:xfrm>
            <a:off x="4876800" y="3579813"/>
            <a:ext cx="4038600" cy="236988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gn="ctr">
              <a:spcBef>
                <a:spcPct val="20000"/>
              </a:spcBef>
            </a:pPr>
            <a:r>
              <a:rPr lang="en-US" sz="2400" dirty="0">
                <a:solidFill>
                  <a:srgbClr val="00447C"/>
                </a:solidFill>
                <a:latin typeface="Calibri" charset="0"/>
                <a:cs typeface="Arial" charset="0"/>
              </a:rPr>
              <a:t>  </a:t>
            </a:r>
            <a:r>
              <a:rPr lang="en-US" sz="2400" dirty="0" smtClean="0">
                <a:solidFill>
                  <a:srgbClr val="00447C"/>
                </a:solidFill>
                <a:latin typeface="Calibri" charset="0"/>
                <a:cs typeface="Arial" charset="0"/>
              </a:rPr>
              <a:t>•  Engineering </a:t>
            </a:r>
            <a:r>
              <a:rPr lang="en-US" sz="2400" dirty="0">
                <a:solidFill>
                  <a:srgbClr val="00447C"/>
                </a:solidFill>
                <a:latin typeface="Calibri" charset="0"/>
                <a:cs typeface="Arial" charset="0"/>
              </a:rPr>
              <a:t>Drivers: </a:t>
            </a:r>
            <a:r>
              <a:rPr lang="en-US" sz="2000" dirty="0" smtClean="0">
                <a:solidFill>
                  <a:srgbClr val="00447C"/>
                </a:solidFill>
                <a:latin typeface="Calibri" charset="0"/>
                <a:cs typeface="Arial" charset="0"/>
              </a:rPr>
              <a:t>High</a:t>
            </a:r>
            <a:endParaRPr lang="en-US" sz="2000" dirty="0">
              <a:solidFill>
                <a:srgbClr val="00447C"/>
              </a:solidFill>
              <a:latin typeface="Calibri" charset="0"/>
              <a:cs typeface="Arial" charset="0"/>
            </a:endParaRPr>
          </a:p>
          <a:p>
            <a:pPr marL="342900" indent="-342900" algn="ctr">
              <a:spcBef>
                <a:spcPct val="20000"/>
              </a:spcBef>
            </a:pPr>
            <a:r>
              <a:rPr lang="en-US" sz="2000" dirty="0" smtClean="0">
                <a:solidFill>
                  <a:srgbClr val="00447C"/>
                </a:solidFill>
                <a:latin typeface="Calibri" charset="0"/>
                <a:cs typeface="Arial" charset="0"/>
              </a:rPr>
              <a:t>H    </a:t>
            </a:r>
            <a:r>
              <a:rPr lang="en-US" sz="2000" dirty="0">
                <a:solidFill>
                  <a:srgbClr val="00447C"/>
                </a:solidFill>
                <a:latin typeface="Calibri" charset="0"/>
                <a:cs typeface="Arial" charset="0"/>
              </a:rPr>
              <a:t>power and bandwidth required to support seismic, chemical, and geophysical </a:t>
            </a:r>
            <a:r>
              <a:rPr lang="en-US" sz="2000" dirty="0" smtClean="0">
                <a:solidFill>
                  <a:srgbClr val="00447C"/>
                </a:solidFill>
                <a:latin typeface="Calibri" charset="0"/>
                <a:cs typeface="Arial" charset="0"/>
              </a:rPr>
              <a:t>and water column measurements</a:t>
            </a:r>
            <a:r>
              <a:rPr lang="en-US" sz="2000" dirty="0">
                <a:solidFill>
                  <a:srgbClr val="00447C"/>
                </a:solidFill>
                <a:latin typeface="Calibri" charset="0"/>
                <a:cs typeface="Arial" charset="0"/>
              </a:rPr>
              <a:t>. S</a:t>
            </a:r>
            <a:r>
              <a:rPr lang="en-US" sz="2000" dirty="0" smtClean="0">
                <a:solidFill>
                  <a:srgbClr val="00447C"/>
                </a:solidFill>
                <a:latin typeface="Calibri" charset="0"/>
                <a:cs typeface="Arial" charset="0"/>
              </a:rPr>
              <a:t>ensors </a:t>
            </a:r>
            <a:r>
              <a:rPr lang="en-US" sz="2000" dirty="0">
                <a:solidFill>
                  <a:srgbClr val="00447C"/>
                </a:solidFill>
                <a:latin typeface="Calibri" charset="0"/>
                <a:cs typeface="Arial" charset="0"/>
              </a:rPr>
              <a:t>require high frequency information to resolve rapid responses </a:t>
            </a:r>
          </a:p>
        </p:txBody>
      </p:sp>
      <p:sp>
        <p:nvSpPr>
          <p:cNvPr id="28682" name="Rectangle 10"/>
          <p:cNvSpPr>
            <a:spLocks noChangeArrowheads="1"/>
          </p:cNvSpPr>
          <p:nvPr/>
        </p:nvSpPr>
        <p:spPr bwMode="auto">
          <a:xfrm>
            <a:off x="2590800" y="2286000"/>
            <a:ext cx="304800" cy="35814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3" name="Rectangle 11"/>
          <p:cNvSpPr>
            <a:spLocks noChangeArrowheads="1"/>
          </p:cNvSpPr>
          <p:nvPr/>
        </p:nvSpPr>
        <p:spPr bwMode="auto">
          <a:xfrm>
            <a:off x="5105400" y="2209800"/>
            <a:ext cx="228600" cy="35814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4" name="Rectangle 12"/>
          <p:cNvSpPr>
            <a:spLocks noChangeArrowheads="1"/>
          </p:cNvSpPr>
          <p:nvPr/>
        </p:nvSpPr>
        <p:spPr bwMode="auto">
          <a:xfrm>
            <a:off x="2819400" y="4953000"/>
            <a:ext cx="2362200" cy="9906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r>
              <a:rPr lang="en-US" dirty="0" smtClean="0"/>
              <a:t>Seafloor Photomosaic of an </a:t>
            </a:r>
          </a:p>
          <a:p>
            <a:r>
              <a:rPr lang="en-US" dirty="0" smtClean="0"/>
              <a:t>Experimental Site – in </a:t>
            </a:r>
          </a:p>
          <a:p>
            <a:r>
              <a:rPr lang="en-US" dirty="0" smtClean="0"/>
              <a:t>Hydrate Ridge Area</a:t>
            </a:r>
            <a:endParaRPr lang="en-US" dirty="0"/>
          </a:p>
        </p:txBody>
      </p:sp>
      <p:sp>
        <p:nvSpPr>
          <p:cNvPr id="28685" name="Rectangle 13"/>
          <p:cNvSpPr>
            <a:spLocks noChangeArrowheads="1"/>
          </p:cNvSpPr>
          <p:nvPr/>
        </p:nvSpPr>
        <p:spPr bwMode="auto">
          <a:xfrm>
            <a:off x="2590800" y="2057400"/>
            <a:ext cx="2667000" cy="8382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14400"/>
            <a:ext cx="8229600" cy="609600"/>
          </a:xfrm>
        </p:spPr>
        <p:txBody>
          <a:bodyPr/>
          <a:lstStyle/>
          <a:p>
            <a:r>
              <a:rPr lang="en-US" dirty="0" smtClean="0"/>
              <a:t>Regional Cabled Network</a:t>
            </a:r>
            <a:r>
              <a:rPr lang="en-US" dirty="0"/>
              <a:t/>
            </a:r>
            <a:br>
              <a:rPr lang="en-US" dirty="0"/>
            </a:br>
            <a:endParaRPr lang="en-US" dirty="0"/>
          </a:p>
        </p:txBody>
      </p:sp>
      <p:pic>
        <p:nvPicPr>
          <p:cNvPr id="5" name="Content Placeholder 4"/>
          <p:cNvPicPr>
            <a:picLocks noGrp="1" noChangeAspect="1"/>
          </p:cNvPicPr>
          <p:nvPr>
            <p:ph idx="1"/>
          </p:nvPr>
        </p:nvPicPr>
        <p:blipFill>
          <a:blip r:embed="rId2"/>
          <a:srcRect t="1115" b="1115"/>
          <a:stretch>
            <a:fillRect/>
          </a:stretch>
        </p:blipFill>
        <p:spPr>
          <a:xfrm>
            <a:off x="0" y="1219200"/>
            <a:ext cx="9144000" cy="5028848"/>
          </a:xfrm>
        </p:spPr>
      </p:pic>
      <p:sp>
        <p:nvSpPr>
          <p:cNvPr id="4" name="Slide Number Placeholder 3"/>
          <p:cNvSpPr>
            <a:spLocks noGrp="1"/>
          </p:cNvSpPr>
          <p:nvPr>
            <p:ph type="sldNum" sz="quarter" idx="10"/>
          </p:nvPr>
        </p:nvSpPr>
        <p:spPr/>
        <p:txBody>
          <a:bodyPr/>
          <a:lstStyle/>
          <a:p>
            <a:fld id="{1EB77143-FE43-F14F-B5DE-B4231E2382B3}"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50198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AF8DDBC8-D368-5D4F-88EE-E6385B2AA1C6}" type="slidenum">
              <a:rPr lang="en-US" sz="900">
                <a:solidFill>
                  <a:srgbClr val="0C5890"/>
                </a:solidFill>
              </a:rPr>
              <a:pPr eaLnBrk="1" hangingPunct="1"/>
              <a:t>36</a:t>
            </a:fld>
            <a:endParaRPr lang="en-US" sz="900">
              <a:solidFill>
                <a:srgbClr val="0C5890"/>
              </a:solidFill>
            </a:endParaRPr>
          </a:p>
        </p:txBody>
      </p:sp>
      <p:sp>
        <p:nvSpPr>
          <p:cNvPr id="5" name="Title 1"/>
          <p:cNvSpPr txBox="1">
            <a:spLocks/>
          </p:cNvSpPr>
          <p:nvPr/>
        </p:nvSpPr>
        <p:spPr bwMode="auto">
          <a:xfrm>
            <a:off x="1295400" y="533400"/>
            <a:ext cx="8229600" cy="609600"/>
          </a:xfrm>
          <a:prstGeom prst="rect">
            <a:avLst/>
          </a:prstGeom>
          <a:noFill/>
          <a:ln w="9525">
            <a:noFill/>
            <a:miter lim="800000"/>
            <a:headEnd/>
            <a:tailEnd/>
          </a:ln>
        </p:spPr>
        <p:txBody>
          <a:bodyPr anchor="ctr"/>
          <a:lstStyle/>
          <a:p>
            <a:pPr eaLnBrk="0" hangingPunct="0">
              <a:defRPr/>
            </a:pPr>
            <a:r>
              <a:rPr lang="en-US" sz="3200" kern="0" dirty="0" smtClean="0">
                <a:solidFill>
                  <a:srgbClr val="0C5890"/>
                </a:solidFill>
                <a:latin typeface="+mj-lt"/>
                <a:ea typeface="MS PGothic" pitchFamily="34" charset="-128"/>
                <a:cs typeface="+mj-cs"/>
              </a:rPr>
              <a:t>Regional Cabled Network</a:t>
            </a:r>
            <a:endParaRPr lang="en-US" sz="3200" kern="0" dirty="0">
              <a:solidFill>
                <a:srgbClr val="0C5890"/>
              </a:solidFill>
              <a:latin typeface="+mj-lt"/>
              <a:ea typeface="MS PGothic" pitchFamily="34" charset="-128"/>
              <a:cs typeface="+mj-cs"/>
            </a:endParaRPr>
          </a:p>
        </p:txBody>
      </p:sp>
      <p:pic>
        <p:nvPicPr>
          <p:cNvPr id="29701" name="Picture 5" descr="Ohydrate"/>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43000"/>
            <a:ext cx="9144000" cy="51435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609600"/>
          </a:xfrm>
        </p:spPr>
        <p:txBody>
          <a:bodyPr/>
          <a:lstStyle/>
          <a:p>
            <a:r>
              <a:rPr lang="en-US" sz="2800" dirty="0" smtClean="0"/>
              <a:t>The Most Robust Volcanic System on JDF Ridge </a:t>
            </a:r>
            <a:endParaRPr lang="en-US" sz="28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1EB77143-FE43-F14F-B5DE-B4231E2382B3}" type="slidenum">
              <a:rPr lang="en-US" smtClean="0"/>
              <a:pPr/>
              <a:t>37</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219199"/>
            <a:ext cx="9144000" cy="50928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3851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F5D6F3B-AFC2-6743-A01D-C570DAC73AAF}" type="slidenum">
              <a:rPr lang="en-US" sz="900">
                <a:solidFill>
                  <a:srgbClr val="0C5890"/>
                </a:solidFill>
              </a:rPr>
              <a:pPr eaLnBrk="1" hangingPunct="1"/>
              <a:t>38</a:t>
            </a:fld>
            <a:endParaRPr lang="en-US" sz="900">
              <a:solidFill>
                <a:srgbClr val="0C5890"/>
              </a:solidFill>
            </a:endParaRPr>
          </a:p>
        </p:txBody>
      </p:sp>
      <p:pic>
        <p:nvPicPr>
          <p:cNvPr id="30723"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841500"/>
            <a:ext cx="1600200" cy="20605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724"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3729038"/>
            <a:ext cx="3810000" cy="2149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725" name="Picture 7"/>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6563" t="11806" r="26563" b="18750"/>
          <a:stretch>
            <a:fillRect/>
          </a:stretch>
        </p:blipFill>
        <p:spPr bwMode="auto">
          <a:xfrm>
            <a:off x="1905000" y="1839913"/>
            <a:ext cx="2286000" cy="1905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0726" name="Rectangle 5"/>
          <p:cNvSpPr>
            <a:spLocks noChangeArrowheads="1"/>
          </p:cNvSpPr>
          <p:nvPr/>
        </p:nvSpPr>
        <p:spPr bwMode="auto">
          <a:xfrm>
            <a:off x="4876800" y="1579563"/>
            <a:ext cx="4038600" cy="1981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dirty="0">
                <a:solidFill>
                  <a:srgbClr val="00447C"/>
                </a:solidFill>
                <a:latin typeface="Calibri" charset="0"/>
                <a:cs typeface="Arial" charset="0"/>
              </a:rPr>
              <a:t>Observing  Requirements: </a:t>
            </a:r>
            <a:r>
              <a:rPr lang="en-US" sz="2000" dirty="0">
                <a:solidFill>
                  <a:srgbClr val="00447C"/>
                </a:solidFill>
                <a:latin typeface="Calibri" charset="0"/>
                <a:cs typeface="Arial" charset="0"/>
              </a:rPr>
              <a:t>High frequency physical, chemical, geophysical, and biological data at an active volcano </a:t>
            </a:r>
            <a:r>
              <a:rPr lang="en-US" sz="2000" dirty="0" smtClean="0">
                <a:solidFill>
                  <a:srgbClr val="00447C"/>
                </a:solidFill>
                <a:latin typeface="Calibri" charset="0"/>
                <a:cs typeface="Arial" charset="0"/>
              </a:rPr>
              <a:t>linked </a:t>
            </a:r>
            <a:r>
              <a:rPr lang="en-US" sz="2000" dirty="0">
                <a:solidFill>
                  <a:srgbClr val="00447C"/>
                </a:solidFill>
                <a:latin typeface="Calibri" charset="0"/>
                <a:cs typeface="Arial" charset="0"/>
              </a:rPr>
              <a:t>to the overlying water column.</a:t>
            </a:r>
          </a:p>
        </p:txBody>
      </p:sp>
      <p:sp>
        <p:nvSpPr>
          <p:cNvPr id="30727" name="Rectangle 6"/>
          <p:cNvSpPr>
            <a:spLocks noChangeArrowheads="1"/>
          </p:cNvSpPr>
          <p:nvPr/>
        </p:nvSpPr>
        <p:spPr bwMode="auto">
          <a:xfrm>
            <a:off x="4343400" y="3579813"/>
            <a:ext cx="4572000" cy="267765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marL="342900" indent="-342900" algn="ctr">
              <a:spcBef>
                <a:spcPct val="20000"/>
              </a:spcBef>
              <a:buFontTx/>
              <a:buChar char="•"/>
            </a:pPr>
            <a:r>
              <a:rPr lang="en-US" sz="2400" dirty="0">
                <a:solidFill>
                  <a:srgbClr val="00447C"/>
                </a:solidFill>
                <a:latin typeface="Calibri" charset="0"/>
                <a:cs typeface="Arial" charset="0"/>
              </a:rPr>
              <a:t>Engineering Drivers: </a:t>
            </a:r>
          </a:p>
          <a:p>
            <a:pPr marL="342900" indent="-342900" algn="ctr">
              <a:spcBef>
                <a:spcPct val="20000"/>
              </a:spcBef>
            </a:pPr>
            <a:r>
              <a:rPr lang="en-US" sz="2000" dirty="0">
                <a:solidFill>
                  <a:srgbClr val="00447C"/>
                </a:solidFill>
                <a:latin typeface="Calibri" charset="0"/>
                <a:cs typeface="Arial" charset="0"/>
              </a:rPr>
              <a:t>High power and bandwidth required to support seismic, chemical, and geophysical measurements including high definition </a:t>
            </a:r>
            <a:r>
              <a:rPr lang="en-US" sz="2000" dirty="0" smtClean="0">
                <a:solidFill>
                  <a:srgbClr val="00447C"/>
                </a:solidFill>
                <a:latin typeface="Calibri" charset="0"/>
                <a:cs typeface="Arial" charset="0"/>
              </a:rPr>
              <a:t>video  </a:t>
            </a:r>
            <a:r>
              <a:rPr lang="en-US" sz="2000" dirty="0">
                <a:solidFill>
                  <a:srgbClr val="00447C"/>
                </a:solidFill>
                <a:latin typeface="Calibri" charset="0"/>
                <a:cs typeface="Arial" charset="0"/>
              </a:rPr>
              <a:t>The sensors require high frequency information to resolve rapid responses to episodic </a:t>
            </a:r>
            <a:r>
              <a:rPr lang="en-US" sz="2000" dirty="0" smtClean="0">
                <a:solidFill>
                  <a:srgbClr val="00447C"/>
                </a:solidFill>
                <a:latin typeface="Calibri" charset="0"/>
                <a:cs typeface="Arial" charset="0"/>
              </a:rPr>
              <a:t>events, like volcanic eruptions. </a:t>
            </a:r>
            <a:endParaRPr lang="en-US" sz="2000" dirty="0">
              <a:solidFill>
                <a:srgbClr val="00447C"/>
              </a:solidFill>
              <a:latin typeface="Calibri" charset="0"/>
              <a:cs typeface="Arial" charset="0"/>
            </a:endParaRPr>
          </a:p>
        </p:txBody>
      </p:sp>
      <p:sp>
        <p:nvSpPr>
          <p:cNvPr id="30728" name="TextBox 10"/>
          <p:cNvSpPr txBox="1">
            <a:spLocks noChangeArrowheads="1"/>
          </p:cNvSpPr>
          <p:nvPr/>
        </p:nvSpPr>
        <p:spPr bwMode="auto">
          <a:xfrm>
            <a:off x="0" y="1143000"/>
            <a:ext cx="5105400" cy="730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b="1">
                <a:ea typeface="MS PGothic" charset="0"/>
                <a:cs typeface="MS PGothic" charset="0"/>
              </a:rPr>
              <a:t>A engineering driver is to understand the linkages between sub-seafloor microbial communities, hot springs, volcanic activity, and the overlying ocean</a:t>
            </a:r>
          </a:p>
        </p:txBody>
      </p:sp>
      <p:sp>
        <p:nvSpPr>
          <p:cNvPr id="14" name="Title 1"/>
          <p:cNvSpPr txBox="1">
            <a:spLocks/>
          </p:cNvSpPr>
          <p:nvPr/>
        </p:nvSpPr>
        <p:spPr bwMode="auto">
          <a:xfrm>
            <a:off x="1676400" y="609600"/>
            <a:ext cx="8229600" cy="609600"/>
          </a:xfrm>
          <a:prstGeom prst="rect">
            <a:avLst/>
          </a:prstGeom>
          <a:noFill/>
          <a:ln w="9525">
            <a:noFill/>
            <a:miter lim="800000"/>
            <a:headEnd/>
            <a:tailEnd/>
          </a:ln>
        </p:spPr>
        <p:txBody>
          <a:bodyPr anchor="ctr"/>
          <a:lstStyle/>
          <a:p>
            <a:pPr eaLnBrk="0" hangingPunct="0">
              <a:defRPr/>
            </a:pPr>
            <a:r>
              <a:rPr lang="en-US" sz="3200" kern="0" dirty="0" smtClean="0">
                <a:solidFill>
                  <a:srgbClr val="0C5890"/>
                </a:solidFill>
                <a:latin typeface="+mj-lt"/>
                <a:ea typeface="MS PGothic" pitchFamily="34" charset="-128"/>
                <a:cs typeface="+mj-cs"/>
              </a:rPr>
              <a:t>Regional Cabled Network</a:t>
            </a:r>
            <a:endParaRPr lang="en-US" sz="3200" kern="0" dirty="0">
              <a:solidFill>
                <a:srgbClr val="0C5890"/>
              </a:solidFill>
              <a:latin typeface="+mj-lt"/>
              <a:ea typeface="MS PGothic" pitchFamily="34" charset="-128"/>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43CCE34-A909-754D-89E0-9B4F7A415271}" type="slidenum">
              <a:rPr lang="en-US" sz="900">
                <a:solidFill>
                  <a:srgbClr val="0C5890"/>
                </a:solidFill>
              </a:rPr>
              <a:pPr eaLnBrk="1" hangingPunct="1"/>
              <a:t>3</a:t>
            </a:fld>
            <a:endParaRPr lang="en-US" sz="900">
              <a:solidFill>
                <a:srgbClr val="0C5890"/>
              </a:solidFill>
            </a:endParaRPr>
          </a:p>
        </p:txBody>
      </p:sp>
      <p:pic>
        <p:nvPicPr>
          <p:cNvPr id="16387" name="Picture 7" descr="OOI_map_new004.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447800"/>
            <a:ext cx="4083050" cy="4495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388" name="TextBox 8"/>
          <p:cNvSpPr txBox="1">
            <a:spLocks noChangeArrowheads="1"/>
          </p:cNvSpPr>
          <p:nvPr/>
        </p:nvSpPr>
        <p:spPr bwMode="auto">
          <a:xfrm>
            <a:off x="-33381" y="609600"/>
            <a:ext cx="9053512" cy="6463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1800" dirty="0">
                <a:solidFill>
                  <a:srgbClr val="0070C0"/>
                </a:solidFill>
                <a:ea typeface="MS PGothic" charset="0"/>
                <a:cs typeface="MS PGothic" charset="0"/>
              </a:rPr>
              <a:t>OOI S</a:t>
            </a:r>
            <a:r>
              <a:rPr lang="en-US" sz="1800" dirty="0" smtClean="0">
                <a:solidFill>
                  <a:srgbClr val="0070C0"/>
                </a:solidFill>
                <a:ea typeface="MS PGothic" charset="0"/>
                <a:cs typeface="MS PGothic" charset="0"/>
              </a:rPr>
              <a:t>cience </a:t>
            </a:r>
            <a:r>
              <a:rPr lang="en-US" sz="1800" dirty="0">
                <a:solidFill>
                  <a:srgbClr val="0070C0"/>
                </a:solidFill>
                <a:ea typeface="MS PGothic" charset="0"/>
                <a:cs typeface="MS PGothic" charset="0"/>
              </a:rPr>
              <a:t>R</a:t>
            </a:r>
            <a:r>
              <a:rPr lang="en-US" sz="1800" dirty="0" smtClean="0">
                <a:solidFill>
                  <a:srgbClr val="0070C0"/>
                </a:solidFill>
                <a:ea typeface="MS PGothic" charset="0"/>
                <a:cs typeface="MS PGothic" charset="0"/>
              </a:rPr>
              <a:t>equires Resolution of </a:t>
            </a:r>
            <a:r>
              <a:rPr lang="en-US" sz="1800" dirty="0">
                <a:solidFill>
                  <a:srgbClr val="0070C0"/>
                </a:solidFill>
                <a:ea typeface="MS PGothic" charset="0"/>
                <a:cs typeface="MS PGothic" charset="0"/>
              </a:rPr>
              <a:t>H</a:t>
            </a:r>
            <a:r>
              <a:rPr lang="en-US" sz="1800" dirty="0" smtClean="0">
                <a:solidFill>
                  <a:srgbClr val="0070C0"/>
                </a:solidFill>
                <a:ea typeface="MS PGothic" charset="0"/>
                <a:cs typeface="MS PGothic" charset="0"/>
              </a:rPr>
              <a:t>igh Frequency Forcing (minutes-hours) </a:t>
            </a:r>
          </a:p>
          <a:p>
            <a:pPr algn="ctr" eaLnBrk="1" hangingPunct="1"/>
            <a:r>
              <a:rPr lang="en-US" sz="1800" dirty="0" smtClean="0">
                <a:solidFill>
                  <a:srgbClr val="0070C0"/>
                </a:solidFill>
                <a:ea typeface="MS PGothic" charset="0"/>
                <a:cs typeface="MS PGothic" charset="0"/>
              </a:rPr>
              <a:t> In Distant and/or Extreme </a:t>
            </a:r>
            <a:r>
              <a:rPr lang="en-US" sz="1800" dirty="0">
                <a:solidFill>
                  <a:srgbClr val="0070C0"/>
                </a:solidFill>
                <a:ea typeface="MS PGothic" charset="0"/>
                <a:cs typeface="MS PGothic" charset="0"/>
              </a:rPr>
              <a:t>E</a:t>
            </a:r>
            <a:r>
              <a:rPr lang="en-US" sz="1800" dirty="0" smtClean="0">
                <a:solidFill>
                  <a:srgbClr val="0070C0"/>
                </a:solidFill>
                <a:ea typeface="MS PGothic" charset="0"/>
                <a:cs typeface="MS PGothic" charset="0"/>
              </a:rPr>
              <a:t>nvironments </a:t>
            </a:r>
            <a:r>
              <a:rPr lang="en-US" sz="1800" dirty="0">
                <a:solidFill>
                  <a:srgbClr val="0070C0"/>
                </a:solidFill>
                <a:ea typeface="MS PGothic" charset="0"/>
                <a:cs typeface="MS PGothic" charset="0"/>
              </a:rPr>
              <a:t>for </a:t>
            </a:r>
            <a:r>
              <a:rPr lang="en-US" sz="1800" dirty="0" smtClean="0">
                <a:solidFill>
                  <a:srgbClr val="0070C0"/>
                </a:solidFill>
                <a:ea typeface="MS PGothic" charset="0"/>
                <a:cs typeface="MS PGothic" charset="0"/>
              </a:rPr>
              <a:t>Sustained Periods </a:t>
            </a:r>
            <a:r>
              <a:rPr lang="en-US" sz="1800" dirty="0">
                <a:solidFill>
                  <a:srgbClr val="0070C0"/>
                </a:solidFill>
                <a:ea typeface="MS PGothic" charset="0"/>
                <a:cs typeface="MS PGothic" charset="0"/>
              </a:rPr>
              <a:t>(</a:t>
            </a:r>
            <a:r>
              <a:rPr lang="en-US" sz="1800" dirty="0" smtClean="0">
                <a:solidFill>
                  <a:srgbClr val="0070C0"/>
                </a:solidFill>
                <a:ea typeface="MS PGothic" charset="0"/>
                <a:cs typeface="MS PGothic" charset="0"/>
              </a:rPr>
              <a:t>years-decades)</a:t>
            </a:r>
            <a:r>
              <a:rPr lang="en-US" sz="1800" dirty="0" smtClean="0">
                <a:ea typeface="MS PGothic" charset="0"/>
                <a:cs typeface="MS PGothic" charset="0"/>
              </a:rPr>
              <a:t>   </a:t>
            </a:r>
            <a:endParaRPr lang="en-US" sz="1800" dirty="0">
              <a:ea typeface="MS PGothic" charset="0"/>
              <a:cs typeface="MS PGothic" charset="0"/>
            </a:endParaRPr>
          </a:p>
        </p:txBody>
      </p:sp>
      <p:sp>
        <p:nvSpPr>
          <p:cNvPr id="16389" name="TextBox 9"/>
          <p:cNvSpPr txBox="1">
            <a:spLocks noChangeArrowheads="1"/>
          </p:cNvSpPr>
          <p:nvPr/>
        </p:nvSpPr>
        <p:spPr bwMode="auto">
          <a:xfrm>
            <a:off x="4663959" y="914400"/>
            <a:ext cx="4259499" cy="4339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400" dirty="0">
                <a:ea typeface="MS PGothic" charset="0"/>
                <a:cs typeface="MS PGothic" charset="0"/>
              </a:rPr>
              <a:t> </a:t>
            </a:r>
          </a:p>
          <a:p>
            <a:pPr algn="ctr" eaLnBrk="1" hangingPunct="1"/>
            <a:r>
              <a:rPr lang="en-US" sz="2400" dirty="0" smtClean="0">
                <a:ea typeface="MS PGothic" charset="0"/>
                <a:cs typeface="MS PGothic" charset="0"/>
              </a:rPr>
              <a:t>Four Global high </a:t>
            </a:r>
            <a:r>
              <a:rPr lang="en-US" sz="2400" dirty="0">
                <a:ea typeface="MS PGothic" charset="0"/>
                <a:cs typeface="MS PGothic" charset="0"/>
              </a:rPr>
              <a:t>latitude sites</a:t>
            </a:r>
          </a:p>
          <a:p>
            <a:pPr algn="ctr" eaLnBrk="1" hangingPunct="1"/>
            <a:r>
              <a:rPr lang="en-US" sz="1800" dirty="0">
                <a:ea typeface="MS PGothic" charset="0"/>
                <a:cs typeface="MS PGothic" charset="0"/>
              </a:rPr>
              <a:t>Station Papa</a:t>
            </a:r>
          </a:p>
          <a:p>
            <a:pPr algn="ctr" eaLnBrk="1" hangingPunct="1"/>
            <a:r>
              <a:rPr lang="en-US" sz="1800" dirty="0" err="1">
                <a:ea typeface="MS PGothic" charset="0"/>
                <a:cs typeface="MS PGothic" charset="0"/>
              </a:rPr>
              <a:t>Irminger</a:t>
            </a:r>
            <a:r>
              <a:rPr lang="en-US" sz="1800" dirty="0">
                <a:ea typeface="MS PGothic" charset="0"/>
                <a:cs typeface="MS PGothic" charset="0"/>
              </a:rPr>
              <a:t> Sea</a:t>
            </a:r>
          </a:p>
          <a:p>
            <a:pPr algn="ctr" eaLnBrk="1" hangingPunct="1"/>
            <a:r>
              <a:rPr lang="en-US" sz="1800" dirty="0">
                <a:ea typeface="MS PGothic" charset="0"/>
                <a:cs typeface="MS PGothic" charset="0"/>
              </a:rPr>
              <a:t>Argentine Basin</a:t>
            </a:r>
          </a:p>
          <a:p>
            <a:pPr algn="ctr" eaLnBrk="1" hangingPunct="1"/>
            <a:r>
              <a:rPr lang="en-US" sz="1800" dirty="0">
                <a:ea typeface="MS PGothic" charset="0"/>
                <a:cs typeface="MS PGothic" charset="0"/>
              </a:rPr>
              <a:t>Southern Ocean</a:t>
            </a:r>
          </a:p>
          <a:p>
            <a:pPr algn="ctr" eaLnBrk="1" hangingPunct="1"/>
            <a:endParaRPr lang="en-US" sz="1600" dirty="0">
              <a:ea typeface="MS PGothic" charset="0"/>
              <a:cs typeface="MS PGothic" charset="0"/>
            </a:endParaRPr>
          </a:p>
          <a:p>
            <a:pPr algn="ctr" eaLnBrk="1" hangingPunct="1"/>
            <a:r>
              <a:rPr lang="en-US" sz="2400" dirty="0" smtClean="0">
                <a:ea typeface="MS PGothic" charset="0"/>
                <a:cs typeface="MS PGothic" charset="0"/>
              </a:rPr>
              <a:t>Two Coastal Arrays </a:t>
            </a:r>
            <a:endParaRPr lang="en-US" sz="2400" dirty="0">
              <a:ea typeface="MS PGothic" charset="0"/>
              <a:cs typeface="MS PGothic" charset="0"/>
            </a:endParaRPr>
          </a:p>
          <a:p>
            <a:pPr algn="ctr" eaLnBrk="1" hangingPunct="1"/>
            <a:r>
              <a:rPr lang="en-US" sz="1800" dirty="0">
                <a:ea typeface="MS PGothic" charset="0"/>
                <a:cs typeface="MS PGothic" charset="0"/>
              </a:rPr>
              <a:t>Endurance Array</a:t>
            </a:r>
          </a:p>
          <a:p>
            <a:pPr algn="ctr" eaLnBrk="1" hangingPunct="1"/>
            <a:r>
              <a:rPr lang="en-US" sz="1800" dirty="0">
                <a:ea typeface="MS PGothic" charset="0"/>
                <a:cs typeface="MS PGothic" charset="0"/>
              </a:rPr>
              <a:t>Pioneer </a:t>
            </a:r>
            <a:r>
              <a:rPr lang="en-US" sz="1800" dirty="0" smtClean="0">
                <a:ea typeface="MS PGothic" charset="0"/>
                <a:cs typeface="MS PGothic" charset="0"/>
              </a:rPr>
              <a:t>Array</a:t>
            </a:r>
          </a:p>
          <a:p>
            <a:pPr algn="ctr" eaLnBrk="1" hangingPunct="1"/>
            <a:endParaRPr lang="en-US" sz="1600" dirty="0">
              <a:ea typeface="MS PGothic" charset="0"/>
              <a:cs typeface="MS PGothic" charset="0"/>
            </a:endParaRPr>
          </a:p>
          <a:p>
            <a:pPr algn="ctr" eaLnBrk="1" hangingPunct="1"/>
            <a:r>
              <a:rPr lang="en-US" sz="2400" dirty="0" smtClean="0">
                <a:ea typeface="MS PGothic" charset="0"/>
                <a:cs typeface="MS PGothic" charset="0"/>
              </a:rPr>
              <a:t>Cabled Array</a:t>
            </a:r>
          </a:p>
          <a:p>
            <a:pPr algn="ctr" eaLnBrk="1" hangingPunct="1"/>
            <a:r>
              <a:rPr lang="en-US" sz="1800" dirty="0" err="1" smtClean="0">
                <a:ea typeface="MS PGothic" charset="0"/>
                <a:cs typeface="MS PGothic" charset="0"/>
              </a:rPr>
              <a:t>Meso</a:t>
            </a:r>
            <a:r>
              <a:rPr lang="en-US" sz="1800" dirty="0" smtClean="0">
                <a:ea typeface="MS PGothic" charset="0"/>
                <a:cs typeface="MS PGothic" charset="0"/>
              </a:rPr>
              <a:t>-scale, </a:t>
            </a:r>
          </a:p>
          <a:p>
            <a:pPr algn="ctr" eaLnBrk="1" hangingPunct="1"/>
            <a:r>
              <a:rPr lang="en-US" sz="1800" dirty="0" smtClean="0">
                <a:ea typeface="MS PGothic" charset="0"/>
                <a:cs typeface="MS PGothic" charset="0"/>
              </a:rPr>
              <a:t>Plate Scale network</a:t>
            </a:r>
            <a:endParaRPr lang="en-US" sz="1800" dirty="0">
              <a:ea typeface="MS PGothic" charset="0"/>
              <a:cs typeface="MS PGothic" charset="0"/>
            </a:endParaRPr>
          </a:p>
        </p:txBody>
      </p:sp>
      <p:sp>
        <p:nvSpPr>
          <p:cNvPr id="16390" name="Rectangle 10"/>
          <p:cNvSpPr>
            <a:spLocks noChangeArrowheads="1"/>
          </p:cNvSpPr>
          <p:nvPr/>
        </p:nvSpPr>
        <p:spPr bwMode="auto">
          <a:xfrm>
            <a:off x="4493375" y="5294313"/>
            <a:ext cx="4650625" cy="9159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1800" dirty="0">
                <a:solidFill>
                  <a:srgbClr val="0C5890"/>
                </a:solidFill>
                <a:ea typeface="MS PGothic" charset="0"/>
                <a:cs typeface="MS PGothic" charset="0"/>
              </a:rPr>
              <a:t>The locations </a:t>
            </a:r>
            <a:r>
              <a:rPr lang="en-US" sz="1800" dirty="0" smtClean="0">
                <a:solidFill>
                  <a:srgbClr val="0C5890"/>
                </a:solidFill>
                <a:ea typeface="MS PGothic" charset="0"/>
                <a:cs typeface="MS PGothic" charset="0"/>
              </a:rPr>
              <a:t>and type of </a:t>
            </a:r>
            <a:r>
              <a:rPr lang="en-US" sz="1800" dirty="0">
                <a:solidFill>
                  <a:srgbClr val="0C5890"/>
                </a:solidFill>
                <a:ea typeface="MS PGothic" charset="0"/>
                <a:cs typeface="MS PGothic" charset="0"/>
              </a:rPr>
              <a:t>infrastructure </a:t>
            </a:r>
            <a:r>
              <a:rPr lang="en-US" sz="1800" dirty="0" smtClean="0">
                <a:solidFill>
                  <a:srgbClr val="0C5890"/>
                </a:solidFill>
                <a:ea typeface="MS PGothic" charset="0"/>
                <a:cs typeface="MS PGothic" charset="0"/>
              </a:rPr>
              <a:t>drive </a:t>
            </a:r>
            <a:r>
              <a:rPr lang="en-US" sz="1800" dirty="0">
                <a:solidFill>
                  <a:srgbClr val="0C5890"/>
                </a:solidFill>
                <a:ea typeface="MS PGothic" charset="0"/>
                <a:cs typeface="MS PGothic" charset="0"/>
              </a:rPr>
              <a:t>engineering design, deployment, and </a:t>
            </a:r>
            <a:r>
              <a:rPr lang="en-US" sz="1800" dirty="0" smtClean="0">
                <a:solidFill>
                  <a:srgbClr val="0C5890"/>
                </a:solidFill>
                <a:ea typeface="MS PGothic" charset="0"/>
                <a:cs typeface="MS PGothic" charset="0"/>
              </a:rPr>
              <a:t>maintenance </a:t>
            </a:r>
            <a:r>
              <a:rPr lang="en-US" sz="1800" dirty="0">
                <a:solidFill>
                  <a:srgbClr val="0C5890"/>
                </a:solidFill>
                <a:ea typeface="MS PGothic" charset="0"/>
                <a:cs typeface="MS PGothic" charset="0"/>
              </a:rPr>
              <a:t>profiles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 y="533400"/>
            <a:ext cx="8915400" cy="609600"/>
          </a:xfrm>
        </p:spPr>
        <p:txBody>
          <a:bodyPr/>
          <a:lstStyle/>
          <a:p>
            <a:r>
              <a:rPr lang="en-US" sz="2400" dirty="0" smtClean="0">
                <a:latin typeface="Arial" charset="0"/>
                <a:ea typeface="MS PGothic" charset="0"/>
              </a:rPr>
              <a:t>Engineering/Instrumentation Overview of a Pre-Eruptive Volcano</a:t>
            </a:r>
            <a:endParaRPr lang="en-US" sz="2400" dirty="0">
              <a:latin typeface="Arial" charset="0"/>
              <a:ea typeface="MS PGothic" charset="0"/>
            </a:endParaRPr>
          </a:p>
        </p:txBody>
      </p:sp>
      <p:sp>
        <p:nvSpPr>
          <p:cNvPr id="32772"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C1F5864-BA96-5C48-A11B-AD184DAE58EA}" type="slidenum">
              <a:rPr lang="en-US" sz="900">
                <a:solidFill>
                  <a:srgbClr val="0C5890"/>
                </a:solidFill>
              </a:rPr>
              <a:pPr eaLnBrk="1" hangingPunct="1"/>
              <a:t>39</a:t>
            </a:fld>
            <a:endParaRPr lang="en-US" sz="900">
              <a:solidFill>
                <a:srgbClr val="0C5890"/>
              </a:solidFill>
            </a:endParaRPr>
          </a:p>
        </p:txBody>
      </p:sp>
      <p:pic>
        <p:nvPicPr>
          <p:cNvPr id="32823" name="Picture 55" descr="Ohydrate"/>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066800"/>
            <a:ext cx="9144000" cy="51435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304800" y="533400"/>
            <a:ext cx="8686800" cy="609600"/>
          </a:xfrm>
        </p:spPr>
        <p:txBody>
          <a:bodyPr/>
          <a:lstStyle/>
          <a:p>
            <a:pPr algn="ctr"/>
            <a:r>
              <a:rPr lang="en-US" sz="2400" dirty="0">
                <a:latin typeface="Arial" charset="0"/>
                <a:ea typeface="MS PGothic" charset="0"/>
              </a:rPr>
              <a:t>Life in Extreme </a:t>
            </a:r>
            <a:r>
              <a:rPr lang="en-US" sz="2400" dirty="0" smtClean="0">
                <a:latin typeface="Arial" charset="0"/>
                <a:ea typeface="MS PGothic" charset="0"/>
              </a:rPr>
              <a:t>Environments </a:t>
            </a:r>
            <a:br>
              <a:rPr lang="en-US" sz="2400" dirty="0" smtClean="0">
                <a:latin typeface="Arial" charset="0"/>
                <a:ea typeface="MS PGothic" charset="0"/>
              </a:rPr>
            </a:br>
            <a:r>
              <a:rPr lang="en-US" sz="1800" dirty="0" smtClean="0">
                <a:latin typeface="Arial" charset="0"/>
                <a:ea typeface="MS PGothic" charset="0"/>
              </a:rPr>
              <a:t>High Resolution </a:t>
            </a:r>
            <a:r>
              <a:rPr lang="en-US" sz="1800" dirty="0">
                <a:latin typeface="Arial" charset="0"/>
                <a:ea typeface="MS PGothic" charset="0"/>
              </a:rPr>
              <a:t>M</a:t>
            </a:r>
            <a:r>
              <a:rPr lang="en-US" sz="1800" dirty="0" smtClean="0">
                <a:latin typeface="Arial" charset="0"/>
                <a:ea typeface="MS PGothic" charset="0"/>
              </a:rPr>
              <a:t>apping </a:t>
            </a:r>
            <a:r>
              <a:rPr lang="en-US" sz="1800" dirty="0">
                <a:latin typeface="Arial" charset="0"/>
                <a:ea typeface="MS PGothic" charset="0"/>
              </a:rPr>
              <a:t>R</a:t>
            </a:r>
            <a:r>
              <a:rPr lang="en-US" sz="1800" dirty="0" smtClean="0">
                <a:latin typeface="Arial" charset="0"/>
                <a:ea typeface="MS PGothic" charset="0"/>
              </a:rPr>
              <a:t>eveals </a:t>
            </a:r>
            <a:r>
              <a:rPr lang="en-US" sz="1800" dirty="0">
                <a:latin typeface="Arial" charset="0"/>
                <a:ea typeface="MS PGothic" charset="0"/>
              </a:rPr>
              <a:t>E</a:t>
            </a:r>
            <a:r>
              <a:rPr lang="en-US" sz="1800" dirty="0" smtClean="0">
                <a:latin typeface="Arial" charset="0"/>
                <a:ea typeface="MS PGothic" charset="0"/>
              </a:rPr>
              <a:t>xperimental </a:t>
            </a:r>
            <a:r>
              <a:rPr lang="en-US" sz="1800" dirty="0">
                <a:latin typeface="Arial" charset="0"/>
                <a:ea typeface="MS PGothic" charset="0"/>
              </a:rPr>
              <a:t>S</a:t>
            </a:r>
            <a:r>
              <a:rPr lang="en-US" sz="1800" dirty="0" smtClean="0">
                <a:latin typeface="Arial" charset="0"/>
                <a:ea typeface="MS PGothic" charset="0"/>
              </a:rPr>
              <a:t>ites: INFERNO Sulfide Deposit</a:t>
            </a:r>
            <a:endParaRPr lang="en-US" sz="1800" dirty="0">
              <a:latin typeface="Arial" charset="0"/>
              <a:ea typeface="MS PGothic" charset="0"/>
            </a:endParaRPr>
          </a:p>
        </p:txBody>
      </p:sp>
      <p:sp>
        <p:nvSpPr>
          <p:cNvPr id="55299" name="Slide Number Placeholder 3"/>
          <p:cNvSpPr txBox="1">
            <a:spLocks noGrp="1"/>
          </p:cNvSpPr>
          <p:nvPr/>
        </p:nvSpPr>
        <p:spPr bwMode="auto">
          <a:xfrm>
            <a:off x="1524000" y="6430963"/>
            <a:ext cx="3810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fld id="{7BACF611-2B05-E54E-ADA7-66B5244CD406}" type="slidenum">
              <a:rPr lang="en-US" sz="900">
                <a:solidFill>
                  <a:srgbClr val="0C5890"/>
                </a:solidFill>
              </a:rPr>
              <a:pPr algn="ctr" eaLnBrk="1" hangingPunct="1"/>
              <a:t>40</a:t>
            </a:fld>
            <a:endParaRPr lang="en-US" sz="900">
              <a:solidFill>
                <a:srgbClr val="0C5890"/>
              </a:solidFill>
            </a:endParaRP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6715" y="1371600"/>
            <a:ext cx="8534400" cy="4800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pic>
      <p:sp>
        <p:nvSpPr>
          <p:cNvPr id="55301" name="Rectangle 5"/>
          <p:cNvSpPr>
            <a:spLocks noChangeArrowheads="1"/>
          </p:cNvSpPr>
          <p:nvPr/>
        </p:nvSpPr>
        <p:spPr bwMode="auto">
          <a:xfrm>
            <a:off x="5867400" y="1752600"/>
            <a:ext cx="762000" cy="990600"/>
          </a:xfrm>
          <a:prstGeom prst="rect">
            <a:avLst/>
          </a:prstGeom>
          <a:noFill/>
          <a:ln w="38100">
            <a:solidFill>
              <a:srgbClr val="CF070E"/>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2" name="Text Box 6"/>
          <p:cNvSpPr txBox="1">
            <a:spLocks noChangeArrowheads="1"/>
          </p:cNvSpPr>
          <p:nvPr/>
        </p:nvSpPr>
        <p:spPr bwMode="auto">
          <a:xfrm>
            <a:off x="5572125" y="2743200"/>
            <a:ext cx="1569660" cy="46166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solidFill>
                  <a:schemeClr val="bg1"/>
                </a:solidFill>
              </a:rPr>
              <a:t>INFERNO</a:t>
            </a:r>
            <a:endParaRPr lang="en-US" sz="2400" dirty="0">
              <a:solidFill>
                <a:schemeClr val="bg1"/>
              </a:solidFill>
            </a:endParaRPr>
          </a:p>
        </p:txBody>
      </p:sp>
      <p:sp>
        <p:nvSpPr>
          <p:cNvPr id="55304" name="Line 8"/>
          <p:cNvSpPr>
            <a:spLocks noChangeShapeType="1"/>
          </p:cNvSpPr>
          <p:nvPr/>
        </p:nvSpPr>
        <p:spPr bwMode="auto">
          <a:xfrm>
            <a:off x="5638800" y="1905000"/>
            <a:ext cx="0" cy="609600"/>
          </a:xfrm>
          <a:prstGeom prst="line">
            <a:avLst/>
          </a:prstGeom>
          <a:noFill/>
          <a:ln w="19050">
            <a:solidFill>
              <a:schemeClr val="bg1"/>
            </a:solidFill>
            <a:round/>
            <a:headEnd type="triangle" w="med" len="me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305" name="Rectangle 9"/>
          <p:cNvSpPr>
            <a:spLocks noChangeArrowheads="1"/>
          </p:cNvSpPr>
          <p:nvPr/>
        </p:nvSpPr>
        <p:spPr bwMode="auto">
          <a:xfrm>
            <a:off x="4876800" y="1981200"/>
            <a:ext cx="69215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4 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457200" y="457200"/>
            <a:ext cx="8229600" cy="609600"/>
          </a:xfrm>
        </p:spPr>
        <p:txBody>
          <a:bodyPr/>
          <a:lstStyle/>
          <a:p>
            <a:pPr algn="ctr"/>
            <a:r>
              <a:rPr lang="en-US" sz="2400" dirty="0" smtClean="0">
                <a:latin typeface="Arial" charset="0"/>
                <a:ea typeface="MS PGothic" charset="0"/>
              </a:rPr>
              <a:t>Life in </a:t>
            </a:r>
            <a:r>
              <a:rPr lang="en-US" sz="2400" dirty="0">
                <a:latin typeface="Arial" charset="0"/>
                <a:ea typeface="MS PGothic" charset="0"/>
              </a:rPr>
              <a:t>Extreme </a:t>
            </a:r>
            <a:r>
              <a:rPr lang="en-US" sz="2400" dirty="0" smtClean="0">
                <a:latin typeface="Arial" charset="0"/>
                <a:ea typeface="MS PGothic" charset="0"/>
              </a:rPr>
              <a:t>Environments</a:t>
            </a:r>
            <a:r>
              <a:rPr lang="en-US" sz="2400" dirty="0">
                <a:latin typeface="Arial" charset="0"/>
                <a:ea typeface="MS PGothic" charset="0"/>
              </a:rPr>
              <a:t/>
            </a:r>
            <a:br>
              <a:rPr lang="en-US" sz="2400" dirty="0">
                <a:latin typeface="Arial" charset="0"/>
                <a:ea typeface="MS PGothic" charset="0"/>
              </a:rPr>
            </a:br>
            <a:r>
              <a:rPr lang="en-US" sz="1800" dirty="0">
                <a:latin typeface="Arial" charset="0"/>
                <a:ea typeface="MS PGothic" charset="0"/>
              </a:rPr>
              <a:t>High </a:t>
            </a:r>
            <a:r>
              <a:rPr lang="en-US" sz="1800" dirty="0" smtClean="0">
                <a:latin typeface="Arial" charset="0"/>
                <a:ea typeface="MS PGothic" charset="0"/>
              </a:rPr>
              <a:t>Resolution Imaging of INFERNO allows experiments at mm scale </a:t>
            </a:r>
            <a:endParaRPr lang="en-US" sz="1800" dirty="0">
              <a:latin typeface="Arial" charset="0"/>
              <a:ea typeface="MS PGothic" charset="0"/>
            </a:endParaRPr>
          </a:p>
        </p:txBody>
      </p:sp>
      <p:sp>
        <p:nvSpPr>
          <p:cNvPr id="56323" name="Slide Number Placeholder 3"/>
          <p:cNvSpPr txBox="1">
            <a:spLocks noGrp="1"/>
          </p:cNvSpPr>
          <p:nvPr/>
        </p:nvSpPr>
        <p:spPr bwMode="auto">
          <a:xfrm>
            <a:off x="1524000" y="6430963"/>
            <a:ext cx="3810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fld id="{FB52FB54-318C-974F-951F-D1D0FE3104EF}" type="slidenum">
              <a:rPr lang="en-US" sz="900">
                <a:solidFill>
                  <a:srgbClr val="0C5890"/>
                </a:solidFill>
              </a:rPr>
              <a:pPr algn="ctr" eaLnBrk="1" hangingPunct="1"/>
              <a:t>41</a:t>
            </a:fld>
            <a:endParaRPr lang="en-US" sz="900">
              <a:solidFill>
                <a:srgbClr val="0C5890"/>
              </a:solidFill>
            </a:endParaRPr>
          </a:p>
        </p:txBody>
      </p:sp>
      <p:sp>
        <p:nvSpPr>
          <p:cNvPr id="56326" name="Text Box 6"/>
          <p:cNvSpPr txBox="1">
            <a:spLocks noChangeArrowheads="1"/>
          </p:cNvSpPr>
          <p:nvPr/>
        </p:nvSpPr>
        <p:spPr bwMode="auto">
          <a:xfrm>
            <a:off x="5410200" y="2590800"/>
            <a:ext cx="1133475"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1"/>
                </a:solidFill>
              </a:rPr>
              <a:t>Inferno</a:t>
            </a:r>
          </a:p>
        </p:txBody>
      </p:sp>
      <p:sp>
        <p:nvSpPr>
          <p:cNvPr id="56327" name="Line 7"/>
          <p:cNvSpPr>
            <a:spLocks noChangeShapeType="1"/>
          </p:cNvSpPr>
          <p:nvPr/>
        </p:nvSpPr>
        <p:spPr bwMode="auto">
          <a:xfrm>
            <a:off x="5334000" y="1752600"/>
            <a:ext cx="0" cy="609600"/>
          </a:xfrm>
          <a:prstGeom prst="line">
            <a:avLst/>
          </a:prstGeom>
          <a:noFill/>
          <a:ln w="19050">
            <a:solidFill>
              <a:schemeClr val="bg1"/>
            </a:solidFill>
            <a:round/>
            <a:headEnd type="triangle" w="med" len="me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8" name="Rectangle 8"/>
          <p:cNvSpPr>
            <a:spLocks noChangeArrowheads="1"/>
          </p:cNvSpPr>
          <p:nvPr/>
        </p:nvSpPr>
        <p:spPr bwMode="auto">
          <a:xfrm>
            <a:off x="4572000" y="1828800"/>
            <a:ext cx="69215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1"/>
                </a:solidFill>
              </a:rPr>
              <a:t>4 m</a:t>
            </a:r>
          </a:p>
        </p:txBody>
      </p:sp>
      <p:pic>
        <p:nvPicPr>
          <p:cNvPr id="56329" name="Picture 9" descr="Ohydrate"/>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43000"/>
            <a:ext cx="9144000" cy="51435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6331" name="Rectangle 11"/>
          <p:cNvSpPr>
            <a:spLocks noChangeArrowheads="1"/>
          </p:cNvSpPr>
          <p:nvPr/>
        </p:nvSpPr>
        <p:spPr bwMode="auto">
          <a:xfrm>
            <a:off x="2743200" y="5181600"/>
            <a:ext cx="5029200" cy="1006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r>
              <a:rPr lang="en-US" sz="2000" dirty="0">
                <a:solidFill>
                  <a:schemeClr val="bg1"/>
                </a:solidFill>
                <a:ea typeface="MS PGothic" charset="0"/>
                <a:cs typeface="MS PGothic" charset="0"/>
              </a:rPr>
              <a:t>Sensors at the 300°C vent </a:t>
            </a:r>
            <a:r>
              <a:rPr lang="en-US" sz="2000" dirty="0" smtClean="0">
                <a:solidFill>
                  <a:schemeClr val="bg1"/>
                </a:solidFill>
                <a:ea typeface="MS PGothic" charset="0"/>
                <a:cs typeface="MS PGothic" charset="0"/>
              </a:rPr>
              <a:t>“INFERNO” </a:t>
            </a:r>
            <a:r>
              <a:rPr lang="en-US" sz="2000" dirty="0">
                <a:solidFill>
                  <a:schemeClr val="bg1"/>
                </a:solidFill>
                <a:ea typeface="MS PGothic" charset="0"/>
                <a:cs typeface="MS PGothic" charset="0"/>
              </a:rPr>
              <a:t>will provide HD imagery, seismicity, tides, seafloor inflation, and fluid chemistry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a:xfrm>
            <a:off x="-152400" y="609600"/>
            <a:ext cx="8458200" cy="609600"/>
          </a:xfrm>
        </p:spPr>
        <p:txBody>
          <a:bodyPr/>
          <a:lstStyle/>
          <a:p>
            <a:pPr algn="ctr"/>
            <a:r>
              <a:rPr lang="en-US" sz="1800" dirty="0" smtClean="0">
                <a:latin typeface="Arial" charset="0"/>
                <a:ea typeface="MS PGothic" charset="0"/>
              </a:rPr>
              <a:t>Environmentally Sound Horizontal Directional Drilling Beneath Dunes – Completed Feb-March 2011</a:t>
            </a:r>
            <a:endParaRPr lang="en-US" sz="1800" dirty="0">
              <a:latin typeface="Arial" charset="0"/>
              <a:ea typeface="MS PGothic" charset="0"/>
            </a:endParaRPr>
          </a:p>
        </p:txBody>
      </p:sp>
      <p:sp>
        <p:nvSpPr>
          <p:cNvPr id="33795"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499BF1A-12DD-1C47-8F91-4649EF496C80}" type="slidenum">
              <a:rPr lang="en-US" sz="900">
                <a:solidFill>
                  <a:srgbClr val="0C5890"/>
                </a:solidFill>
              </a:rPr>
              <a:pPr eaLnBrk="1" hangingPunct="1"/>
              <a:t>42</a:t>
            </a:fld>
            <a:endParaRPr lang="en-US" sz="900">
              <a:solidFill>
                <a:srgbClr val="0C5890"/>
              </a:solidFill>
            </a:endParaRPr>
          </a:p>
        </p:txBody>
      </p:sp>
      <p:pic>
        <p:nvPicPr>
          <p:cNvPr id="33796"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62275" y="1447800"/>
            <a:ext cx="5724525" cy="431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3797"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475" y="1524000"/>
            <a:ext cx="2651125" cy="3313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3798" name="Picture 6"/>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475" y="3810000"/>
            <a:ext cx="2632075" cy="1958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AE201B1-D4F7-6249-A33C-38326F0B85C1}" type="slidenum">
              <a:rPr lang="en-US" sz="900">
                <a:solidFill>
                  <a:srgbClr val="0C5890"/>
                </a:solidFill>
              </a:rPr>
              <a:pPr eaLnBrk="1" hangingPunct="1"/>
              <a:t>43</a:t>
            </a:fld>
            <a:endParaRPr lang="en-US" sz="900">
              <a:solidFill>
                <a:srgbClr val="0C5890"/>
              </a:solidFill>
            </a:endParaRPr>
          </a:p>
        </p:txBody>
      </p:sp>
      <p:pic>
        <p:nvPicPr>
          <p:cNvPr id="34819"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4950" y="1295400"/>
            <a:ext cx="8674100" cy="4876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itle 1"/>
          <p:cNvSpPr txBox="1">
            <a:spLocks/>
          </p:cNvSpPr>
          <p:nvPr/>
        </p:nvSpPr>
        <p:spPr bwMode="auto">
          <a:xfrm>
            <a:off x="152400" y="609600"/>
            <a:ext cx="8229600" cy="609600"/>
          </a:xfrm>
          <a:prstGeom prst="rect">
            <a:avLst/>
          </a:prstGeom>
          <a:noFill/>
          <a:ln>
            <a:noFill/>
          </a:ln>
          <a:effectLst/>
          <a:extLst/>
        </p:spPr>
        <p:txBody>
          <a:bodyPr anchor="ctr"/>
          <a:lstStyle/>
          <a:p>
            <a:pPr algn="ctr" eaLnBrk="0" hangingPunct="0">
              <a:defRPr/>
            </a:pPr>
            <a:r>
              <a:rPr lang="en-US" sz="2000" kern="0" dirty="0" smtClean="0">
                <a:solidFill>
                  <a:srgbClr val="0C5890"/>
                </a:solidFill>
                <a:latin typeface="+mj-lt"/>
                <a:ea typeface="MS PGothic" pitchFamily="34" charset="-128"/>
                <a:cs typeface="+mj-cs"/>
              </a:rPr>
              <a:t>Cross</a:t>
            </a:r>
            <a:r>
              <a:rPr lang="en-US" sz="2000" kern="0" dirty="0">
                <a:solidFill>
                  <a:srgbClr val="0C5890"/>
                </a:solidFill>
                <a:latin typeface="+mj-lt"/>
                <a:ea typeface="MS PGothic" pitchFamily="34" charset="-128"/>
                <a:cs typeface="+mj-cs"/>
              </a:rPr>
              <a:t>-Shore </a:t>
            </a:r>
            <a:r>
              <a:rPr lang="en-US" sz="2000" kern="0" dirty="0" smtClean="0">
                <a:solidFill>
                  <a:srgbClr val="0C5890"/>
                </a:solidFill>
                <a:latin typeface="+mj-lt"/>
                <a:ea typeface="MS PGothic" pitchFamily="34" charset="-128"/>
                <a:cs typeface="+mj-cs"/>
              </a:rPr>
              <a:t>Drill Holes Emerge </a:t>
            </a:r>
            <a:r>
              <a:rPr lang="en-US" sz="2000" kern="0" dirty="0">
                <a:solidFill>
                  <a:srgbClr val="0C5890"/>
                </a:solidFill>
                <a:latin typeface="+mj-lt"/>
                <a:ea typeface="MS PGothic" pitchFamily="34" charset="-128"/>
                <a:cs typeface="+mj-cs"/>
              </a:rPr>
              <a:t>in </a:t>
            </a:r>
            <a:r>
              <a:rPr lang="en-US" sz="2000" kern="0" dirty="0" smtClean="0">
                <a:solidFill>
                  <a:srgbClr val="0C5890"/>
                </a:solidFill>
                <a:latin typeface="+mj-lt"/>
                <a:ea typeface="MS PGothic" pitchFamily="34" charset="-128"/>
                <a:cs typeface="+mj-cs"/>
              </a:rPr>
              <a:t>20 meters </a:t>
            </a:r>
            <a:r>
              <a:rPr lang="en-US" sz="2000" kern="0" dirty="0">
                <a:solidFill>
                  <a:srgbClr val="0C5890"/>
                </a:solidFill>
                <a:latin typeface="+mj-lt"/>
                <a:ea typeface="MS PGothic" pitchFamily="34" charset="-128"/>
                <a:cs typeface="+mj-cs"/>
              </a:rPr>
              <a:t>of W</a:t>
            </a:r>
            <a:r>
              <a:rPr lang="en-US" sz="2000" kern="0" dirty="0" smtClean="0">
                <a:solidFill>
                  <a:srgbClr val="0C5890"/>
                </a:solidFill>
                <a:latin typeface="+mj-lt"/>
                <a:ea typeface="MS PGothic" pitchFamily="34" charset="-128"/>
                <a:cs typeface="+mj-cs"/>
              </a:rPr>
              <a:t>ater – </a:t>
            </a:r>
          </a:p>
          <a:p>
            <a:pPr algn="ctr" eaLnBrk="0" hangingPunct="0">
              <a:defRPr/>
            </a:pPr>
            <a:r>
              <a:rPr lang="en-US" sz="2000" kern="0" dirty="0" smtClean="0">
                <a:solidFill>
                  <a:srgbClr val="0C5890"/>
                </a:solidFill>
                <a:latin typeface="+mj-lt"/>
                <a:ea typeface="MS PGothic" pitchFamily="34" charset="-128"/>
                <a:cs typeface="+mj-cs"/>
              </a:rPr>
              <a:t>Cables to be pulled ashore in JULY, 2011</a:t>
            </a:r>
            <a:endParaRPr lang="en-US" sz="2000" kern="0" dirty="0">
              <a:solidFill>
                <a:srgbClr val="0C5890"/>
              </a:solidFill>
              <a:latin typeface="+mj-lt"/>
              <a:ea typeface="MS PGothic" pitchFamily="34" charset="-128"/>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lstStyle/>
          <a:p>
            <a:r>
              <a:rPr lang="en-US" sz="2800" dirty="0" smtClean="0"/>
              <a:t>Regional Cabled Network Year 2 Key Agreements</a:t>
            </a:r>
            <a:endParaRPr lang="en-US" sz="2800" dirty="0"/>
          </a:p>
        </p:txBody>
      </p:sp>
      <p:sp>
        <p:nvSpPr>
          <p:cNvPr id="3" name="Content Placeholder 2"/>
          <p:cNvSpPr>
            <a:spLocks noGrp="1"/>
          </p:cNvSpPr>
          <p:nvPr>
            <p:ph idx="1"/>
          </p:nvPr>
        </p:nvSpPr>
        <p:spPr>
          <a:xfrm>
            <a:off x="381000" y="1447800"/>
            <a:ext cx="8458200" cy="4525963"/>
          </a:xfrm>
        </p:spPr>
        <p:txBody>
          <a:bodyPr/>
          <a:lstStyle/>
          <a:p>
            <a:pPr marL="285750" indent="-285750">
              <a:spcBef>
                <a:spcPts val="0"/>
              </a:spcBef>
              <a:spcAft>
                <a:spcPts val="1200"/>
              </a:spcAft>
              <a:tabLst>
                <a:tab pos="285750" algn="l"/>
                <a:tab pos="6800850" algn="l"/>
              </a:tabLst>
            </a:pPr>
            <a:r>
              <a:rPr lang="en-US" sz="2000" dirty="0" smtClean="0">
                <a:solidFill>
                  <a:schemeClr val="accent2">
                    <a:lumMod val="75000"/>
                  </a:schemeClr>
                </a:solidFill>
                <a:latin typeface="+mj-lt"/>
              </a:rPr>
              <a:t>Station Lease &amp; Terrestrial Conduit Agreement completed : May 2010</a:t>
            </a:r>
          </a:p>
          <a:p>
            <a:pPr marL="285750" indent="-285750">
              <a:spcBef>
                <a:spcPts val="0"/>
              </a:spcBef>
              <a:spcAft>
                <a:spcPts val="1200"/>
              </a:spcAft>
              <a:tabLst>
                <a:tab pos="285750" algn="l"/>
                <a:tab pos="6800850" algn="l"/>
              </a:tabLst>
            </a:pPr>
            <a:r>
              <a:rPr lang="en-US" sz="2000" dirty="0" smtClean="0">
                <a:solidFill>
                  <a:schemeClr val="accent2">
                    <a:lumMod val="75000"/>
                  </a:schemeClr>
                </a:solidFill>
                <a:latin typeface="+mj-lt"/>
              </a:rPr>
              <a:t>Oregon Fishermen’s Cable Committee (OFCC) membership by Ocean Leadership: Dec 2010</a:t>
            </a:r>
          </a:p>
          <a:p>
            <a:pPr marL="285750" indent="-285750">
              <a:spcBef>
                <a:spcPts val="0"/>
              </a:spcBef>
              <a:spcAft>
                <a:spcPts val="1200"/>
              </a:spcAft>
              <a:tabLst>
                <a:tab pos="285750" algn="l"/>
                <a:tab pos="6800850" algn="l"/>
              </a:tabLst>
            </a:pPr>
            <a:r>
              <a:rPr lang="en-US" sz="2000" dirty="0" smtClean="0">
                <a:solidFill>
                  <a:schemeClr val="accent2">
                    <a:lumMod val="75000"/>
                  </a:schemeClr>
                </a:solidFill>
                <a:latin typeface="+mj-lt"/>
              </a:rPr>
              <a:t>Cable Maintenance Agreement (North America Zone), negotiation initiated: Jan 2011 </a:t>
            </a:r>
          </a:p>
          <a:p>
            <a:pPr marL="285750" indent="-285750">
              <a:spcBef>
                <a:spcPts val="0"/>
              </a:spcBef>
              <a:spcAft>
                <a:spcPts val="1200"/>
              </a:spcAft>
              <a:tabLst>
                <a:tab pos="285750" algn="l"/>
                <a:tab pos="6800850" algn="l"/>
              </a:tabLst>
            </a:pPr>
            <a:r>
              <a:rPr lang="en-US" sz="2000" dirty="0" smtClean="0">
                <a:solidFill>
                  <a:schemeClr val="accent2">
                    <a:lumMod val="75000"/>
                  </a:schemeClr>
                </a:solidFill>
                <a:latin typeface="+mj-lt"/>
              </a:rPr>
              <a:t>Backhaul Capacity Lease completed: Feb. 2011</a:t>
            </a:r>
          </a:p>
          <a:p>
            <a:pPr marL="285750" indent="-285750">
              <a:spcBef>
                <a:spcPts val="0"/>
              </a:spcBef>
              <a:spcAft>
                <a:spcPts val="1200"/>
              </a:spcAft>
              <a:tabLst>
                <a:tab pos="285750" algn="l"/>
                <a:tab pos="6800850" algn="l"/>
              </a:tabLst>
            </a:pPr>
            <a:r>
              <a:rPr lang="en-US" sz="2000" dirty="0" smtClean="0">
                <a:solidFill>
                  <a:schemeClr val="accent2">
                    <a:lumMod val="75000"/>
                  </a:schemeClr>
                </a:solidFill>
                <a:latin typeface="+mj-lt"/>
              </a:rPr>
              <a:t>Cyber POP Lease completed: Feb 2011</a:t>
            </a:r>
          </a:p>
          <a:p>
            <a:pPr marL="285750" indent="-285750">
              <a:spcBef>
                <a:spcPts val="0"/>
              </a:spcBef>
              <a:spcAft>
                <a:spcPts val="1200"/>
              </a:spcAft>
              <a:tabLst>
                <a:tab pos="285750" algn="l"/>
                <a:tab pos="6800850" algn="l"/>
              </a:tabLst>
            </a:pPr>
            <a:r>
              <a:rPr lang="en-US" sz="2000" dirty="0" smtClean="0">
                <a:solidFill>
                  <a:schemeClr val="accent2">
                    <a:lumMod val="75000"/>
                  </a:schemeClr>
                </a:solidFill>
                <a:latin typeface="+mj-lt"/>
              </a:rPr>
              <a:t>Construction Permits in place: Feb 2011</a:t>
            </a:r>
            <a:endParaRPr lang="en-US" sz="1800" dirty="0">
              <a:latin typeface="+mj-lt"/>
            </a:endParaRPr>
          </a:p>
        </p:txBody>
      </p:sp>
      <p:sp>
        <p:nvSpPr>
          <p:cNvPr id="4" name="Slide Number Placeholder 3"/>
          <p:cNvSpPr>
            <a:spLocks noGrp="1"/>
          </p:cNvSpPr>
          <p:nvPr>
            <p:ph type="sldNum" sz="quarter" idx="10"/>
          </p:nvPr>
        </p:nvSpPr>
        <p:spPr/>
        <p:txBody>
          <a:bodyPr/>
          <a:lstStyle/>
          <a:p>
            <a:fld id="{1EB77143-FE43-F14F-B5DE-B4231E2382B3}" type="slidenum">
              <a:rPr lang="en-US" smtClean="0"/>
              <a:pPr/>
              <a:t>44</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lstStyle/>
          <a:p>
            <a:r>
              <a:rPr lang="en-US" dirty="0" smtClean="0"/>
              <a:t>Regional Cabled Network Year 2 Milestones</a:t>
            </a:r>
            <a:endParaRPr lang="en-US" dirty="0"/>
          </a:p>
        </p:txBody>
      </p:sp>
      <p:sp>
        <p:nvSpPr>
          <p:cNvPr id="3" name="Content Placeholder 2"/>
          <p:cNvSpPr>
            <a:spLocks noGrp="1"/>
          </p:cNvSpPr>
          <p:nvPr>
            <p:ph idx="1"/>
          </p:nvPr>
        </p:nvSpPr>
        <p:spPr/>
        <p:txBody>
          <a:bodyPr/>
          <a:lstStyle/>
          <a:p>
            <a:pPr marL="285750" indent="-285750">
              <a:spcBef>
                <a:spcPts val="0"/>
              </a:spcBef>
              <a:spcAft>
                <a:spcPts val="1800"/>
              </a:spcAft>
              <a:tabLst>
                <a:tab pos="285750" algn="l"/>
                <a:tab pos="6800850" algn="l"/>
              </a:tabLst>
            </a:pPr>
            <a:r>
              <a:rPr lang="en-US" sz="2000" dirty="0" smtClean="0">
                <a:solidFill>
                  <a:schemeClr val="accent2">
                    <a:lumMod val="75000"/>
                  </a:schemeClr>
                </a:solidFill>
                <a:latin typeface="+mj-lt"/>
              </a:rPr>
              <a:t>Cable Route Survey Completed &amp; Agreed:  Jan 2011</a:t>
            </a:r>
          </a:p>
          <a:p>
            <a:pPr marL="285750" indent="-285750">
              <a:spcBef>
                <a:spcPts val="0"/>
              </a:spcBef>
              <a:spcAft>
                <a:spcPts val="1800"/>
              </a:spcAft>
              <a:tabLst>
                <a:tab pos="285750" algn="l"/>
                <a:tab pos="6800850" algn="l"/>
              </a:tabLst>
            </a:pPr>
            <a:r>
              <a:rPr lang="en-US" sz="2000" dirty="0" smtClean="0">
                <a:solidFill>
                  <a:schemeClr val="accent2">
                    <a:lumMod val="75000"/>
                  </a:schemeClr>
                </a:solidFill>
                <a:latin typeface="+mj-lt"/>
              </a:rPr>
              <a:t>Terrestrial Conduit Acceptance Completed: Aug 2010</a:t>
            </a:r>
          </a:p>
          <a:p>
            <a:pPr marL="285750" indent="-285750">
              <a:spcBef>
                <a:spcPts val="0"/>
              </a:spcBef>
              <a:spcAft>
                <a:spcPts val="1800"/>
              </a:spcAft>
              <a:tabLst>
                <a:tab pos="285750" algn="l"/>
                <a:tab pos="6800850" algn="l"/>
              </a:tabLst>
            </a:pPr>
            <a:r>
              <a:rPr lang="en-US" sz="2000" dirty="0" smtClean="0">
                <a:solidFill>
                  <a:schemeClr val="accent2">
                    <a:lumMod val="75000"/>
                  </a:schemeClr>
                </a:solidFill>
                <a:latin typeface="+mj-lt"/>
              </a:rPr>
              <a:t>Ocean ground – Deep Anode Completed: Oct 2010</a:t>
            </a:r>
          </a:p>
          <a:p>
            <a:pPr marL="285750" indent="-285750">
              <a:spcBef>
                <a:spcPts val="0"/>
              </a:spcBef>
              <a:spcAft>
                <a:spcPts val="1800"/>
              </a:spcAft>
              <a:tabLst>
                <a:tab pos="285750" algn="l"/>
                <a:tab pos="6800850" algn="l"/>
              </a:tabLst>
            </a:pPr>
            <a:r>
              <a:rPr lang="en-US" sz="2000" dirty="0" smtClean="0">
                <a:solidFill>
                  <a:schemeClr val="accent2">
                    <a:lumMod val="75000"/>
                  </a:schemeClr>
                </a:solidFill>
                <a:latin typeface="+mj-lt"/>
              </a:rPr>
              <a:t>Shore Station Readiness for Equipment: Feb 2011</a:t>
            </a:r>
          </a:p>
          <a:p>
            <a:pPr marL="285750" indent="-285750">
              <a:spcBef>
                <a:spcPts val="0"/>
              </a:spcBef>
              <a:spcAft>
                <a:spcPts val="1800"/>
              </a:spcAft>
              <a:tabLst>
                <a:tab pos="285750" algn="l"/>
                <a:tab pos="6800850" algn="l"/>
              </a:tabLst>
            </a:pPr>
            <a:r>
              <a:rPr lang="en-US" sz="2000" dirty="0" smtClean="0">
                <a:solidFill>
                  <a:schemeClr val="accent2">
                    <a:lumMod val="75000"/>
                  </a:schemeClr>
                </a:solidFill>
                <a:latin typeface="+mj-lt"/>
              </a:rPr>
              <a:t>Fore-Dune Grading and Horizontal Directional Drilling Completed:  March 2011</a:t>
            </a:r>
          </a:p>
        </p:txBody>
      </p:sp>
      <p:sp>
        <p:nvSpPr>
          <p:cNvPr id="4" name="Slide Number Placeholder 3"/>
          <p:cNvSpPr>
            <a:spLocks noGrp="1"/>
          </p:cNvSpPr>
          <p:nvPr>
            <p:ph type="sldNum" sz="quarter" idx="10"/>
          </p:nvPr>
        </p:nvSpPr>
        <p:spPr/>
        <p:txBody>
          <a:bodyPr/>
          <a:lstStyle/>
          <a:p>
            <a:fld id="{1EB77143-FE43-F14F-B5DE-B4231E2382B3}" type="slidenum">
              <a:rPr lang="en-US" smtClean="0"/>
              <a:pPr/>
              <a:t>45</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609600"/>
          </a:xfrm>
        </p:spPr>
        <p:txBody>
          <a:bodyPr/>
          <a:lstStyle/>
          <a:p>
            <a:r>
              <a:rPr lang="en-US" sz="2400" dirty="0" smtClean="0"/>
              <a:t>Regional Cabled Network Year 2 Design Milestones</a:t>
            </a:r>
            <a:endParaRPr lang="en-US" sz="2400" dirty="0"/>
          </a:p>
        </p:txBody>
      </p:sp>
      <p:sp>
        <p:nvSpPr>
          <p:cNvPr id="3" name="Content Placeholder 2"/>
          <p:cNvSpPr>
            <a:spLocks noGrp="1"/>
          </p:cNvSpPr>
          <p:nvPr>
            <p:ph idx="1"/>
          </p:nvPr>
        </p:nvSpPr>
        <p:spPr>
          <a:xfrm>
            <a:off x="457200" y="1219200"/>
            <a:ext cx="8229600" cy="4906963"/>
          </a:xfrm>
        </p:spPr>
        <p:txBody>
          <a:bodyPr/>
          <a:lstStyle/>
          <a:p>
            <a:r>
              <a:rPr lang="en-US" sz="2000" dirty="0" smtClean="0"/>
              <a:t>Primary Infrastructure System CDR: April 2011 (L3-Maripro)</a:t>
            </a:r>
          </a:p>
          <a:p>
            <a:r>
              <a:rPr lang="en-US" sz="2000" dirty="0" smtClean="0"/>
              <a:t>Vertical Mooring and Profilers PDR: March 2011 (UW)</a:t>
            </a:r>
          </a:p>
          <a:p>
            <a:r>
              <a:rPr lang="en-US" sz="2000" dirty="0" smtClean="0"/>
              <a:t>Network Management System (NMS) CDR: April 2011 (L3-Maripro)</a:t>
            </a:r>
          </a:p>
          <a:p>
            <a:r>
              <a:rPr lang="en-US" sz="2000" dirty="0" smtClean="0"/>
              <a:t>Line Monitoring Equipment (LME) &amp; Terminal Element Management System (TEMS) CDR: March 2011 (Tyco)</a:t>
            </a:r>
          </a:p>
          <a:p>
            <a:r>
              <a:rPr lang="en-US" sz="2000" dirty="0" smtClean="0"/>
              <a:t>Primary Node Controller (PNC) CDR: August 2010 (</a:t>
            </a:r>
            <a:r>
              <a:rPr lang="en-US" sz="2000" dirty="0" err="1" smtClean="0"/>
              <a:t>Texcel</a:t>
            </a:r>
            <a:r>
              <a:rPr lang="en-US" sz="2000" dirty="0" smtClean="0"/>
              <a:t>)</a:t>
            </a:r>
          </a:p>
          <a:p>
            <a:r>
              <a:rPr lang="en-US" sz="2000" dirty="0" smtClean="0"/>
              <a:t>Medium Voltage Power Converter (MVPC) CDR: February 2011 (DTI)</a:t>
            </a:r>
          </a:p>
          <a:p>
            <a:r>
              <a:rPr lang="en-US" sz="2000" dirty="0" smtClean="0"/>
              <a:t>MVPC Power Demo: February 2011 (DTI)</a:t>
            </a:r>
          </a:p>
          <a:p>
            <a:r>
              <a:rPr lang="en-US" sz="2000" dirty="0" smtClean="0"/>
              <a:t>Optical Test Bed Demo: February 2011 (Tyco)</a:t>
            </a:r>
          </a:p>
          <a:p>
            <a:r>
              <a:rPr lang="en-US" sz="2000" dirty="0" smtClean="0"/>
              <a:t>Simulator CDR: November 2010 (L3-Maripro)</a:t>
            </a:r>
          </a:p>
          <a:p>
            <a:r>
              <a:rPr lang="en-US" sz="2000" dirty="0" smtClean="0"/>
              <a:t>Power Feed Equipment (PFE) Part 2 CDR &amp; MVPC/Cooling System PDR: October 2010 (DTI)</a:t>
            </a:r>
          </a:p>
          <a:p>
            <a:r>
              <a:rPr lang="en-US" sz="2000" dirty="0" smtClean="0"/>
              <a:t>Ethernet Switch CDR: October 2010 (Curtiss Wright)</a:t>
            </a:r>
          </a:p>
          <a:p>
            <a:endParaRPr lang="en-US" sz="2000"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46</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052DD637-5061-9946-81F9-DF8027B090D1}" type="slidenum">
              <a:rPr lang="en-US" sz="900">
                <a:solidFill>
                  <a:srgbClr val="0C5890"/>
                </a:solidFill>
              </a:rPr>
              <a:pPr eaLnBrk="1" hangingPunct="1"/>
              <a:t>47</a:t>
            </a:fld>
            <a:endParaRPr lang="en-US" sz="900">
              <a:solidFill>
                <a:srgbClr val="0C5890"/>
              </a:solidFill>
            </a:endParaRPr>
          </a:p>
        </p:txBody>
      </p:sp>
      <p:sp>
        <p:nvSpPr>
          <p:cNvPr id="5" name="Title 1"/>
          <p:cNvSpPr txBox="1">
            <a:spLocks/>
          </p:cNvSpPr>
          <p:nvPr/>
        </p:nvSpPr>
        <p:spPr bwMode="auto">
          <a:xfrm>
            <a:off x="457200" y="609600"/>
            <a:ext cx="8229600" cy="609600"/>
          </a:xfrm>
          <a:prstGeom prst="rect">
            <a:avLst/>
          </a:prstGeom>
          <a:noFill/>
          <a:ln>
            <a:noFill/>
          </a:ln>
          <a:effectLst/>
          <a:extLst/>
        </p:spPr>
        <p:txBody>
          <a:bodyPr anchor="ctr"/>
          <a:lstStyle/>
          <a:p>
            <a:pPr algn="ctr" eaLnBrk="0" hangingPunct="0">
              <a:defRPr/>
            </a:pPr>
            <a:r>
              <a:rPr lang="en-US" sz="3200" kern="0" dirty="0">
                <a:solidFill>
                  <a:srgbClr val="0C5890"/>
                </a:solidFill>
                <a:latin typeface="+mj-lt"/>
                <a:ea typeface="MS PGothic" pitchFamily="34" charset="-128"/>
                <a:cs typeface="+mj-cs"/>
              </a:rPr>
              <a:t>RCN </a:t>
            </a:r>
            <a:r>
              <a:rPr lang="en-US" sz="3200" kern="0" dirty="0" smtClean="0">
                <a:solidFill>
                  <a:srgbClr val="0C5890"/>
                </a:solidFill>
                <a:latin typeface="+mj-lt"/>
                <a:ea typeface="MS PGothic" pitchFamily="34" charset="-128"/>
                <a:cs typeface="+mj-cs"/>
              </a:rPr>
              <a:t>Supporting Coastal Endurance </a:t>
            </a:r>
            <a:r>
              <a:rPr lang="en-US" sz="3200" kern="0" dirty="0">
                <a:solidFill>
                  <a:srgbClr val="0C5890"/>
                </a:solidFill>
                <a:latin typeface="+mj-lt"/>
                <a:ea typeface="MS PGothic" pitchFamily="34" charset="-128"/>
                <a:cs typeface="+mj-cs"/>
              </a:rPr>
              <a:t>Array</a:t>
            </a:r>
          </a:p>
        </p:txBody>
      </p:sp>
      <p:sp>
        <p:nvSpPr>
          <p:cNvPr id="35844" name="TextBox 5"/>
          <p:cNvSpPr txBox="1">
            <a:spLocks noChangeArrowheads="1"/>
          </p:cNvSpPr>
          <p:nvPr/>
        </p:nvSpPr>
        <p:spPr bwMode="auto">
          <a:xfrm>
            <a:off x="342900" y="1143000"/>
            <a:ext cx="8458200" cy="10064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37931725" indent="-37474525"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2000" dirty="0">
                <a:ea typeface="MS PGothic" charset="0"/>
                <a:cs typeface="MS PGothic" charset="0"/>
              </a:rPr>
              <a:t>Engineering driver to support multiple high power water column profilers and allow for expansion of the C</a:t>
            </a:r>
            <a:r>
              <a:rPr lang="en-US" sz="2000" dirty="0" smtClean="0">
                <a:ea typeface="MS PGothic" charset="0"/>
                <a:cs typeface="MS PGothic" charset="0"/>
              </a:rPr>
              <a:t>ommunity Science. </a:t>
            </a:r>
            <a:r>
              <a:rPr lang="en-US" sz="2000" dirty="0">
                <a:ea typeface="MS PGothic" charset="0"/>
                <a:cs typeface="MS PGothic" charset="0"/>
              </a:rPr>
              <a:t>Presence of the deep sea cable provides capacity to enable </a:t>
            </a:r>
            <a:r>
              <a:rPr lang="en-US" sz="2000" dirty="0" smtClean="0">
                <a:ea typeface="MS PGothic" charset="0"/>
                <a:cs typeface="MS PGothic" charset="0"/>
              </a:rPr>
              <a:t>considerable growth</a:t>
            </a:r>
            <a:endParaRPr lang="en-US" sz="2000" dirty="0">
              <a:ea typeface="MS PGothic" charset="0"/>
              <a:cs typeface="MS PGothic" charset="0"/>
            </a:endParaRPr>
          </a:p>
        </p:txBody>
      </p:sp>
      <p:pic>
        <p:nvPicPr>
          <p:cNvPr id="35846" name="Picture 6"/>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2147888"/>
            <a:ext cx="7239000" cy="40719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1.7 Education and Public Engagement</a:t>
            </a:r>
            <a:endParaRPr lang="en-US" dirty="0"/>
          </a:p>
        </p:txBody>
      </p:sp>
      <p:pic>
        <p:nvPicPr>
          <p:cNvPr id="5" name="Content Placeholder 4" descr="Construction_WBS_Chart_EPE_2011-04-29_ver_0-02.jpg"/>
          <p:cNvPicPr>
            <a:picLocks noGrp="1" noChangeAspect="1"/>
          </p:cNvPicPr>
          <p:nvPr>
            <p:ph idx="1"/>
          </p:nvPr>
        </p:nvPicPr>
        <p:blipFill>
          <a:blip r:embed="rId2"/>
          <a:stretch>
            <a:fillRect/>
          </a:stretch>
        </p:blipFill>
        <p:spPr>
          <a:xfrm>
            <a:off x="762000" y="1752600"/>
            <a:ext cx="7643523" cy="2438400"/>
          </a:xfrm>
        </p:spPr>
      </p:pic>
      <p:sp>
        <p:nvSpPr>
          <p:cNvPr id="4" name="Slide Number Placeholder 3"/>
          <p:cNvSpPr>
            <a:spLocks noGrp="1"/>
          </p:cNvSpPr>
          <p:nvPr>
            <p:ph type="sldNum" sz="quarter" idx="10"/>
          </p:nvPr>
        </p:nvSpPr>
        <p:spPr/>
        <p:txBody>
          <a:bodyPr/>
          <a:lstStyle/>
          <a:p>
            <a:fld id="{1EB77143-FE43-F14F-B5DE-B4231E2382B3}" type="slidenum">
              <a:rPr lang="en-US" smtClean="0"/>
              <a:pPr/>
              <a:t>48</a:t>
            </a:fld>
            <a:endParaRPr lang="en-US"/>
          </a:p>
        </p:txBody>
      </p:sp>
      <p:sp>
        <p:nvSpPr>
          <p:cNvPr id="3" name="TextBox 2"/>
          <p:cNvSpPr txBox="1"/>
          <p:nvPr/>
        </p:nvSpPr>
        <p:spPr>
          <a:xfrm>
            <a:off x="1981200" y="5206763"/>
            <a:ext cx="6096000" cy="400110"/>
          </a:xfrm>
          <a:prstGeom prst="rect">
            <a:avLst/>
          </a:prstGeom>
          <a:noFill/>
        </p:spPr>
        <p:txBody>
          <a:bodyPr wrap="square" rtlCol="0">
            <a:spAutoFit/>
          </a:bodyPr>
          <a:lstStyle/>
          <a:p>
            <a:r>
              <a:rPr lang="en-US" sz="2000" dirty="0" smtClean="0"/>
              <a:t>Competitive Contract Award March 1, 2011</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Level Work Breakdown Structure</a:t>
            </a:r>
            <a:endParaRPr lang="en-US" dirty="0"/>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4</a:t>
            </a:fld>
            <a:endParaRPr 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1440240"/>
            <a:ext cx="5937250" cy="460019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54622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763000" cy="609600"/>
          </a:xfrm>
        </p:spPr>
        <p:txBody>
          <a:bodyPr/>
          <a:lstStyle/>
          <a:p>
            <a:r>
              <a:rPr lang="en-US" sz="1800" dirty="0" smtClean="0"/>
              <a:t>OOI Developing the infrastructure to enable education and public engagement (EPE)</a:t>
            </a:r>
            <a:endParaRPr lang="en-US" sz="1800"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49</a:t>
            </a:fld>
            <a:endParaRPr lang="en-US"/>
          </a:p>
        </p:txBody>
      </p:sp>
      <p:sp>
        <p:nvSpPr>
          <p:cNvPr id="5" name="Rectangle 3"/>
          <p:cNvSpPr txBox="1">
            <a:spLocks noChangeArrowheads="1"/>
          </p:cNvSpPr>
          <p:nvPr/>
        </p:nvSpPr>
        <p:spPr bwMode="auto">
          <a:xfrm>
            <a:off x="228600" y="1422400"/>
            <a:ext cx="8432800" cy="45212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marL="117475" marR="0" lvl="0" algn="l" defTabSz="914400" rtl="0" eaLnBrk="0" fontAlgn="base" latinLnBrk="0" hangingPunct="0">
              <a:lnSpc>
                <a:spcPct val="140000"/>
              </a:lnSpc>
              <a:spcBef>
                <a:spcPct val="0"/>
              </a:spcBef>
              <a:spcAft>
                <a:spcPct val="0"/>
              </a:spcAft>
              <a:buClr>
                <a:srgbClr val="0C588D"/>
              </a:buClr>
              <a:buSzPct val="94000"/>
              <a:tabLst/>
              <a:defRPr/>
            </a:pP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OOI is constructing a series of </a:t>
            </a: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software tools</a:t>
            </a: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 and a </a:t>
            </a: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web-based social network</a:t>
            </a: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 to </a:t>
            </a: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engage a wide range of education users</a:t>
            </a: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 spanning from faculty, graduate and undergraduate students, informal science educators and the general public. </a:t>
            </a:r>
          </a:p>
          <a:p>
            <a:pPr marL="117475" marR="0" lvl="0" algn="l" defTabSz="914400" rtl="0" eaLnBrk="0" fontAlgn="base" latinLnBrk="0" hangingPunct="0">
              <a:lnSpc>
                <a:spcPct val="140000"/>
              </a:lnSpc>
              <a:spcBef>
                <a:spcPct val="0"/>
              </a:spcBef>
              <a:spcAft>
                <a:spcPct val="0"/>
              </a:spcAft>
              <a:buClr>
                <a:srgbClr val="0C588D"/>
              </a:buClr>
              <a:buSzPct val="94000"/>
              <a:buFont typeface="Gill Sans" pitchFamily="-110" charset="0"/>
              <a:buNone/>
              <a:tabLst/>
              <a:defRPr/>
            </a:pPr>
            <a:endPar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endParaRPr>
          </a:p>
          <a:p>
            <a:pPr marL="117475" marR="0" lvl="0" algn="l" defTabSz="914400" rtl="0" eaLnBrk="0" fontAlgn="base" latinLnBrk="0" hangingPunct="0">
              <a:lnSpc>
                <a:spcPct val="140000"/>
              </a:lnSpc>
              <a:spcBef>
                <a:spcPct val="0"/>
              </a:spcBef>
              <a:spcAft>
                <a:spcPct val="0"/>
              </a:spcAft>
              <a:buClr>
                <a:srgbClr val="0C588D"/>
              </a:buClr>
              <a:buSzPct val="94000"/>
              <a:tabLst/>
              <a:defRPr/>
            </a:pP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The software will be designed to provide</a:t>
            </a:r>
          </a:p>
          <a:p>
            <a:pPr marL="117475" marR="0" lvl="0" algn="l" defTabSz="914400" rtl="0" eaLnBrk="0" fontAlgn="base" latinLnBrk="0" hangingPunct="0">
              <a:lnSpc>
                <a:spcPct val="140000"/>
              </a:lnSpc>
              <a:spcBef>
                <a:spcPct val="0"/>
              </a:spcBef>
              <a:spcAft>
                <a:spcPct val="0"/>
              </a:spcAft>
              <a:buClr>
                <a:srgbClr val="0C588D"/>
              </a:buClr>
              <a:buSzPct val="94000"/>
              <a:buFont typeface="Gill Sans" pitchFamily="-110" charset="0"/>
              <a:buNone/>
              <a:tabLst/>
              <a:defRPr/>
            </a:pP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scientists and educators a suite of tools </a:t>
            </a:r>
          </a:p>
          <a:p>
            <a:pPr marL="117475" marR="0" lvl="0" algn="l" defTabSz="914400" rtl="0" eaLnBrk="0" fontAlgn="base" latinLnBrk="0" hangingPunct="0">
              <a:lnSpc>
                <a:spcPct val="140000"/>
              </a:lnSpc>
              <a:spcBef>
                <a:spcPct val="0"/>
              </a:spcBef>
              <a:spcAft>
                <a:spcPct val="0"/>
              </a:spcAft>
              <a:buClr>
                <a:srgbClr val="0C588D"/>
              </a:buClr>
              <a:buSzPct val="94000"/>
              <a:buFont typeface="Gill Sans" pitchFamily="-110" charset="0"/>
              <a:buNone/>
              <a:tabLst/>
              <a:defRPr/>
            </a:pP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that will enable them to </a:t>
            </a: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enhance their </a:t>
            </a:r>
          </a:p>
          <a:p>
            <a:pPr marL="117475" marR="0" lvl="0" algn="l" defTabSz="914400" rtl="0" eaLnBrk="0" fontAlgn="base" latinLnBrk="0" hangingPunct="0">
              <a:lnSpc>
                <a:spcPct val="140000"/>
              </a:lnSpc>
              <a:spcBef>
                <a:spcPct val="0"/>
              </a:spcBef>
              <a:spcAft>
                <a:spcPct val="0"/>
              </a:spcAft>
              <a:buClr>
                <a:srgbClr val="0C588D"/>
              </a:buClr>
              <a:buSzPct val="94000"/>
              <a:buFont typeface="Gill Sans" pitchFamily="-110" charset="0"/>
              <a:buNone/>
              <a:tabLst/>
              <a:defRPr/>
            </a:pP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undergraduate education</a:t>
            </a: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 and </a:t>
            </a: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engage</a:t>
            </a: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 </a:t>
            </a:r>
          </a:p>
          <a:p>
            <a:pPr marL="117475" marR="0" lvl="0" algn="l" defTabSz="914400" rtl="0" eaLnBrk="0" fontAlgn="base" latinLnBrk="0" hangingPunct="0">
              <a:lnSpc>
                <a:spcPct val="140000"/>
              </a:lnSpc>
              <a:spcBef>
                <a:spcPct val="0"/>
              </a:spcBef>
              <a:spcAft>
                <a:spcPct val="0"/>
              </a:spcAft>
              <a:buClr>
                <a:srgbClr val="0C588D"/>
              </a:buClr>
              <a:buSzPct val="94000"/>
              <a:buFont typeface="Gill Sans" pitchFamily="-110" charset="0"/>
              <a:buNone/>
              <a:tabLst/>
              <a:defRPr/>
            </a:pPr>
            <a:r>
              <a:rPr kumimoji="0" lang="en-US" sz="1800" b="0" i="0" u="sng"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the general public</a:t>
            </a: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 using real-time and </a:t>
            </a:r>
            <a:b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br>
            <a:r>
              <a:rPr kumimoji="0" lang="en-US" sz="1800" b="0" i="0" u="none" strike="noStrike" kern="0" cap="none" spc="0" normalizeH="0" baseline="0" noProof="0" dirty="0" smtClean="0">
                <a:ln>
                  <a:noFill/>
                </a:ln>
                <a:solidFill>
                  <a:srgbClr val="3C3C3C"/>
                </a:solidFill>
                <a:effectLst/>
                <a:uLnTx/>
                <a:uFillTx/>
                <a:latin typeface="Arial" pitchFamily="-110" charset="0"/>
                <a:ea typeface="+mn-ea"/>
                <a:cs typeface="+mn-cs"/>
                <a:sym typeface="Gill Sans" pitchFamily="-110" charset="0"/>
              </a:rPr>
              <a:t>streaming data provided by the OOI.</a:t>
            </a:r>
          </a:p>
        </p:txBody>
      </p:sp>
      <p:pic>
        <p:nvPicPr>
          <p:cNvPr id="6" name="Picture 4" descr="Undergrads in COOLroom"/>
          <p:cNvPicPr>
            <a:picLocks noChangeAspect="1" noChangeArrowheads="1"/>
          </p:cNvPicPr>
          <p:nvPr/>
        </p:nvPicPr>
        <p:blipFill>
          <a:blip r:embed="rId2"/>
          <a:srcRect l="3690" t="3110" b="-1088"/>
          <a:stretch>
            <a:fillRect/>
          </a:stretch>
        </p:blipFill>
        <p:spPr bwMode="auto">
          <a:xfrm>
            <a:off x="4717472" y="2895600"/>
            <a:ext cx="4398175" cy="2590800"/>
          </a:xfrm>
          <a:prstGeom prst="rect">
            <a:avLst/>
          </a:prstGeom>
          <a:noFill/>
          <a:effectLst>
            <a:outerShdw blurRad="63500" dist="38099" dir="2700000" algn="ctr" rotWithShape="0">
              <a:srgbClr val="000000">
                <a:alpha val="50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21264" y="651934"/>
            <a:ext cx="8229600" cy="609600"/>
          </a:xfrm>
        </p:spPr>
        <p:txBody>
          <a:bodyPr/>
          <a:lstStyle/>
          <a:p>
            <a:r>
              <a:rPr lang="en-US" dirty="0" smtClean="0"/>
              <a:t>Target Audiences for the EPE</a:t>
            </a:r>
            <a:endParaRPr lang="en-US" dirty="0"/>
          </a:p>
        </p:txBody>
      </p:sp>
      <p:sp>
        <p:nvSpPr>
          <p:cNvPr id="4" name="Slide Number Placeholder 3"/>
          <p:cNvSpPr>
            <a:spLocks noGrp="1"/>
          </p:cNvSpPr>
          <p:nvPr>
            <p:ph type="sldNum" sz="quarter" idx="10"/>
          </p:nvPr>
        </p:nvSpPr>
        <p:spPr/>
        <p:txBody>
          <a:bodyPr/>
          <a:lstStyle/>
          <a:p>
            <a:fld id="{1EB77143-FE43-F14F-B5DE-B4231E2382B3}" type="slidenum">
              <a:rPr lang="en-US" smtClean="0"/>
              <a:pPr/>
              <a:t>50</a:t>
            </a:fld>
            <a:endParaRPr lang="en-US"/>
          </a:p>
        </p:txBody>
      </p:sp>
      <p:sp>
        <p:nvSpPr>
          <p:cNvPr id="5" name="Text Box 7"/>
          <p:cNvSpPr txBox="1">
            <a:spLocks/>
          </p:cNvSpPr>
          <p:nvPr/>
        </p:nvSpPr>
        <p:spPr bwMode="auto">
          <a:xfrm>
            <a:off x="76200" y="4665589"/>
            <a:ext cx="4114800" cy="1354211"/>
          </a:xfrm>
          <a:prstGeom prst="rect">
            <a:avLst/>
          </a:prstGeom>
          <a:noFill/>
          <a:ln w="25400">
            <a:noFill/>
            <a:miter lim="800000"/>
            <a:headEnd/>
            <a:tailEnd/>
          </a:ln>
        </p:spPr>
        <p:txBody>
          <a:bodyPr wrap="square" lIns="243834" tIns="121917" rIns="243834" bIns="121917">
            <a:prstTxWarp prst="textNoShape">
              <a:avLst/>
            </a:prstTxWarp>
            <a:spAutoFit/>
          </a:bodyPr>
          <a:lstStyle/>
          <a:p>
            <a:pPr algn="ctr"/>
            <a:r>
              <a:rPr lang="en-US" sz="1800" dirty="0">
                <a:solidFill>
                  <a:srgbClr val="3C3C3C"/>
                </a:solidFill>
              </a:rPr>
              <a:t>Undergraduate Educators</a:t>
            </a:r>
          </a:p>
          <a:p>
            <a:pPr algn="ctr"/>
            <a:r>
              <a:rPr lang="en-US" sz="1800" dirty="0">
                <a:solidFill>
                  <a:srgbClr val="3C3C3C"/>
                </a:solidFill>
              </a:rPr>
              <a:t>Example: Educators</a:t>
            </a:r>
          </a:p>
          <a:p>
            <a:pPr algn="ctr"/>
            <a:r>
              <a:rPr lang="en-US" sz="1800" dirty="0">
                <a:solidFill>
                  <a:srgbClr val="3C3C3C"/>
                </a:solidFill>
              </a:rPr>
              <a:t>using real-time observatory data in an undergraduate research course</a:t>
            </a:r>
          </a:p>
        </p:txBody>
      </p:sp>
      <p:sp>
        <p:nvSpPr>
          <p:cNvPr id="6" name="Text Box 9"/>
          <p:cNvSpPr txBox="1">
            <a:spLocks/>
          </p:cNvSpPr>
          <p:nvPr/>
        </p:nvSpPr>
        <p:spPr bwMode="auto">
          <a:xfrm>
            <a:off x="4572000" y="4572000"/>
            <a:ext cx="4343400" cy="1631210"/>
          </a:xfrm>
          <a:prstGeom prst="rect">
            <a:avLst/>
          </a:prstGeom>
          <a:noFill/>
          <a:ln w="25400">
            <a:noFill/>
            <a:miter lim="800000"/>
            <a:headEnd/>
            <a:tailEnd/>
          </a:ln>
        </p:spPr>
        <p:txBody>
          <a:bodyPr wrap="square" lIns="243834" tIns="121917" rIns="243834" bIns="121917">
            <a:prstTxWarp prst="textNoShape">
              <a:avLst/>
            </a:prstTxWarp>
            <a:spAutoFit/>
          </a:bodyPr>
          <a:lstStyle/>
          <a:p>
            <a:pPr algn="ctr"/>
            <a:r>
              <a:rPr lang="en-US" sz="1800" dirty="0">
                <a:solidFill>
                  <a:srgbClr val="3C3C3C"/>
                </a:solidFill>
              </a:rPr>
              <a:t>Free Choice Content </a:t>
            </a:r>
            <a:r>
              <a:rPr lang="en-US" sz="1800" dirty="0" smtClean="0">
                <a:solidFill>
                  <a:srgbClr val="3C3C3C"/>
                </a:solidFill>
              </a:rPr>
              <a:t>Developers Example</a:t>
            </a:r>
            <a:r>
              <a:rPr lang="en-US" sz="1800" dirty="0">
                <a:solidFill>
                  <a:srgbClr val="3C3C3C"/>
                </a:solidFill>
              </a:rPr>
              <a:t>: OOI Project Educator Janice McDonnell focusing on real-time data use in an after-school 4-H club program</a:t>
            </a:r>
          </a:p>
        </p:txBody>
      </p:sp>
      <p:pic>
        <p:nvPicPr>
          <p:cNvPr id="7" name="Picture 10" descr="5161668466_bcc06b7398_z"/>
          <p:cNvPicPr>
            <a:picLocks noChangeAspect="1" noChangeArrowheads="1"/>
          </p:cNvPicPr>
          <p:nvPr/>
        </p:nvPicPr>
        <p:blipFill>
          <a:blip r:embed="rId2"/>
          <a:srcRect r="25897"/>
          <a:stretch>
            <a:fillRect/>
          </a:stretch>
        </p:blipFill>
        <p:spPr bwMode="auto">
          <a:xfrm>
            <a:off x="428660" y="1600200"/>
            <a:ext cx="3305140" cy="2976563"/>
          </a:xfrm>
          <a:prstGeom prst="rect">
            <a:avLst/>
          </a:prstGeom>
          <a:noFill/>
          <a:effectLst>
            <a:outerShdw blurRad="63500" dist="38099" dir="2700000" algn="ctr" rotWithShape="0">
              <a:srgbClr val="000000">
                <a:alpha val="74998"/>
              </a:srgbClr>
            </a:outerShdw>
          </a:effectLst>
        </p:spPr>
      </p:pic>
      <p:pic>
        <p:nvPicPr>
          <p:cNvPr id="8" name="Picture 12" descr="IMG_1441"/>
          <p:cNvPicPr>
            <a:picLocks noChangeAspect="1" noChangeArrowheads="1"/>
          </p:cNvPicPr>
          <p:nvPr/>
        </p:nvPicPr>
        <p:blipFill>
          <a:blip r:embed="rId3"/>
          <a:srcRect/>
          <a:stretch>
            <a:fillRect/>
          </a:stretch>
        </p:blipFill>
        <p:spPr bwMode="auto">
          <a:xfrm>
            <a:off x="5070324" y="1599310"/>
            <a:ext cx="3083076" cy="2972690"/>
          </a:xfrm>
          <a:prstGeom prst="rect">
            <a:avLst/>
          </a:prstGeom>
          <a:noFill/>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Cyberinfrastructure WBS</a:t>
            </a:r>
            <a:endParaRPr lang="en-US" sz="2800" dirty="0"/>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5818" y="1295400"/>
            <a:ext cx="3967382" cy="48736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1066800" y="2590800"/>
            <a:ext cx="2743200" cy="2893100"/>
          </a:xfrm>
          <a:prstGeom prst="rect">
            <a:avLst/>
          </a:prstGeom>
          <a:noFill/>
        </p:spPr>
        <p:txBody>
          <a:bodyPr wrap="square" rtlCol="0">
            <a:spAutoFit/>
          </a:bodyPr>
          <a:lstStyle/>
          <a:p>
            <a:r>
              <a:rPr lang="en-US" dirty="0" smtClean="0"/>
              <a:t>System Development</a:t>
            </a:r>
          </a:p>
          <a:p>
            <a:pPr marL="285750" indent="-285750">
              <a:buFont typeface="Arial" pitchFamily="34" charset="0"/>
              <a:buChar char="•"/>
            </a:pPr>
            <a:r>
              <a:rPr lang="en-US" dirty="0" smtClean="0"/>
              <a:t>Sensing and Acquisition</a:t>
            </a:r>
          </a:p>
          <a:p>
            <a:pPr marL="285750" indent="-285750">
              <a:buFont typeface="Arial" pitchFamily="34" charset="0"/>
              <a:buChar char="•"/>
            </a:pPr>
            <a:r>
              <a:rPr lang="en-US" dirty="0" smtClean="0"/>
              <a:t>Analysis and Synthesis</a:t>
            </a:r>
          </a:p>
          <a:p>
            <a:pPr marL="285750" indent="-285750">
              <a:buFont typeface="Arial" pitchFamily="34" charset="0"/>
              <a:buChar char="•"/>
            </a:pPr>
            <a:r>
              <a:rPr lang="en-US" dirty="0" smtClean="0"/>
              <a:t>Planning and Prosecution</a:t>
            </a:r>
          </a:p>
          <a:p>
            <a:pPr marL="285750" indent="-285750">
              <a:buFont typeface="Arial" pitchFamily="34" charset="0"/>
              <a:buChar char="•"/>
            </a:pPr>
            <a:r>
              <a:rPr lang="en-US" dirty="0" smtClean="0"/>
              <a:t>Data Management</a:t>
            </a:r>
          </a:p>
          <a:p>
            <a:pPr marL="285750" indent="-285750">
              <a:buFont typeface="Arial" pitchFamily="34" charset="0"/>
              <a:buChar char="•"/>
            </a:pPr>
            <a:r>
              <a:rPr lang="en-US" dirty="0" smtClean="0"/>
              <a:t>Common Operation Infrastructure</a:t>
            </a:r>
          </a:p>
          <a:p>
            <a:pPr marL="285750" indent="-285750">
              <a:buFont typeface="Arial" pitchFamily="34" charset="0"/>
              <a:buChar char="•"/>
            </a:pPr>
            <a:r>
              <a:rPr lang="en-US" dirty="0" smtClean="0"/>
              <a:t>Common Execution Infrastructure</a:t>
            </a:r>
          </a:p>
          <a:p>
            <a:pPr marL="285750" indent="-285750">
              <a:buFont typeface="Arial" pitchFamily="34" charset="0"/>
              <a:buChar char="•"/>
            </a:pPr>
            <a:r>
              <a:rPr lang="en-US" dirty="0" smtClean="0"/>
              <a:t>System Integration and Test</a:t>
            </a:r>
          </a:p>
          <a:p>
            <a:pPr marL="285750" indent="-285750">
              <a:buFont typeface="Arial" pitchFamily="34" charset="0"/>
              <a:buChar char="•"/>
            </a:pPr>
            <a:r>
              <a:rPr lang="en-US" dirty="0" smtClean="0"/>
              <a:t>External Observatory Integration</a:t>
            </a:r>
          </a:p>
          <a:p>
            <a:pPr marL="285750" indent="-285750">
              <a:buFont typeface="Arial" pitchFamily="34" charset="0"/>
              <a:buChar char="•"/>
            </a:pPr>
            <a:r>
              <a:rPr lang="en-US" dirty="0" smtClean="0"/>
              <a:t>User Experience</a:t>
            </a:r>
            <a:endParaRPr lang="en-US" dirty="0"/>
          </a:p>
        </p:txBody>
      </p:sp>
      <p:sp>
        <p:nvSpPr>
          <p:cNvPr id="6" name="TextBox 5"/>
          <p:cNvSpPr txBox="1"/>
          <p:nvPr/>
        </p:nvSpPr>
        <p:spPr>
          <a:xfrm>
            <a:off x="6019800" y="2667000"/>
            <a:ext cx="2743200" cy="738664"/>
          </a:xfrm>
          <a:prstGeom prst="rect">
            <a:avLst/>
          </a:prstGeom>
          <a:noFill/>
        </p:spPr>
        <p:txBody>
          <a:bodyPr wrap="square" rtlCol="0">
            <a:spAutoFit/>
          </a:bodyPr>
          <a:lstStyle/>
          <a:p>
            <a:r>
              <a:rPr lang="en-US" dirty="0" smtClean="0"/>
              <a:t>Implementation</a:t>
            </a:r>
          </a:p>
          <a:p>
            <a:pPr marL="285750" indent="-285750">
              <a:buFont typeface="Arial" pitchFamily="34" charset="0"/>
              <a:buChar char="•"/>
            </a:pPr>
            <a:r>
              <a:rPr lang="en-US" dirty="0" smtClean="0"/>
              <a:t>Marine Network Integration</a:t>
            </a:r>
          </a:p>
          <a:p>
            <a:pPr marL="285750" indent="-285750">
              <a:buFont typeface="Arial" pitchFamily="34" charset="0"/>
              <a:buChar char="•"/>
            </a:pPr>
            <a:r>
              <a:rPr lang="en-US" dirty="0" smtClean="0"/>
              <a:t>Cyber POP Activation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5640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Coastal/Global WBS</a:t>
            </a:r>
            <a:endParaRPr lang="en-US" sz="2800" dirty="0"/>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32809" y="1295401"/>
            <a:ext cx="4272791" cy="48566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1066800" y="2590800"/>
            <a:ext cx="2743200" cy="2893100"/>
          </a:xfrm>
          <a:prstGeom prst="rect">
            <a:avLst/>
          </a:prstGeom>
          <a:noFill/>
        </p:spPr>
        <p:txBody>
          <a:bodyPr wrap="square" rtlCol="0">
            <a:spAutoFit/>
          </a:bodyPr>
          <a:lstStyle/>
          <a:p>
            <a:r>
              <a:rPr lang="en-US" dirty="0" smtClean="0"/>
              <a:t>System Development</a:t>
            </a:r>
          </a:p>
          <a:p>
            <a:pPr marL="285750" indent="-285750">
              <a:buFont typeface="Arial" pitchFamily="34" charset="0"/>
              <a:buChar char="•"/>
            </a:pPr>
            <a:r>
              <a:rPr lang="en-US" dirty="0" smtClean="0"/>
              <a:t>Buoy Design Development</a:t>
            </a:r>
          </a:p>
          <a:p>
            <a:pPr marL="285750" indent="-285750">
              <a:buFont typeface="Arial" pitchFamily="34" charset="0"/>
              <a:buChar char="•"/>
            </a:pPr>
            <a:r>
              <a:rPr lang="en-US" dirty="0" smtClean="0"/>
              <a:t>Mooring Development</a:t>
            </a:r>
          </a:p>
          <a:p>
            <a:pPr marL="285750" indent="-285750">
              <a:buFont typeface="Arial" pitchFamily="34" charset="0"/>
              <a:buChar char="•"/>
            </a:pPr>
            <a:r>
              <a:rPr lang="en-US" dirty="0" smtClean="0"/>
              <a:t>Benthic Package Development</a:t>
            </a:r>
          </a:p>
          <a:p>
            <a:pPr marL="285750" indent="-285750">
              <a:buFont typeface="Arial" pitchFamily="34" charset="0"/>
              <a:buChar char="•"/>
            </a:pPr>
            <a:r>
              <a:rPr lang="en-US" dirty="0" smtClean="0"/>
              <a:t>Vehicle Development</a:t>
            </a:r>
          </a:p>
          <a:p>
            <a:pPr marL="285750" indent="-285750">
              <a:buFont typeface="Arial" pitchFamily="34" charset="0"/>
              <a:buChar char="•"/>
            </a:pPr>
            <a:r>
              <a:rPr lang="en-US" dirty="0" smtClean="0"/>
              <a:t>Development Integration and Test</a:t>
            </a:r>
          </a:p>
          <a:p>
            <a:pPr marL="285750" indent="-285750">
              <a:buFont typeface="Arial" pitchFamily="34" charset="0"/>
              <a:buChar char="•"/>
            </a:pPr>
            <a:r>
              <a:rPr lang="en-US" dirty="0" smtClean="0"/>
              <a:t>Operations and Maintenance Center Design and Development</a:t>
            </a:r>
          </a:p>
          <a:p>
            <a:pPr marL="285750" indent="-285750">
              <a:buFont typeface="Arial" pitchFamily="34" charset="0"/>
              <a:buChar char="•"/>
            </a:pPr>
            <a:r>
              <a:rPr lang="en-US" dirty="0" smtClean="0"/>
              <a:t>Instrument Development</a:t>
            </a:r>
          </a:p>
          <a:p>
            <a:pPr marL="285750" indent="-285750">
              <a:buFont typeface="Arial" pitchFamily="34" charset="0"/>
              <a:buChar char="•"/>
            </a:pPr>
            <a:r>
              <a:rPr lang="en-US" dirty="0" smtClean="0"/>
              <a:t>Preparation for Production</a:t>
            </a:r>
          </a:p>
        </p:txBody>
      </p:sp>
      <p:sp>
        <p:nvSpPr>
          <p:cNvPr id="6" name="TextBox 5"/>
          <p:cNvSpPr txBox="1"/>
          <p:nvPr/>
        </p:nvSpPr>
        <p:spPr>
          <a:xfrm>
            <a:off x="6324600" y="2667000"/>
            <a:ext cx="2743200" cy="1384995"/>
          </a:xfrm>
          <a:prstGeom prst="rect">
            <a:avLst/>
          </a:prstGeom>
          <a:noFill/>
        </p:spPr>
        <p:txBody>
          <a:bodyPr wrap="square" rtlCol="0">
            <a:spAutoFit/>
          </a:bodyPr>
          <a:lstStyle/>
          <a:p>
            <a:r>
              <a:rPr lang="en-US" dirty="0" smtClean="0"/>
              <a:t>Implementation</a:t>
            </a:r>
          </a:p>
          <a:p>
            <a:pPr marL="285750" indent="-285750">
              <a:buFont typeface="Arial" pitchFamily="34" charset="0"/>
              <a:buChar char="•"/>
            </a:pPr>
            <a:r>
              <a:rPr lang="en-US" dirty="0" smtClean="0"/>
              <a:t>Global Sites</a:t>
            </a:r>
          </a:p>
          <a:p>
            <a:pPr marL="285750" indent="-285750">
              <a:buFont typeface="Arial" pitchFamily="34" charset="0"/>
              <a:buChar char="•"/>
            </a:pPr>
            <a:r>
              <a:rPr lang="en-US" dirty="0" smtClean="0"/>
              <a:t>Coastal Endurance Array</a:t>
            </a:r>
          </a:p>
          <a:p>
            <a:pPr marL="285750" indent="-285750">
              <a:buFont typeface="Arial" pitchFamily="34" charset="0"/>
              <a:buChar char="•"/>
            </a:pPr>
            <a:r>
              <a:rPr lang="en-US" dirty="0" smtClean="0"/>
              <a:t>Coastal Pioneer Array</a:t>
            </a:r>
          </a:p>
          <a:p>
            <a:pPr marL="285750" indent="-285750">
              <a:buFont typeface="Arial" pitchFamily="34" charset="0"/>
              <a:buChar char="•"/>
            </a:pPr>
            <a:r>
              <a:rPr lang="en-US" dirty="0" smtClean="0"/>
              <a:t>Operations Maintenance Center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4962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Regional Scale Nodes WBS</a:t>
            </a:r>
            <a:endParaRPr lang="en-US" sz="2800" dirty="0"/>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1295400"/>
            <a:ext cx="3962400" cy="486750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914400" y="2590800"/>
            <a:ext cx="2895600" cy="3108543"/>
          </a:xfrm>
          <a:prstGeom prst="rect">
            <a:avLst/>
          </a:prstGeom>
          <a:noFill/>
        </p:spPr>
        <p:txBody>
          <a:bodyPr wrap="square" rtlCol="0">
            <a:spAutoFit/>
          </a:bodyPr>
          <a:lstStyle/>
          <a:p>
            <a:r>
              <a:rPr lang="en-US" dirty="0" smtClean="0"/>
              <a:t>Sub-System Development</a:t>
            </a:r>
          </a:p>
          <a:p>
            <a:pPr marL="285750" indent="-285750">
              <a:buFont typeface="Arial" pitchFamily="34" charset="0"/>
              <a:buChar char="•"/>
            </a:pPr>
            <a:r>
              <a:rPr lang="en-US" dirty="0" smtClean="0"/>
              <a:t>Observatory Management System</a:t>
            </a:r>
          </a:p>
          <a:p>
            <a:pPr marL="285750" indent="-285750">
              <a:buFont typeface="Arial" pitchFamily="34" charset="0"/>
              <a:buChar char="•"/>
            </a:pPr>
            <a:r>
              <a:rPr lang="en-US" dirty="0" smtClean="0"/>
              <a:t>LV Nodes </a:t>
            </a:r>
            <a:r>
              <a:rPr lang="en-US" dirty="0" err="1" smtClean="0"/>
              <a:t>Dev</a:t>
            </a:r>
            <a:endParaRPr lang="en-US" dirty="0" smtClean="0"/>
          </a:p>
          <a:p>
            <a:pPr marL="285750" indent="-285750">
              <a:buFont typeface="Arial" pitchFamily="34" charset="0"/>
              <a:buChar char="•"/>
            </a:pPr>
            <a:r>
              <a:rPr lang="en-US" dirty="0" smtClean="0"/>
              <a:t>Extension Cables </a:t>
            </a:r>
            <a:r>
              <a:rPr lang="en-US" dirty="0" err="1" smtClean="0"/>
              <a:t>inc</a:t>
            </a:r>
            <a:r>
              <a:rPr lang="en-US" dirty="0" smtClean="0"/>
              <a:t> Terminations </a:t>
            </a:r>
            <a:r>
              <a:rPr lang="en-US" dirty="0" err="1" smtClean="0"/>
              <a:t>Dev</a:t>
            </a:r>
            <a:endParaRPr lang="en-US" dirty="0" smtClean="0"/>
          </a:p>
          <a:p>
            <a:pPr marL="285750" indent="-285750">
              <a:buFont typeface="Arial" pitchFamily="34" charset="0"/>
              <a:buChar char="•"/>
            </a:pPr>
            <a:r>
              <a:rPr lang="en-US" dirty="0" smtClean="0"/>
              <a:t>Vertical Mooring Development</a:t>
            </a:r>
          </a:p>
          <a:p>
            <a:pPr marL="285750" indent="-285750">
              <a:buFont typeface="Arial" pitchFamily="34" charset="0"/>
              <a:buChar char="•"/>
            </a:pPr>
            <a:r>
              <a:rPr lang="en-US" dirty="0" smtClean="0"/>
              <a:t>Winch and Profilers </a:t>
            </a:r>
            <a:r>
              <a:rPr lang="en-US" dirty="0" err="1" smtClean="0"/>
              <a:t>Dev</a:t>
            </a:r>
            <a:endParaRPr lang="en-US" dirty="0" smtClean="0"/>
          </a:p>
          <a:p>
            <a:pPr marL="285750" indent="-285750">
              <a:buFont typeface="Arial" pitchFamily="34" charset="0"/>
              <a:buChar char="•"/>
            </a:pPr>
            <a:r>
              <a:rPr lang="en-US" dirty="0" smtClean="0"/>
              <a:t>J-Boxes </a:t>
            </a:r>
            <a:r>
              <a:rPr lang="en-US" dirty="0" err="1" smtClean="0"/>
              <a:t>Dev</a:t>
            </a:r>
            <a:endParaRPr lang="en-US" dirty="0" smtClean="0"/>
          </a:p>
          <a:p>
            <a:pPr marL="285750" indent="-285750">
              <a:buFont typeface="Arial" pitchFamily="34" charset="0"/>
              <a:buChar char="•"/>
            </a:pPr>
            <a:r>
              <a:rPr lang="en-US" dirty="0" smtClean="0"/>
              <a:t>National Security System </a:t>
            </a:r>
            <a:r>
              <a:rPr lang="en-US" dirty="0" err="1" smtClean="0"/>
              <a:t>Dev</a:t>
            </a:r>
            <a:endParaRPr lang="en-US" dirty="0" smtClean="0"/>
          </a:p>
          <a:p>
            <a:pPr marL="285750" indent="-285750">
              <a:buFont typeface="Arial" pitchFamily="34" charset="0"/>
              <a:buChar char="•"/>
            </a:pPr>
            <a:r>
              <a:rPr lang="en-US" dirty="0" smtClean="0"/>
              <a:t>Core Instruments Packages </a:t>
            </a:r>
            <a:r>
              <a:rPr lang="en-US" dirty="0" err="1" smtClean="0"/>
              <a:t>Dev</a:t>
            </a:r>
            <a:endParaRPr lang="en-US" dirty="0" smtClean="0"/>
          </a:p>
          <a:p>
            <a:pPr marL="285750" indent="-285750">
              <a:buFont typeface="Arial" pitchFamily="34" charset="0"/>
              <a:buChar char="•"/>
            </a:pPr>
            <a:r>
              <a:rPr lang="en-US" dirty="0" smtClean="0"/>
              <a:t>Logistics Depot Equipment </a:t>
            </a:r>
            <a:r>
              <a:rPr lang="en-US" dirty="0" err="1" smtClean="0"/>
              <a:t>Dev</a:t>
            </a:r>
            <a:endParaRPr lang="en-US" dirty="0" smtClean="0"/>
          </a:p>
        </p:txBody>
      </p:sp>
      <p:sp>
        <p:nvSpPr>
          <p:cNvPr id="6" name="TextBox 5"/>
          <p:cNvSpPr txBox="1"/>
          <p:nvPr/>
        </p:nvSpPr>
        <p:spPr>
          <a:xfrm>
            <a:off x="6096000" y="2590800"/>
            <a:ext cx="2743200" cy="2462213"/>
          </a:xfrm>
          <a:prstGeom prst="rect">
            <a:avLst/>
          </a:prstGeom>
          <a:noFill/>
        </p:spPr>
        <p:txBody>
          <a:bodyPr wrap="square" rtlCol="0">
            <a:spAutoFit/>
          </a:bodyPr>
          <a:lstStyle/>
          <a:p>
            <a:r>
              <a:rPr lang="en-US" dirty="0" smtClean="0"/>
              <a:t>Site Implementation</a:t>
            </a:r>
          </a:p>
          <a:p>
            <a:pPr marL="285750" indent="-285750">
              <a:buFont typeface="Arial" pitchFamily="34" charset="0"/>
              <a:buChar char="•"/>
            </a:pPr>
            <a:r>
              <a:rPr lang="en-US" dirty="0" smtClean="0"/>
              <a:t>Pacific City Oregon Shore Station Installation</a:t>
            </a:r>
          </a:p>
          <a:p>
            <a:pPr marL="285750" indent="-285750">
              <a:buFont typeface="Arial" pitchFamily="34" charset="0"/>
              <a:buChar char="•"/>
            </a:pPr>
            <a:r>
              <a:rPr lang="en-US" dirty="0" smtClean="0"/>
              <a:t>Submarine Cable System Subcontract all segments</a:t>
            </a:r>
          </a:p>
          <a:p>
            <a:pPr marL="285750" indent="-285750">
              <a:buFont typeface="Arial" pitchFamily="34" charset="0"/>
              <a:buChar char="•"/>
            </a:pPr>
            <a:r>
              <a:rPr lang="en-US" dirty="0" smtClean="0"/>
              <a:t>Site 1 Hydrate Ridge Site Assembly / Installation / Test</a:t>
            </a:r>
          </a:p>
          <a:p>
            <a:pPr marL="285750" indent="-285750">
              <a:buFont typeface="Arial" pitchFamily="34" charset="0"/>
              <a:buChar char="•"/>
            </a:pPr>
            <a:r>
              <a:rPr lang="en-US" dirty="0" smtClean="0"/>
              <a:t>Site 3 Axial Site Assembly / Installation / Test</a:t>
            </a:r>
          </a:p>
          <a:p>
            <a:pPr marL="285750" indent="-285750">
              <a:buFont typeface="Arial" pitchFamily="34" charset="0"/>
              <a:buChar char="•"/>
            </a:pPr>
            <a:r>
              <a:rPr lang="en-US" dirty="0" smtClean="0"/>
              <a:t>Contract Oversight for Primary Infrastructure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6591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1.2 </a:t>
            </a:r>
            <a:r>
              <a:rPr lang="en-US" dirty="0" err="1" smtClean="0"/>
              <a:t>Cyberinfrastructure</a:t>
            </a:r>
            <a:r>
              <a:rPr lang="en-US" dirty="0" smtClean="0"/>
              <a:t> </a:t>
            </a:r>
            <a:endParaRPr lang="en-US" dirty="0"/>
          </a:p>
        </p:txBody>
      </p:sp>
      <p:pic>
        <p:nvPicPr>
          <p:cNvPr id="5" name="Content Placeholder 4" descr="Construction_WBS_Chart_CI_2011-04-29_ver_0-01.jpg"/>
          <p:cNvPicPr>
            <a:picLocks noGrp="1" noChangeAspect="1"/>
          </p:cNvPicPr>
          <p:nvPr>
            <p:ph idx="1"/>
          </p:nvPr>
        </p:nvPicPr>
        <p:blipFill>
          <a:blip r:embed="rId2"/>
          <a:stretch>
            <a:fillRect/>
          </a:stretch>
        </p:blipFill>
        <p:spPr>
          <a:xfrm>
            <a:off x="1981200" y="1447800"/>
            <a:ext cx="3689694" cy="4525963"/>
          </a:xfrm>
        </p:spPr>
      </p:pic>
      <p:sp>
        <p:nvSpPr>
          <p:cNvPr id="4" name="Slide Number Placeholder 3"/>
          <p:cNvSpPr>
            <a:spLocks noGrp="1"/>
          </p:cNvSpPr>
          <p:nvPr>
            <p:ph type="sldNum" sz="quarter" idx="10"/>
          </p:nvPr>
        </p:nvSpPr>
        <p:spPr/>
        <p:txBody>
          <a:bodyPr/>
          <a:lstStyle/>
          <a:p>
            <a:fld id="{1EB77143-FE43-F14F-B5DE-B4231E2382B3}" type="slidenum">
              <a:rPr lang="en-US" smtClean="0"/>
              <a:pPr/>
              <a:t>8</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Slides_Annual_Review_2011-04-05_ver_1-00">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Template_Slides_Annual_Review_2011-04-05_ver_1-00.pptx.potx</Template>
  <TotalTime>2767</TotalTime>
  <Words>2402</Words>
  <Application>Microsoft Macintosh PowerPoint</Application>
  <PresentationFormat>On-screen Show (4:3)</PresentationFormat>
  <Paragraphs>313</Paragraphs>
  <Slides>51</Slides>
  <Notes>0</Notes>
  <HiddenSlides>0</HiddenSlides>
  <MMClips>0</MMClips>
  <ScaleCrop>false</ScaleCrop>
  <HeadingPairs>
    <vt:vector size="4" baseType="variant">
      <vt:variant>
        <vt:lpstr>Design Template</vt:lpstr>
      </vt:variant>
      <vt:variant>
        <vt:i4>1</vt:i4>
      </vt:variant>
      <vt:variant>
        <vt:lpstr>Slide Titles</vt:lpstr>
      </vt:variant>
      <vt:variant>
        <vt:i4>51</vt:i4>
      </vt:variant>
    </vt:vector>
  </HeadingPairs>
  <TitlesOfParts>
    <vt:vector size="52" baseType="lpstr">
      <vt:lpstr>Template_Slides_Annual_Review_2011-04-05_ver_1-00</vt:lpstr>
      <vt:lpstr>Project Scope Description</vt:lpstr>
      <vt:lpstr>OOI Science Requirements Community Defined</vt:lpstr>
      <vt:lpstr>OOI requirements are controlled in DOORS</vt:lpstr>
      <vt:lpstr>Slide 3</vt:lpstr>
      <vt:lpstr>Top Level Work Breakdown Structure</vt:lpstr>
      <vt:lpstr>Cyberinfrastructure WBS</vt:lpstr>
      <vt:lpstr>Coastal/Global WBS</vt:lpstr>
      <vt:lpstr>Regional Scale Nodes WBS</vt:lpstr>
      <vt:lpstr>WBS 1.2 Cyberinfrastructure </vt:lpstr>
      <vt:lpstr>Cyberinfrastructure Design Configuration Items</vt:lpstr>
      <vt:lpstr>OOI engineering strategy based on multiple modes of communication</vt:lpstr>
      <vt:lpstr>OOI Integrated Observatory</vt:lpstr>
      <vt:lpstr>Virtual Observatories</vt:lpstr>
      <vt:lpstr>Event Detection and Response</vt:lpstr>
      <vt:lpstr>Deployment Topology</vt:lpstr>
      <vt:lpstr>External Observatory Integration </vt:lpstr>
      <vt:lpstr>Network Deployment</vt:lpstr>
      <vt:lpstr>OOI Cyberinfrastructure Year 2 Milestones</vt:lpstr>
      <vt:lpstr>WBS 1.3 Coastal / Global Scale Nodes</vt:lpstr>
      <vt:lpstr>Coastal / Global Design Configuration Items</vt:lpstr>
      <vt:lpstr>Slide 20</vt:lpstr>
      <vt:lpstr>Global Scale Nodes</vt:lpstr>
      <vt:lpstr>Slide 22</vt:lpstr>
      <vt:lpstr>Slide 23</vt:lpstr>
      <vt:lpstr>Coastal Nodes: Successful procurement of mobile gliders</vt:lpstr>
      <vt:lpstr>Coastal Nodes: Successful command/control test  of coastal mobile gliders</vt:lpstr>
      <vt:lpstr>Slide 26</vt:lpstr>
      <vt:lpstr>Slide 27</vt:lpstr>
      <vt:lpstr>Coastal and Global Scale Nodes Year 2 Design Milestones</vt:lpstr>
      <vt:lpstr>Slide 29</vt:lpstr>
      <vt:lpstr>ISMT2 Reviews</vt:lpstr>
      <vt:lpstr>WBS 1.4 Regional Scale Nodes</vt:lpstr>
      <vt:lpstr>Regional Scale Nodes Design Configuration Items</vt:lpstr>
      <vt:lpstr>Regional Cabled Network  An 800 km Electro-optical Backbone Provides Scientists with Multiple Subsea Power and Communications Nodes. Each node provides 8 kW and 10 Gb/s. </vt:lpstr>
      <vt:lpstr>Regional Cabled Network</vt:lpstr>
      <vt:lpstr>Regional Cabled Network </vt:lpstr>
      <vt:lpstr>Slide 36</vt:lpstr>
      <vt:lpstr>The Most Robust Volcanic System on JDF Ridge </vt:lpstr>
      <vt:lpstr>Slide 38</vt:lpstr>
      <vt:lpstr>Engineering/Instrumentation Overview of a Pre-Eruptive Volcano</vt:lpstr>
      <vt:lpstr>Life in Extreme Environments  High Resolution Mapping Reveals Experimental Sites: INFERNO Sulfide Deposit</vt:lpstr>
      <vt:lpstr>Life in Extreme Environments High Resolution Imaging of INFERNO allows experiments at mm scale </vt:lpstr>
      <vt:lpstr>Environmentally Sound Horizontal Directional Drilling Beneath Dunes – Completed Feb-March 2011</vt:lpstr>
      <vt:lpstr>Slide 43</vt:lpstr>
      <vt:lpstr>Regional Cabled Network Year 2 Key Agreements</vt:lpstr>
      <vt:lpstr>Regional Cabled Network Year 2 Milestones</vt:lpstr>
      <vt:lpstr>Regional Cabled Network Year 2 Design Milestones</vt:lpstr>
      <vt:lpstr>Slide 47</vt:lpstr>
      <vt:lpstr>WBS 1.7 Education and Public Engagement</vt:lpstr>
      <vt:lpstr>OOI Developing the infrastructure to enable education and public engagement (EPE)</vt:lpstr>
      <vt:lpstr>Target Audiences for the EPE</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Oscar Schofield</dc:creator>
  <cp:lastModifiedBy>Oscar Schofield</cp:lastModifiedBy>
  <cp:revision>94</cp:revision>
  <cp:lastPrinted>2011-03-23T23:17:31Z</cp:lastPrinted>
  <dcterms:created xsi:type="dcterms:W3CDTF">2011-05-15T15:32:50Z</dcterms:created>
  <dcterms:modified xsi:type="dcterms:W3CDTF">2011-05-15T20:20:08Z</dcterms:modified>
</cp:coreProperties>
</file>