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79" r:id="rId6"/>
    <p:sldId id="260" r:id="rId7"/>
    <p:sldId id="264" r:id="rId8"/>
    <p:sldId id="261" r:id="rId9"/>
    <p:sldId id="282" r:id="rId10"/>
    <p:sldId id="263" r:id="rId11"/>
    <p:sldId id="262" r:id="rId12"/>
    <p:sldId id="265" r:id="rId13"/>
    <p:sldId id="269" r:id="rId14"/>
    <p:sldId id="277" r:id="rId15"/>
    <p:sldId id="283" r:id="rId16"/>
    <p:sldId id="268" r:id="rId17"/>
    <p:sldId id="267" r:id="rId18"/>
    <p:sldId id="266" r:id="rId19"/>
    <p:sldId id="270" r:id="rId20"/>
    <p:sldId id="273" r:id="rId21"/>
    <p:sldId id="274" r:id="rId22"/>
    <p:sldId id="275" r:id="rId23"/>
    <p:sldId id="276" r:id="rId24"/>
    <p:sldId id="281" r:id="rId25"/>
    <p:sldId id="271" r:id="rId26"/>
    <p:sldId id="280" r:id="rId27"/>
    <p:sldId id="278" r:id="rId28"/>
    <p:sldId id="27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71FF82"/>
    <a:srgbClr val="0062FF"/>
    <a:srgbClr val="00FF2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1A834-5B39-A74F-B781-125D296AEF16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AEFDA-1D5D-1242-9EAD-6BDEA87C0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Doing something a</a:t>
            </a:r>
            <a:r>
              <a:rPr lang="en-US" baseline="0" dirty="0" smtClean="0"/>
              <a:t> bit different than all the other groups. Looking into the future, so no glider data…had to find other forms of data to work with.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EFDA-1D5D-1242-9EAD-6BDEA87C0CA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EFDA-1D5D-1242-9EAD-6BDEA87C0CA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EFDA-1D5D-1242-9EAD-6BDEA87C0CA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EFDA-1D5D-1242-9EAD-6BDEA87C0CA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EFDA-1D5D-1242-9EAD-6BDEA87C0CA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EFDA-1D5D-1242-9EAD-6BDEA87C0CA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EFDA-1D5D-1242-9EAD-6BDEA87C0CA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EFDA-1D5D-1242-9EAD-6BDEA87C0CA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EFDA-1D5D-1242-9EAD-6BDEA87C0CA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Plots</a:t>
            </a:r>
            <a:r>
              <a:rPr lang="en-US" baseline="0" dirty="0" smtClean="0"/>
              <a:t> look similar to glider data you’ve seen, but its actually very different. ::describe difference b/w glider plots and there mooring plots::</a:t>
            </a:r>
          </a:p>
          <a:p>
            <a:r>
              <a:rPr lang="en-US" baseline="0" dirty="0" smtClean="0"/>
              <a:t>Grey spots are no data points. Bad data/no data that I extracted</a:t>
            </a:r>
            <a:endParaRPr lang="en-US" dirty="0" smtClean="0"/>
          </a:p>
          <a:p>
            <a:r>
              <a:rPr lang="en-US" dirty="0" smtClean="0"/>
              <a:t>Temp scales same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EFDA-1D5D-1242-9EAD-6BDEA87C0CA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Salinity scales different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EFDA-1D5D-1242-9EAD-6BDEA87C0CA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5340F-3912-6542-B763-4DFAE5348C59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9AFBC-2287-B340-94AE-7506BA76DF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916940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05" y="1410910"/>
            <a:ext cx="8514528" cy="390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36" y="1417638"/>
            <a:ext cx="8315564" cy="4273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14" y="111798"/>
            <a:ext cx="8604931" cy="3751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14" y="111798"/>
            <a:ext cx="8604931" cy="3751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971" y="1697340"/>
            <a:ext cx="5234344" cy="4972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14" y="111798"/>
            <a:ext cx="8604931" cy="3751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971" y="1697340"/>
            <a:ext cx="5234344" cy="497262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rot="16200000" flipV="1">
            <a:off x="2892814" y="2686773"/>
            <a:ext cx="2019134" cy="922677"/>
          </a:xfrm>
          <a:prstGeom prst="line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344685" y="4157679"/>
            <a:ext cx="2019035" cy="911867"/>
          </a:xfrm>
          <a:prstGeom prst="line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2096829" y="2138545"/>
            <a:ext cx="1344213" cy="2931001"/>
          </a:xfrm>
          <a:custGeom>
            <a:avLst/>
            <a:gdLst>
              <a:gd name="connsiteX0" fmla="*/ 247856 w 1344213"/>
              <a:gd name="connsiteY0" fmla="*/ 2931001 h 2931001"/>
              <a:gd name="connsiteX1" fmla="*/ 182726 w 1344213"/>
              <a:gd name="connsiteY1" fmla="*/ 1215823 h 2931001"/>
              <a:gd name="connsiteX2" fmla="*/ 1344213 w 1344213"/>
              <a:gd name="connsiteY2" fmla="*/ 0 h 293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4213" h="2931001">
                <a:moveTo>
                  <a:pt x="247856" y="2931001"/>
                </a:moveTo>
                <a:cubicBezTo>
                  <a:pt x="123928" y="2317662"/>
                  <a:pt x="0" y="1704323"/>
                  <a:pt x="182726" y="1215823"/>
                </a:cubicBezTo>
                <a:cubicBezTo>
                  <a:pt x="365452" y="727323"/>
                  <a:pt x="1344213" y="0"/>
                  <a:pt x="1344213" y="0"/>
                </a:cubicBezTo>
              </a:path>
            </a:pathLst>
          </a:custGeom>
          <a:noFill/>
          <a:ln w="76200" cap="flat" cmpd="sng" algn="ctr">
            <a:solidFill>
              <a:schemeClr val="accent6"/>
            </a:solidFill>
            <a:prstDash val="solid"/>
            <a:round/>
            <a:headEnd type="diamond" w="med" len="med"/>
            <a:tailEnd type="diamond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2757174" y="3408656"/>
            <a:ext cx="3441045" cy="1595765"/>
          </a:xfrm>
          <a:prstGeom prst="line">
            <a:avLst/>
          </a:prstGeom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00"/>
            <a:ext cx="9144000" cy="66168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7" y="972071"/>
            <a:ext cx="8991426" cy="4453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5" y="1069211"/>
            <a:ext cx="8934811" cy="4400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6" y="568135"/>
            <a:ext cx="9023318" cy="4478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16"/>
            <a:ext cx="9144000" cy="6624815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4238875" y="2410433"/>
            <a:ext cx="510211" cy="2171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56257" y="2719816"/>
            <a:ext cx="576265" cy="21712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7622238" y="2695163"/>
            <a:ext cx="625574" cy="21711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941" y="3002073"/>
            <a:ext cx="3072174" cy="152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0" y="2969495"/>
            <a:ext cx="3078625" cy="1524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680" y="660432"/>
            <a:ext cx="3074890" cy="1514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00"/>
            <a:ext cx="9144000" cy="662481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3261921" y="3626257"/>
            <a:ext cx="510211" cy="2171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69666" y="2782680"/>
            <a:ext cx="15848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40°N</a:t>
            </a:r>
            <a:endParaRPr lang="en-US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5" y="1012061"/>
            <a:ext cx="9020349" cy="4535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2" y="1125129"/>
            <a:ext cx="8877191" cy="4301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97" y="999252"/>
            <a:ext cx="8835258" cy="43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16"/>
            <a:ext cx="9144000" cy="6624815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4238875" y="2410433"/>
            <a:ext cx="510211" cy="2171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656257" y="2719816"/>
            <a:ext cx="576265" cy="21712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7622238" y="2695163"/>
            <a:ext cx="625574" cy="21711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96" y="2986237"/>
            <a:ext cx="3209649" cy="1613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79" y="689486"/>
            <a:ext cx="3229804" cy="1564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113" y="2986237"/>
            <a:ext cx="3209649" cy="1579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Four Rocks Wave &amp; Wind: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192"/>
            <a:ext cx="8229600" cy="397955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Wave Height</a:t>
            </a:r>
          </a:p>
          <a:p>
            <a:pPr lvl="1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Most favorable: June-August (3 ft)</a:t>
            </a:r>
          </a:p>
          <a:p>
            <a:pPr lvl="1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Next best option: February-April, September-October (4-5 ft)</a:t>
            </a:r>
          </a:p>
          <a:p>
            <a:pPr lvl="1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Least favorable: November-January (6 ft)</a:t>
            </a:r>
          </a:p>
          <a:p>
            <a:pPr lvl="2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Average range is only 3-6 ft, all within reasonable range for deployment</a:t>
            </a:r>
          </a:p>
          <a:p>
            <a:pPr lvl="2">
              <a:buNone/>
            </a:pPr>
            <a:endParaRPr lang="en-US" dirty="0" smtClean="0">
              <a:effectLst>
                <a:outerShdw blurRad="50800" dist="38100" dir="2700000" algn="tl" rotWithShape="0">
                  <a:srgbClr val="000000">
                    <a:alpha val="63000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Dominant Winds:</a:t>
            </a:r>
          </a:p>
          <a:p>
            <a:pPr lvl="1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Primarily originating from SSE-ENE (blowing towards WSW-NNW)</a:t>
            </a:r>
          </a:p>
          <a:p>
            <a:pPr lvl="2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No dominant winds are favorable (blowing the opposite way intended direction of travel for glider)</a:t>
            </a:r>
          </a:p>
          <a:p>
            <a:pPr>
              <a:buNone/>
            </a:pPr>
            <a:endParaRPr lang="en-US" dirty="0" smtClean="0">
              <a:effectLst>
                <a:outerShdw blurRad="50800" dist="38100" dir="2700000" algn="tl" rotWithShape="0">
                  <a:srgbClr val="000000">
                    <a:alpha val="6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Calculating minimum density</a:t>
            </a:r>
            <a:b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ballasting: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192"/>
            <a:ext cx="8229600" cy="397955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Using conservative numbers for minimum density:</a:t>
            </a:r>
          </a:p>
          <a:p>
            <a:endParaRPr lang="en-US" dirty="0" smtClean="0">
              <a:effectLst>
                <a:outerShdw blurRad="50800" dist="38100" dir="2700000" algn="tl" rotWithShape="0">
                  <a:srgbClr val="000000">
                    <a:alpha val="63000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Minimum Temperature 5</a:t>
            </a:r>
            <a:r>
              <a:rPr lang="en-US" dirty="0" smtClean="0"/>
              <a:t>°C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 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Max Temperature: 28</a:t>
            </a:r>
            <a:r>
              <a:rPr lang="en-US" dirty="0" smtClean="0"/>
              <a:t>°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C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Minimum Salinity: 34 PSU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Maximum Salinity: 37 PSU</a:t>
            </a:r>
          </a:p>
          <a:p>
            <a:pPr>
              <a:buNone/>
            </a:pPr>
            <a:endParaRPr lang="en-US" dirty="0" smtClean="0">
              <a:effectLst>
                <a:outerShdw blurRad="50800" dist="38100" dir="2700000" algn="tl" rotWithShape="0">
                  <a:srgbClr val="000000">
                    <a:alpha val="6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Calculating minimum density</a:t>
            </a:r>
            <a:b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ballasting: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19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crgbClr r="0" g="0" b="0">
                      <a:alpha val="65000"/>
                    </a:scrgbClr>
                  </a:outerShdw>
                </a:effectLst>
              </a:rPr>
              <a:t>Using conservative numbers for minimum density:</a:t>
            </a:r>
          </a:p>
          <a:p>
            <a:endParaRPr lang="en-US" dirty="0" smtClean="0">
              <a:effectLst>
                <a:outerShdw blurRad="50800" dist="38100" dir="2700000" algn="tl" rotWithShape="0">
                  <a:scrgbClr r="0" g="0" b="0">
                    <a:alpha val="65000"/>
                  </a:scrgbClr>
                </a:outerShdw>
              </a:effectLst>
            </a:endParaRPr>
          </a:p>
          <a:p>
            <a:r>
              <a:rPr lang="en-US" dirty="0" smtClean="0">
                <a:effectLst>
                  <a:outerShdw blurRad="50800" dist="38100" dir="2700000" algn="tl" rotWithShape="0">
                    <a:scrgbClr r="0" g="0" b="0">
                      <a:alpha val="65000"/>
                    </a:scrgbClr>
                  </a:outerShdw>
                </a:effectLst>
              </a:rPr>
              <a:t>Minimum Temperature 5°C </a:t>
            </a:r>
          </a:p>
          <a:p>
            <a:r>
              <a:rPr lang="en-US" b="1" dirty="0" smtClean="0">
                <a:solidFill>
                  <a:srgbClr val="00FF2A"/>
                </a:solidFill>
                <a:effectLst>
                  <a:outerShdw blurRad="50800" dist="38100" dir="2700000" algn="tl" rotWithShape="0">
                    <a:scrgbClr r="0" g="0" b="0">
                      <a:alpha val="65000"/>
                    </a:scrgbClr>
                  </a:outerShdw>
                </a:effectLst>
              </a:rPr>
              <a:t>Max Temperature: 28°C</a:t>
            </a:r>
          </a:p>
          <a:p>
            <a:r>
              <a:rPr lang="en-US" b="1" dirty="0" smtClean="0">
                <a:solidFill>
                  <a:srgbClr val="00FF2A"/>
                </a:solidFill>
                <a:effectLst>
                  <a:outerShdw blurRad="50800" dist="38100" dir="2700000" algn="tl" rotWithShape="0">
                    <a:scrgbClr r="0" g="0" b="0">
                      <a:alpha val="65000"/>
                    </a:scrgbClr>
                  </a:outerShdw>
                </a:effectLst>
              </a:rPr>
              <a:t>Minimum Salinity: 34 PSU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scrgbClr r="0" g="0" b="0">
                      <a:alpha val="65000"/>
                    </a:scrgbClr>
                  </a:outerShdw>
                </a:effectLst>
              </a:rPr>
              <a:t>Maximum Salinity: 37 PSU</a:t>
            </a:r>
          </a:p>
          <a:p>
            <a:r>
              <a:rPr lang="en-US" b="1" u="sng" dirty="0" smtClean="0">
                <a:solidFill>
                  <a:srgbClr val="00FF2A"/>
                </a:solidFill>
                <a:effectLst>
                  <a:outerShdw blurRad="50800" dist="38100" dir="2700000" algn="tl" rotWithShape="0">
                    <a:scrgbClr r="0" g="0" b="0">
                      <a:alpha val="65000"/>
                    </a:scrgbClr>
                  </a:outerShdw>
                </a:effectLst>
              </a:rPr>
              <a:t>Calculated Density: 1021.672</a:t>
            </a:r>
          </a:p>
          <a:p>
            <a:endParaRPr lang="en-US" dirty="0" smtClean="0">
              <a:effectLst>
                <a:outerShdw blurRad="50800" dist="38100" dir="2700000" algn="tl" rotWithShape="0">
                  <a:scrgbClr r="0" g="0" b="0">
                    <a:alpha val="65000"/>
                  </a:sc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Calculating minimum density</a:t>
            </a:r>
            <a:b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ballasting: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192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FUTURE CONSIDERATIONS:</a:t>
            </a:r>
          </a:p>
          <a:p>
            <a:pPr lvl="1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Wave and wind data are monthly averages</a:t>
            </a:r>
          </a:p>
          <a:p>
            <a:pPr lvl="2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Need to take into account daily forecasts</a:t>
            </a:r>
          </a:p>
          <a:p>
            <a:pPr lvl="1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Limited mooring surface data &amp; some no data points</a:t>
            </a:r>
          </a:p>
          <a:p>
            <a:pPr lvl="2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Freshwater lenses?</a:t>
            </a:r>
          </a:p>
          <a:p>
            <a:pPr lvl="2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</a:rPr>
              <a:t>More conservative???...always better to not be able to sink (CAN fix) rather than not be able to surface (potentially CANNOT fix)!...but don’t want to be stuck on the surface either.</a:t>
            </a:r>
          </a:p>
          <a:p>
            <a:pPr lvl="1"/>
            <a:endParaRPr lang="en-US" dirty="0" smtClean="0">
              <a:effectLst>
                <a:outerShdw blurRad="50800" dist="38100" dir="2700000" algn="tl" rotWithShape="0">
                  <a:srgbClr val="000000">
                    <a:alpha val="63000"/>
                  </a:srgbClr>
                </a:outerShdw>
              </a:effectLst>
            </a:endParaRPr>
          </a:p>
          <a:p>
            <a:endParaRPr lang="en-US" dirty="0" smtClean="0">
              <a:effectLst>
                <a:outerShdw blurRad="50800" dist="38100" dir="2700000" algn="tl" rotWithShape="0">
                  <a:srgbClr val="000000">
                    <a:alpha val="6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44"/>
            <a:ext cx="9143999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691780"/>
            <a:ext cx="7499532" cy="4524316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Special thanks to:</a:t>
            </a:r>
          </a:p>
          <a:p>
            <a:endParaRPr lang="en-US" b="1" dirty="0" smtClean="0">
              <a:effectLst>
                <a:glow rad="101600">
                  <a:schemeClr val="bg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-Natural Environment Research Council RAPID program</a:t>
            </a:r>
          </a:p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-National Oceanography Centre Southampton</a:t>
            </a:r>
          </a:p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-University of Miami</a:t>
            </a:r>
          </a:p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en-US" b="1" dirty="0" err="1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Rosenstiel</a:t>
            </a:r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School of Marine and Atmospheric Science</a:t>
            </a:r>
          </a:p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-Atlantic Oceanographic and Meteorological Laboratory</a:t>
            </a:r>
          </a:p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-Spanish Institute of Oceanography</a:t>
            </a:r>
          </a:p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-Max Planck Institute for Meteorology</a:t>
            </a:r>
          </a:p>
          <a:p>
            <a:endParaRPr lang="en-US" b="1" dirty="0" smtClean="0">
              <a:effectLst>
                <a:glow rad="101600">
                  <a:schemeClr val="bg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Data from the RAPID-WATCH MOC monitoring project are funded by the 	Natural Environment Research Council and are freely available from 	</a:t>
            </a:r>
            <a:r>
              <a:rPr lang="en-US" b="1" dirty="0" err="1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www.noc.soton.ac.uk/rapidmoc</a:t>
            </a:r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endParaRPr lang="en-US" b="1" dirty="0" smtClean="0">
              <a:effectLst>
                <a:glow rad="101600">
                  <a:schemeClr val="bg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-Magic Seaweed Wind &amp; Swell</a:t>
            </a:r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-Scott Glenn, Oscar Schofield, Josh Kohut, Dave Aragon, Shannon Harrison</a:t>
            </a:r>
            <a:endParaRPr lang="en-US" b="1" dirty="0" smtClean="0">
              <a:effectLst>
                <a:glow rad="101600">
                  <a:schemeClr val="bg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9492" y="555749"/>
            <a:ext cx="4572000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500" b="1" i="1" dirty="0" smtClean="0">
                <a:solidFill>
                  <a:srgbClr val="000000"/>
                </a:solidFill>
                <a:effectLst/>
              </a:rPr>
              <a:t>Thank you!</a:t>
            </a:r>
            <a:endParaRPr lang="en-US" sz="6500" b="1" i="1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06"/>
            <a:ext cx="9144000" cy="662481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3261921" y="3626257"/>
            <a:ext cx="510211" cy="2171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69666" y="2782680"/>
            <a:ext cx="15848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40°N</a:t>
            </a:r>
            <a:endParaRPr lang="en-US" sz="3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579482" y="1986996"/>
            <a:ext cx="488479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77308" y="1617462"/>
            <a:ext cx="15848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25°W</a:t>
            </a:r>
            <a:endParaRPr lang="en-US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44"/>
            <a:ext cx="9144000" cy="662481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5579482" y="1986996"/>
            <a:ext cx="488479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77308" y="1617462"/>
            <a:ext cx="15848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25°W</a:t>
            </a:r>
            <a:endParaRPr lang="en-US" sz="38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3261921" y="3626257"/>
            <a:ext cx="510211" cy="2171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69666" y="2782680"/>
            <a:ext cx="15848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40°N</a:t>
            </a:r>
            <a:endParaRPr lang="en-US" sz="3800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3261921" y="5630879"/>
            <a:ext cx="510211" cy="21710"/>
          </a:xfrm>
          <a:prstGeom prst="straightConnector1">
            <a:avLst/>
          </a:prstGeom>
          <a:ln w="38100" cap="flat" cmpd="sng" algn="ctr">
            <a:solidFill>
              <a:srgbClr val="00FF2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85131" y="4765590"/>
            <a:ext cx="24098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00FF2A"/>
                </a:solidFill>
              </a:rPr>
              <a:t>26.5°N</a:t>
            </a:r>
            <a:endParaRPr lang="en-US" sz="3800" dirty="0">
              <a:solidFill>
                <a:srgbClr val="00FF2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44"/>
            <a:ext cx="9144000" cy="662481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5579482" y="1986996"/>
            <a:ext cx="488479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77308" y="1617462"/>
            <a:ext cx="15848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25°W</a:t>
            </a:r>
            <a:endParaRPr lang="en-US" sz="38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3261921" y="3626257"/>
            <a:ext cx="510211" cy="2171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69666" y="2782680"/>
            <a:ext cx="15848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40°N</a:t>
            </a:r>
            <a:endParaRPr lang="en-US" sz="3800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3261921" y="5630879"/>
            <a:ext cx="510211" cy="21710"/>
          </a:xfrm>
          <a:prstGeom prst="straightConnector1">
            <a:avLst/>
          </a:prstGeom>
          <a:ln w="38100" cap="flat" cmpd="sng" algn="ctr">
            <a:solidFill>
              <a:srgbClr val="00FF2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85131" y="4765590"/>
            <a:ext cx="24098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00FF2A"/>
                </a:solidFill>
              </a:rPr>
              <a:t>26.5°N</a:t>
            </a:r>
            <a:endParaRPr lang="en-US" sz="3800" dirty="0">
              <a:solidFill>
                <a:srgbClr val="00FF2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520" y="2782680"/>
            <a:ext cx="8894306" cy="133882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57150">
              <a:bevelT w="63500" h="63500"/>
              <a:bevelB w="38100" h="38100"/>
            </a:sp3d>
          </a:bodyPr>
          <a:lstStyle/>
          <a:p>
            <a:r>
              <a:rPr lang="en-US" sz="8100" b="1" dirty="0" smtClean="0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rgbClr val="FFFF00"/>
                    </a:gs>
                  </a:gsLst>
                  <a:lin ang="16200000" scaled="0"/>
                  <a:tileRect/>
                </a:gradFill>
                <a:effectLst>
                  <a:glow rad="177800">
                    <a:srgbClr val="FF0000">
                      <a:alpha val="75000"/>
                    </a:srgbClr>
                  </a:glow>
                </a:effectLst>
              </a:rPr>
              <a:t>HEAT TRANSPORT!!!</a:t>
            </a:r>
            <a:endParaRPr lang="en-US" sz="8100" b="1" dirty="0"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100000">
                    <a:srgbClr val="FFFF00"/>
                  </a:gs>
                </a:gsLst>
                <a:lin ang="16200000" scaled="0"/>
                <a:tileRect/>
              </a:gradFill>
              <a:effectLst>
                <a:glow rad="177800">
                  <a:srgbClr val="FF0000">
                    <a:alpha val="75000"/>
                  </a:srgb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1393312"/>
            <a:ext cx="68707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1393312"/>
            <a:ext cx="6870700" cy="4114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4297177" y="1626981"/>
            <a:ext cx="1565948" cy="694722"/>
          </a:xfrm>
          <a:prstGeom prst="straightConnector1">
            <a:avLst/>
          </a:prstGeom>
          <a:ln w="57150" cap="flat" cmpd="sng" algn="ctr">
            <a:solidFill>
              <a:srgbClr val="00FF2A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1275" dist="38100" dir="18060000" sx="101000" sy="101000" algn="br">
              <a:srgbClr val="000000">
                <a:alpha val="66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02900" y="545037"/>
            <a:ext cx="3803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North Atlantic Gyre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16"/>
            <a:ext cx="9144000" cy="66248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16"/>
            <a:ext cx="9144000" cy="66248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Down Arrow 4"/>
          <p:cNvSpPr/>
          <p:nvPr/>
        </p:nvSpPr>
        <p:spPr>
          <a:xfrm>
            <a:off x="457200" y="1567632"/>
            <a:ext cx="586171" cy="798879"/>
          </a:xfrm>
          <a:prstGeom prst="downArrow">
            <a:avLst/>
          </a:prstGeom>
          <a:gradFill flip="none" rotWithShape="1">
            <a:gsLst>
              <a:gs pos="0">
                <a:srgbClr val="00FF2A"/>
              </a:gs>
              <a:gs pos="100000">
                <a:srgbClr val="71FF82"/>
              </a:gs>
            </a:gsLst>
            <a:lin ang="16200000" scaled="0"/>
            <a:tileRect/>
          </a:gra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FF2A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7784770" y="1417638"/>
            <a:ext cx="586171" cy="798879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  <a:ln w="19050" cap="flat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487</Words>
  <Application>Microsoft Macintosh PowerPoint</Application>
  <PresentationFormat>On-screen Show (4:3)</PresentationFormat>
  <Paragraphs>82</Paragraphs>
  <Slides>28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Four Rocks Wave &amp; Wind:</vt:lpstr>
      <vt:lpstr>Calculating minimum density for ballasting:</vt:lpstr>
      <vt:lpstr>Calculating minimum density for ballasting:</vt:lpstr>
      <vt:lpstr>Calculating minimum density for ballasting: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Kaminsky</dc:creator>
  <cp:lastModifiedBy>Dave Kaminsky</cp:lastModifiedBy>
  <cp:revision>33</cp:revision>
  <dcterms:created xsi:type="dcterms:W3CDTF">2011-12-13T14:55:13Z</dcterms:created>
  <dcterms:modified xsi:type="dcterms:W3CDTF">2011-12-13T14:56:42Z</dcterms:modified>
</cp:coreProperties>
</file>