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xml" ContentType="application/vnd.openxmlformats-officedocument.presentationml.notesSlide+xml"/>
  <Default Extension="xls" ContentType="application/vnd.ms-excel"/>
  <Override PartName="/ppt/slides/slide22.xml" ContentType="application/vnd.openxmlformats-officedocument.presentationml.slide+xml"/>
  <Override PartName="/ppt/theme/theme2.xml" ContentType="application/vnd.openxmlformats-officedocument.theme+xml"/>
  <Override PartName="/ppt/slides/slide2.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xml" ContentType="application/vnd.openxmlformats-officedocument.presentationml.slide+xml"/>
  <Override PartName="/ppt/charts/chart1.xml" ContentType="application/vnd.openxmlformats-officedocument.drawingml.chart+xml"/>
  <Override PartName="/ppt/drawings/drawing1.xml" ContentType="application/vnd.openxmlformats-officedocument.drawingml.chartshapes+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5.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tableStyles.xml" ContentType="application/vnd.openxmlformats-officedocument.presentationml.tableStyles+xml"/>
  <Default Extension="xml" ContentType="application/xml"/>
  <Override PartName="/ppt/slides/slide7.xml" ContentType="application/vnd.openxmlformats-officedocument.presentationml.slide+xml"/>
  <Override PartName="/ppt/viewProps.xml" ContentType="application/vnd.openxmlformats-officedocument.presentationml.viewProps+xml"/>
  <Override PartName="/ppt/slideMasters/slideMaster1.xml" ContentType="application/vnd.openxmlformats-officedocument.presentationml.slideMaster+xml"/>
  <Override PartName="/ppt/slides/slide25.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Default Extension="pict" ContentType="image/pict"/>
  <Override PartName="/ppt/slides/slide20.xml" ContentType="application/vnd.openxmlformats-officedocument.presentationml.slide+xml"/>
  <Override PartName="/ppt/slides/slide17.xml" ContentType="application/vnd.openxmlformats-officedocument.presentationml.slide+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theme/theme1.xml" ContentType="application/vnd.openxmlformats-officedocument.theme+xml"/>
  <Override PartName="/ppt/slideLayouts/slideLayout6.xml" ContentType="application/vnd.openxmlformats-officedocument.presentationml.slideLayout+xml"/>
  <Override PartName="/ppt/presentation.xml" ContentType="application/vnd.openxmlformats-officedocument.presentationml.presentation.main+xml"/>
  <Override PartName="/ppt/slides/slide5.xml" ContentType="application/vnd.openxmlformats-officedocument.presentationml.slide+xml"/>
  <Override PartName="/ppt/slides/slide10.xml" ContentType="application/vnd.openxmlformats-officedocument.presentationml.slide+xml"/>
  <Override PartName="/ppt/slideLayouts/slideLayout7.xml" ContentType="application/vnd.openxmlformats-officedocument.presentationml.slideLayout+xml"/>
  <Override PartName="/ppt/presProps.xml" ContentType="application/vnd.openxmlformats-officedocument.presentationml.presProps+xml"/>
  <Default Extension="jpeg" ContentType="image/jpeg"/>
  <Default Extension="vml" ContentType="application/vnd.openxmlformats-officedocument.vmlDrawing"/>
  <Default Extension="png" ContentType="image/png"/>
  <Override PartName="/ppt/slides/slide3.xml" ContentType="application/vnd.openxmlformats-officedocument.presentationml.slide+xml"/>
  <Override PartName="/ppt/slides/slide4.xml" ContentType="application/vnd.openxmlformats-officedocument.presentationml.slide+xml"/>
  <Override PartName="/ppt/slideLayouts/slideLayout11.xml" ContentType="application/vnd.openxmlformats-officedocument.presentationml.slideLayout+xml"/>
  <Override PartName="/docProps/core.xml" ContentType="application/vnd.openxmlformats-package.core-properties+xml"/>
  <Override PartName="/ppt/slides/slide8.xml" ContentType="application/vnd.openxmlformats-officedocument.presentationml.slide+xml"/>
  <Override PartName="/ppt/slides/slide15.xml" ContentType="application/vnd.openxmlformats-officedocument.presentationml.slide+xml"/>
  <Default Extension="bin" ContentType="application/vnd.openxmlformats-officedocument.presentationml.printerSettings"/>
  <Default Extension="rels" ContentType="application/vnd.openxmlformats-package.relationships+xml"/>
  <Override PartName="/ppt/slides/slide9.xml" ContentType="application/vnd.openxmlformats-officedocument.presentationml.slide+xml"/>
  <Override PartName="/ppt/slides/slide24.xml" ContentType="application/vnd.openxmlformats-officedocument.presentationml.slide+xml"/>
  <Override PartName="/ppt/slides/slide6.xml" ContentType="application/vnd.openxmlformats-officedocument.presentationml.slide+xml"/>
  <Override PartName="/ppt/slides/slide16.xml" ContentType="application/vnd.openxmlformats-officedocument.presentationml.slide+xml"/>
  <Default Extension="pdf" ContentType="application/pdf"/>
  <Override PartName="/ppt/slides/slide19.xml" ContentType="application/vnd.openxmlformats-officedocument.presentationml.slide+xml"/>
  <Override PartName="/ppt/slides/slide12.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7"/>
  </p:notesMasterIdLst>
  <p:sldIdLst>
    <p:sldId id="256" r:id="rId2"/>
    <p:sldId id="257" r:id="rId3"/>
    <p:sldId id="268" r:id="rId4"/>
    <p:sldId id="262" r:id="rId5"/>
    <p:sldId id="309" r:id="rId6"/>
    <p:sldId id="307" r:id="rId7"/>
    <p:sldId id="258" r:id="rId8"/>
    <p:sldId id="259" r:id="rId9"/>
    <p:sldId id="260" r:id="rId10"/>
    <p:sldId id="261" r:id="rId11"/>
    <p:sldId id="303" r:id="rId12"/>
    <p:sldId id="282" r:id="rId13"/>
    <p:sldId id="310" r:id="rId14"/>
    <p:sldId id="294" r:id="rId15"/>
    <p:sldId id="295" r:id="rId16"/>
    <p:sldId id="306" r:id="rId17"/>
    <p:sldId id="263" r:id="rId18"/>
    <p:sldId id="277" r:id="rId19"/>
    <p:sldId id="273" r:id="rId20"/>
    <p:sldId id="279" r:id="rId21"/>
    <p:sldId id="276" r:id="rId22"/>
    <p:sldId id="274" r:id="rId23"/>
    <p:sldId id="304" r:id="rId24"/>
    <p:sldId id="311" r:id="rId25"/>
    <p:sldId id="297"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p:scale>
          <a:sx n="150" d="100"/>
          <a:sy n="150" d="100"/>
        </p:scale>
        <p:origin x="-88" y="-88"/>
      </p:cViewPr>
      <p:guideLst>
        <p:guide orient="horz" pos="2160"/>
        <p:guide pos="2880"/>
      </p:guideLst>
    </p:cSldViewPr>
  </p:slideViewPr>
  <p:notesTextViewPr>
    <p:cViewPr>
      <p:scale>
        <a:sx n="100" d="100"/>
        <a:sy n="100" d="100"/>
      </p:scale>
      <p:origin x="0" y="0"/>
    </p:cViewPr>
  </p:notesTextViewPr>
  <p:sorterViewPr>
    <p:cViewPr>
      <p:scale>
        <a:sx n="75" d="100"/>
        <a:sy n="75" d="100"/>
      </p:scale>
      <p:origin x="0" y="0"/>
    </p:cViewPr>
  </p:sorterViewPr>
  <p:gridSpacing cx="78028800" cy="78028800"/>
</p:viewPr>
</file>

<file path=ppt/_rels/presentation.xml.rels><?xml version="1.0" encoding="UTF-8" standalone="yes"?>
<Relationships xmlns="http://schemas.openxmlformats.org/package/2006/relationships"><Relationship Id="rId31" Type="http://schemas.openxmlformats.org/officeDocument/2006/relationships/theme" Target="theme/theme1.xml"/><Relationship Id="rId7" Type="http://schemas.openxmlformats.org/officeDocument/2006/relationships/slide" Target="slides/slide6.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notesMaster" Target="notesMasters/notesMaster1.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printerSettings" Target="printerSettings/printerSettings1.bin"/><Relationship Id="rId26" Type="http://schemas.openxmlformats.org/officeDocument/2006/relationships/slide" Target="slides/slide25.xml"/><Relationship Id="rId30" Type="http://schemas.openxmlformats.org/officeDocument/2006/relationships/viewProps" Target="viewProps.xml"/><Relationship Id="rId11" Type="http://schemas.openxmlformats.org/officeDocument/2006/relationships/slide" Target="slides/slide10.xml"/><Relationship Id="rId29" Type="http://schemas.openxmlformats.org/officeDocument/2006/relationships/presProps" Target="presProps.xml"/><Relationship Id="rId6" Type="http://schemas.openxmlformats.org/officeDocument/2006/relationships/slide" Target="slides/slide5.xml"/><Relationship Id="rId16" Type="http://schemas.openxmlformats.org/officeDocument/2006/relationships/slide" Target="slides/slide15.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oliver:WAP:penguin:Matt%20Oliver--LT%20Data%20All%20Pe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2"/>
  <c:chart>
    <c:plotArea>
      <c:layout/>
      <c:lineChart>
        <c:grouping val="standard"/>
        <c:ser>
          <c:idx val="1"/>
          <c:order val="0"/>
          <c:tx>
            <c:v>Adelie</c:v>
          </c:tx>
          <c:spPr>
            <a:ln w="25400">
              <a:solidFill>
                <a:srgbClr val="000000"/>
              </a:solidFill>
              <a:prstDash val="solid"/>
            </a:ln>
          </c:spPr>
          <c:marker>
            <c:spPr>
              <a:solidFill>
                <a:srgbClr val="C0504D"/>
              </a:solidFill>
              <a:ln>
                <a:solidFill>
                  <a:srgbClr val="000000"/>
                </a:solidFill>
                <a:prstDash val="solid"/>
              </a:ln>
            </c:spPr>
          </c:marker>
          <c:cat>
            <c:numRef>
              <c:f>'Macintosh HD:Users:oliver:WAP:penguin:[LT-ADPE-MASTER.xls]Pygosc pop + percent chg'!$F$5:$F$38</c:f>
              <c:numCache>
                <c:formatCode>General</c:formatCode>
                <c:ptCount val="34"/>
                <c:pt idx="0">
                  <c:v>1975.0</c:v>
                </c:pt>
                <c:pt idx="1">
                  <c:v>1976.0</c:v>
                </c:pt>
                <c:pt idx="2">
                  <c:v>1977.0</c:v>
                </c:pt>
                <c:pt idx="3">
                  <c:v>1978.0</c:v>
                </c:pt>
                <c:pt idx="4">
                  <c:v>1979.0</c:v>
                </c:pt>
                <c:pt idx="5">
                  <c:v>1980.0</c:v>
                </c:pt>
                <c:pt idx="6">
                  <c:v>1981.0</c:v>
                </c:pt>
                <c:pt idx="7">
                  <c:v>1982.0</c:v>
                </c:pt>
                <c:pt idx="8">
                  <c:v>1983.0</c:v>
                </c:pt>
                <c:pt idx="9">
                  <c:v>1984.0</c:v>
                </c:pt>
                <c:pt idx="10">
                  <c:v>1985.0</c:v>
                </c:pt>
                <c:pt idx="11">
                  <c:v>1986.0</c:v>
                </c:pt>
                <c:pt idx="12">
                  <c:v>1987.0</c:v>
                </c:pt>
                <c:pt idx="13">
                  <c:v>1988.0</c:v>
                </c:pt>
                <c:pt idx="14">
                  <c:v>1989.0</c:v>
                </c:pt>
                <c:pt idx="15">
                  <c:v>1990.0</c:v>
                </c:pt>
                <c:pt idx="16">
                  <c:v>1991.0</c:v>
                </c:pt>
                <c:pt idx="17">
                  <c:v>1992.0</c:v>
                </c:pt>
                <c:pt idx="18">
                  <c:v>1993.0</c:v>
                </c:pt>
                <c:pt idx="19">
                  <c:v>1994.0</c:v>
                </c:pt>
                <c:pt idx="20">
                  <c:v>1995.0</c:v>
                </c:pt>
                <c:pt idx="21">
                  <c:v>1996.0</c:v>
                </c:pt>
                <c:pt idx="22">
                  <c:v>1997.0</c:v>
                </c:pt>
                <c:pt idx="23">
                  <c:v>1998.0</c:v>
                </c:pt>
                <c:pt idx="24">
                  <c:v>1999.0</c:v>
                </c:pt>
                <c:pt idx="25">
                  <c:v>2000.0</c:v>
                </c:pt>
                <c:pt idx="26">
                  <c:v>2001.0</c:v>
                </c:pt>
                <c:pt idx="27">
                  <c:v>2002.0</c:v>
                </c:pt>
                <c:pt idx="28">
                  <c:v>2003.0</c:v>
                </c:pt>
                <c:pt idx="29">
                  <c:v>2004.0</c:v>
                </c:pt>
                <c:pt idx="30">
                  <c:v>2005.0</c:v>
                </c:pt>
                <c:pt idx="31">
                  <c:v>2006.0</c:v>
                </c:pt>
                <c:pt idx="32">
                  <c:v>2007.0</c:v>
                </c:pt>
                <c:pt idx="33">
                  <c:v>2008.0</c:v>
                </c:pt>
              </c:numCache>
            </c:numRef>
          </c:cat>
          <c:val>
            <c:numRef>
              <c:f>'Macintosh HD:Users:oliver:WAP:penguin:[LT-ADPE-MASTER.xls]Pygosc pop + percent chg'!$H$5:$H$38</c:f>
              <c:numCache>
                <c:formatCode>General</c:formatCode>
                <c:ptCount val="34"/>
                <c:pt idx="0">
                  <c:v>100.0</c:v>
                </c:pt>
                <c:pt idx="4">
                  <c:v>90.12629917116168</c:v>
                </c:pt>
                <c:pt idx="8">
                  <c:v>88.5475595316406</c:v>
                </c:pt>
                <c:pt idx="11">
                  <c:v>86.2846993816603</c:v>
                </c:pt>
                <c:pt idx="12">
                  <c:v>66.74779634258634</c:v>
                </c:pt>
                <c:pt idx="14">
                  <c:v>86.05446651756331</c:v>
                </c:pt>
                <c:pt idx="15">
                  <c:v>76.47677937113538</c:v>
                </c:pt>
                <c:pt idx="16">
                  <c:v>81.4366530719642</c:v>
                </c:pt>
                <c:pt idx="17">
                  <c:v>79.51585317721353</c:v>
                </c:pt>
                <c:pt idx="18">
                  <c:v>78.96329430338113</c:v>
                </c:pt>
                <c:pt idx="19">
                  <c:v>72.72727272727273</c:v>
                </c:pt>
                <c:pt idx="20">
                  <c:v>72.7733193000921</c:v>
                </c:pt>
                <c:pt idx="21">
                  <c:v>60.89988159452704</c:v>
                </c:pt>
                <c:pt idx="22">
                  <c:v>58.39363241678727</c:v>
                </c:pt>
                <c:pt idx="23">
                  <c:v>55.40718326535982</c:v>
                </c:pt>
                <c:pt idx="24">
                  <c:v>51.2827259571109</c:v>
                </c:pt>
                <c:pt idx="25">
                  <c:v>47.1056439942113</c:v>
                </c:pt>
                <c:pt idx="26">
                  <c:v>28.20681489277727</c:v>
                </c:pt>
                <c:pt idx="27">
                  <c:v>37.06749111958953</c:v>
                </c:pt>
                <c:pt idx="28">
                  <c:v>35.1927377976582</c:v>
                </c:pt>
                <c:pt idx="29">
                  <c:v>31.607683199579</c:v>
                </c:pt>
                <c:pt idx="30">
                  <c:v>26.97013550848573</c:v>
                </c:pt>
                <c:pt idx="31">
                  <c:v>22.31943165372977</c:v>
                </c:pt>
                <c:pt idx="32">
                  <c:v>17.99105380870938</c:v>
                </c:pt>
                <c:pt idx="33">
                  <c:v>17.40560452572018</c:v>
                </c:pt>
              </c:numCache>
            </c:numRef>
          </c:val>
        </c:ser>
        <c:marker val="1"/>
        <c:axId val="500724536"/>
        <c:axId val="500735400"/>
      </c:lineChart>
      <c:lineChart>
        <c:grouping val="standard"/>
        <c:ser>
          <c:idx val="0"/>
          <c:order val="1"/>
          <c:tx>
            <c:v>Chinstrap</c:v>
          </c:tx>
          <c:spPr>
            <a:ln w="25400">
              <a:solidFill>
                <a:srgbClr val="666699"/>
              </a:solidFill>
              <a:prstDash val="solid"/>
            </a:ln>
          </c:spPr>
          <c:marker>
            <c:spPr>
              <a:solidFill>
                <a:srgbClr val="4F81BD"/>
              </a:solidFill>
              <a:ln>
                <a:solidFill>
                  <a:srgbClr val="666699"/>
                </a:solidFill>
                <a:prstDash val="solid"/>
              </a:ln>
            </c:spPr>
          </c:marker>
          <c:cat>
            <c:numRef>
              <c:f>'Macintosh HD:Users:oliver:WAP:penguin:[LT-ADPE-MASTER.xls]Pygosc pop + percent chg'!$F$4:$F$38</c:f>
              <c:numCache>
                <c:formatCode>General</c:formatCode>
                <c:ptCount val="35"/>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numCache>
            </c:numRef>
          </c:cat>
          <c:val>
            <c:numRef>
              <c:f>'Macintosh HD:Users:oliver:WAP:penguin:[LT-ADPE-MASTER.xls]Pygosc pop + percent chg'!$G$5:$G$38</c:f>
              <c:numCache>
                <c:formatCode>General</c:formatCode>
                <c:ptCount val="34"/>
                <c:pt idx="0">
                  <c:v>10.0</c:v>
                </c:pt>
                <c:pt idx="1">
                  <c:v>100.0</c:v>
                </c:pt>
                <c:pt idx="2">
                  <c:v>459.9999999999989</c:v>
                </c:pt>
                <c:pt idx="8">
                  <c:v>990.0</c:v>
                </c:pt>
                <c:pt idx="9">
                  <c:v>1090.0</c:v>
                </c:pt>
                <c:pt idx="10">
                  <c:v>1500.0</c:v>
                </c:pt>
                <c:pt idx="14">
                  <c:v>2030.0</c:v>
                </c:pt>
                <c:pt idx="15">
                  <c:v>2210.0</c:v>
                </c:pt>
                <c:pt idx="16">
                  <c:v>1620.0</c:v>
                </c:pt>
                <c:pt idx="17">
                  <c:v>179.0</c:v>
                </c:pt>
                <c:pt idx="18">
                  <c:v>2140.0</c:v>
                </c:pt>
                <c:pt idx="19">
                  <c:v>204.0</c:v>
                </c:pt>
                <c:pt idx="20">
                  <c:v>2520.0</c:v>
                </c:pt>
                <c:pt idx="21">
                  <c:v>2330.0</c:v>
                </c:pt>
                <c:pt idx="22">
                  <c:v>2510.0</c:v>
                </c:pt>
                <c:pt idx="23">
                  <c:v>1870.0</c:v>
                </c:pt>
                <c:pt idx="24">
                  <c:v>2200.0</c:v>
                </c:pt>
                <c:pt idx="25">
                  <c:v>3250.0</c:v>
                </c:pt>
                <c:pt idx="26">
                  <c:v>3250.0</c:v>
                </c:pt>
                <c:pt idx="27">
                  <c:v>3020.0</c:v>
                </c:pt>
                <c:pt idx="28">
                  <c:v>3040.0</c:v>
                </c:pt>
                <c:pt idx="29">
                  <c:v>1030.0</c:v>
                </c:pt>
                <c:pt idx="30">
                  <c:v>2230.0</c:v>
                </c:pt>
                <c:pt idx="31">
                  <c:v>2450.0</c:v>
                </c:pt>
                <c:pt idx="32">
                  <c:v>2190.0</c:v>
                </c:pt>
                <c:pt idx="33">
                  <c:v>2620.0</c:v>
                </c:pt>
              </c:numCache>
            </c:numRef>
          </c:val>
        </c:ser>
        <c:ser>
          <c:idx val="2"/>
          <c:order val="2"/>
          <c:tx>
            <c:v>Gentoo</c:v>
          </c:tx>
          <c:spPr>
            <a:ln w="25400">
              <a:solidFill>
                <a:srgbClr val="99CC00"/>
              </a:solidFill>
              <a:prstDash val="solid"/>
            </a:ln>
          </c:spPr>
          <c:marker>
            <c:spPr>
              <a:solidFill>
                <a:srgbClr val="9BBB59"/>
              </a:solidFill>
              <a:ln>
                <a:solidFill>
                  <a:srgbClr val="99CC00"/>
                </a:solidFill>
                <a:prstDash val="solid"/>
              </a:ln>
            </c:spPr>
          </c:marker>
          <c:cat>
            <c:numRef>
              <c:f>'Macintosh HD:Users:oliver:WAP:penguin:[LT-ADPE-MASTER.xls]Pygosc pop + percent chg'!$F$4:$F$38</c:f>
              <c:numCache>
                <c:formatCode>General</c:formatCode>
                <c:ptCount val="35"/>
                <c:pt idx="0">
                  <c:v>1974.0</c:v>
                </c:pt>
                <c:pt idx="1">
                  <c:v>1975.0</c:v>
                </c:pt>
                <c:pt idx="2">
                  <c:v>1976.0</c:v>
                </c:pt>
                <c:pt idx="3">
                  <c:v>1977.0</c:v>
                </c:pt>
                <c:pt idx="4">
                  <c:v>1978.0</c:v>
                </c:pt>
                <c:pt idx="5">
                  <c:v>1979.0</c:v>
                </c:pt>
                <c:pt idx="6">
                  <c:v>1980.0</c:v>
                </c:pt>
                <c:pt idx="7">
                  <c:v>1981.0</c:v>
                </c:pt>
                <c:pt idx="8">
                  <c:v>1982.0</c:v>
                </c:pt>
                <c:pt idx="9">
                  <c:v>1983.0</c:v>
                </c:pt>
                <c:pt idx="10">
                  <c:v>1984.0</c:v>
                </c:pt>
                <c:pt idx="11">
                  <c:v>1985.0</c:v>
                </c:pt>
                <c:pt idx="12">
                  <c:v>1986.0</c:v>
                </c:pt>
                <c:pt idx="13">
                  <c:v>1987.0</c:v>
                </c:pt>
                <c:pt idx="14">
                  <c:v>1988.0</c:v>
                </c:pt>
                <c:pt idx="15">
                  <c:v>1989.0</c:v>
                </c:pt>
                <c:pt idx="16">
                  <c:v>1990.0</c:v>
                </c:pt>
                <c:pt idx="17">
                  <c:v>1991.0</c:v>
                </c:pt>
                <c:pt idx="18">
                  <c:v>1992.0</c:v>
                </c:pt>
                <c:pt idx="19">
                  <c:v>1993.0</c:v>
                </c:pt>
                <c:pt idx="20">
                  <c:v>1994.0</c:v>
                </c:pt>
                <c:pt idx="21">
                  <c:v>1995.0</c:v>
                </c:pt>
                <c:pt idx="22">
                  <c:v>1996.0</c:v>
                </c:pt>
                <c:pt idx="23">
                  <c:v>1997.0</c:v>
                </c:pt>
                <c:pt idx="24">
                  <c:v>1998.0</c:v>
                </c:pt>
                <c:pt idx="25">
                  <c:v>1999.0</c:v>
                </c:pt>
                <c:pt idx="26">
                  <c:v>2000.0</c:v>
                </c:pt>
                <c:pt idx="27">
                  <c:v>2001.0</c:v>
                </c:pt>
                <c:pt idx="28">
                  <c:v>2002.0</c:v>
                </c:pt>
                <c:pt idx="29">
                  <c:v>2003.0</c:v>
                </c:pt>
                <c:pt idx="30">
                  <c:v>2004.0</c:v>
                </c:pt>
                <c:pt idx="31">
                  <c:v>2005.0</c:v>
                </c:pt>
                <c:pt idx="32">
                  <c:v>2006.0</c:v>
                </c:pt>
                <c:pt idx="33">
                  <c:v>2007.0</c:v>
                </c:pt>
                <c:pt idx="34">
                  <c:v>2008.0</c:v>
                </c:pt>
              </c:numCache>
            </c:numRef>
          </c:cat>
          <c:val>
            <c:numRef>
              <c:f>'Macintosh HD:Users:oliver:WAP:penguin:[LT-ADPE-MASTER.xls]Pygosc pop + percent chg'!$I$5:$I$38</c:f>
              <c:numCache>
                <c:formatCode>General</c:formatCode>
                <c:ptCount val="34"/>
                <c:pt idx="19">
                  <c:v>100.0</c:v>
                </c:pt>
                <c:pt idx="20">
                  <c:v>257.1428571428571</c:v>
                </c:pt>
                <c:pt idx="21">
                  <c:v>321.42857142857</c:v>
                </c:pt>
                <c:pt idx="22">
                  <c:v>407.1428571428571</c:v>
                </c:pt>
                <c:pt idx="23">
                  <c:v>185.7142857142857</c:v>
                </c:pt>
                <c:pt idx="24">
                  <c:v>1064.285714285714</c:v>
                </c:pt>
                <c:pt idx="25">
                  <c:v>2114.285714285714</c:v>
                </c:pt>
                <c:pt idx="26">
                  <c:v>2057.142857142856</c:v>
                </c:pt>
                <c:pt idx="27">
                  <c:v>4564.285714285715</c:v>
                </c:pt>
                <c:pt idx="28">
                  <c:v>4600.0</c:v>
                </c:pt>
                <c:pt idx="29">
                  <c:v>5378.57142857143</c:v>
                </c:pt>
                <c:pt idx="30">
                  <c:v>6442.857142857143</c:v>
                </c:pt>
                <c:pt idx="31">
                  <c:v>6978.57142857143</c:v>
                </c:pt>
                <c:pt idx="32">
                  <c:v>8035.714285714286</c:v>
                </c:pt>
                <c:pt idx="33">
                  <c:v>11364.28571428571</c:v>
                </c:pt>
              </c:numCache>
            </c:numRef>
          </c:val>
        </c:ser>
        <c:marker val="1"/>
        <c:axId val="500741176"/>
        <c:axId val="500745752"/>
      </c:lineChart>
      <c:catAx>
        <c:axId val="500724536"/>
        <c:scaling>
          <c:orientation val="minMax"/>
        </c:scaling>
        <c:axPos val="b"/>
        <c:title>
          <c:tx>
            <c:rich>
              <a:bodyPr/>
              <a:lstStyle/>
              <a:p>
                <a:pPr>
                  <a:defRPr sz="1100" b="1" i="0" u="none" strike="noStrike" baseline="0">
                    <a:solidFill>
                      <a:srgbClr val="000000"/>
                    </a:solidFill>
                    <a:latin typeface="Calibri"/>
                    <a:ea typeface="Calibri"/>
                    <a:cs typeface="Calibri"/>
                  </a:defRPr>
                </a:pPr>
                <a:r>
                  <a:rPr lang="en-US"/>
                  <a:t>YEAR</a:t>
                </a:r>
              </a:p>
            </c:rich>
          </c:tx>
          <c:layout>
            <c:manualLayout>
              <c:xMode val="edge"/>
              <c:yMode val="edge"/>
              <c:x val="0.000228289165041947"/>
              <c:y val="0.854225362216829"/>
            </c:manualLayout>
          </c:layout>
          <c:spPr>
            <a:noFill/>
            <a:ln w="25400">
              <a:noFill/>
            </a:ln>
          </c:spPr>
        </c:title>
        <c:numFmt formatCode="General" sourceLinked="1"/>
        <c:tickLblPos val="nextTo"/>
        <c:spPr>
          <a:ln w="3175">
            <a:solidFill>
              <a:srgbClr val="808080"/>
            </a:solidFill>
            <a:prstDash val="solid"/>
          </a:ln>
        </c:spPr>
        <c:txPr>
          <a:bodyPr rot="-2280000"/>
          <a:lstStyle/>
          <a:p>
            <a:pPr>
              <a:defRPr/>
            </a:pPr>
            <a:endParaRPr lang="en-US"/>
          </a:p>
        </c:txPr>
        <c:crossAx val="500735400"/>
        <c:crosses val="autoZero"/>
        <c:auto val="1"/>
        <c:lblAlgn val="ctr"/>
        <c:lblOffset val="100"/>
      </c:catAx>
      <c:valAx>
        <c:axId val="500735400"/>
        <c:scaling>
          <c:orientation val="minMax"/>
          <c:max val="100.0"/>
        </c:scaling>
        <c:axPos val="l"/>
        <c:majorGridlines>
          <c:spPr>
            <a:ln w="3175">
              <a:solidFill>
                <a:srgbClr val="808080"/>
              </a:solidFill>
              <a:prstDash val="solid"/>
            </a:ln>
          </c:spPr>
        </c:majorGridlines>
        <c:title>
          <c:tx>
            <c:rich>
              <a:bodyPr rot="-5400000" vert="horz"/>
              <a:lstStyle/>
              <a:p>
                <a:pPr>
                  <a:defRPr sz="1050"/>
                </a:pPr>
                <a:r>
                  <a:rPr lang="en-US" sz="1050">
                    <a:solidFill>
                      <a:srgbClr val="C00000"/>
                    </a:solidFill>
                  </a:rPr>
                  <a:t>ADPE ,</a:t>
                </a:r>
                <a:r>
                  <a:rPr lang="en-US" sz="1050" baseline="0">
                    <a:solidFill>
                      <a:srgbClr val="C00000"/>
                    </a:solidFill>
                  </a:rPr>
                  <a:t> % CHANGE</a:t>
                </a:r>
                <a:endParaRPr lang="en-US" sz="1050">
                  <a:solidFill>
                    <a:srgbClr val="C00000"/>
                  </a:solidFill>
                </a:endParaRPr>
              </a:p>
            </c:rich>
          </c:tx>
          <c:layout/>
          <c:spPr>
            <a:noFill/>
            <a:ln w="25400">
              <a:noFill/>
            </a:ln>
          </c:spPr>
        </c:title>
        <c:numFmt formatCode="General" sourceLinked="1"/>
        <c:tickLblPos val="nextTo"/>
        <c:spPr>
          <a:ln w="3175">
            <a:solidFill>
              <a:srgbClr val="808080"/>
            </a:solidFill>
            <a:prstDash val="solid"/>
          </a:ln>
        </c:spPr>
        <c:txPr>
          <a:bodyPr rot="0" vert="horz"/>
          <a:lstStyle/>
          <a:p>
            <a:pPr>
              <a:defRPr sz="1000" b="1" i="0" u="none" strike="noStrike" baseline="0">
                <a:solidFill>
                  <a:srgbClr val="DD0806"/>
                </a:solidFill>
                <a:latin typeface="Calibri"/>
                <a:ea typeface="Calibri"/>
                <a:cs typeface="Calibri"/>
              </a:defRPr>
            </a:pPr>
            <a:endParaRPr lang="en-US"/>
          </a:p>
        </c:txPr>
        <c:crossAx val="500724536"/>
        <c:crosses val="autoZero"/>
        <c:crossBetween val="between"/>
      </c:valAx>
      <c:catAx>
        <c:axId val="500741176"/>
        <c:scaling>
          <c:orientation val="minMax"/>
        </c:scaling>
        <c:delete val="1"/>
        <c:axPos val="b"/>
        <c:numFmt formatCode="General" sourceLinked="1"/>
        <c:tickLblPos val="nextTo"/>
        <c:crossAx val="500745752"/>
        <c:crosses val="autoZero"/>
        <c:auto val="1"/>
        <c:lblAlgn val="ctr"/>
        <c:lblOffset val="100"/>
      </c:catAx>
      <c:valAx>
        <c:axId val="500745752"/>
        <c:scaling>
          <c:orientation val="minMax"/>
        </c:scaling>
        <c:axPos val="r"/>
        <c:title>
          <c:tx>
            <c:rich>
              <a:bodyPr/>
              <a:lstStyle/>
              <a:p>
                <a:pPr>
                  <a:defRPr sz="1000" b="0" i="0" u="none" strike="noStrike" baseline="0">
                    <a:solidFill>
                      <a:srgbClr val="000000"/>
                    </a:solidFill>
                    <a:latin typeface="Calibri"/>
                    <a:ea typeface="Calibri"/>
                    <a:cs typeface="Calibri"/>
                  </a:defRPr>
                </a:pPr>
                <a:r>
                  <a:rPr lang="en-US" sz="1100" b="1" i="0" strike="noStrike">
                    <a:solidFill>
                      <a:srgbClr val="006411"/>
                    </a:solidFill>
                    <a:latin typeface="Calibri"/>
                    <a:ea typeface="Calibri"/>
                    <a:cs typeface="Calibri"/>
                  </a:rPr>
                  <a:t>GEPE</a:t>
                </a:r>
                <a:r>
                  <a:rPr lang="en-US" sz="1100" b="1" i="0" strike="noStrike">
                    <a:solidFill>
                      <a:srgbClr val="000000"/>
                    </a:solidFill>
                    <a:latin typeface="Calibri"/>
                    <a:ea typeface="Calibri"/>
                    <a:cs typeface="Calibri"/>
                  </a:rPr>
                  <a:t> &amp; </a:t>
                </a:r>
                <a:r>
                  <a:rPr lang="en-US" sz="1100" b="1" i="0" strike="noStrike">
                    <a:solidFill>
                      <a:srgbClr val="0066CC"/>
                    </a:solidFill>
                    <a:latin typeface="Calibri"/>
                    <a:ea typeface="Calibri"/>
                    <a:cs typeface="Calibri"/>
                  </a:rPr>
                  <a:t>CHPE</a:t>
                </a:r>
                <a:r>
                  <a:rPr lang="en-US" sz="1100" b="1" i="0" strike="noStrike">
                    <a:solidFill>
                      <a:srgbClr val="33CCCC"/>
                    </a:solidFill>
                    <a:latin typeface="Calibri"/>
                    <a:ea typeface="Calibri"/>
                    <a:cs typeface="Calibri"/>
                  </a:rPr>
                  <a:t> </a:t>
                </a:r>
                <a:r>
                  <a:rPr lang="en-US" sz="1100" b="1" i="0" strike="noStrike">
                    <a:solidFill>
                      <a:srgbClr val="000000"/>
                    </a:solidFill>
                    <a:latin typeface="Calibri"/>
                    <a:ea typeface="Calibri"/>
                    <a:cs typeface="Calibri"/>
                  </a:rPr>
                  <a:t>, % CHANGE</a:t>
                </a:r>
              </a:p>
            </c:rich>
          </c:tx>
          <c:layout/>
          <c:spPr>
            <a:noFill/>
            <a:ln w="25400">
              <a:noFill/>
            </a:ln>
          </c:spPr>
        </c:title>
        <c:numFmt formatCode="General" sourceLinked="1"/>
        <c:tickLblPos val="nextTo"/>
        <c:spPr>
          <a:ln w="3175">
            <a:solidFill>
              <a:srgbClr val="808080"/>
            </a:solidFill>
            <a:prstDash val="solid"/>
          </a:ln>
        </c:spPr>
        <c:txPr>
          <a:bodyPr/>
          <a:lstStyle/>
          <a:p>
            <a:pPr>
              <a:defRPr b="1"/>
            </a:pPr>
            <a:endParaRPr lang="en-US"/>
          </a:p>
        </c:txPr>
        <c:crossAx val="500741176"/>
        <c:crosses val="max"/>
        <c:crossBetween val="between"/>
      </c:valAx>
      <c:spPr>
        <a:solidFill>
          <a:srgbClr val="FFFFFF"/>
        </a:solidFill>
        <a:ln w="25400">
          <a:noFill/>
        </a:ln>
      </c:spPr>
    </c:plotArea>
    <c:legend>
      <c:legendPos val="r"/>
      <c:layout>
        <c:manualLayout>
          <c:xMode val="edge"/>
          <c:yMode val="edge"/>
          <c:x val="0.853469420289606"/>
          <c:y val="0.441048034934498"/>
          <c:w val="0.136144810677958"/>
          <c:h val="0.0967771919168521"/>
        </c:manualLayout>
      </c:layout>
      <c:spPr>
        <a:noFill/>
        <a:ln w="25400">
          <a:noFill/>
        </a:ln>
      </c:spPr>
    </c:legend>
    <c:plotVisOnly val="1"/>
    <c:dispBlanksAs val="span"/>
  </c:chart>
  <c:spPr>
    <a:solidFill>
      <a:srgbClr val="FFFFFF"/>
    </a:solidFill>
    <a:ln w="3175">
      <a:solidFill>
        <a:srgbClr val="808080"/>
      </a:solidFill>
      <a:prstDash val="solid"/>
    </a:ln>
  </c:spPr>
  <c:externalData r:id="rId1"/>
  <c:userShapes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38.pict"/><Relationship Id="rId1" Type="http://schemas.openxmlformats.org/officeDocument/2006/relationships/image" Target="../media/image37.pict"/></Relationships>
</file>

<file path=ppt/drawings/drawing1.xml><?xml version="1.0" encoding="utf-8"?>
<c:userShapes xmlns:c="http://schemas.openxmlformats.org/drawingml/2006/chart">
  <cdr:relSizeAnchor xmlns:cdr="http://schemas.openxmlformats.org/drawingml/2006/chartDrawing">
    <cdr:from>
      <cdr:x>0.65567</cdr:x>
      <cdr:y>0.06049</cdr:y>
    </cdr:from>
    <cdr:to>
      <cdr:x>0.7727</cdr:x>
      <cdr:y>0.11188</cdr:y>
    </cdr:to>
    <cdr:sp macro="" textlink="">
      <cdr:nvSpPr>
        <cdr:cNvPr id="2" name="TextBox 1"/>
        <cdr:cNvSpPr txBox="1"/>
      </cdr:nvSpPr>
      <cdr:spPr>
        <a:xfrm xmlns:a="http://schemas.openxmlformats.org/drawingml/2006/main">
          <a:off x="4960117" y="290900"/>
          <a:ext cx="885351" cy="24713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a:solidFill>
                <a:srgbClr val="00B050"/>
              </a:solidFill>
            </a:rPr>
            <a:t>GENTOO</a:t>
          </a:r>
        </a:p>
      </cdr:txBody>
    </cdr:sp>
  </cdr:relSizeAnchor>
  <cdr:relSizeAnchor xmlns:cdr="http://schemas.openxmlformats.org/drawingml/2006/chartDrawing">
    <cdr:from>
      <cdr:x>0.23634</cdr:x>
      <cdr:y>0.77908</cdr:y>
    </cdr:from>
    <cdr:to>
      <cdr:x>0.39557</cdr:x>
      <cdr:y>0.81319</cdr:y>
    </cdr:to>
    <cdr:sp macro="" textlink="">
      <cdr:nvSpPr>
        <cdr:cNvPr id="3" name="TextBox 2"/>
        <cdr:cNvSpPr txBox="1"/>
      </cdr:nvSpPr>
      <cdr:spPr>
        <a:xfrm xmlns:a="http://schemas.openxmlformats.org/drawingml/2006/main">
          <a:off x="1787941" y="3746659"/>
          <a:ext cx="1204570" cy="164037"/>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dirty="0">
              <a:solidFill>
                <a:srgbClr val="0070C0"/>
              </a:solidFill>
            </a:rPr>
            <a:t>CHINSTRAP</a:t>
          </a:r>
        </a:p>
      </cdr:txBody>
    </cdr:sp>
  </cdr:relSizeAnchor>
  <cdr:relSizeAnchor xmlns:cdr="http://schemas.openxmlformats.org/drawingml/2006/chartDrawing">
    <cdr:from>
      <cdr:x>0.17685</cdr:x>
      <cdr:y>0.13573</cdr:y>
    </cdr:from>
    <cdr:to>
      <cdr:x>0.28547</cdr:x>
      <cdr:y>0.17468</cdr:y>
    </cdr:to>
    <cdr:sp macro="" textlink="">
      <cdr:nvSpPr>
        <cdr:cNvPr id="4" name="TextBox 3"/>
        <cdr:cNvSpPr txBox="1"/>
      </cdr:nvSpPr>
      <cdr:spPr>
        <a:xfrm xmlns:a="http://schemas.openxmlformats.org/drawingml/2006/main">
          <a:off x="1505291" y="773906"/>
          <a:ext cx="935491" cy="229621"/>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1100" b="1">
              <a:solidFill>
                <a:srgbClr val="C00000"/>
              </a:solidFill>
            </a:rPr>
            <a:t>ADELIE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0CB3163-287A-8B4E-AA4B-B6F158ED0D5F}" type="datetimeFigureOut">
              <a:rPr lang="en-US" smtClean="0"/>
              <a:pPr/>
              <a:t>5/18/10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95008-AC56-534E-A6AB-7049BE0DE68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5795008-AC56-534E-A6AB-7049BE0DE681}"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135AE-2F9D-2D4D-B99E-C1EDC3B44945}" type="slidenum">
              <a:rPr lang="en-US"/>
              <a:pPr/>
              <a:t>25</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xfrm>
            <a:off x="914400" y="4343400"/>
            <a:ext cx="5029200" cy="4114800"/>
          </a:xfrm>
        </p:spPr>
        <p:txBody>
          <a:bodyPr/>
          <a:lstStyle/>
          <a:p>
            <a:r>
              <a:rPr lang="en-US" b="1"/>
              <a:t>THE ANTARCTIC KRILL, EUPHAUSIA SUPERBA, AS YOU WILL LEARN LATER ON IN THESE TALKS, IS AN ICE-DEPENDENT SPECIES.  LARVAE IN PARTICULAR CANNOT SURVIVE WINTER WITHOUT GRAZING ON THE ALGAE AND DIATOMS THAT GROW BENEATHE THE SEA ICE AT THIS TIME OF YEAR.  RECENT EVIDENCE ALSO INDICATES THAT SILVERFISH REQUIRE SEA ICE FOR REPRODUCTION, IN THAT THE PLATELET ICE IN PARTICULAR SHELTERS EGGS AND LARVAE, AND FEEDS THEM IN MUCH THE SAME WAY LARVAL KRILL DEPEND ON SEA ICE.  SO THIS IS QUITE AND INTERESTING AND SIGNIFICANT STORY WE HAVE DEVELOPED HERE, WHICH SPANS 3 DECADES.  THERE ARE TWO OTHER ASPECTS TO THIS STORY, NAMELY WHAT HAS HAPPENED TO THISE ICE-DEPENDENT SPECIES IN THE FACE OF CLIMATE MIGRATION.</a:t>
            </a:r>
          </a:p>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5/18/10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5/18/10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5/18/10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5C9F93-83F4-4D4D-AE80-B9ED76FA3BEF}" type="datetimeFigureOut">
              <a:rPr lang="en-US" smtClean="0"/>
              <a:pPr/>
              <a:t>5/18/10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5C9F93-83F4-4D4D-AE80-B9ED76FA3BEF}" type="datetimeFigureOut">
              <a:rPr lang="en-US" smtClean="0"/>
              <a:pPr/>
              <a:t>5/18/10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5C9F93-83F4-4D4D-AE80-B9ED76FA3BEF}" type="datetimeFigureOut">
              <a:rPr lang="en-US" smtClean="0"/>
              <a:pPr/>
              <a:t>5/18/10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5C9F93-83F4-4D4D-AE80-B9ED76FA3BEF}" type="datetimeFigureOut">
              <a:rPr lang="en-US" smtClean="0"/>
              <a:pPr/>
              <a:t>5/18/10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5C9F93-83F4-4D4D-AE80-B9ED76FA3BEF}" type="datetimeFigureOut">
              <a:rPr lang="en-US" smtClean="0"/>
              <a:pPr/>
              <a:t>5/18/10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C9F93-83F4-4D4D-AE80-B9ED76FA3BEF}" type="datetimeFigureOut">
              <a:rPr lang="en-US" smtClean="0"/>
              <a:pPr/>
              <a:t>5/18/10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9F93-83F4-4D4D-AE80-B9ED76FA3BEF}" type="datetimeFigureOut">
              <a:rPr lang="en-US" smtClean="0"/>
              <a:pPr/>
              <a:t>5/18/10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5C9F93-83F4-4D4D-AE80-B9ED76FA3BEF}" type="datetimeFigureOut">
              <a:rPr lang="en-US" smtClean="0"/>
              <a:pPr/>
              <a:t>5/18/10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974242-D6FE-934C-B20B-96E6995BE58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gradFill flip="none" rotWithShape="1">
          <a:gsLst>
            <a:gs pos="0">
              <a:srgbClr val="000090"/>
            </a:gs>
            <a:gs pos="100000">
              <a:srgbClr val="000000"/>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5C9F93-83F4-4D4D-AE80-B9ED76FA3BEF}" type="datetimeFigureOut">
              <a:rPr lang="en-US" smtClean="0"/>
              <a:pPr/>
              <a:t>5/18/10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74242-D6FE-934C-B20B-96E6995BE58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3"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6" Type="http://schemas.openxmlformats.org/officeDocument/2006/relationships/image" Target="../media/image21.png"/><Relationship Id="rId4" Type="http://schemas.openxmlformats.org/officeDocument/2006/relationships/image" Target="../media/image19.png"/><Relationship Id="rId1" Type="http://schemas.openxmlformats.org/officeDocument/2006/relationships/video" Target="file://localhost/Users/oscar/Desktop/peng_sat_match_movie.mov" TargetMode="External"/><Relationship Id="rId2" Type="http://schemas.openxmlformats.org/officeDocument/2006/relationships/slideLayout" Target="../slideLayouts/slideLayout7.xml"/><Relationship Id="rId3" Type="http://schemas.openxmlformats.org/officeDocument/2006/relationships/image" Target="../media/image18.pn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4"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df"/></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3" Type="http://schemas.openxmlformats.org/officeDocument/2006/relationships/chart" Target="../charts/chart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3"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4" Type="http://schemas.openxmlformats.org/officeDocument/2006/relationships/image" Target="../media/image35.png"/><Relationship Id="rId1" Type="http://schemas.openxmlformats.org/officeDocument/2006/relationships/video" Target="file://localhost/Users/oscar/Desktop/ar_2009_temp4.mp4" TargetMode="External"/><Relationship Id="rId2" Type="http://schemas.openxmlformats.org/officeDocument/2006/relationships/video" Target="file://localhost/Users/oscar/Desktop/ar_2009_chlor4.mp4" TargetMode="External"/><Relationship Id="rId3" Type="http://schemas.openxmlformats.org/officeDocument/2006/relationships/slideLayout" Target="../slideLayouts/slideLayout7.xml"/><Relationship Id="rId5"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oleObject" Target="../embeddings/Microsoft_Excel_97_-_2004_Worksheet2.xls"/><Relationship Id="rId4" Type="http://schemas.openxmlformats.org/officeDocument/2006/relationships/image" Target="../media/image39.jpeg"/><Relationship Id="rId10" Type="http://schemas.openxmlformats.org/officeDocument/2006/relationships/image" Target="../media/image42.jpeg"/><Relationship Id="rId5" Type="http://schemas.openxmlformats.org/officeDocument/2006/relationships/image" Target="../media/image40.jpeg"/><Relationship Id="rId7" Type="http://schemas.openxmlformats.org/officeDocument/2006/relationships/oleObject" Target="../embeddings/Microsoft_Excel_97_-_2004_Worksheet1.xls"/><Relationship Id="rId11" Type="http://schemas.openxmlformats.org/officeDocument/2006/relationships/image" Target="../media/image43.jpeg"/><Relationship Id="rId1" Type="http://schemas.openxmlformats.org/officeDocument/2006/relationships/vmlDrawing" Target="../drawings/vmlDrawing1.vml"/><Relationship Id="rId2" Type="http://schemas.openxmlformats.org/officeDocument/2006/relationships/slideLayout" Target="../slideLayouts/slideLayout7.xml"/><Relationship Id="rId9" Type="http://schemas.openxmlformats.org/officeDocument/2006/relationships/oleObject" Target="../embeddings/Microsoft_Excel_97_-_2004_Worksheet3.xls"/><Relationship Id="rId3" Type="http://schemas.openxmlformats.org/officeDocument/2006/relationships/notesSlide" Target="../notesSlides/notesSlide2.xml"/><Relationship Id="rId6" Type="http://schemas.openxmlformats.org/officeDocument/2006/relationships/image" Target="../media/image41.jpeg"/></Relationships>
</file>

<file path=ppt/slides/_rels/slide3.xml.rels><?xml version="1.0" encoding="UTF-8" standalone="yes"?>
<Relationships xmlns="http://schemas.openxmlformats.org/package/2006/relationships"><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jpeg"/><Relationship Id="rId3"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3"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8377"/>
            <a:ext cx="9143999" cy="6896377"/>
          </a:xfrm>
          <a:prstGeom prst="rect">
            <a:avLst/>
          </a:prstGeom>
        </p:spPr>
      </p:pic>
      <p:sp>
        <p:nvSpPr>
          <p:cNvPr id="4" name="Rectangle 3"/>
          <p:cNvSpPr/>
          <p:nvPr/>
        </p:nvSpPr>
        <p:spPr>
          <a:xfrm>
            <a:off x="1101819" y="1128962"/>
            <a:ext cx="7418765" cy="369332"/>
          </a:xfrm>
          <a:prstGeom prst="rect">
            <a:avLst/>
          </a:prstGeom>
          <a:effectLst>
            <a:outerShdw blurRad="50800" dist="38100" dir="2700000">
              <a:srgbClr val="000000">
                <a:alpha val="43000"/>
              </a:srgbClr>
            </a:outerShdw>
          </a:effectLst>
        </p:spPr>
        <p:txBody>
          <a:bodyPr wrap="square">
            <a:spAutoFit/>
          </a:bodyPr>
          <a:lstStyle/>
          <a:p>
            <a:pPr algn="ctr"/>
            <a:r>
              <a:rPr lang="en-US" dirty="0" smtClean="0">
                <a:solidFill>
                  <a:srgbClr val="FFFF00"/>
                </a:solidFill>
              </a:rPr>
              <a:t>Mathew Oliver, Andrew Irwin, Josh </a:t>
            </a:r>
            <a:r>
              <a:rPr lang="en-US" dirty="0" err="1" smtClean="0">
                <a:solidFill>
                  <a:srgbClr val="FFFF00"/>
                </a:solidFill>
              </a:rPr>
              <a:t>Kohut</a:t>
            </a:r>
            <a:r>
              <a:rPr lang="en-US" dirty="0" smtClean="0">
                <a:solidFill>
                  <a:srgbClr val="FFFF00"/>
                </a:solidFill>
              </a:rPr>
              <a:t>, Oscar </a:t>
            </a:r>
            <a:r>
              <a:rPr lang="en-US" dirty="0" smtClean="0">
                <a:solidFill>
                  <a:srgbClr val="FFFF00"/>
                </a:solidFill>
              </a:rPr>
              <a:t>Schofield, William Fraser</a:t>
            </a:r>
            <a:endParaRPr lang="en-US" dirty="0">
              <a:solidFill>
                <a:srgbClr val="FFFF00"/>
              </a:solidFill>
            </a:endParaRPr>
          </a:p>
        </p:txBody>
      </p:sp>
      <p:sp>
        <p:nvSpPr>
          <p:cNvPr id="5" name="Rectangle 4"/>
          <p:cNvSpPr/>
          <p:nvPr/>
        </p:nvSpPr>
        <p:spPr>
          <a:xfrm>
            <a:off x="478290" y="196367"/>
            <a:ext cx="8152366" cy="830997"/>
          </a:xfrm>
          <a:prstGeom prst="rect">
            <a:avLst/>
          </a:prstGeom>
          <a:effectLst>
            <a:outerShdw blurRad="50800" dist="38100" dir="2700000">
              <a:srgbClr val="000000">
                <a:alpha val="43000"/>
              </a:srgbClr>
            </a:outerShdw>
          </a:effectLst>
        </p:spPr>
        <p:txBody>
          <a:bodyPr wrap="square">
            <a:spAutoFit/>
          </a:bodyPr>
          <a:lstStyle/>
          <a:p>
            <a:pPr algn="ctr"/>
            <a:r>
              <a:rPr lang="en-US" sz="2400" dirty="0" smtClean="0">
                <a:solidFill>
                  <a:srgbClr val="FFFF00"/>
                </a:solidFill>
                <a:latin typeface="Comic Sans MS"/>
                <a:cs typeface="Comic Sans MS"/>
              </a:rPr>
              <a:t>Satellite Driven Studies of Climate Mediated Changes in Antarctic Food Webs</a:t>
            </a:r>
            <a:endParaRPr lang="en-US" sz="2400" dirty="0">
              <a:latin typeface="Comic Sans MS"/>
              <a:cs typeface="Comic Sans MS"/>
            </a:endParaRPr>
          </a:p>
        </p:txBody>
      </p:sp>
      <p:pic>
        <p:nvPicPr>
          <p:cNvPr id="8" name="Picture 21" descr="Logo_john2"/>
          <p:cNvPicPr>
            <a:picLocks noChangeAspect="1" noChangeArrowheads="1"/>
          </p:cNvPicPr>
          <p:nvPr/>
        </p:nvPicPr>
        <p:blipFill>
          <a:blip r:embed="rId3"/>
          <a:srcRect/>
          <a:stretch>
            <a:fillRect/>
          </a:stretch>
        </p:blipFill>
        <p:spPr bwMode="auto">
          <a:xfrm>
            <a:off x="6976551" y="5375271"/>
            <a:ext cx="1925033" cy="1149354"/>
          </a:xfrm>
          <a:prstGeom prst="rect">
            <a:avLst/>
          </a:prstGeom>
          <a:solidFill>
            <a:schemeClr val="tx2"/>
          </a:solidFill>
          <a:ln w="9525">
            <a:noFill/>
            <a:miter lim="800000"/>
            <a:headEnd/>
            <a:tailEnd/>
          </a:ln>
        </p:spPr>
      </p:pic>
      <p:sp>
        <p:nvSpPr>
          <p:cNvPr id="9" name="TextBox 8"/>
          <p:cNvSpPr txBox="1"/>
          <p:nvPr/>
        </p:nvSpPr>
        <p:spPr>
          <a:xfrm>
            <a:off x="139630" y="5375271"/>
            <a:ext cx="5887003" cy="923330"/>
          </a:xfrm>
          <a:prstGeom prst="rect">
            <a:avLst/>
          </a:prstGeom>
          <a:noFill/>
          <a:effectLst>
            <a:outerShdw blurRad="50800" dist="38100" dir="2700000">
              <a:srgbClr val="000000">
                <a:alpha val="43000"/>
              </a:srgbClr>
            </a:outerShdw>
          </a:effectLst>
        </p:spPr>
        <p:txBody>
          <a:bodyPr wrap="square" rtlCol="0">
            <a:spAutoFit/>
          </a:bodyPr>
          <a:lstStyle/>
          <a:p>
            <a:pPr algn="ctr"/>
            <a:r>
              <a:rPr lang="en-US" dirty="0" smtClean="0">
                <a:solidFill>
                  <a:srgbClr val="800000"/>
                </a:solidFill>
              </a:rPr>
              <a:t>Also we acknowledge National Science Foundation’s Office of Polar Programs &amp; LTER program, Gordon and Betty Moore Foundation</a:t>
            </a:r>
            <a:endParaRPr lang="en-US" dirty="0">
              <a:solidFill>
                <a:srgbClr val="800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7057858"/>
          </a:xfrm>
          <a:prstGeom prst="rect">
            <a:avLst/>
          </a:prstGeom>
        </p:spPr>
      </p:pic>
      <p:sp>
        <p:nvSpPr>
          <p:cNvPr id="3" name="TextBox 2"/>
          <p:cNvSpPr txBox="1"/>
          <p:nvPr/>
        </p:nvSpPr>
        <p:spPr>
          <a:xfrm>
            <a:off x="2768600" y="5380672"/>
            <a:ext cx="5901037" cy="1477328"/>
          </a:xfrm>
          <a:prstGeom prst="rect">
            <a:avLst/>
          </a:prstGeom>
          <a:noFill/>
        </p:spPr>
        <p:txBody>
          <a:bodyPr wrap="none" rtlCol="0">
            <a:spAutoFit/>
          </a:bodyPr>
          <a:lstStyle/>
          <a:p>
            <a:r>
              <a:rPr lang="en-US" b="1" dirty="0" smtClean="0"/>
              <a:t>                           Anvers Island</a:t>
            </a:r>
          </a:p>
          <a:p>
            <a:endParaRPr lang="en-US" dirty="0" smtClean="0"/>
          </a:p>
          <a:p>
            <a:r>
              <a:rPr lang="en-US" dirty="0" smtClean="0"/>
              <a:t>Hot spots along the peninsula are associated with </a:t>
            </a:r>
          </a:p>
          <a:p>
            <a:r>
              <a:rPr lang="en-US" dirty="0" smtClean="0"/>
              <a:t>deep undersea canyons located near suitable breeding areas, </a:t>
            </a:r>
          </a:p>
          <a:p>
            <a:r>
              <a:rPr lang="en-US" dirty="0" smtClean="0"/>
              <a:t>which can be reached in a days foraging effort (~30 km).          </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SST_penguin_probs.png"/>
          <p:cNvPicPr>
            <a:picLocks noChangeAspect="1"/>
          </p:cNvPicPr>
          <p:nvPr/>
        </p:nvPicPr>
        <p:blipFill>
          <a:blip r:embed="rId3"/>
          <a:stretch>
            <a:fillRect/>
          </a:stretch>
        </p:blipFill>
        <p:spPr>
          <a:xfrm>
            <a:off x="1488018" y="3443720"/>
            <a:ext cx="3108806" cy="3108806"/>
          </a:xfrm>
          <a:prstGeom prst="rect">
            <a:avLst/>
          </a:prstGeom>
        </p:spPr>
      </p:pic>
      <p:pic>
        <p:nvPicPr>
          <p:cNvPr id="6" name="peng_sat_match_movie.mov">
            <a:hlinkClick r:id="" action="ppaction://media"/>
          </p:cNvPr>
          <p:cNvPicPr/>
          <p:nvPr>
            <a:videoFile r:link="rId1"/>
          </p:nvPr>
        </p:nvPicPr>
        <p:blipFill>
          <a:blip r:embed="rId4"/>
          <a:stretch>
            <a:fillRect/>
          </a:stretch>
        </p:blipFill>
        <p:spPr>
          <a:xfrm>
            <a:off x="1488018" y="351489"/>
            <a:ext cx="3108806" cy="3108806"/>
          </a:xfrm>
          <a:prstGeom prst="rect">
            <a:avLst/>
          </a:prstGeom>
        </p:spPr>
      </p:pic>
      <p:pic>
        <p:nvPicPr>
          <p:cNvPr id="2" name="Picture 1" descr="ICE_penguin_probs.png"/>
          <p:cNvPicPr>
            <a:picLocks noChangeAspect="1"/>
          </p:cNvPicPr>
          <p:nvPr/>
        </p:nvPicPr>
        <p:blipFill>
          <a:blip r:embed="rId5"/>
          <a:stretch>
            <a:fillRect/>
          </a:stretch>
        </p:blipFill>
        <p:spPr>
          <a:xfrm>
            <a:off x="4588924" y="3443720"/>
            <a:ext cx="3108806" cy="3108806"/>
          </a:xfrm>
          <a:prstGeom prst="rect">
            <a:avLst/>
          </a:prstGeom>
        </p:spPr>
      </p:pic>
      <p:pic>
        <p:nvPicPr>
          <p:cNvPr id="3" name="Picture 2" descr="CHL_penguin_probs.png"/>
          <p:cNvPicPr>
            <a:picLocks noChangeAspect="1"/>
          </p:cNvPicPr>
          <p:nvPr/>
        </p:nvPicPr>
        <p:blipFill>
          <a:blip r:embed="rId6"/>
          <a:stretch>
            <a:fillRect/>
          </a:stretch>
        </p:blipFill>
        <p:spPr>
          <a:xfrm>
            <a:off x="4588924" y="351489"/>
            <a:ext cx="3108807" cy="3108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9689" t="11651" r="13161" b="42576"/>
          <a:stretch>
            <a:fillRect/>
          </a:stretch>
        </p:blipFill>
        <p:spPr>
          <a:xfrm>
            <a:off x="288606" y="1751190"/>
            <a:ext cx="4713898" cy="3618276"/>
          </a:xfrm>
          <a:prstGeom prst="rect">
            <a:avLst/>
          </a:prstGeom>
        </p:spPr>
      </p:pic>
      <p:sp>
        <p:nvSpPr>
          <p:cNvPr id="6" name="TextBox 5"/>
          <p:cNvSpPr txBox="1"/>
          <p:nvPr/>
        </p:nvSpPr>
        <p:spPr>
          <a:xfrm>
            <a:off x="1175558" y="515882"/>
            <a:ext cx="7151718" cy="461665"/>
          </a:xfrm>
          <a:prstGeom prst="rect">
            <a:avLst/>
          </a:prstGeom>
          <a:noFill/>
        </p:spPr>
        <p:txBody>
          <a:bodyPr wrap="none" rtlCol="0">
            <a:spAutoFit/>
          </a:bodyPr>
          <a:lstStyle/>
          <a:p>
            <a:r>
              <a:rPr lang="en-US" sz="2400" dirty="0" smtClean="0">
                <a:solidFill>
                  <a:srgbClr val="FFFF00"/>
                </a:solidFill>
                <a:latin typeface="Comic Sans MS"/>
                <a:cs typeface="Comic Sans MS"/>
              </a:rPr>
              <a:t>Changes have altered the base of the food chain</a:t>
            </a:r>
            <a:endParaRPr lang="en-US" sz="2400" dirty="0">
              <a:solidFill>
                <a:srgbClr val="FFFF00"/>
              </a:solidFill>
              <a:latin typeface="Comic Sans MS"/>
              <a:cs typeface="Comic Sans MS"/>
            </a:endParaRPr>
          </a:p>
        </p:txBody>
      </p:sp>
      <p:sp>
        <p:nvSpPr>
          <p:cNvPr id="7" name="Rectangle 6"/>
          <p:cNvSpPr/>
          <p:nvPr/>
        </p:nvSpPr>
        <p:spPr>
          <a:xfrm>
            <a:off x="288606" y="5511491"/>
            <a:ext cx="2414280" cy="323165"/>
          </a:xfrm>
          <a:prstGeom prst="rect">
            <a:avLst/>
          </a:prstGeom>
        </p:spPr>
        <p:txBody>
          <a:bodyPr wrap="none">
            <a:spAutoFit/>
          </a:bodyPr>
          <a:lstStyle/>
          <a:p>
            <a:r>
              <a:rPr lang="en-US" sz="1500" dirty="0" smtClean="0">
                <a:solidFill>
                  <a:srgbClr val="FFFF00"/>
                </a:solidFill>
                <a:latin typeface="Comic Sans MS"/>
                <a:cs typeface="Comic Sans MS"/>
              </a:rPr>
              <a:t>Montes-Hugo et al. 2009</a:t>
            </a:r>
            <a:endParaRPr lang="en-US" sz="1500" dirty="0"/>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5630131" y="1674573"/>
            <a:ext cx="3009612" cy="3802843"/>
          </a:xfrm>
          <a:prstGeom prst="rect">
            <a:avLst/>
          </a:prstGeom>
        </p:spPr>
      </p:pic>
      <p:sp>
        <p:nvSpPr>
          <p:cNvPr id="9" name="Rectangle 8"/>
          <p:cNvSpPr/>
          <p:nvPr/>
        </p:nvSpPr>
        <p:spPr>
          <a:xfrm>
            <a:off x="6798411" y="5511491"/>
            <a:ext cx="1841332" cy="323165"/>
          </a:xfrm>
          <a:prstGeom prst="rect">
            <a:avLst/>
          </a:prstGeom>
        </p:spPr>
        <p:txBody>
          <a:bodyPr wrap="none">
            <a:spAutoFit/>
          </a:bodyPr>
          <a:lstStyle/>
          <a:p>
            <a:r>
              <a:rPr lang="en-US" sz="1500" dirty="0" err="1" smtClean="0">
                <a:solidFill>
                  <a:srgbClr val="FFFF00"/>
                </a:solidFill>
                <a:latin typeface="Comic Sans MS"/>
                <a:cs typeface="Comic Sans MS"/>
              </a:rPr>
              <a:t>Vernet</a:t>
            </a:r>
            <a:r>
              <a:rPr lang="en-US" sz="1500" dirty="0" smtClean="0">
                <a:solidFill>
                  <a:srgbClr val="FFFF00"/>
                </a:solidFill>
                <a:latin typeface="Comic Sans MS"/>
                <a:cs typeface="Comic Sans MS"/>
              </a:rPr>
              <a:t> et al. 2008</a:t>
            </a:r>
            <a:endParaRPr lang="en-US" sz="1500" dirty="0"/>
          </a:p>
        </p:txBody>
      </p:sp>
      <p:sp>
        <p:nvSpPr>
          <p:cNvPr id="10" name="TextBox 9"/>
          <p:cNvSpPr txBox="1"/>
          <p:nvPr/>
        </p:nvSpPr>
        <p:spPr>
          <a:xfrm>
            <a:off x="1301750" y="1428025"/>
            <a:ext cx="2371544" cy="323165"/>
          </a:xfrm>
          <a:prstGeom prst="rect">
            <a:avLst/>
          </a:prstGeom>
          <a:noFill/>
        </p:spPr>
        <p:txBody>
          <a:bodyPr wrap="none" rtlCol="0">
            <a:spAutoFit/>
          </a:bodyPr>
          <a:lstStyle/>
          <a:p>
            <a:r>
              <a:rPr lang="en-US" sz="1500" dirty="0" smtClean="0">
                <a:solidFill>
                  <a:srgbClr val="FFFF00"/>
                </a:solidFill>
                <a:latin typeface="Comic Sans MS"/>
                <a:cs typeface="Comic Sans MS"/>
              </a:rPr>
              <a:t>30-year seasonal change</a:t>
            </a:r>
            <a:endParaRPr lang="en-US" sz="1500" dirty="0">
              <a:solidFill>
                <a:srgbClr val="FFFF00"/>
              </a:solidFill>
              <a:latin typeface="Comic Sans MS"/>
              <a:cs typeface="Comic Sans MS"/>
            </a:endParaRPr>
          </a:p>
        </p:txBody>
      </p:sp>
      <p:sp>
        <p:nvSpPr>
          <p:cNvPr id="11" name="TextBox 10"/>
          <p:cNvSpPr txBox="1"/>
          <p:nvPr/>
        </p:nvSpPr>
        <p:spPr>
          <a:xfrm>
            <a:off x="5975350" y="1428025"/>
            <a:ext cx="2351926" cy="323165"/>
          </a:xfrm>
          <a:prstGeom prst="rect">
            <a:avLst/>
          </a:prstGeom>
          <a:noFill/>
        </p:spPr>
        <p:txBody>
          <a:bodyPr wrap="none" rtlCol="0">
            <a:spAutoFit/>
          </a:bodyPr>
          <a:lstStyle/>
          <a:p>
            <a:r>
              <a:rPr lang="en-US" sz="1500" dirty="0" smtClean="0">
                <a:solidFill>
                  <a:srgbClr val="FFFF00"/>
                </a:solidFill>
                <a:latin typeface="Comic Sans MS"/>
                <a:cs typeface="Comic Sans MS"/>
              </a:rPr>
              <a:t>~20-year January trend</a:t>
            </a:r>
            <a:endParaRPr lang="en-US" sz="1500"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61425"/>
            <a:ext cx="9144000" cy="4063339"/>
          </a:xfrm>
          <a:prstGeom prst="rect">
            <a:avLst/>
          </a:prstGeom>
        </p:spPr>
      </p:pic>
      <p:sp>
        <p:nvSpPr>
          <p:cNvPr id="3" name="TextBox 2"/>
          <p:cNvSpPr txBox="1"/>
          <p:nvPr/>
        </p:nvSpPr>
        <p:spPr>
          <a:xfrm>
            <a:off x="615693" y="515882"/>
            <a:ext cx="8176637" cy="461665"/>
          </a:xfrm>
          <a:prstGeom prst="rect">
            <a:avLst/>
          </a:prstGeom>
          <a:noFill/>
        </p:spPr>
        <p:txBody>
          <a:bodyPr wrap="none" rtlCol="0">
            <a:spAutoFit/>
          </a:bodyPr>
          <a:lstStyle/>
          <a:p>
            <a:r>
              <a:rPr lang="en-US" sz="2400" dirty="0" smtClean="0">
                <a:solidFill>
                  <a:srgbClr val="FFFF00"/>
                </a:solidFill>
                <a:latin typeface="Comic Sans MS"/>
                <a:cs typeface="Comic Sans MS"/>
              </a:rPr>
              <a:t>These changes have altered the base of the food chain</a:t>
            </a:r>
            <a:endParaRPr lang="en-US" sz="2400"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5" name="Group 4"/>
          <p:cNvGrpSpPr/>
          <p:nvPr/>
        </p:nvGrpSpPr>
        <p:grpSpPr>
          <a:xfrm>
            <a:off x="1034419" y="0"/>
            <a:ext cx="7315200" cy="6858000"/>
            <a:chOff x="990600" y="0"/>
            <a:chExt cx="7315200" cy="6858000"/>
          </a:xfrm>
        </p:grpSpPr>
        <p:sp>
          <p:nvSpPr>
            <p:cNvPr id="6" name="Rectangle 2"/>
            <p:cNvSpPr>
              <a:spLocks noChangeArrowheads="1"/>
            </p:cNvSpPr>
            <p:nvPr/>
          </p:nvSpPr>
          <p:spPr bwMode="auto">
            <a:xfrm>
              <a:off x="990600" y="0"/>
              <a:ext cx="7315200" cy="6858000"/>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p>
          </p:txBody>
        </p:sp>
        <p:grpSp>
          <p:nvGrpSpPr>
            <p:cNvPr id="7" name="Group 6"/>
            <p:cNvGrpSpPr>
              <a:grpSpLocks/>
            </p:cNvGrpSpPr>
            <p:nvPr/>
          </p:nvGrpSpPr>
          <p:grpSpPr bwMode="auto">
            <a:xfrm>
              <a:off x="1079502" y="344488"/>
              <a:ext cx="7013574" cy="2344737"/>
              <a:chOff x="268" y="35"/>
              <a:chExt cx="3858" cy="2193"/>
            </a:xfrm>
          </p:grpSpPr>
          <p:grpSp>
            <p:nvGrpSpPr>
              <p:cNvPr id="97" name="Group 4"/>
              <p:cNvGrpSpPr>
                <a:grpSpLocks/>
              </p:cNvGrpSpPr>
              <p:nvPr/>
            </p:nvGrpSpPr>
            <p:grpSpPr bwMode="auto">
              <a:xfrm>
                <a:off x="944" y="218"/>
                <a:ext cx="2764" cy="1456"/>
                <a:chOff x="944" y="218"/>
                <a:chExt cx="2764" cy="1456"/>
              </a:xfrm>
            </p:grpSpPr>
            <p:sp>
              <p:nvSpPr>
                <p:cNvPr id="119" name="Freeform 5"/>
                <p:cNvSpPr>
                  <a:spLocks/>
                </p:cNvSpPr>
                <p:nvPr/>
              </p:nvSpPr>
              <p:spPr bwMode="auto">
                <a:xfrm>
                  <a:off x="944" y="218"/>
                  <a:ext cx="25" cy="1434"/>
                </a:xfrm>
                <a:custGeom>
                  <a:avLst/>
                  <a:gdLst/>
                  <a:ahLst/>
                  <a:cxnLst>
                    <a:cxn ang="0">
                      <a:pos x="24" y="0"/>
                    </a:cxn>
                    <a:cxn ang="0">
                      <a:pos x="24" y="1433"/>
                    </a:cxn>
                    <a:cxn ang="0">
                      <a:pos x="0" y="1433"/>
                    </a:cxn>
                  </a:cxnLst>
                  <a:rect l="0" t="0" r="r" b="b"/>
                  <a:pathLst>
                    <a:path w="25" h="1434">
                      <a:moveTo>
                        <a:pt x="24" y="0"/>
                      </a:moveTo>
                      <a:lnTo>
                        <a:pt x="24" y="1433"/>
                      </a:lnTo>
                      <a:lnTo>
                        <a:pt x="0" y="1433"/>
                      </a:lnTo>
                    </a:path>
                  </a:pathLst>
                </a:custGeom>
                <a:noFill/>
                <a:ln w="12700" cap="rnd" cmpd="sng">
                  <a:solidFill>
                    <a:srgbClr val="DD0806"/>
                  </a:solidFill>
                  <a:prstDash val="solid"/>
                  <a:round/>
                  <a:headEnd type="none" w="med" len="med"/>
                  <a:tailEnd type="none" w="med" len="med"/>
                </a:ln>
                <a:effectLst/>
              </p:spPr>
              <p:txBody>
                <a:bodyPr>
                  <a:prstTxWarp prst="textNoShape">
                    <a:avLst/>
                  </a:prstTxWarp>
                </a:bodyPr>
                <a:lstStyle/>
                <a:p>
                  <a:endParaRPr lang="en-US"/>
                </a:p>
              </p:txBody>
            </p:sp>
            <p:sp>
              <p:nvSpPr>
                <p:cNvPr id="120" name="Line 6"/>
                <p:cNvSpPr>
                  <a:spLocks noChangeShapeType="1"/>
                </p:cNvSpPr>
                <p:nvPr/>
              </p:nvSpPr>
              <p:spPr bwMode="auto">
                <a:xfrm>
                  <a:off x="948" y="1366"/>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1" name="Line 7"/>
                <p:cNvSpPr>
                  <a:spLocks noChangeShapeType="1"/>
                </p:cNvSpPr>
                <p:nvPr/>
              </p:nvSpPr>
              <p:spPr bwMode="auto">
                <a:xfrm>
                  <a:off x="948" y="1078"/>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2" name="Line 8"/>
                <p:cNvSpPr>
                  <a:spLocks noChangeShapeType="1"/>
                </p:cNvSpPr>
                <p:nvPr/>
              </p:nvSpPr>
              <p:spPr bwMode="auto">
                <a:xfrm>
                  <a:off x="948" y="796"/>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3" name="Line 9"/>
                <p:cNvSpPr>
                  <a:spLocks noChangeShapeType="1"/>
                </p:cNvSpPr>
                <p:nvPr/>
              </p:nvSpPr>
              <p:spPr bwMode="auto">
                <a:xfrm>
                  <a:off x="948" y="508"/>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4" name="Line 10"/>
                <p:cNvSpPr>
                  <a:spLocks noChangeShapeType="1"/>
                </p:cNvSpPr>
                <p:nvPr/>
              </p:nvSpPr>
              <p:spPr bwMode="auto">
                <a:xfrm>
                  <a:off x="948" y="220"/>
                  <a:ext cx="16" cy="0"/>
                </a:xfrm>
                <a:prstGeom prst="line">
                  <a:avLst/>
                </a:prstGeom>
                <a:noFill/>
                <a:ln w="12700">
                  <a:solidFill>
                    <a:srgbClr val="DD0806"/>
                  </a:solidFill>
                  <a:round/>
                  <a:headEnd/>
                  <a:tailEnd/>
                </a:ln>
                <a:effectLst/>
              </p:spPr>
              <p:txBody>
                <a:bodyPr wrap="none" anchor="ctr">
                  <a:prstTxWarp prst="textNoShape">
                    <a:avLst/>
                  </a:prstTxWarp>
                </a:bodyPr>
                <a:lstStyle/>
                <a:p>
                  <a:endParaRPr lang="en-US"/>
                </a:p>
              </p:txBody>
            </p:sp>
            <p:sp>
              <p:nvSpPr>
                <p:cNvPr id="125" name="Line 11"/>
                <p:cNvSpPr>
                  <a:spLocks noChangeShapeType="1"/>
                </p:cNvSpPr>
                <p:nvPr/>
              </p:nvSpPr>
              <p:spPr bwMode="auto">
                <a:xfrm>
                  <a:off x="972" y="1653"/>
                  <a:ext cx="2712"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6" name="Line 12"/>
                <p:cNvSpPr>
                  <a:spLocks noChangeShapeType="1"/>
                </p:cNvSpPr>
                <p:nvPr/>
              </p:nvSpPr>
              <p:spPr bwMode="auto">
                <a:xfrm flipV="1">
                  <a:off x="96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7" name="Line 13"/>
                <p:cNvSpPr>
                  <a:spLocks noChangeShapeType="1"/>
                </p:cNvSpPr>
                <p:nvPr/>
              </p:nvSpPr>
              <p:spPr bwMode="auto">
                <a:xfrm flipV="1">
                  <a:off x="131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8" name="Line 14"/>
                <p:cNvSpPr>
                  <a:spLocks noChangeShapeType="1"/>
                </p:cNvSpPr>
                <p:nvPr/>
              </p:nvSpPr>
              <p:spPr bwMode="auto">
                <a:xfrm flipV="1">
                  <a:off x="164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29" name="Line 15"/>
                <p:cNvSpPr>
                  <a:spLocks noChangeShapeType="1"/>
                </p:cNvSpPr>
                <p:nvPr/>
              </p:nvSpPr>
              <p:spPr bwMode="auto">
                <a:xfrm flipV="1">
                  <a:off x="199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0" name="Line 16"/>
                <p:cNvSpPr>
                  <a:spLocks noChangeShapeType="1"/>
                </p:cNvSpPr>
                <p:nvPr/>
              </p:nvSpPr>
              <p:spPr bwMode="auto">
                <a:xfrm flipV="1">
                  <a:off x="232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1" name="Line 17"/>
                <p:cNvSpPr>
                  <a:spLocks noChangeShapeType="1"/>
                </p:cNvSpPr>
                <p:nvPr/>
              </p:nvSpPr>
              <p:spPr bwMode="auto">
                <a:xfrm flipV="1">
                  <a:off x="267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2" name="Line 18"/>
                <p:cNvSpPr>
                  <a:spLocks noChangeShapeType="1"/>
                </p:cNvSpPr>
                <p:nvPr/>
              </p:nvSpPr>
              <p:spPr bwMode="auto">
                <a:xfrm flipV="1">
                  <a:off x="300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3" name="Line 19"/>
                <p:cNvSpPr>
                  <a:spLocks noChangeShapeType="1"/>
                </p:cNvSpPr>
                <p:nvPr/>
              </p:nvSpPr>
              <p:spPr bwMode="auto">
                <a:xfrm flipV="1">
                  <a:off x="3352"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4" name="Line 20"/>
                <p:cNvSpPr>
                  <a:spLocks noChangeShapeType="1"/>
                </p:cNvSpPr>
                <p:nvPr/>
              </p:nvSpPr>
              <p:spPr bwMode="auto">
                <a:xfrm flipV="1">
                  <a:off x="3688" y="1649"/>
                  <a:ext cx="0" cy="25"/>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135" name="Freeform 21"/>
                <p:cNvSpPr>
                  <a:spLocks/>
                </p:cNvSpPr>
                <p:nvPr/>
              </p:nvSpPr>
              <p:spPr bwMode="auto">
                <a:xfrm>
                  <a:off x="968" y="291"/>
                  <a:ext cx="2553" cy="1174"/>
                </a:xfrm>
                <a:custGeom>
                  <a:avLst/>
                  <a:gdLst/>
                  <a:ahLst/>
                  <a:cxnLst>
                    <a:cxn ang="0">
                      <a:pos x="0" y="412"/>
                    </a:cxn>
                    <a:cxn ang="0">
                      <a:pos x="168" y="124"/>
                    </a:cxn>
                    <a:cxn ang="0">
                      <a:pos x="512" y="615"/>
                    </a:cxn>
                    <a:cxn ang="0">
                      <a:pos x="680" y="654"/>
                    </a:cxn>
                    <a:cxn ang="0">
                      <a:pos x="1192" y="0"/>
                    </a:cxn>
                    <a:cxn ang="0">
                      <a:pos x="1360" y="694"/>
                    </a:cxn>
                    <a:cxn ang="0">
                      <a:pos x="1528" y="1173"/>
                    </a:cxn>
                    <a:cxn ang="0">
                      <a:pos x="1872" y="665"/>
                    </a:cxn>
                    <a:cxn ang="0">
                      <a:pos x="2040" y="993"/>
                    </a:cxn>
                    <a:cxn ang="0">
                      <a:pos x="2208" y="897"/>
                    </a:cxn>
                    <a:cxn ang="0">
                      <a:pos x="2384" y="502"/>
                    </a:cxn>
                    <a:cxn ang="0">
                      <a:pos x="2552" y="378"/>
                    </a:cxn>
                  </a:cxnLst>
                  <a:rect l="0" t="0" r="r" b="b"/>
                  <a:pathLst>
                    <a:path w="2553" h="1174">
                      <a:moveTo>
                        <a:pt x="0" y="412"/>
                      </a:moveTo>
                      <a:lnTo>
                        <a:pt x="168" y="124"/>
                      </a:lnTo>
                      <a:lnTo>
                        <a:pt x="512" y="615"/>
                      </a:lnTo>
                      <a:lnTo>
                        <a:pt x="680" y="654"/>
                      </a:lnTo>
                      <a:lnTo>
                        <a:pt x="1192" y="0"/>
                      </a:lnTo>
                      <a:lnTo>
                        <a:pt x="1360" y="694"/>
                      </a:lnTo>
                      <a:lnTo>
                        <a:pt x="1528" y="1173"/>
                      </a:lnTo>
                      <a:lnTo>
                        <a:pt x="1872" y="665"/>
                      </a:lnTo>
                      <a:lnTo>
                        <a:pt x="2040" y="993"/>
                      </a:lnTo>
                      <a:lnTo>
                        <a:pt x="2208" y="897"/>
                      </a:lnTo>
                      <a:lnTo>
                        <a:pt x="2384" y="502"/>
                      </a:lnTo>
                      <a:lnTo>
                        <a:pt x="2552" y="378"/>
                      </a:lnTo>
                    </a:path>
                  </a:pathLst>
                </a:custGeom>
                <a:noFill/>
                <a:ln w="12700" cap="rnd" cmpd="sng">
                  <a:solidFill>
                    <a:srgbClr val="DD0806"/>
                  </a:solidFill>
                  <a:prstDash val="solid"/>
                  <a:round/>
                  <a:headEnd type="none" w="med" len="med"/>
                  <a:tailEnd type="none" w="med" len="med"/>
                </a:ln>
                <a:effectLst/>
              </p:spPr>
              <p:txBody>
                <a:bodyPr>
                  <a:prstTxWarp prst="textNoShape">
                    <a:avLst/>
                  </a:prstTxWarp>
                </a:bodyPr>
                <a:lstStyle/>
                <a:p>
                  <a:endParaRPr lang="en-US"/>
                </a:p>
              </p:txBody>
            </p:sp>
            <p:sp>
              <p:nvSpPr>
                <p:cNvPr id="136" name="Oval 22"/>
                <p:cNvSpPr>
                  <a:spLocks noChangeArrowheads="1"/>
                </p:cNvSpPr>
                <p:nvPr/>
              </p:nvSpPr>
              <p:spPr bwMode="auto">
                <a:xfrm>
                  <a:off x="948" y="690"/>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7" name="Oval 23"/>
                <p:cNvSpPr>
                  <a:spLocks noChangeArrowheads="1"/>
                </p:cNvSpPr>
                <p:nvPr/>
              </p:nvSpPr>
              <p:spPr bwMode="auto">
                <a:xfrm>
                  <a:off x="1116" y="402"/>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8" name="Oval 24"/>
                <p:cNvSpPr>
                  <a:spLocks noChangeArrowheads="1"/>
                </p:cNvSpPr>
                <p:nvPr/>
              </p:nvSpPr>
              <p:spPr bwMode="auto">
                <a:xfrm>
                  <a:off x="1460" y="893"/>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39" name="Oval 25"/>
                <p:cNvSpPr>
                  <a:spLocks noChangeArrowheads="1"/>
                </p:cNvSpPr>
                <p:nvPr/>
              </p:nvSpPr>
              <p:spPr bwMode="auto">
                <a:xfrm>
                  <a:off x="1628" y="933"/>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0" name="Oval 26"/>
                <p:cNvSpPr>
                  <a:spLocks noChangeArrowheads="1"/>
                </p:cNvSpPr>
                <p:nvPr/>
              </p:nvSpPr>
              <p:spPr bwMode="auto">
                <a:xfrm>
                  <a:off x="2140" y="278"/>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1" name="Oval 27"/>
                <p:cNvSpPr>
                  <a:spLocks noChangeArrowheads="1"/>
                </p:cNvSpPr>
                <p:nvPr/>
              </p:nvSpPr>
              <p:spPr bwMode="auto">
                <a:xfrm>
                  <a:off x="2308" y="972"/>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2" name="Oval 28"/>
                <p:cNvSpPr>
                  <a:spLocks noChangeArrowheads="1"/>
                </p:cNvSpPr>
                <p:nvPr/>
              </p:nvSpPr>
              <p:spPr bwMode="auto">
                <a:xfrm>
                  <a:off x="2476" y="1451"/>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3" name="Oval 29"/>
                <p:cNvSpPr>
                  <a:spLocks noChangeArrowheads="1"/>
                </p:cNvSpPr>
                <p:nvPr/>
              </p:nvSpPr>
              <p:spPr bwMode="auto">
                <a:xfrm>
                  <a:off x="2820" y="944"/>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4" name="Oval 30"/>
                <p:cNvSpPr>
                  <a:spLocks noChangeArrowheads="1"/>
                </p:cNvSpPr>
                <p:nvPr/>
              </p:nvSpPr>
              <p:spPr bwMode="auto">
                <a:xfrm>
                  <a:off x="2988" y="1271"/>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5" name="Oval 31"/>
                <p:cNvSpPr>
                  <a:spLocks noChangeArrowheads="1"/>
                </p:cNvSpPr>
                <p:nvPr/>
              </p:nvSpPr>
              <p:spPr bwMode="auto">
                <a:xfrm>
                  <a:off x="3156" y="1175"/>
                  <a:ext cx="32" cy="2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6" name="Oval 32"/>
                <p:cNvSpPr>
                  <a:spLocks noChangeArrowheads="1"/>
                </p:cNvSpPr>
                <p:nvPr/>
              </p:nvSpPr>
              <p:spPr bwMode="auto">
                <a:xfrm>
                  <a:off x="3332" y="780"/>
                  <a:ext cx="32" cy="21"/>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7" name="Oval 33"/>
                <p:cNvSpPr>
                  <a:spLocks noChangeArrowheads="1"/>
                </p:cNvSpPr>
                <p:nvPr/>
              </p:nvSpPr>
              <p:spPr bwMode="auto">
                <a:xfrm>
                  <a:off x="3500" y="656"/>
                  <a:ext cx="32" cy="21"/>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148" name="Line 34"/>
                <p:cNvSpPr>
                  <a:spLocks noChangeShapeType="1"/>
                </p:cNvSpPr>
                <p:nvPr/>
              </p:nvSpPr>
              <p:spPr bwMode="auto">
                <a:xfrm>
                  <a:off x="3692" y="222"/>
                  <a:ext cx="0" cy="1425"/>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49" name="Line 35"/>
                <p:cNvSpPr>
                  <a:spLocks noChangeShapeType="1"/>
                </p:cNvSpPr>
                <p:nvPr/>
              </p:nvSpPr>
              <p:spPr bwMode="auto">
                <a:xfrm>
                  <a:off x="3668" y="1653"/>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0" name="Line 36"/>
                <p:cNvSpPr>
                  <a:spLocks noChangeShapeType="1"/>
                </p:cNvSpPr>
                <p:nvPr/>
              </p:nvSpPr>
              <p:spPr bwMode="auto">
                <a:xfrm>
                  <a:off x="3668" y="1450"/>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1" name="Line 37"/>
                <p:cNvSpPr>
                  <a:spLocks noChangeShapeType="1"/>
                </p:cNvSpPr>
                <p:nvPr/>
              </p:nvSpPr>
              <p:spPr bwMode="auto">
                <a:xfrm>
                  <a:off x="3668" y="1242"/>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2" name="Line 38"/>
                <p:cNvSpPr>
                  <a:spLocks noChangeShapeType="1"/>
                </p:cNvSpPr>
                <p:nvPr/>
              </p:nvSpPr>
              <p:spPr bwMode="auto">
                <a:xfrm>
                  <a:off x="3668" y="1038"/>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3" name="Line 39"/>
                <p:cNvSpPr>
                  <a:spLocks noChangeShapeType="1"/>
                </p:cNvSpPr>
                <p:nvPr/>
              </p:nvSpPr>
              <p:spPr bwMode="auto">
                <a:xfrm>
                  <a:off x="3668" y="835"/>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4" name="Line 40"/>
                <p:cNvSpPr>
                  <a:spLocks noChangeShapeType="1"/>
                </p:cNvSpPr>
                <p:nvPr/>
              </p:nvSpPr>
              <p:spPr bwMode="auto">
                <a:xfrm>
                  <a:off x="3668" y="632"/>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5" name="Line 41"/>
                <p:cNvSpPr>
                  <a:spLocks noChangeShapeType="1"/>
                </p:cNvSpPr>
                <p:nvPr/>
              </p:nvSpPr>
              <p:spPr bwMode="auto">
                <a:xfrm>
                  <a:off x="3668" y="424"/>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6" name="Line 42"/>
                <p:cNvSpPr>
                  <a:spLocks noChangeShapeType="1"/>
                </p:cNvSpPr>
                <p:nvPr/>
              </p:nvSpPr>
              <p:spPr bwMode="auto">
                <a:xfrm>
                  <a:off x="3668" y="220"/>
                  <a:ext cx="40" cy="0"/>
                </a:xfrm>
                <a:prstGeom prst="line">
                  <a:avLst/>
                </a:prstGeom>
                <a:noFill/>
                <a:ln w="12700">
                  <a:solidFill>
                    <a:srgbClr val="0000D4"/>
                  </a:solidFill>
                  <a:round/>
                  <a:headEnd/>
                  <a:tailEnd/>
                </a:ln>
                <a:effectLst/>
              </p:spPr>
              <p:txBody>
                <a:bodyPr wrap="none" anchor="ctr">
                  <a:prstTxWarp prst="textNoShape">
                    <a:avLst/>
                  </a:prstTxWarp>
                </a:bodyPr>
                <a:lstStyle/>
                <a:p>
                  <a:endParaRPr lang="en-US"/>
                </a:p>
              </p:txBody>
            </p:sp>
            <p:sp>
              <p:nvSpPr>
                <p:cNvPr id="157" name="Freeform 43"/>
                <p:cNvSpPr>
                  <a:spLocks/>
                </p:cNvSpPr>
                <p:nvPr/>
              </p:nvSpPr>
              <p:spPr bwMode="auto">
                <a:xfrm>
                  <a:off x="968" y="336"/>
                  <a:ext cx="2553" cy="791"/>
                </a:xfrm>
                <a:custGeom>
                  <a:avLst/>
                  <a:gdLst/>
                  <a:ahLst/>
                  <a:cxnLst>
                    <a:cxn ang="0">
                      <a:pos x="0" y="0"/>
                    </a:cxn>
                    <a:cxn ang="0">
                      <a:pos x="168" y="310"/>
                    </a:cxn>
                    <a:cxn ang="0">
                      <a:pos x="512" y="514"/>
                    </a:cxn>
                    <a:cxn ang="0">
                      <a:pos x="680" y="395"/>
                    </a:cxn>
                    <a:cxn ang="0">
                      <a:pos x="1192" y="130"/>
                    </a:cxn>
                    <a:cxn ang="0">
                      <a:pos x="1360" y="547"/>
                    </a:cxn>
                    <a:cxn ang="0">
                      <a:pos x="1528" y="790"/>
                    </a:cxn>
                    <a:cxn ang="0">
                      <a:pos x="1872" y="226"/>
                    </a:cxn>
                    <a:cxn ang="0">
                      <a:pos x="2040" y="440"/>
                    </a:cxn>
                    <a:cxn ang="0">
                      <a:pos x="2208" y="514"/>
                    </a:cxn>
                    <a:cxn ang="0">
                      <a:pos x="2384" y="322"/>
                    </a:cxn>
                    <a:cxn ang="0">
                      <a:pos x="2552" y="293"/>
                    </a:cxn>
                  </a:cxnLst>
                  <a:rect l="0" t="0" r="r" b="b"/>
                  <a:pathLst>
                    <a:path w="2553" h="791">
                      <a:moveTo>
                        <a:pt x="0" y="0"/>
                      </a:moveTo>
                      <a:lnTo>
                        <a:pt x="168" y="310"/>
                      </a:lnTo>
                      <a:lnTo>
                        <a:pt x="512" y="514"/>
                      </a:lnTo>
                      <a:lnTo>
                        <a:pt x="680" y="395"/>
                      </a:lnTo>
                      <a:lnTo>
                        <a:pt x="1192" y="130"/>
                      </a:lnTo>
                      <a:lnTo>
                        <a:pt x="1360" y="547"/>
                      </a:lnTo>
                      <a:lnTo>
                        <a:pt x="1528" y="790"/>
                      </a:lnTo>
                      <a:lnTo>
                        <a:pt x="1872" y="226"/>
                      </a:lnTo>
                      <a:lnTo>
                        <a:pt x="2040" y="440"/>
                      </a:lnTo>
                      <a:lnTo>
                        <a:pt x="2208" y="514"/>
                      </a:lnTo>
                      <a:lnTo>
                        <a:pt x="2384" y="322"/>
                      </a:lnTo>
                      <a:lnTo>
                        <a:pt x="2552" y="293"/>
                      </a:lnTo>
                    </a:path>
                  </a:pathLst>
                </a:custGeom>
                <a:noFill/>
                <a:ln w="12700" cap="rnd" cmpd="sng">
                  <a:solidFill>
                    <a:srgbClr val="0000D4"/>
                  </a:solidFill>
                  <a:prstDash val="solid"/>
                  <a:round/>
                  <a:headEnd type="none" w="med" len="med"/>
                  <a:tailEnd type="none" w="med" len="med"/>
                </a:ln>
                <a:effectLst/>
              </p:spPr>
              <p:txBody>
                <a:bodyPr>
                  <a:prstTxWarp prst="textNoShape">
                    <a:avLst/>
                  </a:prstTxWarp>
                </a:bodyPr>
                <a:lstStyle/>
                <a:p>
                  <a:endParaRPr lang="en-US"/>
                </a:p>
              </p:txBody>
            </p:sp>
            <p:sp>
              <p:nvSpPr>
                <p:cNvPr id="158" name="Rectangle 44"/>
                <p:cNvSpPr>
                  <a:spLocks noChangeArrowheads="1"/>
                </p:cNvSpPr>
                <p:nvPr/>
              </p:nvSpPr>
              <p:spPr bwMode="auto">
                <a:xfrm>
                  <a:off x="948" y="32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59" name="Rectangle 45"/>
                <p:cNvSpPr>
                  <a:spLocks noChangeArrowheads="1"/>
                </p:cNvSpPr>
                <p:nvPr/>
              </p:nvSpPr>
              <p:spPr bwMode="auto">
                <a:xfrm>
                  <a:off x="1116" y="63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0" name="Rectangle 46"/>
                <p:cNvSpPr>
                  <a:spLocks noChangeArrowheads="1"/>
                </p:cNvSpPr>
                <p:nvPr/>
              </p:nvSpPr>
              <p:spPr bwMode="auto">
                <a:xfrm>
                  <a:off x="1460" y="837"/>
                  <a:ext cx="32" cy="19"/>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1" name="Rectangle 47"/>
                <p:cNvSpPr>
                  <a:spLocks noChangeArrowheads="1"/>
                </p:cNvSpPr>
                <p:nvPr/>
              </p:nvSpPr>
              <p:spPr bwMode="auto">
                <a:xfrm>
                  <a:off x="1628" y="718"/>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2" name="Rectangle 48"/>
                <p:cNvSpPr>
                  <a:spLocks noChangeArrowheads="1"/>
                </p:cNvSpPr>
                <p:nvPr/>
              </p:nvSpPr>
              <p:spPr bwMode="auto">
                <a:xfrm>
                  <a:off x="2140" y="453"/>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3" name="Rectangle 49"/>
                <p:cNvSpPr>
                  <a:spLocks noChangeArrowheads="1"/>
                </p:cNvSpPr>
                <p:nvPr/>
              </p:nvSpPr>
              <p:spPr bwMode="auto">
                <a:xfrm>
                  <a:off x="2308" y="871"/>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4" name="Rectangle 50"/>
                <p:cNvSpPr>
                  <a:spLocks noChangeArrowheads="1"/>
                </p:cNvSpPr>
                <p:nvPr/>
              </p:nvSpPr>
              <p:spPr bwMode="auto">
                <a:xfrm>
                  <a:off x="2476" y="1113"/>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5" name="Rectangle 51"/>
                <p:cNvSpPr>
                  <a:spLocks noChangeArrowheads="1"/>
                </p:cNvSpPr>
                <p:nvPr/>
              </p:nvSpPr>
              <p:spPr bwMode="auto">
                <a:xfrm>
                  <a:off x="2820" y="549"/>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6" name="Rectangle 52"/>
                <p:cNvSpPr>
                  <a:spLocks noChangeArrowheads="1"/>
                </p:cNvSpPr>
                <p:nvPr/>
              </p:nvSpPr>
              <p:spPr bwMode="auto">
                <a:xfrm>
                  <a:off x="2988" y="763"/>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7" name="Rectangle 53"/>
                <p:cNvSpPr>
                  <a:spLocks noChangeArrowheads="1"/>
                </p:cNvSpPr>
                <p:nvPr/>
              </p:nvSpPr>
              <p:spPr bwMode="auto">
                <a:xfrm>
                  <a:off x="3156" y="837"/>
                  <a:ext cx="32" cy="19"/>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8" name="Rectangle 54"/>
                <p:cNvSpPr>
                  <a:spLocks noChangeArrowheads="1"/>
                </p:cNvSpPr>
                <p:nvPr/>
              </p:nvSpPr>
              <p:spPr bwMode="auto">
                <a:xfrm>
                  <a:off x="3332" y="645"/>
                  <a:ext cx="32" cy="20"/>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sp>
              <p:nvSpPr>
                <p:cNvPr id="169" name="Rectangle 55"/>
                <p:cNvSpPr>
                  <a:spLocks noChangeArrowheads="1"/>
                </p:cNvSpPr>
                <p:nvPr/>
              </p:nvSpPr>
              <p:spPr bwMode="auto">
                <a:xfrm>
                  <a:off x="3500" y="616"/>
                  <a:ext cx="32" cy="21"/>
                </a:xfrm>
                <a:prstGeom prst="rect">
                  <a:avLst/>
                </a:prstGeom>
                <a:solidFill>
                  <a:srgbClr val="0000D4"/>
                </a:solidFill>
                <a:ln w="12700">
                  <a:solidFill>
                    <a:srgbClr val="0000D4"/>
                  </a:solidFill>
                  <a:miter lim="800000"/>
                  <a:headEnd/>
                  <a:tailEnd/>
                </a:ln>
                <a:effectLst/>
              </p:spPr>
              <p:txBody>
                <a:bodyPr wrap="none" anchor="ctr">
                  <a:prstTxWarp prst="textNoShape">
                    <a:avLst/>
                  </a:prstTxWarp>
                </a:bodyPr>
                <a:lstStyle/>
                <a:p>
                  <a:endParaRPr lang="en-US"/>
                </a:p>
              </p:txBody>
            </p:sp>
          </p:grpSp>
          <p:sp>
            <p:nvSpPr>
              <p:cNvPr id="98" name="Rectangle 56"/>
              <p:cNvSpPr>
                <a:spLocks noChangeArrowheads="1"/>
              </p:cNvSpPr>
              <p:nvPr/>
            </p:nvSpPr>
            <p:spPr bwMode="auto">
              <a:xfrm>
                <a:off x="575" y="1592"/>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99" name="Rectangle 57"/>
              <p:cNvSpPr>
                <a:spLocks noChangeArrowheads="1"/>
              </p:cNvSpPr>
              <p:nvPr/>
            </p:nvSpPr>
            <p:spPr bwMode="auto">
              <a:xfrm>
                <a:off x="647" y="1304"/>
                <a:ext cx="24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100" name="Rectangle 58"/>
              <p:cNvSpPr>
                <a:spLocks noChangeArrowheads="1"/>
              </p:cNvSpPr>
              <p:nvPr/>
            </p:nvSpPr>
            <p:spPr bwMode="auto">
              <a:xfrm>
                <a:off x="687" y="1010"/>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101" name="Rectangle 59"/>
              <p:cNvSpPr>
                <a:spLocks noChangeArrowheads="1"/>
              </p:cNvSpPr>
              <p:nvPr/>
            </p:nvSpPr>
            <p:spPr bwMode="auto">
              <a:xfrm>
                <a:off x="735" y="732"/>
                <a:ext cx="142"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102" name="Rectangle 60"/>
              <p:cNvSpPr>
                <a:spLocks noChangeArrowheads="1"/>
              </p:cNvSpPr>
              <p:nvPr/>
            </p:nvSpPr>
            <p:spPr bwMode="auto">
              <a:xfrm>
                <a:off x="703" y="456"/>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103" name="Rectangle 61"/>
              <p:cNvSpPr>
                <a:spLocks noChangeArrowheads="1"/>
              </p:cNvSpPr>
              <p:nvPr/>
            </p:nvSpPr>
            <p:spPr bwMode="auto">
              <a:xfrm>
                <a:off x="671" y="159"/>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104" name="Rectangle 62"/>
              <p:cNvSpPr>
                <a:spLocks noChangeArrowheads="1"/>
              </p:cNvSpPr>
              <p:nvPr/>
            </p:nvSpPr>
            <p:spPr bwMode="auto">
              <a:xfrm>
                <a:off x="871"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80</a:t>
                </a:r>
              </a:p>
            </p:txBody>
          </p:sp>
          <p:sp>
            <p:nvSpPr>
              <p:cNvPr id="105" name="Rectangle 63"/>
              <p:cNvSpPr>
                <a:spLocks noChangeArrowheads="1"/>
              </p:cNvSpPr>
              <p:nvPr/>
            </p:nvSpPr>
            <p:spPr bwMode="auto">
              <a:xfrm>
                <a:off x="121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82</a:t>
                </a:r>
              </a:p>
            </p:txBody>
          </p:sp>
          <p:sp>
            <p:nvSpPr>
              <p:cNvPr id="106" name="Rectangle 64"/>
              <p:cNvSpPr>
                <a:spLocks noChangeArrowheads="1"/>
              </p:cNvSpPr>
              <p:nvPr/>
            </p:nvSpPr>
            <p:spPr bwMode="auto">
              <a:xfrm>
                <a:off x="155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84</a:t>
                </a:r>
              </a:p>
            </p:txBody>
          </p:sp>
          <p:sp>
            <p:nvSpPr>
              <p:cNvPr id="107" name="Rectangle 65"/>
              <p:cNvSpPr>
                <a:spLocks noChangeArrowheads="1"/>
              </p:cNvSpPr>
              <p:nvPr/>
            </p:nvSpPr>
            <p:spPr bwMode="auto">
              <a:xfrm>
                <a:off x="189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86</a:t>
                </a:r>
              </a:p>
            </p:txBody>
          </p:sp>
          <p:sp>
            <p:nvSpPr>
              <p:cNvPr id="108" name="Rectangle 66"/>
              <p:cNvSpPr>
                <a:spLocks noChangeArrowheads="1"/>
              </p:cNvSpPr>
              <p:nvPr/>
            </p:nvSpPr>
            <p:spPr bwMode="auto">
              <a:xfrm>
                <a:off x="223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88</a:t>
                </a:r>
              </a:p>
            </p:txBody>
          </p:sp>
          <p:sp>
            <p:nvSpPr>
              <p:cNvPr id="109" name="Rectangle 67"/>
              <p:cNvSpPr>
                <a:spLocks noChangeArrowheads="1"/>
              </p:cNvSpPr>
              <p:nvPr/>
            </p:nvSpPr>
            <p:spPr bwMode="auto">
              <a:xfrm>
                <a:off x="2575"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90</a:t>
                </a:r>
              </a:p>
            </p:txBody>
          </p:sp>
          <p:sp>
            <p:nvSpPr>
              <p:cNvPr id="110" name="Rectangle 68"/>
              <p:cNvSpPr>
                <a:spLocks noChangeArrowheads="1"/>
              </p:cNvSpPr>
              <p:nvPr/>
            </p:nvSpPr>
            <p:spPr bwMode="auto">
              <a:xfrm>
                <a:off x="2911"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92</a:t>
                </a:r>
              </a:p>
            </p:txBody>
          </p:sp>
          <p:sp>
            <p:nvSpPr>
              <p:cNvPr id="111" name="Rectangle 69"/>
              <p:cNvSpPr>
                <a:spLocks noChangeArrowheads="1"/>
              </p:cNvSpPr>
              <p:nvPr/>
            </p:nvSpPr>
            <p:spPr bwMode="auto">
              <a:xfrm>
                <a:off x="3255" y="171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94</a:t>
                </a:r>
              </a:p>
            </p:txBody>
          </p:sp>
          <p:sp>
            <p:nvSpPr>
              <p:cNvPr id="112" name="Rectangle 70"/>
              <p:cNvSpPr>
                <a:spLocks noChangeArrowheads="1"/>
              </p:cNvSpPr>
              <p:nvPr/>
            </p:nvSpPr>
            <p:spPr bwMode="auto">
              <a:xfrm>
                <a:off x="3591" y="1714"/>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a:solidFill>
                      <a:srgbClr val="000000"/>
                    </a:solidFill>
                    <a:latin typeface="Geneva" pitchFamily="-106" charset="0"/>
                  </a:rPr>
                  <a:t>96</a:t>
                </a:r>
              </a:p>
            </p:txBody>
          </p:sp>
          <p:sp>
            <p:nvSpPr>
              <p:cNvPr id="113" name="Rectangle 71"/>
              <p:cNvSpPr>
                <a:spLocks noChangeArrowheads="1"/>
              </p:cNvSpPr>
              <p:nvPr/>
            </p:nvSpPr>
            <p:spPr bwMode="auto">
              <a:xfrm rot="16200000">
                <a:off x="-254" y="557"/>
                <a:ext cx="1293"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sp>
            <p:nvSpPr>
              <p:cNvPr id="114" name="Rectangle 72"/>
              <p:cNvSpPr>
                <a:spLocks noChangeArrowheads="1"/>
              </p:cNvSpPr>
              <p:nvPr/>
            </p:nvSpPr>
            <p:spPr bwMode="auto">
              <a:xfrm>
                <a:off x="2023" y="1803"/>
                <a:ext cx="425" cy="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Year</a:t>
                </a:r>
              </a:p>
            </p:txBody>
          </p:sp>
          <p:sp>
            <p:nvSpPr>
              <p:cNvPr id="115" name="Rectangle 73"/>
              <p:cNvSpPr>
                <a:spLocks noChangeArrowheads="1"/>
              </p:cNvSpPr>
              <p:nvPr/>
            </p:nvSpPr>
            <p:spPr bwMode="auto">
              <a:xfrm rot="16200000">
                <a:off x="3382" y="575"/>
                <a:ext cx="1238"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Ice Index</a:t>
                </a:r>
              </a:p>
            </p:txBody>
          </p:sp>
          <p:sp>
            <p:nvSpPr>
              <p:cNvPr id="116" name="Rectangle 74"/>
              <p:cNvSpPr>
                <a:spLocks noChangeArrowheads="1"/>
              </p:cNvSpPr>
              <p:nvPr/>
            </p:nvSpPr>
            <p:spPr bwMode="auto">
              <a:xfrm>
                <a:off x="3727" y="370"/>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6</a:t>
                </a:r>
              </a:p>
            </p:txBody>
          </p:sp>
          <p:sp>
            <p:nvSpPr>
              <p:cNvPr id="117" name="Rectangle 75"/>
              <p:cNvSpPr>
                <a:spLocks noChangeArrowheads="1"/>
              </p:cNvSpPr>
              <p:nvPr/>
            </p:nvSpPr>
            <p:spPr bwMode="auto">
              <a:xfrm>
                <a:off x="3727" y="789"/>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4</a:t>
                </a:r>
              </a:p>
            </p:txBody>
          </p:sp>
          <p:sp>
            <p:nvSpPr>
              <p:cNvPr id="118" name="Rectangle 76"/>
              <p:cNvSpPr>
                <a:spLocks noChangeArrowheads="1"/>
              </p:cNvSpPr>
              <p:nvPr/>
            </p:nvSpPr>
            <p:spPr bwMode="auto">
              <a:xfrm>
                <a:off x="3735" y="1194"/>
                <a:ext cx="141"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2</a:t>
                </a:r>
              </a:p>
            </p:txBody>
          </p:sp>
        </p:grpSp>
        <p:sp>
          <p:nvSpPr>
            <p:cNvPr id="8" name="Line 77"/>
            <p:cNvSpPr>
              <a:spLocks noChangeShapeType="1"/>
            </p:cNvSpPr>
            <p:nvPr/>
          </p:nvSpPr>
          <p:spPr bwMode="auto">
            <a:xfrm>
              <a:off x="2635250" y="4083050"/>
              <a:ext cx="73025"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9" name="Line 78"/>
            <p:cNvSpPr>
              <a:spLocks noChangeShapeType="1"/>
            </p:cNvSpPr>
            <p:nvPr/>
          </p:nvSpPr>
          <p:spPr bwMode="auto">
            <a:xfrm>
              <a:off x="2635250" y="3741738"/>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0" name="Line 79"/>
            <p:cNvSpPr>
              <a:spLocks noChangeShapeType="1"/>
            </p:cNvSpPr>
            <p:nvPr/>
          </p:nvSpPr>
          <p:spPr bwMode="auto">
            <a:xfrm>
              <a:off x="2635250" y="3400425"/>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1" name="Line 80"/>
            <p:cNvSpPr>
              <a:spLocks noChangeShapeType="1"/>
            </p:cNvSpPr>
            <p:nvPr/>
          </p:nvSpPr>
          <p:spPr bwMode="auto">
            <a:xfrm>
              <a:off x="2635250" y="3065463"/>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2" name="Line 81"/>
            <p:cNvSpPr>
              <a:spLocks noChangeShapeType="1"/>
            </p:cNvSpPr>
            <p:nvPr/>
          </p:nvSpPr>
          <p:spPr bwMode="auto">
            <a:xfrm>
              <a:off x="2635250" y="2722563"/>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3" name="Line 82"/>
            <p:cNvSpPr>
              <a:spLocks noChangeShapeType="1"/>
            </p:cNvSpPr>
            <p:nvPr/>
          </p:nvSpPr>
          <p:spPr bwMode="auto">
            <a:xfrm>
              <a:off x="2635250" y="2381250"/>
              <a:ext cx="73025" cy="0"/>
            </a:xfrm>
            <a:prstGeom prst="line">
              <a:avLst/>
            </a:prstGeom>
            <a:noFill/>
            <a:ln w="12700">
              <a:solidFill>
                <a:schemeClr val="hlink"/>
              </a:solidFill>
              <a:round/>
              <a:headEnd/>
              <a:tailEnd/>
            </a:ln>
            <a:effectLst/>
          </p:spPr>
          <p:txBody>
            <a:bodyPr wrap="none" anchor="ctr">
              <a:prstTxWarp prst="textNoShape">
                <a:avLst/>
              </a:prstTxWarp>
            </a:bodyPr>
            <a:lstStyle/>
            <a:p>
              <a:endParaRPr lang="en-US"/>
            </a:p>
          </p:txBody>
        </p:sp>
        <p:sp>
          <p:nvSpPr>
            <p:cNvPr id="14" name="Line 83"/>
            <p:cNvSpPr>
              <a:spLocks noChangeShapeType="1"/>
            </p:cNvSpPr>
            <p:nvPr/>
          </p:nvSpPr>
          <p:spPr bwMode="auto">
            <a:xfrm>
              <a:off x="2679700" y="4083050"/>
              <a:ext cx="4521200" cy="0"/>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5" name="Line 84"/>
            <p:cNvSpPr>
              <a:spLocks noChangeShapeType="1"/>
            </p:cNvSpPr>
            <p:nvPr/>
          </p:nvSpPr>
          <p:spPr bwMode="auto">
            <a:xfrm flipV="1">
              <a:off x="3325813"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6" name="Line 85"/>
            <p:cNvSpPr>
              <a:spLocks noChangeShapeType="1"/>
            </p:cNvSpPr>
            <p:nvPr/>
          </p:nvSpPr>
          <p:spPr bwMode="auto">
            <a:xfrm flipV="1">
              <a:off x="3965575"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7" name="Line 86"/>
            <p:cNvSpPr>
              <a:spLocks noChangeShapeType="1"/>
            </p:cNvSpPr>
            <p:nvPr/>
          </p:nvSpPr>
          <p:spPr bwMode="auto">
            <a:xfrm flipV="1">
              <a:off x="4619625"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8" name="Line 87"/>
            <p:cNvSpPr>
              <a:spLocks noChangeShapeType="1"/>
            </p:cNvSpPr>
            <p:nvPr/>
          </p:nvSpPr>
          <p:spPr bwMode="auto">
            <a:xfrm flipV="1">
              <a:off x="5259388"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19" name="Line 88"/>
            <p:cNvSpPr>
              <a:spLocks noChangeShapeType="1"/>
            </p:cNvSpPr>
            <p:nvPr/>
          </p:nvSpPr>
          <p:spPr bwMode="auto">
            <a:xfrm flipV="1">
              <a:off x="5913438"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0" name="Line 89"/>
            <p:cNvSpPr>
              <a:spLocks noChangeShapeType="1"/>
            </p:cNvSpPr>
            <p:nvPr/>
          </p:nvSpPr>
          <p:spPr bwMode="auto">
            <a:xfrm flipV="1">
              <a:off x="6553200"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1" name="Line 90"/>
            <p:cNvSpPr>
              <a:spLocks noChangeShapeType="1"/>
            </p:cNvSpPr>
            <p:nvPr/>
          </p:nvSpPr>
          <p:spPr bwMode="auto">
            <a:xfrm flipV="1">
              <a:off x="7207250" y="4059238"/>
              <a:ext cx="0" cy="47625"/>
            </a:xfrm>
            <a:prstGeom prst="line">
              <a:avLst/>
            </a:prstGeom>
            <a:noFill/>
            <a:ln w="12700">
              <a:solidFill>
                <a:srgbClr val="114FFB"/>
              </a:solidFill>
              <a:round/>
              <a:headEnd/>
              <a:tailEnd/>
            </a:ln>
            <a:effectLst/>
          </p:spPr>
          <p:txBody>
            <a:bodyPr wrap="none" anchor="ctr">
              <a:prstTxWarp prst="textNoShape">
                <a:avLst/>
              </a:prstTxWarp>
            </a:bodyPr>
            <a:lstStyle/>
            <a:p>
              <a:endParaRPr lang="en-US"/>
            </a:p>
          </p:txBody>
        </p:sp>
        <p:sp>
          <p:nvSpPr>
            <p:cNvPr id="22" name="Oval 91"/>
            <p:cNvSpPr>
              <a:spLocks noChangeArrowheads="1"/>
            </p:cNvSpPr>
            <p:nvPr/>
          </p:nvSpPr>
          <p:spPr bwMode="auto">
            <a:xfrm>
              <a:off x="6807200" y="2933700"/>
              <a:ext cx="58738"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3" name="Oval 92"/>
            <p:cNvSpPr>
              <a:spLocks noChangeArrowheads="1"/>
            </p:cNvSpPr>
            <p:nvPr/>
          </p:nvSpPr>
          <p:spPr bwMode="auto">
            <a:xfrm>
              <a:off x="5803900" y="2598738"/>
              <a:ext cx="58738"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4" name="Oval 93"/>
            <p:cNvSpPr>
              <a:spLocks noChangeArrowheads="1"/>
            </p:cNvSpPr>
            <p:nvPr/>
          </p:nvSpPr>
          <p:spPr bwMode="auto">
            <a:xfrm>
              <a:off x="5165725" y="3176588"/>
              <a:ext cx="57150"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5" name="Oval 94"/>
            <p:cNvSpPr>
              <a:spLocks noChangeArrowheads="1"/>
            </p:cNvSpPr>
            <p:nvPr/>
          </p:nvSpPr>
          <p:spPr bwMode="auto">
            <a:xfrm>
              <a:off x="5543550" y="3222625"/>
              <a:ext cx="58738"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6" name="Oval 95"/>
            <p:cNvSpPr>
              <a:spLocks noChangeArrowheads="1"/>
            </p:cNvSpPr>
            <p:nvPr/>
          </p:nvSpPr>
          <p:spPr bwMode="auto">
            <a:xfrm>
              <a:off x="6386513" y="2449513"/>
              <a:ext cx="57150" cy="22225"/>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7" name="Oval 96"/>
            <p:cNvSpPr>
              <a:spLocks noChangeArrowheads="1"/>
            </p:cNvSpPr>
            <p:nvPr/>
          </p:nvSpPr>
          <p:spPr bwMode="auto">
            <a:xfrm>
              <a:off x="5078413" y="3275013"/>
              <a:ext cx="57150"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8" name="Oval 97"/>
            <p:cNvSpPr>
              <a:spLocks noChangeArrowheads="1"/>
            </p:cNvSpPr>
            <p:nvPr/>
          </p:nvSpPr>
          <p:spPr bwMode="auto">
            <a:xfrm>
              <a:off x="4292600" y="3848100"/>
              <a:ext cx="57150" cy="23813"/>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29" name="Oval 98"/>
            <p:cNvSpPr>
              <a:spLocks noChangeArrowheads="1"/>
            </p:cNvSpPr>
            <p:nvPr/>
          </p:nvSpPr>
          <p:spPr bwMode="auto">
            <a:xfrm>
              <a:off x="6094413" y="3236913"/>
              <a:ext cx="58737" cy="22225"/>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0" name="Oval 99"/>
            <p:cNvSpPr>
              <a:spLocks noChangeArrowheads="1"/>
            </p:cNvSpPr>
            <p:nvPr/>
          </p:nvSpPr>
          <p:spPr bwMode="auto">
            <a:xfrm>
              <a:off x="5397500" y="3630613"/>
              <a:ext cx="58738" cy="25400"/>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1" name="Oval 100"/>
            <p:cNvSpPr>
              <a:spLocks noChangeArrowheads="1"/>
            </p:cNvSpPr>
            <p:nvPr/>
          </p:nvSpPr>
          <p:spPr bwMode="auto">
            <a:xfrm>
              <a:off x="5165725" y="3519488"/>
              <a:ext cx="57150"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2" name="Oval 101"/>
            <p:cNvSpPr>
              <a:spLocks noChangeArrowheads="1"/>
            </p:cNvSpPr>
            <p:nvPr/>
          </p:nvSpPr>
          <p:spPr bwMode="auto">
            <a:xfrm>
              <a:off x="5789613" y="3046413"/>
              <a:ext cx="58737"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3" name="Oval 102"/>
            <p:cNvSpPr>
              <a:spLocks noChangeArrowheads="1"/>
            </p:cNvSpPr>
            <p:nvPr/>
          </p:nvSpPr>
          <p:spPr bwMode="auto">
            <a:xfrm>
              <a:off x="5876925" y="2894013"/>
              <a:ext cx="58738" cy="23812"/>
            </a:xfrm>
            <a:prstGeom prst="ellipse">
              <a:avLst/>
            </a:prstGeom>
            <a:solidFill>
              <a:srgbClr val="DD0806"/>
            </a:solidFill>
            <a:ln w="12700">
              <a:solidFill>
                <a:srgbClr val="DD0806"/>
              </a:solidFill>
              <a:round/>
              <a:headEnd/>
              <a:tailEnd/>
            </a:ln>
            <a:effectLst/>
          </p:spPr>
          <p:txBody>
            <a:bodyPr wrap="none" anchor="ctr">
              <a:prstTxWarp prst="textNoShape">
                <a:avLst/>
              </a:prstTxWarp>
            </a:bodyPr>
            <a:lstStyle/>
            <a:p>
              <a:endParaRPr lang="en-US"/>
            </a:p>
          </p:txBody>
        </p:sp>
        <p:sp>
          <p:nvSpPr>
            <p:cNvPr id="34" name="Freeform 103"/>
            <p:cNvSpPr>
              <a:spLocks/>
            </p:cNvSpPr>
            <p:nvPr/>
          </p:nvSpPr>
          <p:spPr bwMode="auto">
            <a:xfrm>
              <a:off x="4329113" y="2628900"/>
              <a:ext cx="2516187" cy="1143000"/>
            </a:xfrm>
            <a:custGeom>
              <a:avLst/>
              <a:gdLst/>
              <a:ahLst/>
              <a:cxnLst>
                <a:cxn ang="0">
                  <a:pos x="16" y="1059"/>
                </a:cxn>
                <a:cxn ang="0">
                  <a:pos x="56" y="1028"/>
                </a:cxn>
                <a:cxn ang="0">
                  <a:pos x="96" y="997"/>
                </a:cxn>
                <a:cxn ang="0">
                  <a:pos x="136" y="966"/>
                </a:cxn>
                <a:cxn ang="0">
                  <a:pos x="168" y="936"/>
                </a:cxn>
                <a:cxn ang="0">
                  <a:pos x="208" y="911"/>
                </a:cxn>
                <a:cxn ang="0">
                  <a:pos x="248" y="880"/>
                </a:cxn>
                <a:cxn ang="0">
                  <a:pos x="288" y="849"/>
                </a:cxn>
                <a:cxn ang="0">
                  <a:pos x="320" y="819"/>
                </a:cxn>
                <a:cxn ang="0">
                  <a:pos x="360" y="794"/>
                </a:cxn>
                <a:cxn ang="0">
                  <a:pos x="400" y="763"/>
                </a:cxn>
                <a:cxn ang="0">
                  <a:pos x="432" y="732"/>
                </a:cxn>
                <a:cxn ang="0">
                  <a:pos x="472" y="702"/>
                </a:cxn>
                <a:cxn ang="0">
                  <a:pos x="512" y="677"/>
                </a:cxn>
                <a:cxn ang="0">
                  <a:pos x="552" y="646"/>
                </a:cxn>
                <a:cxn ang="0">
                  <a:pos x="584" y="616"/>
                </a:cxn>
                <a:cxn ang="0">
                  <a:pos x="624" y="585"/>
                </a:cxn>
                <a:cxn ang="0">
                  <a:pos x="664" y="560"/>
                </a:cxn>
                <a:cxn ang="0">
                  <a:pos x="704" y="529"/>
                </a:cxn>
                <a:cxn ang="0">
                  <a:pos x="736" y="499"/>
                </a:cxn>
                <a:cxn ang="0">
                  <a:pos x="776" y="468"/>
                </a:cxn>
                <a:cxn ang="0">
                  <a:pos x="816" y="437"/>
                </a:cxn>
                <a:cxn ang="0">
                  <a:pos x="848" y="412"/>
                </a:cxn>
                <a:cxn ang="0">
                  <a:pos x="888" y="382"/>
                </a:cxn>
                <a:cxn ang="0">
                  <a:pos x="928" y="351"/>
                </a:cxn>
                <a:cxn ang="0">
                  <a:pos x="968" y="320"/>
                </a:cxn>
                <a:cxn ang="0">
                  <a:pos x="1000" y="295"/>
                </a:cxn>
                <a:cxn ang="0">
                  <a:pos x="1040" y="265"/>
                </a:cxn>
                <a:cxn ang="0">
                  <a:pos x="1080" y="234"/>
                </a:cxn>
                <a:cxn ang="0">
                  <a:pos x="1120" y="203"/>
                </a:cxn>
                <a:cxn ang="0">
                  <a:pos x="1152" y="179"/>
                </a:cxn>
                <a:cxn ang="0">
                  <a:pos x="1192" y="148"/>
                </a:cxn>
                <a:cxn ang="0">
                  <a:pos x="1232" y="117"/>
                </a:cxn>
                <a:cxn ang="0">
                  <a:pos x="1264" y="86"/>
                </a:cxn>
                <a:cxn ang="0">
                  <a:pos x="1304" y="62"/>
                </a:cxn>
                <a:cxn ang="0">
                  <a:pos x="1344" y="31"/>
                </a:cxn>
                <a:cxn ang="0">
                  <a:pos x="1384" y="0"/>
                </a:cxn>
              </a:cxnLst>
              <a:rect l="0" t="0" r="r" b="b"/>
              <a:pathLst>
                <a:path w="1385" h="1072">
                  <a:moveTo>
                    <a:pt x="0" y="1071"/>
                  </a:moveTo>
                  <a:lnTo>
                    <a:pt x="16" y="1059"/>
                  </a:lnTo>
                  <a:lnTo>
                    <a:pt x="40" y="1040"/>
                  </a:lnTo>
                  <a:lnTo>
                    <a:pt x="56" y="1028"/>
                  </a:lnTo>
                  <a:lnTo>
                    <a:pt x="80" y="1009"/>
                  </a:lnTo>
                  <a:lnTo>
                    <a:pt x="96" y="997"/>
                  </a:lnTo>
                  <a:lnTo>
                    <a:pt x="112" y="985"/>
                  </a:lnTo>
                  <a:lnTo>
                    <a:pt x="136" y="966"/>
                  </a:lnTo>
                  <a:lnTo>
                    <a:pt x="152" y="954"/>
                  </a:lnTo>
                  <a:lnTo>
                    <a:pt x="168" y="936"/>
                  </a:lnTo>
                  <a:lnTo>
                    <a:pt x="192" y="923"/>
                  </a:lnTo>
                  <a:lnTo>
                    <a:pt x="208" y="911"/>
                  </a:lnTo>
                  <a:lnTo>
                    <a:pt x="224" y="893"/>
                  </a:lnTo>
                  <a:lnTo>
                    <a:pt x="248" y="880"/>
                  </a:lnTo>
                  <a:lnTo>
                    <a:pt x="264" y="868"/>
                  </a:lnTo>
                  <a:lnTo>
                    <a:pt x="288" y="849"/>
                  </a:lnTo>
                  <a:lnTo>
                    <a:pt x="304" y="837"/>
                  </a:lnTo>
                  <a:lnTo>
                    <a:pt x="320" y="819"/>
                  </a:lnTo>
                  <a:lnTo>
                    <a:pt x="344" y="806"/>
                  </a:lnTo>
                  <a:lnTo>
                    <a:pt x="360" y="794"/>
                  </a:lnTo>
                  <a:lnTo>
                    <a:pt x="376" y="776"/>
                  </a:lnTo>
                  <a:lnTo>
                    <a:pt x="400" y="763"/>
                  </a:lnTo>
                  <a:lnTo>
                    <a:pt x="416" y="745"/>
                  </a:lnTo>
                  <a:lnTo>
                    <a:pt x="432" y="732"/>
                  </a:lnTo>
                  <a:lnTo>
                    <a:pt x="456" y="720"/>
                  </a:lnTo>
                  <a:lnTo>
                    <a:pt x="472" y="702"/>
                  </a:lnTo>
                  <a:lnTo>
                    <a:pt x="496" y="689"/>
                  </a:lnTo>
                  <a:lnTo>
                    <a:pt x="512" y="677"/>
                  </a:lnTo>
                  <a:lnTo>
                    <a:pt x="528" y="659"/>
                  </a:lnTo>
                  <a:lnTo>
                    <a:pt x="552" y="646"/>
                  </a:lnTo>
                  <a:lnTo>
                    <a:pt x="568" y="628"/>
                  </a:lnTo>
                  <a:lnTo>
                    <a:pt x="584" y="616"/>
                  </a:lnTo>
                  <a:lnTo>
                    <a:pt x="608" y="603"/>
                  </a:lnTo>
                  <a:lnTo>
                    <a:pt x="624" y="585"/>
                  </a:lnTo>
                  <a:lnTo>
                    <a:pt x="640" y="572"/>
                  </a:lnTo>
                  <a:lnTo>
                    <a:pt x="664" y="560"/>
                  </a:lnTo>
                  <a:lnTo>
                    <a:pt x="680" y="542"/>
                  </a:lnTo>
                  <a:lnTo>
                    <a:pt x="704" y="529"/>
                  </a:lnTo>
                  <a:lnTo>
                    <a:pt x="720" y="511"/>
                  </a:lnTo>
                  <a:lnTo>
                    <a:pt x="736" y="499"/>
                  </a:lnTo>
                  <a:lnTo>
                    <a:pt x="760" y="486"/>
                  </a:lnTo>
                  <a:lnTo>
                    <a:pt x="776" y="468"/>
                  </a:lnTo>
                  <a:lnTo>
                    <a:pt x="792" y="455"/>
                  </a:lnTo>
                  <a:lnTo>
                    <a:pt x="816" y="437"/>
                  </a:lnTo>
                  <a:lnTo>
                    <a:pt x="832" y="425"/>
                  </a:lnTo>
                  <a:lnTo>
                    <a:pt x="848" y="412"/>
                  </a:lnTo>
                  <a:lnTo>
                    <a:pt x="872" y="394"/>
                  </a:lnTo>
                  <a:lnTo>
                    <a:pt x="888" y="382"/>
                  </a:lnTo>
                  <a:lnTo>
                    <a:pt x="912" y="369"/>
                  </a:lnTo>
                  <a:lnTo>
                    <a:pt x="928" y="351"/>
                  </a:lnTo>
                  <a:lnTo>
                    <a:pt x="944" y="339"/>
                  </a:lnTo>
                  <a:lnTo>
                    <a:pt x="968" y="320"/>
                  </a:lnTo>
                  <a:lnTo>
                    <a:pt x="984" y="308"/>
                  </a:lnTo>
                  <a:lnTo>
                    <a:pt x="1000" y="295"/>
                  </a:lnTo>
                  <a:lnTo>
                    <a:pt x="1024" y="277"/>
                  </a:lnTo>
                  <a:lnTo>
                    <a:pt x="1040" y="265"/>
                  </a:lnTo>
                  <a:lnTo>
                    <a:pt x="1056" y="252"/>
                  </a:lnTo>
                  <a:lnTo>
                    <a:pt x="1080" y="234"/>
                  </a:lnTo>
                  <a:lnTo>
                    <a:pt x="1096" y="222"/>
                  </a:lnTo>
                  <a:lnTo>
                    <a:pt x="1120" y="203"/>
                  </a:lnTo>
                  <a:lnTo>
                    <a:pt x="1136" y="191"/>
                  </a:lnTo>
                  <a:lnTo>
                    <a:pt x="1152" y="179"/>
                  </a:lnTo>
                  <a:lnTo>
                    <a:pt x="1176" y="160"/>
                  </a:lnTo>
                  <a:lnTo>
                    <a:pt x="1192" y="148"/>
                  </a:lnTo>
                  <a:lnTo>
                    <a:pt x="1208" y="129"/>
                  </a:lnTo>
                  <a:lnTo>
                    <a:pt x="1232" y="117"/>
                  </a:lnTo>
                  <a:lnTo>
                    <a:pt x="1248" y="105"/>
                  </a:lnTo>
                  <a:lnTo>
                    <a:pt x="1264" y="86"/>
                  </a:lnTo>
                  <a:lnTo>
                    <a:pt x="1288" y="74"/>
                  </a:lnTo>
                  <a:lnTo>
                    <a:pt x="1304" y="62"/>
                  </a:lnTo>
                  <a:lnTo>
                    <a:pt x="1328" y="43"/>
                  </a:lnTo>
                  <a:lnTo>
                    <a:pt x="1344" y="31"/>
                  </a:lnTo>
                  <a:lnTo>
                    <a:pt x="1360" y="12"/>
                  </a:lnTo>
                  <a:lnTo>
                    <a:pt x="1384" y="0"/>
                  </a:lnTo>
                </a:path>
              </a:pathLst>
            </a:custGeom>
            <a:noFill/>
            <a:ln w="25400" cap="rnd" cmpd="sng">
              <a:solidFill>
                <a:srgbClr val="FF00FF"/>
              </a:solidFill>
              <a:prstDash val="solid"/>
              <a:round/>
              <a:headEnd type="none" w="med" len="med"/>
              <a:tailEnd type="none" w="med" len="med"/>
            </a:ln>
            <a:effectLst/>
          </p:spPr>
          <p:txBody>
            <a:bodyPr>
              <a:prstTxWarp prst="textNoShape">
                <a:avLst/>
              </a:prstTxWarp>
            </a:bodyPr>
            <a:lstStyle/>
            <a:p>
              <a:endParaRPr lang="en-US"/>
            </a:p>
          </p:txBody>
        </p:sp>
        <p:grpSp>
          <p:nvGrpSpPr>
            <p:cNvPr id="35" name="Group 104"/>
            <p:cNvGrpSpPr>
              <a:grpSpLocks/>
            </p:cNvGrpSpPr>
            <p:nvPr/>
          </p:nvGrpSpPr>
          <p:grpSpPr bwMode="auto">
            <a:xfrm>
              <a:off x="3352808" y="2713038"/>
              <a:ext cx="757240" cy="252412"/>
              <a:chOff x="1519" y="2250"/>
              <a:chExt cx="417" cy="236"/>
            </a:xfrm>
          </p:grpSpPr>
          <p:sp>
            <p:nvSpPr>
              <p:cNvPr id="94" name="Rectangle 105"/>
              <p:cNvSpPr>
                <a:spLocks noChangeArrowheads="1"/>
              </p:cNvSpPr>
              <p:nvPr/>
            </p:nvSpPr>
            <p:spPr bwMode="auto">
              <a:xfrm>
                <a:off x="1519" y="2275"/>
                <a:ext cx="138"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R</a:t>
                </a:r>
              </a:p>
            </p:txBody>
          </p:sp>
          <p:sp>
            <p:nvSpPr>
              <p:cNvPr id="95" name="Rectangle 106"/>
              <p:cNvSpPr>
                <a:spLocks noChangeArrowheads="1"/>
              </p:cNvSpPr>
              <p:nvPr/>
            </p:nvSpPr>
            <p:spPr bwMode="auto">
              <a:xfrm>
                <a:off x="1567" y="2250"/>
                <a:ext cx="132" cy="183"/>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700" b="1">
                    <a:solidFill>
                      <a:srgbClr val="000000"/>
                    </a:solidFill>
                    <a:latin typeface="Geneva" pitchFamily="-106" charset="0"/>
                  </a:rPr>
                  <a:t>2</a:t>
                </a:r>
              </a:p>
            </p:txBody>
          </p:sp>
          <p:sp>
            <p:nvSpPr>
              <p:cNvPr id="96" name="Rectangle 107"/>
              <p:cNvSpPr>
                <a:spLocks noChangeArrowheads="1"/>
              </p:cNvSpPr>
              <p:nvPr/>
            </p:nvSpPr>
            <p:spPr bwMode="auto">
              <a:xfrm>
                <a:off x="1607" y="2275"/>
                <a:ext cx="329"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 = 0.56</a:t>
                </a:r>
              </a:p>
            </p:txBody>
          </p:sp>
        </p:grpSp>
        <p:sp>
          <p:nvSpPr>
            <p:cNvPr id="36" name="Line 108"/>
            <p:cNvSpPr>
              <a:spLocks noChangeShapeType="1"/>
            </p:cNvSpPr>
            <p:nvPr/>
          </p:nvSpPr>
          <p:spPr bwMode="auto">
            <a:xfrm>
              <a:off x="2671763" y="2381250"/>
              <a:ext cx="0" cy="1690688"/>
            </a:xfrm>
            <a:prstGeom prst="line">
              <a:avLst/>
            </a:prstGeom>
            <a:noFill/>
            <a:ln w="12700">
              <a:solidFill>
                <a:srgbClr val="FF0000"/>
              </a:solidFill>
              <a:round/>
              <a:headEnd/>
              <a:tailEnd/>
            </a:ln>
            <a:effectLst/>
          </p:spPr>
          <p:txBody>
            <a:bodyPr wrap="none" anchor="ctr">
              <a:prstTxWarp prst="textNoShape">
                <a:avLst/>
              </a:prstTxWarp>
            </a:bodyPr>
            <a:lstStyle/>
            <a:p>
              <a:endParaRPr lang="en-US"/>
            </a:p>
          </p:txBody>
        </p:sp>
        <p:grpSp>
          <p:nvGrpSpPr>
            <p:cNvPr id="37" name="Group 109"/>
            <p:cNvGrpSpPr>
              <a:grpSpLocks/>
            </p:cNvGrpSpPr>
            <p:nvPr/>
          </p:nvGrpSpPr>
          <p:grpSpPr bwMode="auto">
            <a:xfrm>
              <a:off x="1192213" y="2197105"/>
              <a:ext cx="1231901" cy="2022479"/>
              <a:chOff x="330" y="1767"/>
              <a:chExt cx="678" cy="1894"/>
            </a:xfrm>
          </p:grpSpPr>
          <p:sp>
            <p:nvSpPr>
              <p:cNvPr id="87" name="Rectangle 110"/>
              <p:cNvSpPr>
                <a:spLocks noChangeArrowheads="1"/>
              </p:cNvSpPr>
              <p:nvPr/>
            </p:nvSpPr>
            <p:spPr bwMode="auto">
              <a:xfrm>
                <a:off x="687" y="3450"/>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88" name="Rectangle 111"/>
              <p:cNvSpPr>
                <a:spLocks noChangeArrowheads="1"/>
              </p:cNvSpPr>
              <p:nvPr/>
            </p:nvSpPr>
            <p:spPr bwMode="auto">
              <a:xfrm>
                <a:off x="759" y="3130"/>
                <a:ext cx="24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89" name="Rectangle 112"/>
              <p:cNvSpPr>
                <a:spLocks noChangeArrowheads="1"/>
              </p:cNvSpPr>
              <p:nvPr/>
            </p:nvSpPr>
            <p:spPr bwMode="auto">
              <a:xfrm>
                <a:off x="799" y="2802"/>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90" name="Rectangle 113"/>
              <p:cNvSpPr>
                <a:spLocks noChangeArrowheads="1"/>
              </p:cNvSpPr>
              <p:nvPr/>
            </p:nvSpPr>
            <p:spPr bwMode="auto">
              <a:xfrm>
                <a:off x="847" y="2498"/>
                <a:ext cx="142" cy="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91" name="Rectangle 114"/>
              <p:cNvSpPr>
                <a:spLocks noChangeArrowheads="1"/>
              </p:cNvSpPr>
              <p:nvPr/>
            </p:nvSpPr>
            <p:spPr bwMode="auto">
              <a:xfrm>
                <a:off x="815" y="2186"/>
                <a:ext cx="18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92" name="Rectangle 115"/>
              <p:cNvSpPr>
                <a:spLocks noChangeArrowheads="1"/>
              </p:cNvSpPr>
              <p:nvPr/>
            </p:nvSpPr>
            <p:spPr bwMode="auto">
              <a:xfrm>
                <a:off x="783" y="1859"/>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93" name="Rectangle 116"/>
              <p:cNvSpPr>
                <a:spLocks noChangeArrowheads="1"/>
              </p:cNvSpPr>
              <p:nvPr/>
            </p:nvSpPr>
            <p:spPr bwMode="auto">
              <a:xfrm rot="16200000">
                <a:off x="-193" y="2290"/>
                <a:ext cx="1295"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grpSp>
        <p:sp>
          <p:nvSpPr>
            <p:cNvPr id="38" name="Rectangle 117"/>
            <p:cNvSpPr>
              <a:spLocks noChangeArrowheads="1"/>
            </p:cNvSpPr>
            <p:nvPr/>
          </p:nvSpPr>
          <p:spPr bwMode="auto">
            <a:xfrm>
              <a:off x="4094163" y="4194175"/>
              <a:ext cx="1323975"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Ice Index</a:t>
              </a:r>
            </a:p>
          </p:txBody>
        </p:sp>
        <p:sp>
          <p:nvSpPr>
            <p:cNvPr id="39" name="Rectangle 118"/>
            <p:cNvSpPr>
              <a:spLocks noChangeArrowheads="1"/>
            </p:cNvSpPr>
            <p:nvPr/>
          </p:nvSpPr>
          <p:spPr bwMode="auto">
            <a:xfrm>
              <a:off x="6419850" y="4156075"/>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6</a:t>
              </a:r>
            </a:p>
          </p:txBody>
        </p:sp>
        <p:sp>
          <p:nvSpPr>
            <p:cNvPr id="40" name="Rectangle 119"/>
            <p:cNvSpPr>
              <a:spLocks noChangeArrowheads="1"/>
            </p:cNvSpPr>
            <p:nvPr/>
          </p:nvSpPr>
          <p:spPr bwMode="auto">
            <a:xfrm>
              <a:off x="5097463" y="4148138"/>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4</a:t>
              </a:r>
            </a:p>
          </p:txBody>
        </p:sp>
        <p:sp>
          <p:nvSpPr>
            <p:cNvPr id="41" name="Rectangle 120"/>
            <p:cNvSpPr>
              <a:spLocks noChangeArrowheads="1"/>
            </p:cNvSpPr>
            <p:nvPr/>
          </p:nvSpPr>
          <p:spPr bwMode="auto">
            <a:xfrm>
              <a:off x="3819525" y="4148138"/>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114FFB"/>
                  </a:solidFill>
                  <a:latin typeface="Geneva" pitchFamily="-106" charset="0"/>
                </a:rPr>
                <a:t>2</a:t>
              </a:r>
            </a:p>
          </p:txBody>
        </p:sp>
        <p:sp>
          <p:nvSpPr>
            <p:cNvPr id="42" name="Line 121"/>
            <p:cNvSpPr>
              <a:spLocks noChangeShapeType="1"/>
            </p:cNvSpPr>
            <p:nvPr/>
          </p:nvSpPr>
          <p:spPr bwMode="auto">
            <a:xfrm>
              <a:off x="2663825" y="4344988"/>
              <a:ext cx="0" cy="1681162"/>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3" name="Line 122"/>
            <p:cNvSpPr>
              <a:spLocks noChangeShapeType="1"/>
            </p:cNvSpPr>
            <p:nvPr/>
          </p:nvSpPr>
          <p:spPr bwMode="auto">
            <a:xfrm>
              <a:off x="2620963" y="6034088"/>
              <a:ext cx="71437" cy="0"/>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44" name="Line 123"/>
            <p:cNvSpPr>
              <a:spLocks noChangeShapeType="1"/>
            </p:cNvSpPr>
            <p:nvPr/>
          </p:nvSpPr>
          <p:spPr bwMode="auto">
            <a:xfrm>
              <a:off x="2620963" y="5694363"/>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5" name="Line 124"/>
            <p:cNvSpPr>
              <a:spLocks noChangeShapeType="1"/>
            </p:cNvSpPr>
            <p:nvPr/>
          </p:nvSpPr>
          <p:spPr bwMode="auto">
            <a:xfrm>
              <a:off x="2620963" y="5356225"/>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6" name="Line 125"/>
            <p:cNvSpPr>
              <a:spLocks noChangeShapeType="1"/>
            </p:cNvSpPr>
            <p:nvPr/>
          </p:nvSpPr>
          <p:spPr bwMode="auto">
            <a:xfrm>
              <a:off x="2620963" y="5022850"/>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7" name="Line 126"/>
            <p:cNvSpPr>
              <a:spLocks noChangeShapeType="1"/>
            </p:cNvSpPr>
            <p:nvPr/>
          </p:nvSpPr>
          <p:spPr bwMode="auto">
            <a:xfrm>
              <a:off x="2620963" y="4684713"/>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8" name="Line 127"/>
            <p:cNvSpPr>
              <a:spLocks noChangeShapeType="1"/>
            </p:cNvSpPr>
            <p:nvPr/>
          </p:nvSpPr>
          <p:spPr bwMode="auto">
            <a:xfrm>
              <a:off x="2620963" y="4343400"/>
              <a:ext cx="71437"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49" name="Line 128"/>
            <p:cNvSpPr>
              <a:spLocks noChangeShapeType="1"/>
            </p:cNvSpPr>
            <p:nvPr/>
          </p:nvSpPr>
          <p:spPr bwMode="auto">
            <a:xfrm>
              <a:off x="2663825" y="6034088"/>
              <a:ext cx="4492625" cy="0"/>
            </a:xfrm>
            <a:prstGeom prst="line">
              <a:avLst/>
            </a:prstGeom>
            <a:noFill/>
            <a:ln w="12700">
              <a:solidFill>
                <a:srgbClr val="FFFF00"/>
              </a:solidFill>
              <a:round/>
              <a:headEnd/>
              <a:tailEnd/>
            </a:ln>
            <a:effectLst/>
          </p:spPr>
          <p:txBody>
            <a:bodyPr wrap="none" anchor="ctr">
              <a:prstTxWarp prst="textNoShape">
                <a:avLst/>
              </a:prstTxWarp>
            </a:bodyPr>
            <a:lstStyle/>
            <a:p>
              <a:endParaRPr lang="en-US"/>
            </a:p>
          </p:txBody>
        </p:sp>
        <p:sp>
          <p:nvSpPr>
            <p:cNvPr id="50" name="Line 129"/>
            <p:cNvSpPr>
              <a:spLocks noChangeShapeType="1"/>
            </p:cNvSpPr>
            <p:nvPr/>
          </p:nvSpPr>
          <p:spPr bwMode="auto">
            <a:xfrm flipV="1">
              <a:off x="265747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1" name="Line 130"/>
            <p:cNvSpPr>
              <a:spLocks noChangeShapeType="1"/>
            </p:cNvSpPr>
            <p:nvPr/>
          </p:nvSpPr>
          <p:spPr bwMode="auto">
            <a:xfrm flipV="1">
              <a:off x="341312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2" name="Line 131"/>
            <p:cNvSpPr>
              <a:spLocks noChangeShapeType="1"/>
            </p:cNvSpPr>
            <p:nvPr/>
          </p:nvSpPr>
          <p:spPr bwMode="auto">
            <a:xfrm flipV="1">
              <a:off x="415448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3" name="Line 132"/>
            <p:cNvSpPr>
              <a:spLocks noChangeShapeType="1"/>
            </p:cNvSpPr>
            <p:nvPr/>
          </p:nvSpPr>
          <p:spPr bwMode="auto">
            <a:xfrm flipV="1">
              <a:off x="491013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4" name="Line 133"/>
            <p:cNvSpPr>
              <a:spLocks noChangeShapeType="1"/>
            </p:cNvSpPr>
            <p:nvPr/>
          </p:nvSpPr>
          <p:spPr bwMode="auto">
            <a:xfrm flipV="1">
              <a:off x="5667375"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5" name="Line 134"/>
            <p:cNvSpPr>
              <a:spLocks noChangeShapeType="1"/>
            </p:cNvSpPr>
            <p:nvPr/>
          </p:nvSpPr>
          <p:spPr bwMode="auto">
            <a:xfrm flipV="1">
              <a:off x="6408738"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6" name="Line 135"/>
            <p:cNvSpPr>
              <a:spLocks noChangeShapeType="1"/>
            </p:cNvSpPr>
            <p:nvPr/>
          </p:nvSpPr>
          <p:spPr bwMode="auto">
            <a:xfrm flipV="1">
              <a:off x="7162800" y="6010275"/>
              <a:ext cx="0" cy="46038"/>
            </a:xfrm>
            <a:prstGeom prst="line">
              <a:avLst/>
            </a:prstGeom>
            <a:noFill/>
            <a:ln w="12700">
              <a:solidFill>
                <a:srgbClr val="000000"/>
              </a:solidFill>
              <a:round/>
              <a:headEnd/>
              <a:tailEnd/>
            </a:ln>
            <a:effectLst/>
          </p:spPr>
          <p:txBody>
            <a:bodyPr wrap="none" anchor="ctr">
              <a:prstTxWarp prst="textNoShape">
                <a:avLst/>
              </a:prstTxWarp>
            </a:bodyPr>
            <a:lstStyle/>
            <a:p>
              <a:endParaRPr lang="en-US"/>
            </a:p>
          </p:txBody>
        </p:sp>
        <p:sp>
          <p:nvSpPr>
            <p:cNvPr id="57" name="Oval 136"/>
            <p:cNvSpPr>
              <a:spLocks noChangeArrowheads="1"/>
            </p:cNvSpPr>
            <p:nvPr/>
          </p:nvSpPr>
          <p:spPr bwMode="auto">
            <a:xfrm>
              <a:off x="2954338" y="4892675"/>
              <a:ext cx="58737"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58" name="Oval 137"/>
            <p:cNvSpPr>
              <a:spLocks noChangeArrowheads="1"/>
            </p:cNvSpPr>
            <p:nvPr/>
          </p:nvSpPr>
          <p:spPr bwMode="auto">
            <a:xfrm>
              <a:off x="3783013" y="4562475"/>
              <a:ext cx="58737" cy="22225"/>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59" name="Oval 138"/>
            <p:cNvSpPr>
              <a:spLocks noChangeArrowheads="1"/>
            </p:cNvSpPr>
            <p:nvPr/>
          </p:nvSpPr>
          <p:spPr bwMode="auto">
            <a:xfrm>
              <a:off x="5673725" y="5135563"/>
              <a:ext cx="58738"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0" name="Oval 139"/>
            <p:cNvSpPr>
              <a:spLocks noChangeArrowheads="1"/>
            </p:cNvSpPr>
            <p:nvPr/>
          </p:nvSpPr>
          <p:spPr bwMode="auto">
            <a:xfrm>
              <a:off x="5427663" y="5180013"/>
              <a:ext cx="57150"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1" name="Oval 140"/>
            <p:cNvSpPr>
              <a:spLocks noChangeArrowheads="1"/>
            </p:cNvSpPr>
            <p:nvPr/>
          </p:nvSpPr>
          <p:spPr bwMode="auto">
            <a:xfrm>
              <a:off x="3232150" y="4411663"/>
              <a:ext cx="57150"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2" name="Oval 141"/>
            <p:cNvSpPr>
              <a:spLocks noChangeArrowheads="1"/>
            </p:cNvSpPr>
            <p:nvPr/>
          </p:nvSpPr>
          <p:spPr bwMode="auto">
            <a:xfrm>
              <a:off x="5557838" y="5232400"/>
              <a:ext cx="57150"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3" name="Oval 142"/>
            <p:cNvSpPr>
              <a:spLocks noChangeArrowheads="1"/>
            </p:cNvSpPr>
            <p:nvPr/>
          </p:nvSpPr>
          <p:spPr bwMode="auto">
            <a:xfrm>
              <a:off x="6530975" y="5799138"/>
              <a:ext cx="58738" cy="23812"/>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4" name="Oval 143"/>
            <p:cNvSpPr>
              <a:spLocks noChangeArrowheads="1"/>
            </p:cNvSpPr>
            <p:nvPr/>
          </p:nvSpPr>
          <p:spPr bwMode="auto">
            <a:xfrm>
              <a:off x="4714875" y="5192713"/>
              <a:ext cx="58738" cy="25400"/>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5" name="Oval 144"/>
            <p:cNvSpPr>
              <a:spLocks noChangeArrowheads="1"/>
            </p:cNvSpPr>
            <p:nvPr/>
          </p:nvSpPr>
          <p:spPr bwMode="auto">
            <a:xfrm>
              <a:off x="4686300" y="5584825"/>
              <a:ext cx="57150"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6" name="Oval 145"/>
            <p:cNvSpPr>
              <a:spLocks noChangeArrowheads="1"/>
            </p:cNvSpPr>
            <p:nvPr/>
          </p:nvSpPr>
          <p:spPr bwMode="auto">
            <a:xfrm>
              <a:off x="5353050" y="5473700"/>
              <a:ext cx="58738"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7" name="Oval 146"/>
            <p:cNvSpPr>
              <a:spLocks noChangeArrowheads="1"/>
            </p:cNvSpPr>
            <p:nvPr/>
          </p:nvSpPr>
          <p:spPr bwMode="auto">
            <a:xfrm>
              <a:off x="4568825" y="5003800"/>
              <a:ext cx="58738" cy="23813"/>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8" name="Oval 147"/>
            <p:cNvSpPr>
              <a:spLocks noChangeArrowheads="1"/>
            </p:cNvSpPr>
            <p:nvPr/>
          </p:nvSpPr>
          <p:spPr bwMode="auto">
            <a:xfrm>
              <a:off x="4306888" y="4854575"/>
              <a:ext cx="58737" cy="22225"/>
            </a:xfrm>
            <a:prstGeom prst="ellipse">
              <a:avLst/>
            </a:prstGeom>
            <a:solidFill>
              <a:srgbClr val="008011"/>
            </a:solidFill>
            <a:ln w="12700">
              <a:solidFill>
                <a:srgbClr val="FFFF00"/>
              </a:solidFill>
              <a:round/>
              <a:headEnd/>
              <a:tailEnd/>
            </a:ln>
            <a:effectLst/>
          </p:spPr>
          <p:txBody>
            <a:bodyPr wrap="none" anchor="ctr">
              <a:prstTxWarp prst="textNoShape">
                <a:avLst/>
              </a:prstTxWarp>
            </a:bodyPr>
            <a:lstStyle/>
            <a:p>
              <a:endParaRPr lang="en-US"/>
            </a:p>
          </p:txBody>
        </p:sp>
        <p:sp>
          <p:nvSpPr>
            <p:cNvPr id="69" name="Freeform 148"/>
            <p:cNvSpPr>
              <a:spLocks/>
            </p:cNvSpPr>
            <p:nvPr/>
          </p:nvSpPr>
          <p:spPr bwMode="auto">
            <a:xfrm>
              <a:off x="2990850" y="4589463"/>
              <a:ext cx="3578225" cy="1082675"/>
            </a:xfrm>
            <a:custGeom>
              <a:avLst/>
              <a:gdLst/>
              <a:ahLst/>
              <a:cxnLst>
                <a:cxn ang="0">
                  <a:pos x="32" y="12"/>
                </a:cxn>
                <a:cxn ang="0">
                  <a:pos x="80" y="43"/>
                </a:cxn>
                <a:cxn ang="0">
                  <a:pos x="136" y="67"/>
                </a:cxn>
                <a:cxn ang="0">
                  <a:pos x="192" y="98"/>
                </a:cxn>
                <a:cxn ang="0">
                  <a:pos x="248" y="122"/>
                </a:cxn>
                <a:cxn ang="0">
                  <a:pos x="296" y="153"/>
                </a:cxn>
                <a:cxn ang="0">
                  <a:pos x="352" y="177"/>
                </a:cxn>
                <a:cxn ang="0">
                  <a:pos x="408" y="208"/>
                </a:cxn>
                <a:cxn ang="0">
                  <a:pos x="456" y="232"/>
                </a:cxn>
                <a:cxn ang="0">
                  <a:pos x="512" y="263"/>
                </a:cxn>
                <a:cxn ang="0">
                  <a:pos x="568" y="293"/>
                </a:cxn>
                <a:cxn ang="0">
                  <a:pos x="624" y="318"/>
                </a:cxn>
                <a:cxn ang="0">
                  <a:pos x="672" y="349"/>
                </a:cxn>
                <a:cxn ang="0">
                  <a:pos x="728" y="373"/>
                </a:cxn>
                <a:cxn ang="0">
                  <a:pos x="784" y="404"/>
                </a:cxn>
                <a:cxn ang="0">
                  <a:pos x="832" y="428"/>
                </a:cxn>
                <a:cxn ang="0">
                  <a:pos x="888" y="459"/>
                </a:cxn>
                <a:cxn ang="0">
                  <a:pos x="944" y="483"/>
                </a:cxn>
                <a:cxn ang="0">
                  <a:pos x="1000" y="514"/>
                </a:cxn>
                <a:cxn ang="0">
                  <a:pos x="1048" y="538"/>
                </a:cxn>
                <a:cxn ang="0">
                  <a:pos x="1104" y="569"/>
                </a:cxn>
                <a:cxn ang="0">
                  <a:pos x="1160" y="599"/>
                </a:cxn>
                <a:cxn ang="0">
                  <a:pos x="1216" y="624"/>
                </a:cxn>
                <a:cxn ang="0">
                  <a:pos x="1264" y="654"/>
                </a:cxn>
                <a:cxn ang="0">
                  <a:pos x="1320" y="679"/>
                </a:cxn>
                <a:cxn ang="0">
                  <a:pos x="1376" y="709"/>
                </a:cxn>
                <a:cxn ang="0">
                  <a:pos x="1424" y="734"/>
                </a:cxn>
                <a:cxn ang="0">
                  <a:pos x="1480" y="764"/>
                </a:cxn>
                <a:cxn ang="0">
                  <a:pos x="1536" y="789"/>
                </a:cxn>
                <a:cxn ang="0">
                  <a:pos x="1592" y="819"/>
                </a:cxn>
                <a:cxn ang="0">
                  <a:pos x="1640" y="844"/>
                </a:cxn>
                <a:cxn ang="0">
                  <a:pos x="1696" y="874"/>
                </a:cxn>
                <a:cxn ang="0">
                  <a:pos x="1752" y="899"/>
                </a:cxn>
                <a:cxn ang="0">
                  <a:pos x="1800" y="929"/>
                </a:cxn>
                <a:cxn ang="0">
                  <a:pos x="1856" y="960"/>
                </a:cxn>
                <a:cxn ang="0">
                  <a:pos x="1912" y="984"/>
                </a:cxn>
                <a:cxn ang="0">
                  <a:pos x="1968" y="1015"/>
                </a:cxn>
              </a:cxnLst>
              <a:rect l="0" t="0" r="r" b="b"/>
              <a:pathLst>
                <a:path w="1969" h="1016">
                  <a:moveTo>
                    <a:pt x="0" y="0"/>
                  </a:moveTo>
                  <a:lnTo>
                    <a:pt x="32" y="12"/>
                  </a:lnTo>
                  <a:lnTo>
                    <a:pt x="56" y="24"/>
                  </a:lnTo>
                  <a:lnTo>
                    <a:pt x="80" y="43"/>
                  </a:lnTo>
                  <a:lnTo>
                    <a:pt x="112" y="55"/>
                  </a:lnTo>
                  <a:lnTo>
                    <a:pt x="136" y="67"/>
                  </a:lnTo>
                  <a:lnTo>
                    <a:pt x="160" y="86"/>
                  </a:lnTo>
                  <a:lnTo>
                    <a:pt x="192" y="98"/>
                  </a:lnTo>
                  <a:lnTo>
                    <a:pt x="216" y="110"/>
                  </a:lnTo>
                  <a:lnTo>
                    <a:pt x="248" y="122"/>
                  </a:lnTo>
                  <a:lnTo>
                    <a:pt x="272" y="141"/>
                  </a:lnTo>
                  <a:lnTo>
                    <a:pt x="296" y="153"/>
                  </a:lnTo>
                  <a:lnTo>
                    <a:pt x="328" y="165"/>
                  </a:lnTo>
                  <a:lnTo>
                    <a:pt x="352" y="177"/>
                  </a:lnTo>
                  <a:lnTo>
                    <a:pt x="376" y="196"/>
                  </a:lnTo>
                  <a:lnTo>
                    <a:pt x="408" y="208"/>
                  </a:lnTo>
                  <a:lnTo>
                    <a:pt x="432" y="220"/>
                  </a:lnTo>
                  <a:lnTo>
                    <a:pt x="456" y="232"/>
                  </a:lnTo>
                  <a:lnTo>
                    <a:pt x="488" y="251"/>
                  </a:lnTo>
                  <a:lnTo>
                    <a:pt x="512" y="263"/>
                  </a:lnTo>
                  <a:lnTo>
                    <a:pt x="536" y="275"/>
                  </a:lnTo>
                  <a:lnTo>
                    <a:pt x="568" y="293"/>
                  </a:lnTo>
                  <a:lnTo>
                    <a:pt x="592" y="306"/>
                  </a:lnTo>
                  <a:lnTo>
                    <a:pt x="624" y="318"/>
                  </a:lnTo>
                  <a:lnTo>
                    <a:pt x="648" y="330"/>
                  </a:lnTo>
                  <a:lnTo>
                    <a:pt x="672" y="349"/>
                  </a:lnTo>
                  <a:lnTo>
                    <a:pt x="704" y="361"/>
                  </a:lnTo>
                  <a:lnTo>
                    <a:pt x="728" y="373"/>
                  </a:lnTo>
                  <a:lnTo>
                    <a:pt x="752" y="385"/>
                  </a:lnTo>
                  <a:lnTo>
                    <a:pt x="784" y="404"/>
                  </a:lnTo>
                  <a:lnTo>
                    <a:pt x="808" y="416"/>
                  </a:lnTo>
                  <a:lnTo>
                    <a:pt x="832" y="428"/>
                  </a:lnTo>
                  <a:lnTo>
                    <a:pt x="864" y="446"/>
                  </a:lnTo>
                  <a:lnTo>
                    <a:pt x="888" y="459"/>
                  </a:lnTo>
                  <a:lnTo>
                    <a:pt x="920" y="471"/>
                  </a:lnTo>
                  <a:lnTo>
                    <a:pt x="944" y="483"/>
                  </a:lnTo>
                  <a:lnTo>
                    <a:pt x="968" y="501"/>
                  </a:lnTo>
                  <a:lnTo>
                    <a:pt x="1000" y="514"/>
                  </a:lnTo>
                  <a:lnTo>
                    <a:pt x="1024" y="526"/>
                  </a:lnTo>
                  <a:lnTo>
                    <a:pt x="1048" y="538"/>
                  </a:lnTo>
                  <a:lnTo>
                    <a:pt x="1080" y="556"/>
                  </a:lnTo>
                  <a:lnTo>
                    <a:pt x="1104" y="569"/>
                  </a:lnTo>
                  <a:lnTo>
                    <a:pt x="1128" y="581"/>
                  </a:lnTo>
                  <a:lnTo>
                    <a:pt x="1160" y="599"/>
                  </a:lnTo>
                  <a:lnTo>
                    <a:pt x="1184" y="611"/>
                  </a:lnTo>
                  <a:lnTo>
                    <a:pt x="1216" y="624"/>
                  </a:lnTo>
                  <a:lnTo>
                    <a:pt x="1240" y="636"/>
                  </a:lnTo>
                  <a:lnTo>
                    <a:pt x="1264" y="654"/>
                  </a:lnTo>
                  <a:lnTo>
                    <a:pt x="1296" y="666"/>
                  </a:lnTo>
                  <a:lnTo>
                    <a:pt x="1320" y="679"/>
                  </a:lnTo>
                  <a:lnTo>
                    <a:pt x="1344" y="691"/>
                  </a:lnTo>
                  <a:lnTo>
                    <a:pt x="1376" y="709"/>
                  </a:lnTo>
                  <a:lnTo>
                    <a:pt x="1400" y="722"/>
                  </a:lnTo>
                  <a:lnTo>
                    <a:pt x="1424" y="734"/>
                  </a:lnTo>
                  <a:lnTo>
                    <a:pt x="1456" y="752"/>
                  </a:lnTo>
                  <a:lnTo>
                    <a:pt x="1480" y="764"/>
                  </a:lnTo>
                  <a:lnTo>
                    <a:pt x="1512" y="777"/>
                  </a:lnTo>
                  <a:lnTo>
                    <a:pt x="1536" y="789"/>
                  </a:lnTo>
                  <a:lnTo>
                    <a:pt x="1560" y="807"/>
                  </a:lnTo>
                  <a:lnTo>
                    <a:pt x="1592" y="819"/>
                  </a:lnTo>
                  <a:lnTo>
                    <a:pt x="1616" y="832"/>
                  </a:lnTo>
                  <a:lnTo>
                    <a:pt x="1640" y="844"/>
                  </a:lnTo>
                  <a:lnTo>
                    <a:pt x="1672" y="862"/>
                  </a:lnTo>
                  <a:lnTo>
                    <a:pt x="1696" y="874"/>
                  </a:lnTo>
                  <a:lnTo>
                    <a:pt x="1720" y="887"/>
                  </a:lnTo>
                  <a:lnTo>
                    <a:pt x="1752" y="899"/>
                  </a:lnTo>
                  <a:lnTo>
                    <a:pt x="1776" y="917"/>
                  </a:lnTo>
                  <a:lnTo>
                    <a:pt x="1800" y="929"/>
                  </a:lnTo>
                  <a:lnTo>
                    <a:pt x="1832" y="942"/>
                  </a:lnTo>
                  <a:lnTo>
                    <a:pt x="1856" y="960"/>
                  </a:lnTo>
                  <a:lnTo>
                    <a:pt x="1888" y="972"/>
                  </a:lnTo>
                  <a:lnTo>
                    <a:pt x="1912" y="984"/>
                  </a:lnTo>
                  <a:lnTo>
                    <a:pt x="1936" y="997"/>
                  </a:lnTo>
                  <a:lnTo>
                    <a:pt x="1968" y="1015"/>
                  </a:lnTo>
                </a:path>
              </a:pathLst>
            </a:custGeom>
            <a:noFill/>
            <a:ln w="25400" cap="rnd" cmpd="sng">
              <a:solidFill>
                <a:srgbClr val="FFFF00"/>
              </a:solidFill>
              <a:prstDash val="solid"/>
              <a:round/>
              <a:headEnd type="none" w="med" len="med"/>
              <a:tailEnd type="none" w="med" len="med"/>
            </a:ln>
            <a:effectLst/>
          </p:spPr>
          <p:txBody>
            <a:bodyPr>
              <a:prstTxWarp prst="textNoShape">
                <a:avLst/>
              </a:prstTxWarp>
            </a:bodyPr>
            <a:lstStyle/>
            <a:p>
              <a:endParaRPr lang="en-US"/>
            </a:p>
          </p:txBody>
        </p:sp>
        <p:grpSp>
          <p:nvGrpSpPr>
            <p:cNvPr id="70" name="Group 153"/>
            <p:cNvGrpSpPr>
              <a:grpSpLocks/>
            </p:cNvGrpSpPr>
            <p:nvPr/>
          </p:nvGrpSpPr>
          <p:grpSpPr bwMode="auto">
            <a:xfrm>
              <a:off x="1146175" y="4168782"/>
              <a:ext cx="1235075" cy="2022479"/>
              <a:chOff x="304" y="3615"/>
              <a:chExt cx="680" cy="1894"/>
            </a:xfrm>
          </p:grpSpPr>
          <p:sp>
            <p:nvSpPr>
              <p:cNvPr id="80" name="Rectangle 154"/>
              <p:cNvSpPr>
                <a:spLocks noChangeArrowheads="1"/>
              </p:cNvSpPr>
              <p:nvPr/>
            </p:nvSpPr>
            <p:spPr bwMode="auto">
              <a:xfrm>
                <a:off x="663" y="5298"/>
                <a:ext cx="287"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0.001</a:t>
                </a:r>
              </a:p>
            </p:txBody>
          </p:sp>
          <p:sp>
            <p:nvSpPr>
              <p:cNvPr id="81" name="Rectangle 155"/>
              <p:cNvSpPr>
                <a:spLocks noChangeArrowheads="1"/>
              </p:cNvSpPr>
              <p:nvPr/>
            </p:nvSpPr>
            <p:spPr bwMode="auto">
              <a:xfrm>
                <a:off x="735" y="4978"/>
                <a:ext cx="24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0.01</a:t>
                </a:r>
              </a:p>
            </p:txBody>
          </p:sp>
          <p:sp>
            <p:nvSpPr>
              <p:cNvPr id="82" name="Rectangle 156"/>
              <p:cNvSpPr>
                <a:spLocks noChangeArrowheads="1"/>
              </p:cNvSpPr>
              <p:nvPr/>
            </p:nvSpPr>
            <p:spPr bwMode="auto">
              <a:xfrm>
                <a:off x="775" y="4650"/>
                <a:ext cx="203"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0.1</a:t>
                </a:r>
              </a:p>
            </p:txBody>
          </p:sp>
          <p:sp>
            <p:nvSpPr>
              <p:cNvPr id="83" name="Rectangle 157"/>
              <p:cNvSpPr>
                <a:spLocks noChangeArrowheads="1"/>
              </p:cNvSpPr>
              <p:nvPr/>
            </p:nvSpPr>
            <p:spPr bwMode="auto">
              <a:xfrm>
                <a:off x="823" y="4346"/>
                <a:ext cx="142" cy="212"/>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a:t>
                </a:r>
              </a:p>
            </p:txBody>
          </p:sp>
          <p:sp>
            <p:nvSpPr>
              <p:cNvPr id="84" name="Rectangle 158"/>
              <p:cNvSpPr>
                <a:spLocks noChangeArrowheads="1"/>
              </p:cNvSpPr>
              <p:nvPr/>
            </p:nvSpPr>
            <p:spPr bwMode="auto">
              <a:xfrm>
                <a:off x="791" y="4034"/>
                <a:ext cx="184"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a:t>
                </a:r>
              </a:p>
            </p:txBody>
          </p:sp>
          <p:sp>
            <p:nvSpPr>
              <p:cNvPr id="85" name="Rectangle 159"/>
              <p:cNvSpPr>
                <a:spLocks noChangeArrowheads="1"/>
              </p:cNvSpPr>
              <p:nvPr/>
            </p:nvSpPr>
            <p:spPr bwMode="auto">
              <a:xfrm>
                <a:off x="759" y="3707"/>
                <a:ext cx="225"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hlink"/>
                    </a:solidFill>
                    <a:latin typeface="Geneva" pitchFamily="-106" charset="0"/>
                  </a:rPr>
                  <a:t>100</a:t>
                </a:r>
              </a:p>
            </p:txBody>
          </p:sp>
          <p:sp>
            <p:nvSpPr>
              <p:cNvPr id="86" name="Rectangle 160"/>
              <p:cNvSpPr>
                <a:spLocks noChangeArrowheads="1"/>
              </p:cNvSpPr>
              <p:nvPr/>
            </p:nvSpPr>
            <p:spPr bwMode="auto">
              <a:xfrm rot="16200000">
                <a:off x="-219" y="4138"/>
                <a:ext cx="1295" cy="250"/>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Krill:Salp</a:t>
                </a:r>
              </a:p>
            </p:txBody>
          </p:sp>
        </p:grpSp>
        <p:sp>
          <p:nvSpPr>
            <p:cNvPr id="71" name="Rectangle 161"/>
            <p:cNvSpPr>
              <a:spLocks noChangeArrowheads="1"/>
            </p:cNvSpPr>
            <p:nvPr/>
          </p:nvSpPr>
          <p:spPr bwMode="auto">
            <a:xfrm>
              <a:off x="2932113" y="6143625"/>
              <a:ext cx="3595687" cy="4540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2400">
                  <a:solidFill>
                    <a:srgbClr val="FFFF00"/>
                  </a:solidFill>
                  <a:latin typeface="Times New Roman" pitchFamily="-106" charset="0"/>
                </a:rPr>
                <a:t>Mean Air Temperature (°C)</a:t>
              </a:r>
            </a:p>
          </p:txBody>
        </p:sp>
        <p:sp>
          <p:nvSpPr>
            <p:cNvPr id="72" name="Rectangle 162"/>
            <p:cNvSpPr>
              <a:spLocks noChangeArrowheads="1"/>
            </p:cNvSpPr>
            <p:nvPr/>
          </p:nvSpPr>
          <p:spPr bwMode="auto">
            <a:xfrm>
              <a:off x="6246813" y="6094413"/>
              <a:ext cx="257175"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0</a:t>
              </a:r>
            </a:p>
          </p:txBody>
        </p:sp>
        <p:sp>
          <p:nvSpPr>
            <p:cNvPr id="73" name="Rectangle 163"/>
            <p:cNvSpPr>
              <a:spLocks noChangeArrowheads="1"/>
            </p:cNvSpPr>
            <p:nvPr/>
          </p:nvSpPr>
          <p:spPr bwMode="auto">
            <a:xfrm>
              <a:off x="4705350" y="6084888"/>
              <a:ext cx="300038"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-2</a:t>
              </a:r>
            </a:p>
          </p:txBody>
        </p:sp>
        <p:sp>
          <p:nvSpPr>
            <p:cNvPr id="74" name="Rectangle 164"/>
            <p:cNvSpPr>
              <a:spLocks noChangeArrowheads="1"/>
            </p:cNvSpPr>
            <p:nvPr/>
          </p:nvSpPr>
          <p:spPr bwMode="auto">
            <a:xfrm>
              <a:off x="3194050" y="6084888"/>
              <a:ext cx="300038" cy="225425"/>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chemeClr val="tx2"/>
                  </a:solidFill>
                  <a:latin typeface="Geneva" pitchFamily="-106" charset="0"/>
                </a:rPr>
                <a:t>-4</a:t>
              </a:r>
            </a:p>
          </p:txBody>
        </p:sp>
        <p:sp>
          <p:nvSpPr>
            <p:cNvPr id="75" name="Rectangle 165"/>
            <p:cNvSpPr>
              <a:spLocks noChangeArrowheads="1"/>
            </p:cNvSpPr>
            <p:nvPr/>
          </p:nvSpPr>
          <p:spPr bwMode="auto">
            <a:xfrm>
              <a:off x="5635625" y="0"/>
              <a:ext cx="2276475" cy="363538"/>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a:solidFill>
                    <a:schemeClr val="bg1"/>
                  </a:solidFill>
                  <a:latin typeface="Times New Roman" pitchFamily="-106" charset="0"/>
                </a:rPr>
                <a:t>From </a:t>
              </a:r>
              <a:r>
                <a:rPr lang="en-US" i="1">
                  <a:solidFill>
                    <a:schemeClr val="bg1"/>
                  </a:solidFill>
                  <a:latin typeface="Times New Roman" pitchFamily="-106" charset="0"/>
                </a:rPr>
                <a:t>Loeb et al.</a:t>
              </a:r>
              <a:r>
                <a:rPr lang="en-US">
                  <a:solidFill>
                    <a:schemeClr val="bg1"/>
                  </a:solidFill>
                  <a:latin typeface="Times New Roman" pitchFamily="-106" charset="0"/>
                </a:rPr>
                <a:t>, 1997</a:t>
              </a:r>
            </a:p>
          </p:txBody>
        </p:sp>
        <p:grpSp>
          <p:nvGrpSpPr>
            <p:cNvPr id="76" name="Group 166"/>
            <p:cNvGrpSpPr>
              <a:grpSpLocks/>
            </p:cNvGrpSpPr>
            <p:nvPr/>
          </p:nvGrpSpPr>
          <p:grpSpPr bwMode="auto">
            <a:xfrm>
              <a:off x="5943608" y="4724400"/>
              <a:ext cx="757240" cy="252413"/>
              <a:chOff x="1519" y="2250"/>
              <a:chExt cx="417" cy="236"/>
            </a:xfrm>
          </p:grpSpPr>
          <p:sp>
            <p:nvSpPr>
              <p:cNvPr id="77" name="Rectangle 167"/>
              <p:cNvSpPr>
                <a:spLocks noChangeArrowheads="1"/>
              </p:cNvSpPr>
              <p:nvPr/>
            </p:nvSpPr>
            <p:spPr bwMode="auto">
              <a:xfrm>
                <a:off x="1519" y="2275"/>
                <a:ext cx="138"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R</a:t>
                </a:r>
              </a:p>
            </p:txBody>
          </p:sp>
          <p:sp>
            <p:nvSpPr>
              <p:cNvPr id="78" name="Rectangle 168"/>
              <p:cNvSpPr>
                <a:spLocks noChangeArrowheads="1"/>
              </p:cNvSpPr>
              <p:nvPr/>
            </p:nvSpPr>
            <p:spPr bwMode="auto">
              <a:xfrm>
                <a:off x="1567" y="2250"/>
                <a:ext cx="132" cy="183"/>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700" b="1">
                    <a:solidFill>
                      <a:srgbClr val="000000"/>
                    </a:solidFill>
                    <a:latin typeface="Geneva" pitchFamily="-106" charset="0"/>
                  </a:rPr>
                  <a:t>2</a:t>
                </a:r>
              </a:p>
            </p:txBody>
          </p:sp>
          <p:sp>
            <p:nvSpPr>
              <p:cNvPr id="79" name="Rectangle 169"/>
              <p:cNvSpPr>
                <a:spLocks noChangeArrowheads="1"/>
              </p:cNvSpPr>
              <p:nvPr/>
            </p:nvSpPr>
            <p:spPr bwMode="auto">
              <a:xfrm>
                <a:off x="1607" y="2275"/>
                <a:ext cx="329" cy="211"/>
              </a:xfrm>
              <a:prstGeom prst="rect">
                <a:avLst/>
              </a:prstGeom>
              <a:noFill/>
              <a:ln w="12700">
                <a:noFill/>
                <a:miter lim="800000"/>
                <a:headEnd/>
                <a:tailEnd/>
              </a:ln>
              <a:effectLst/>
            </p:spPr>
            <p:txBody>
              <a:bodyPr wrap="none" lIns="90488" tIns="44450" rIns="90488" bIns="44450">
                <a:prstTxWarp prst="textNoShape">
                  <a:avLst/>
                </a:prstTxWarp>
                <a:spAutoFit/>
              </a:bodyPr>
              <a:lstStyle/>
              <a:p>
                <a:pPr eaLnBrk="0" hangingPunct="0"/>
                <a:r>
                  <a:rPr lang="en-US" sz="900" b="1">
                    <a:solidFill>
                      <a:srgbClr val="000000"/>
                    </a:solidFill>
                    <a:latin typeface="Geneva" pitchFamily="-106" charset="0"/>
                  </a:rPr>
                  <a:t> = 0.63</a:t>
                </a: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80005"/>
          <a:stretch>
            <a:fillRect/>
          </a:stretch>
        </p:blipFill>
        <p:spPr>
          <a:xfrm>
            <a:off x="7118946" y="1398603"/>
            <a:ext cx="1871129" cy="4275592"/>
          </a:xfrm>
          <a:prstGeom prst="rect">
            <a:avLst/>
          </a:prstGeom>
        </p:spPr>
      </p:pic>
      <p:graphicFrame>
        <p:nvGraphicFramePr>
          <p:cNvPr id="3" name="Chart 2"/>
          <p:cNvGraphicFramePr>
            <a:graphicFrameLocks noGrp="1"/>
          </p:cNvGraphicFramePr>
          <p:nvPr/>
        </p:nvGraphicFramePr>
        <p:xfrm>
          <a:off x="404040" y="1460136"/>
          <a:ext cx="6346575" cy="421405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1149093" y="515882"/>
            <a:ext cx="6867234" cy="461665"/>
          </a:xfrm>
          <a:prstGeom prst="rect">
            <a:avLst/>
          </a:prstGeom>
          <a:noFill/>
        </p:spPr>
        <p:txBody>
          <a:bodyPr wrap="none" rtlCol="0">
            <a:spAutoFit/>
          </a:bodyPr>
          <a:lstStyle/>
          <a:p>
            <a:r>
              <a:rPr lang="en-US" sz="2400" dirty="0" smtClean="0">
                <a:solidFill>
                  <a:srgbClr val="FFFF00"/>
                </a:solidFill>
                <a:latin typeface="Comic Sans MS"/>
                <a:cs typeface="Comic Sans MS"/>
              </a:rPr>
              <a:t>Major changes seen in the upper </a:t>
            </a:r>
            <a:r>
              <a:rPr lang="en-US" sz="2400" dirty="0" err="1" smtClean="0">
                <a:solidFill>
                  <a:srgbClr val="FFFF00"/>
                </a:solidFill>
                <a:latin typeface="Comic Sans MS"/>
                <a:cs typeface="Comic Sans MS"/>
              </a:rPr>
              <a:t>trophic</a:t>
            </a:r>
            <a:r>
              <a:rPr lang="en-US" sz="2400" dirty="0" smtClean="0">
                <a:solidFill>
                  <a:srgbClr val="FFFF00"/>
                </a:solidFill>
                <a:latin typeface="Comic Sans MS"/>
                <a:cs typeface="Comic Sans MS"/>
              </a:rPr>
              <a:t> levels </a:t>
            </a:r>
            <a:endParaRPr lang="en-US" sz="2400"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54" descr="pre_pen_env.png"/>
          <p:cNvPicPr>
            <a:picLocks/>
          </p:cNvPicPr>
          <p:nvPr/>
        </p:nvPicPr>
        <p:blipFill>
          <a:blip r:embed="rId2"/>
          <a:srcRect/>
          <a:stretch>
            <a:fillRect/>
          </a:stretch>
        </p:blipFill>
        <p:spPr bwMode="auto">
          <a:xfrm>
            <a:off x="327081" y="1334154"/>
            <a:ext cx="4195334" cy="4265787"/>
          </a:xfrm>
          <a:prstGeom prst="rect">
            <a:avLst/>
          </a:prstGeom>
          <a:noFill/>
          <a:ln w="9525">
            <a:noFill/>
            <a:miter lim="800000"/>
            <a:headEnd/>
            <a:tailEnd/>
          </a:ln>
        </p:spPr>
      </p:pic>
      <p:pic>
        <p:nvPicPr>
          <p:cNvPr id="5" name="Picture 55" descr="post_pen_env.png"/>
          <p:cNvPicPr>
            <a:picLocks/>
          </p:cNvPicPr>
          <p:nvPr/>
        </p:nvPicPr>
        <p:blipFill>
          <a:blip r:embed="rId3"/>
          <a:srcRect/>
          <a:stretch>
            <a:fillRect/>
          </a:stretch>
        </p:blipFill>
        <p:spPr bwMode="auto">
          <a:xfrm>
            <a:off x="4717787" y="1314910"/>
            <a:ext cx="4195333" cy="4265787"/>
          </a:xfrm>
          <a:prstGeom prst="rect">
            <a:avLst/>
          </a:prstGeom>
          <a:noFill/>
          <a:ln w="9525">
            <a:noFill/>
            <a:miter lim="800000"/>
            <a:headEnd/>
            <a:tailEnd/>
          </a:ln>
        </p:spPr>
      </p:pic>
      <p:sp>
        <p:nvSpPr>
          <p:cNvPr id="6" name="TextBox 5"/>
          <p:cNvSpPr txBox="1"/>
          <p:nvPr/>
        </p:nvSpPr>
        <p:spPr>
          <a:xfrm>
            <a:off x="1981244" y="515882"/>
            <a:ext cx="5082341" cy="461665"/>
          </a:xfrm>
          <a:prstGeom prst="rect">
            <a:avLst/>
          </a:prstGeom>
          <a:noFill/>
        </p:spPr>
        <p:txBody>
          <a:bodyPr wrap="none" rtlCol="0">
            <a:spAutoFit/>
          </a:bodyPr>
          <a:lstStyle/>
          <a:p>
            <a:r>
              <a:rPr lang="en-US" sz="2400" dirty="0" smtClean="0">
                <a:solidFill>
                  <a:srgbClr val="FFFF00"/>
                </a:solidFill>
                <a:latin typeface="Comic Sans MS"/>
                <a:cs typeface="Comic Sans MS"/>
              </a:rPr>
              <a:t>Penguin distributions have shifted</a:t>
            </a:r>
            <a:endParaRPr lang="en-US" sz="2400" dirty="0">
              <a:solidFill>
                <a:srgbClr val="FFFF00"/>
              </a:solidFill>
              <a:latin typeface="Comic Sans MS"/>
              <a:cs typeface="Comic Sans MS"/>
            </a:endParaRPr>
          </a:p>
        </p:txBody>
      </p:sp>
      <p:sp>
        <p:nvSpPr>
          <p:cNvPr id="7" name="Oval 6"/>
          <p:cNvSpPr/>
          <p:nvPr/>
        </p:nvSpPr>
        <p:spPr>
          <a:xfrm>
            <a:off x="1820333" y="2667000"/>
            <a:ext cx="736600" cy="609600"/>
          </a:xfrm>
          <a:prstGeom prst="ellipse">
            <a:avLst/>
          </a:prstGeom>
          <a:solidFill>
            <a:schemeClr val="tx2">
              <a:lumMod val="60000"/>
              <a:lumOff val="4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180666" y="2667000"/>
            <a:ext cx="736600" cy="609600"/>
          </a:xfrm>
          <a:prstGeom prst="ellipse">
            <a:avLst/>
          </a:prstGeom>
          <a:solidFill>
            <a:schemeClr val="tx2">
              <a:lumMod val="60000"/>
              <a:lumOff val="40000"/>
              <a:alpha val="5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0860.JP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overhead.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CB_figs.002.jpg"/>
          <p:cNvPicPr>
            <a:picLocks noChangeAspect="1"/>
          </p:cNvPicPr>
          <p:nvPr/>
        </p:nvPicPr>
        <p:blipFill>
          <a:blip r:embed="rId2"/>
          <a:stretch>
            <a:fillRect/>
          </a:stretch>
        </p:blipFill>
        <p:spPr>
          <a:xfrm>
            <a:off x="292100" y="905803"/>
            <a:ext cx="8570516" cy="5063197"/>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636934" y="567266"/>
            <a:ext cx="5331134" cy="5628408"/>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temp2.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u05_PalmerDeep_chlor2.png"/>
          <p:cNvPicPr>
            <a:picLocks noChangeAspect="1"/>
          </p:cNvPicPr>
          <p:nvPr/>
        </p:nvPicPr>
        <p:blipFill>
          <a:blip r:embed="rId2"/>
          <a:stretch>
            <a:fillRect/>
          </a:stretch>
        </p:blipFill>
        <p:spPr>
          <a:xfrm>
            <a:off x="0" y="381000"/>
            <a:ext cx="9144000" cy="6096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CB_figs.004.jpg"/>
          <p:cNvPicPr>
            <a:picLocks noChangeAspect="1"/>
          </p:cNvPicPr>
          <p:nvPr/>
        </p:nvPicPr>
        <p:blipFill>
          <a:blip r:embed="rId2"/>
          <a:stretch>
            <a:fillRect/>
          </a:stretch>
        </p:blipFill>
        <p:spPr>
          <a:xfrm>
            <a:off x="393700" y="1185203"/>
            <a:ext cx="8343900" cy="492932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ar_2009_temp4.mp4">
            <a:hlinkClick r:id="" action="ppaction://media"/>
          </p:cNvPr>
          <p:cNvPicPr/>
          <p:nvPr>
            <a:videoFile r:link="rId1"/>
          </p:nvPr>
        </p:nvPicPr>
        <p:blipFill>
          <a:blip r:embed="rId4"/>
          <a:stretch>
            <a:fillRect/>
          </a:stretch>
        </p:blipFill>
        <p:spPr>
          <a:xfrm>
            <a:off x="493954" y="508000"/>
            <a:ext cx="4606637" cy="3556000"/>
          </a:xfrm>
          <a:prstGeom prst="rect">
            <a:avLst/>
          </a:prstGeom>
        </p:spPr>
      </p:pic>
      <p:pic>
        <p:nvPicPr>
          <p:cNvPr id="4" name="ar_2009_chlor4.mp4">
            <a:hlinkClick r:id="" action="ppaction://media"/>
          </p:cNvPr>
          <p:cNvPicPr/>
          <p:nvPr>
            <a:videoFile r:link="rId2"/>
          </p:nvPr>
        </p:nvPicPr>
        <p:blipFill>
          <a:blip r:embed="rId5"/>
          <a:stretch>
            <a:fillRect/>
          </a:stretch>
        </p:blipFill>
        <p:spPr>
          <a:xfrm>
            <a:off x="4363219" y="3183463"/>
            <a:ext cx="4535245" cy="350089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66" fill="hold"/>
                                        <p:tgtEl>
                                          <p:spTgt spid="3"/>
                                        </p:tgtEl>
                                      </p:cBhvr>
                                    </p:cmd>
                                  </p:childTnLst>
                                </p:cTn>
                              </p:par>
                            </p:childTnLst>
                          </p:cTn>
                        </p:par>
                        <p:par>
                          <p:cTn id="7" fill="hold">
                            <p:stCondLst>
                              <p:cond delay="20166"/>
                            </p:stCondLst>
                            <p:childTnLst>
                              <p:par>
                                <p:cTn id="8" presetID="1" presetClass="mediacall" presetSubtype="0" fill="hold" nodeType="afterEffect">
                                  <p:stCondLst>
                                    <p:cond delay="0"/>
                                  </p:stCondLst>
                                  <p:childTnLst>
                                    <p:cmd type="call" cmd="playFrom(0.0)">
                                      <p:cBhvr>
                                        <p:cTn id="9" dur="20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p:cTn id="16" fill="hold" display="0">
                  <p:stCondLst>
                    <p:cond delay="indefinite"/>
                  </p:stCondLst>
                  <p:endCondLst>
                    <p:cond evt="onNext" delay="0">
                      <p:tgtEl>
                        <p:sldTgt/>
                      </p:tgtEl>
                    </p:cond>
                    <p:cond evt="onPrev" delay="0">
                      <p:tgtEl>
                        <p:sldTgt/>
                      </p:tgtEl>
                    </p:cond>
                  </p:end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312333" y="50792"/>
            <a:ext cx="6714066" cy="6832641"/>
          </a:xfrm>
          <a:prstGeom prst="rect">
            <a:avLst/>
          </a:prstGeom>
          <a:noFill/>
          <a:effectLst>
            <a:outerShdw blurRad="50800" dist="38100" dir="2700000">
              <a:srgbClr val="000000">
                <a:alpha val="43000"/>
              </a:srgbClr>
            </a:outerShdw>
          </a:effectLst>
        </p:spPr>
        <p:txBody>
          <a:bodyPr wrap="square" rtlCol="0">
            <a:spAutoFit/>
          </a:bodyPr>
          <a:lstStyle/>
          <a:p>
            <a:pPr algn="ctr"/>
            <a:r>
              <a:rPr lang="en-US" sz="2400" dirty="0" smtClean="0">
                <a:solidFill>
                  <a:srgbClr val="FFFF00"/>
                </a:solidFill>
                <a:latin typeface="Comic Sans MS"/>
                <a:cs typeface="Comic Sans MS"/>
              </a:rPr>
              <a:t>Conclusions</a:t>
            </a:r>
          </a:p>
          <a:p>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2011 is the major </a:t>
            </a:r>
            <a:r>
              <a:rPr lang="en-US" dirty="0" smtClean="0">
                <a:solidFill>
                  <a:srgbClr val="FFFF00"/>
                </a:solidFill>
                <a:latin typeface="Comic Sans MS"/>
                <a:cs typeface="Comic Sans MS"/>
              </a:rPr>
              <a:t>field </a:t>
            </a:r>
            <a:r>
              <a:rPr lang="en-US" dirty="0" smtClean="0">
                <a:solidFill>
                  <a:srgbClr val="FFFF00"/>
                </a:solidFill>
                <a:latin typeface="Comic Sans MS"/>
                <a:cs typeface="Comic Sans MS"/>
              </a:rPr>
              <a:t>season, with a </a:t>
            </a:r>
            <a:r>
              <a:rPr lang="en-US" dirty="0" smtClean="0">
                <a:solidFill>
                  <a:srgbClr val="FFFF00"/>
                </a:solidFill>
                <a:latin typeface="Comic Sans MS"/>
                <a:cs typeface="Comic Sans MS"/>
              </a:rPr>
              <a:t>glider </a:t>
            </a:r>
            <a:r>
              <a:rPr lang="en-US" dirty="0" smtClean="0">
                <a:solidFill>
                  <a:srgbClr val="FFFF00"/>
                </a:solidFill>
                <a:latin typeface="Comic Sans MS"/>
                <a:cs typeface="Comic Sans MS"/>
              </a:rPr>
              <a:t>fleet to be deployed </a:t>
            </a:r>
            <a:r>
              <a:rPr lang="en-US" dirty="0" smtClean="0">
                <a:solidFill>
                  <a:srgbClr val="FFFF00"/>
                </a:solidFill>
                <a:latin typeface="Comic Sans MS"/>
                <a:cs typeface="Comic Sans MS"/>
              </a:rPr>
              <a:t>in January 2011.  The glider movements will be adjusted based on real-time data</a:t>
            </a:r>
            <a:r>
              <a:rPr lang="en-US" dirty="0" smtClean="0">
                <a:solidFill>
                  <a:srgbClr val="FFFF00"/>
                </a:solidFill>
                <a:latin typeface="Comic Sans MS"/>
                <a:cs typeface="Comic Sans MS"/>
              </a:rPr>
              <a:t> from radio</a:t>
            </a:r>
            <a:r>
              <a:rPr lang="en-US" dirty="0" smtClean="0">
                <a:solidFill>
                  <a:srgbClr val="FFFF00"/>
                </a:solidFill>
                <a:latin typeface="Comic Sans MS"/>
                <a:cs typeface="Comic Sans MS"/>
              </a:rPr>
              <a:t>-tagged penguin data.</a:t>
            </a:r>
          </a:p>
          <a:p>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Satellite derived</a:t>
            </a:r>
            <a:r>
              <a:rPr lang="en-US" dirty="0" smtClean="0">
                <a:solidFill>
                  <a:srgbClr val="FFFF00"/>
                </a:solidFill>
                <a:latin typeface="Comic Sans MS"/>
                <a:cs typeface="Comic Sans MS"/>
              </a:rPr>
              <a:t> water masses will </a:t>
            </a:r>
            <a:r>
              <a:rPr lang="en-US" dirty="0" smtClean="0">
                <a:solidFill>
                  <a:srgbClr val="FFFF00"/>
                </a:solidFill>
                <a:latin typeface="Comic Sans MS"/>
                <a:cs typeface="Comic Sans MS"/>
              </a:rPr>
              <a:t>be used to map the outer boundary sampling regimes</a:t>
            </a:r>
          </a:p>
          <a:p>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The glider fleet will be outfitted to measure:</a:t>
            </a:r>
          </a:p>
          <a:p>
            <a:r>
              <a:rPr lang="en-US" dirty="0" smtClean="0">
                <a:solidFill>
                  <a:srgbClr val="FFFF00"/>
                </a:solidFill>
                <a:latin typeface="Comic Sans MS"/>
                <a:cs typeface="Comic Sans MS"/>
              </a:rPr>
              <a:t>	-Phytoplankton biomass (</a:t>
            </a:r>
            <a:r>
              <a:rPr lang="en-US" dirty="0" err="1" smtClean="0">
                <a:solidFill>
                  <a:srgbClr val="FFFF00"/>
                </a:solidFill>
                <a:latin typeface="Comic Sans MS"/>
                <a:cs typeface="Comic Sans MS"/>
              </a:rPr>
              <a:t>fluorometry</a:t>
            </a:r>
            <a:r>
              <a:rPr lang="en-US" dirty="0" smtClean="0">
                <a:solidFill>
                  <a:srgbClr val="FFFF00"/>
                </a:solidFill>
                <a:latin typeface="Comic Sans MS"/>
                <a:cs typeface="Comic Sans MS"/>
              </a:rPr>
              <a:t>)</a:t>
            </a:r>
          </a:p>
          <a:p>
            <a:r>
              <a:rPr lang="en-US" dirty="0" smtClean="0">
                <a:solidFill>
                  <a:srgbClr val="FFFF00"/>
                </a:solidFill>
                <a:latin typeface="Comic Sans MS"/>
                <a:cs typeface="Comic Sans MS"/>
              </a:rPr>
              <a:t>	-Penguin “poop plumes” (Colored dissolved organic matter 		fluorescence)</a:t>
            </a:r>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	-Particle load (backscatter)</a:t>
            </a:r>
          </a:p>
          <a:p>
            <a:r>
              <a:rPr lang="en-US" dirty="0" smtClean="0">
                <a:solidFill>
                  <a:srgbClr val="FFFF00"/>
                </a:solidFill>
                <a:latin typeface="Comic Sans MS"/>
                <a:cs typeface="Comic Sans MS"/>
              </a:rPr>
              <a:t>	-Phytoplankton physiology (Fv/Fm)</a:t>
            </a:r>
          </a:p>
          <a:p>
            <a:r>
              <a:rPr lang="en-US" dirty="0" smtClean="0">
                <a:solidFill>
                  <a:srgbClr val="FFFF00"/>
                </a:solidFill>
                <a:latin typeface="Comic Sans MS"/>
                <a:cs typeface="Comic Sans MS"/>
              </a:rPr>
              <a:t>	-Ecosystem metabolism (oxygen)</a:t>
            </a:r>
          </a:p>
          <a:p>
            <a:r>
              <a:rPr lang="en-US" dirty="0" smtClean="0">
                <a:solidFill>
                  <a:srgbClr val="FFFF00"/>
                </a:solidFill>
                <a:latin typeface="Comic Sans MS"/>
                <a:cs typeface="Comic Sans MS"/>
              </a:rPr>
              <a:t>	-Zooplankton load (acoustic backscatter</a:t>
            </a:r>
            <a:r>
              <a:rPr lang="en-US" dirty="0" smtClean="0">
                <a:solidFill>
                  <a:srgbClr val="FFFF00"/>
                </a:solidFill>
                <a:latin typeface="Comic Sans MS"/>
                <a:cs typeface="Comic Sans MS"/>
              </a:rPr>
              <a:t>)</a:t>
            </a:r>
          </a:p>
          <a:p>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Use real-time data to enable adaptive sampling.</a:t>
            </a:r>
          </a:p>
          <a:p>
            <a:endParaRPr lang="en-US" dirty="0" smtClean="0">
              <a:solidFill>
                <a:srgbClr val="FFFF00"/>
              </a:solidFill>
              <a:latin typeface="Comic Sans MS"/>
              <a:cs typeface="Comic Sans MS"/>
            </a:endParaRPr>
          </a:p>
          <a:p>
            <a:r>
              <a:rPr lang="en-US" dirty="0" smtClean="0">
                <a:solidFill>
                  <a:srgbClr val="FFFF00"/>
                </a:solidFill>
                <a:latin typeface="Comic Sans MS"/>
                <a:cs typeface="Comic Sans MS"/>
              </a:rPr>
              <a:t>Use penguin “water” to assess how the populations might be migrating to the south as permanent and annual sea ice decreases</a:t>
            </a:r>
            <a:endParaRPr lang="en-US"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 name="Slide Number Placeholder 3"/>
          <p:cNvSpPr>
            <a:spLocks noGrp="1"/>
          </p:cNvSpPr>
          <p:nvPr>
            <p:ph type="sldNum" sz="quarter" idx="12"/>
          </p:nvPr>
        </p:nvSpPr>
        <p:spPr/>
        <p:txBody>
          <a:bodyPr/>
          <a:lstStyle/>
          <a:p>
            <a:fld id="{9A4B4229-DF72-FE46-A131-D44F52E92CF1}" type="slidenum">
              <a:rPr lang="en-US"/>
              <a:pPr/>
              <a:t>25</a:t>
            </a:fld>
            <a:endParaRPr lang="en-US"/>
          </a:p>
        </p:txBody>
      </p:sp>
      <p:sp>
        <p:nvSpPr>
          <p:cNvPr id="25602" name="Text Box 2"/>
          <p:cNvSpPr txBox="1">
            <a:spLocks noChangeArrowheads="1"/>
          </p:cNvSpPr>
          <p:nvPr/>
        </p:nvSpPr>
        <p:spPr bwMode="auto">
          <a:xfrm>
            <a:off x="304800" y="0"/>
            <a:ext cx="8305800" cy="822325"/>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2400" b="1">
                <a:solidFill>
                  <a:srgbClr val="FFFF00"/>
                </a:solidFill>
                <a:effectLst>
                  <a:outerShdw blurRad="38100" dist="38100" dir="2700000" algn="tl">
                    <a:srgbClr val="000000"/>
                  </a:outerShdw>
                </a:effectLst>
                <a:latin typeface="Comic Sans MS" pitchFamily="-106" charset="0"/>
              </a:rPr>
              <a:t>North to South Changes in Antarctic silverfish (</a:t>
            </a:r>
            <a:r>
              <a:rPr lang="en-US" sz="2400" b="1" i="1">
                <a:solidFill>
                  <a:srgbClr val="FFFF00"/>
                </a:solidFill>
                <a:effectLst>
                  <a:outerShdw blurRad="38100" dist="38100" dir="2700000" algn="tl">
                    <a:srgbClr val="000000"/>
                  </a:outerShdw>
                </a:effectLst>
                <a:latin typeface="Comic Sans MS" pitchFamily="-106" charset="0"/>
              </a:rPr>
              <a:t>Pleuragramma antarctica) </a:t>
            </a:r>
            <a:r>
              <a:rPr lang="en-US" sz="2400" b="1">
                <a:solidFill>
                  <a:srgbClr val="FFFF00"/>
                </a:solidFill>
                <a:effectLst>
                  <a:outerShdw blurRad="38100" dist="38100" dir="2700000" algn="tl">
                    <a:srgbClr val="000000"/>
                  </a:outerShdw>
                </a:effectLst>
                <a:latin typeface="Comic Sans MS" pitchFamily="-106" charset="0"/>
              </a:rPr>
              <a:t>Populations</a:t>
            </a:r>
          </a:p>
        </p:txBody>
      </p:sp>
      <p:sp>
        <p:nvSpPr>
          <p:cNvPr id="25603" name="Line 3"/>
          <p:cNvSpPr>
            <a:spLocks noChangeShapeType="1"/>
          </p:cNvSpPr>
          <p:nvPr/>
        </p:nvSpPr>
        <p:spPr bwMode="auto">
          <a:xfrm>
            <a:off x="4572000" y="838200"/>
            <a:ext cx="0" cy="0"/>
          </a:xfrm>
          <a:prstGeom prst="line">
            <a:avLst/>
          </a:prstGeom>
          <a:noFill/>
          <a:ln w="9525">
            <a:solidFill>
              <a:schemeClr val="tx1"/>
            </a:solidFill>
            <a:round/>
            <a:headEnd/>
            <a:tailEnd type="triangle" w="med" len="med"/>
          </a:ln>
          <a:effectLst/>
        </p:spPr>
        <p:txBody>
          <a:bodyPr>
            <a:prstTxWarp prst="textNoShape">
              <a:avLst/>
            </a:prstTxWarp>
          </a:bodyPr>
          <a:lstStyle/>
          <a:p>
            <a:endParaRPr lang="en-US"/>
          </a:p>
        </p:txBody>
      </p:sp>
      <p:pic>
        <p:nvPicPr>
          <p:cNvPr id="25604" name="Picture 4" descr="Adelie"/>
          <p:cNvPicPr>
            <a:picLocks noChangeAspect="1" noChangeArrowheads="1"/>
          </p:cNvPicPr>
          <p:nvPr/>
        </p:nvPicPr>
        <p:blipFill>
          <a:blip r:embed="rId4"/>
          <a:srcRect/>
          <a:stretch>
            <a:fillRect/>
          </a:stretch>
        </p:blipFill>
        <p:spPr bwMode="auto">
          <a:xfrm>
            <a:off x="228600" y="1066800"/>
            <a:ext cx="1524000" cy="1143000"/>
          </a:xfrm>
          <a:prstGeom prst="rect">
            <a:avLst/>
          </a:prstGeom>
          <a:noFill/>
        </p:spPr>
      </p:pic>
      <p:pic>
        <p:nvPicPr>
          <p:cNvPr id="25605" name="Picture 5" descr="Krill Strainer"/>
          <p:cNvPicPr>
            <a:picLocks noChangeAspect="1" noChangeArrowheads="1"/>
          </p:cNvPicPr>
          <p:nvPr/>
        </p:nvPicPr>
        <p:blipFill>
          <a:blip r:embed="rId5"/>
          <a:srcRect/>
          <a:stretch>
            <a:fillRect/>
          </a:stretch>
        </p:blipFill>
        <p:spPr bwMode="auto">
          <a:xfrm>
            <a:off x="1905000" y="1219200"/>
            <a:ext cx="1600200" cy="1200150"/>
          </a:xfrm>
          <a:prstGeom prst="rect">
            <a:avLst/>
          </a:prstGeom>
          <a:noFill/>
        </p:spPr>
      </p:pic>
      <p:grpSp>
        <p:nvGrpSpPr>
          <p:cNvPr id="2" name="Group 6"/>
          <p:cNvGrpSpPr>
            <a:grpSpLocks/>
          </p:cNvGrpSpPr>
          <p:nvPr/>
        </p:nvGrpSpPr>
        <p:grpSpPr bwMode="auto">
          <a:xfrm>
            <a:off x="4114800" y="762000"/>
            <a:ext cx="4876800" cy="3733800"/>
            <a:chOff x="816" y="480"/>
            <a:chExt cx="4416" cy="3072"/>
          </a:xfrm>
        </p:grpSpPr>
        <p:pic>
          <p:nvPicPr>
            <p:cNvPr id="25607" name="Picture 7" descr="migration"/>
            <p:cNvPicPr>
              <a:picLocks noChangeAspect="1" noChangeArrowheads="1"/>
            </p:cNvPicPr>
            <p:nvPr/>
          </p:nvPicPr>
          <p:blipFill>
            <a:blip r:embed="rId6"/>
            <a:srcRect/>
            <a:stretch>
              <a:fillRect/>
            </a:stretch>
          </p:blipFill>
          <p:spPr bwMode="auto">
            <a:xfrm>
              <a:off x="816" y="480"/>
              <a:ext cx="4416" cy="3003"/>
            </a:xfrm>
            <a:prstGeom prst="rect">
              <a:avLst/>
            </a:prstGeom>
            <a:noFill/>
            <a:ln w="9525">
              <a:noFill/>
              <a:miter lim="800000"/>
              <a:headEnd/>
              <a:tailEnd/>
            </a:ln>
          </p:spPr>
        </p:pic>
        <p:sp>
          <p:nvSpPr>
            <p:cNvPr id="25608" name="Freeform 8"/>
            <p:cNvSpPr>
              <a:spLocks/>
            </p:cNvSpPr>
            <p:nvPr/>
          </p:nvSpPr>
          <p:spPr bwMode="auto">
            <a:xfrm>
              <a:off x="1336" y="1782"/>
              <a:ext cx="2420" cy="1770"/>
            </a:xfrm>
            <a:custGeom>
              <a:avLst/>
              <a:gdLst/>
              <a:ahLst/>
              <a:cxnLst>
                <a:cxn ang="0">
                  <a:pos x="1437" y="97"/>
                </a:cxn>
                <a:cxn ang="0">
                  <a:pos x="1409" y="154"/>
                </a:cxn>
                <a:cxn ang="0">
                  <a:pos x="1135" y="305"/>
                </a:cxn>
                <a:cxn ang="0">
                  <a:pos x="1097" y="342"/>
                </a:cxn>
                <a:cxn ang="0">
                  <a:pos x="814" y="437"/>
                </a:cxn>
                <a:cxn ang="0">
                  <a:pos x="767" y="475"/>
                </a:cxn>
                <a:cxn ang="0">
                  <a:pos x="710" y="550"/>
                </a:cxn>
                <a:cxn ang="0">
                  <a:pos x="663" y="635"/>
                </a:cxn>
                <a:cxn ang="0">
                  <a:pos x="568" y="730"/>
                </a:cxn>
                <a:cxn ang="0">
                  <a:pos x="493" y="824"/>
                </a:cxn>
                <a:cxn ang="0">
                  <a:pos x="191" y="994"/>
                </a:cxn>
                <a:cxn ang="0">
                  <a:pos x="87" y="1060"/>
                </a:cxn>
                <a:cxn ang="0">
                  <a:pos x="68" y="1995"/>
                </a:cxn>
                <a:cxn ang="0">
                  <a:pos x="474" y="2023"/>
                </a:cxn>
                <a:cxn ang="0">
                  <a:pos x="2041" y="2070"/>
                </a:cxn>
                <a:cxn ang="0">
                  <a:pos x="2249" y="2042"/>
                </a:cxn>
                <a:cxn ang="0">
                  <a:pos x="3137" y="2052"/>
                </a:cxn>
                <a:cxn ang="0">
                  <a:pos x="3099" y="1976"/>
                </a:cxn>
                <a:cxn ang="0">
                  <a:pos x="2939" y="1872"/>
                </a:cxn>
                <a:cxn ang="0">
                  <a:pos x="2778" y="1740"/>
                </a:cxn>
                <a:cxn ang="0">
                  <a:pos x="2787" y="1693"/>
                </a:cxn>
                <a:cxn ang="0">
                  <a:pos x="2872" y="1589"/>
                </a:cxn>
                <a:cxn ang="0">
                  <a:pos x="2948" y="1476"/>
                </a:cxn>
                <a:cxn ang="0">
                  <a:pos x="3014" y="1409"/>
                </a:cxn>
                <a:cxn ang="0">
                  <a:pos x="3071" y="1353"/>
                </a:cxn>
                <a:cxn ang="0">
                  <a:pos x="2854" y="1353"/>
                </a:cxn>
                <a:cxn ang="0">
                  <a:pos x="2731" y="1391"/>
                </a:cxn>
                <a:cxn ang="0">
                  <a:pos x="2551" y="1277"/>
                </a:cxn>
                <a:cxn ang="0">
                  <a:pos x="2466" y="1476"/>
                </a:cxn>
                <a:cxn ang="0">
                  <a:pos x="2353" y="1391"/>
                </a:cxn>
                <a:cxn ang="0">
                  <a:pos x="2306" y="1306"/>
                </a:cxn>
                <a:cxn ang="0">
                  <a:pos x="2164" y="1306"/>
                </a:cxn>
                <a:cxn ang="0">
                  <a:pos x="2013" y="1211"/>
                </a:cxn>
                <a:cxn ang="0">
                  <a:pos x="2126" y="1126"/>
                </a:cxn>
                <a:cxn ang="0">
                  <a:pos x="2032" y="1022"/>
                </a:cxn>
                <a:cxn ang="0">
                  <a:pos x="1966" y="928"/>
                </a:cxn>
                <a:cxn ang="0">
                  <a:pos x="1872" y="815"/>
                </a:cxn>
                <a:cxn ang="0">
                  <a:pos x="2117" y="673"/>
                </a:cxn>
                <a:cxn ang="0">
                  <a:pos x="2117" y="607"/>
                </a:cxn>
                <a:cxn ang="0">
                  <a:pos x="2079" y="475"/>
                </a:cxn>
                <a:cxn ang="0">
                  <a:pos x="1720" y="408"/>
                </a:cxn>
                <a:cxn ang="0">
                  <a:pos x="1720" y="541"/>
                </a:cxn>
                <a:cxn ang="0">
                  <a:pos x="1560" y="437"/>
                </a:cxn>
                <a:cxn ang="0">
                  <a:pos x="1513" y="399"/>
                </a:cxn>
                <a:cxn ang="0">
                  <a:pos x="1428" y="248"/>
                </a:cxn>
                <a:cxn ang="0">
                  <a:pos x="1541" y="267"/>
                </a:cxn>
                <a:cxn ang="0">
                  <a:pos x="1560" y="191"/>
                </a:cxn>
                <a:cxn ang="0">
                  <a:pos x="1484" y="125"/>
                </a:cxn>
                <a:cxn ang="0">
                  <a:pos x="1494" y="31"/>
                </a:cxn>
                <a:cxn ang="0">
                  <a:pos x="1437" y="2"/>
                </a:cxn>
              </a:cxnLst>
              <a:rect l="0" t="0" r="r" b="b"/>
              <a:pathLst>
                <a:path w="3157" h="2179">
                  <a:moveTo>
                    <a:pt x="1447" y="12"/>
                  </a:moveTo>
                  <a:cubicBezTo>
                    <a:pt x="1444" y="40"/>
                    <a:pt x="1444" y="69"/>
                    <a:pt x="1437" y="97"/>
                  </a:cubicBezTo>
                  <a:cubicBezTo>
                    <a:pt x="1434" y="108"/>
                    <a:pt x="1423" y="115"/>
                    <a:pt x="1418" y="125"/>
                  </a:cubicBezTo>
                  <a:cubicBezTo>
                    <a:pt x="1414" y="134"/>
                    <a:pt x="1416" y="147"/>
                    <a:pt x="1409" y="154"/>
                  </a:cubicBezTo>
                  <a:cubicBezTo>
                    <a:pt x="1360" y="203"/>
                    <a:pt x="1310" y="210"/>
                    <a:pt x="1248" y="229"/>
                  </a:cubicBezTo>
                  <a:cubicBezTo>
                    <a:pt x="1214" y="252"/>
                    <a:pt x="1174" y="291"/>
                    <a:pt x="1135" y="305"/>
                  </a:cubicBezTo>
                  <a:cubicBezTo>
                    <a:pt x="1132" y="314"/>
                    <a:pt x="1133" y="326"/>
                    <a:pt x="1126" y="333"/>
                  </a:cubicBezTo>
                  <a:cubicBezTo>
                    <a:pt x="1119" y="340"/>
                    <a:pt x="1107" y="339"/>
                    <a:pt x="1097" y="342"/>
                  </a:cubicBezTo>
                  <a:cubicBezTo>
                    <a:pt x="1015" y="369"/>
                    <a:pt x="1112" y="349"/>
                    <a:pt x="918" y="361"/>
                  </a:cubicBezTo>
                  <a:cubicBezTo>
                    <a:pt x="870" y="378"/>
                    <a:pt x="854" y="410"/>
                    <a:pt x="814" y="437"/>
                  </a:cubicBezTo>
                  <a:cubicBezTo>
                    <a:pt x="808" y="446"/>
                    <a:pt x="804" y="458"/>
                    <a:pt x="795" y="465"/>
                  </a:cubicBezTo>
                  <a:cubicBezTo>
                    <a:pt x="787" y="471"/>
                    <a:pt x="774" y="468"/>
                    <a:pt x="767" y="475"/>
                  </a:cubicBezTo>
                  <a:cubicBezTo>
                    <a:pt x="760" y="482"/>
                    <a:pt x="762" y="494"/>
                    <a:pt x="757" y="503"/>
                  </a:cubicBezTo>
                  <a:cubicBezTo>
                    <a:pt x="741" y="534"/>
                    <a:pt x="738" y="531"/>
                    <a:pt x="710" y="550"/>
                  </a:cubicBezTo>
                  <a:cubicBezTo>
                    <a:pt x="697" y="569"/>
                    <a:pt x="679" y="585"/>
                    <a:pt x="672" y="607"/>
                  </a:cubicBezTo>
                  <a:cubicBezTo>
                    <a:pt x="669" y="616"/>
                    <a:pt x="669" y="627"/>
                    <a:pt x="663" y="635"/>
                  </a:cubicBezTo>
                  <a:cubicBezTo>
                    <a:pt x="656" y="644"/>
                    <a:pt x="644" y="648"/>
                    <a:pt x="635" y="654"/>
                  </a:cubicBezTo>
                  <a:cubicBezTo>
                    <a:pt x="591" y="721"/>
                    <a:pt x="616" y="698"/>
                    <a:pt x="568" y="730"/>
                  </a:cubicBezTo>
                  <a:cubicBezTo>
                    <a:pt x="540" y="819"/>
                    <a:pt x="586" y="695"/>
                    <a:pt x="531" y="777"/>
                  </a:cubicBezTo>
                  <a:cubicBezTo>
                    <a:pt x="494" y="832"/>
                    <a:pt x="552" y="805"/>
                    <a:pt x="493" y="824"/>
                  </a:cubicBezTo>
                  <a:cubicBezTo>
                    <a:pt x="421" y="872"/>
                    <a:pt x="364" y="888"/>
                    <a:pt x="276" y="900"/>
                  </a:cubicBezTo>
                  <a:cubicBezTo>
                    <a:pt x="229" y="915"/>
                    <a:pt x="217" y="955"/>
                    <a:pt x="191" y="994"/>
                  </a:cubicBezTo>
                  <a:cubicBezTo>
                    <a:pt x="185" y="1003"/>
                    <a:pt x="183" y="1018"/>
                    <a:pt x="172" y="1022"/>
                  </a:cubicBezTo>
                  <a:cubicBezTo>
                    <a:pt x="142" y="1033"/>
                    <a:pt x="118" y="1050"/>
                    <a:pt x="87" y="1060"/>
                  </a:cubicBezTo>
                  <a:cubicBezTo>
                    <a:pt x="0" y="1188"/>
                    <a:pt x="64" y="1349"/>
                    <a:pt x="68" y="1504"/>
                  </a:cubicBezTo>
                  <a:cubicBezTo>
                    <a:pt x="65" y="1608"/>
                    <a:pt x="49" y="1878"/>
                    <a:pt x="68" y="1995"/>
                  </a:cubicBezTo>
                  <a:cubicBezTo>
                    <a:pt x="70" y="2005"/>
                    <a:pt x="86" y="2003"/>
                    <a:pt x="96" y="2004"/>
                  </a:cubicBezTo>
                  <a:cubicBezTo>
                    <a:pt x="222" y="2013"/>
                    <a:pt x="474" y="2023"/>
                    <a:pt x="474" y="2023"/>
                  </a:cubicBezTo>
                  <a:cubicBezTo>
                    <a:pt x="911" y="2179"/>
                    <a:pt x="1250" y="2047"/>
                    <a:pt x="1843" y="2052"/>
                  </a:cubicBezTo>
                  <a:cubicBezTo>
                    <a:pt x="1961" y="2080"/>
                    <a:pt x="1751" y="2033"/>
                    <a:pt x="2041" y="2070"/>
                  </a:cubicBezTo>
                  <a:cubicBezTo>
                    <a:pt x="2061" y="2073"/>
                    <a:pt x="2098" y="2089"/>
                    <a:pt x="2098" y="2089"/>
                  </a:cubicBezTo>
                  <a:cubicBezTo>
                    <a:pt x="2148" y="2072"/>
                    <a:pt x="2199" y="2060"/>
                    <a:pt x="2249" y="2042"/>
                  </a:cubicBezTo>
                  <a:cubicBezTo>
                    <a:pt x="2548" y="2053"/>
                    <a:pt x="2582" y="2060"/>
                    <a:pt x="2910" y="2052"/>
                  </a:cubicBezTo>
                  <a:cubicBezTo>
                    <a:pt x="2971" y="2059"/>
                    <a:pt x="3089" y="2078"/>
                    <a:pt x="3137" y="2052"/>
                  </a:cubicBezTo>
                  <a:cubicBezTo>
                    <a:pt x="3157" y="2041"/>
                    <a:pt x="3137" y="2005"/>
                    <a:pt x="3127" y="1985"/>
                  </a:cubicBezTo>
                  <a:cubicBezTo>
                    <a:pt x="3123" y="1976"/>
                    <a:pt x="3109" y="1978"/>
                    <a:pt x="3099" y="1976"/>
                  </a:cubicBezTo>
                  <a:cubicBezTo>
                    <a:pt x="3063" y="1967"/>
                    <a:pt x="3030" y="1959"/>
                    <a:pt x="2995" y="1948"/>
                  </a:cubicBezTo>
                  <a:cubicBezTo>
                    <a:pt x="3017" y="1883"/>
                    <a:pt x="2990" y="1890"/>
                    <a:pt x="2939" y="1872"/>
                  </a:cubicBezTo>
                  <a:cubicBezTo>
                    <a:pt x="2904" y="1774"/>
                    <a:pt x="2948" y="1921"/>
                    <a:pt x="2948" y="1815"/>
                  </a:cubicBezTo>
                  <a:cubicBezTo>
                    <a:pt x="2948" y="1719"/>
                    <a:pt x="2843" y="1745"/>
                    <a:pt x="2778" y="1740"/>
                  </a:cubicBezTo>
                  <a:cubicBezTo>
                    <a:pt x="2772" y="1731"/>
                    <a:pt x="2757" y="1723"/>
                    <a:pt x="2759" y="1712"/>
                  </a:cubicBezTo>
                  <a:cubicBezTo>
                    <a:pt x="2761" y="1701"/>
                    <a:pt x="2779" y="1701"/>
                    <a:pt x="2787" y="1693"/>
                  </a:cubicBezTo>
                  <a:cubicBezTo>
                    <a:pt x="2795" y="1685"/>
                    <a:pt x="2800" y="1674"/>
                    <a:pt x="2806" y="1664"/>
                  </a:cubicBezTo>
                  <a:cubicBezTo>
                    <a:pt x="2784" y="1597"/>
                    <a:pt x="2817" y="1602"/>
                    <a:pt x="2872" y="1589"/>
                  </a:cubicBezTo>
                  <a:cubicBezTo>
                    <a:pt x="2936" y="1492"/>
                    <a:pt x="2836" y="1633"/>
                    <a:pt x="2929" y="1542"/>
                  </a:cubicBezTo>
                  <a:cubicBezTo>
                    <a:pt x="2940" y="1532"/>
                    <a:pt x="2941" y="1485"/>
                    <a:pt x="2948" y="1476"/>
                  </a:cubicBezTo>
                  <a:cubicBezTo>
                    <a:pt x="2954" y="1468"/>
                    <a:pt x="2967" y="1469"/>
                    <a:pt x="2976" y="1466"/>
                  </a:cubicBezTo>
                  <a:cubicBezTo>
                    <a:pt x="2989" y="1447"/>
                    <a:pt x="3001" y="1428"/>
                    <a:pt x="3014" y="1409"/>
                  </a:cubicBezTo>
                  <a:cubicBezTo>
                    <a:pt x="3023" y="1396"/>
                    <a:pt x="3041" y="1392"/>
                    <a:pt x="3052" y="1381"/>
                  </a:cubicBezTo>
                  <a:cubicBezTo>
                    <a:pt x="3060" y="1373"/>
                    <a:pt x="3065" y="1362"/>
                    <a:pt x="3071" y="1353"/>
                  </a:cubicBezTo>
                  <a:cubicBezTo>
                    <a:pt x="3048" y="1267"/>
                    <a:pt x="3044" y="1287"/>
                    <a:pt x="2939" y="1296"/>
                  </a:cubicBezTo>
                  <a:cubicBezTo>
                    <a:pt x="2873" y="1340"/>
                    <a:pt x="2901" y="1321"/>
                    <a:pt x="2854" y="1353"/>
                  </a:cubicBezTo>
                  <a:cubicBezTo>
                    <a:pt x="2843" y="1360"/>
                    <a:pt x="2828" y="1358"/>
                    <a:pt x="2816" y="1362"/>
                  </a:cubicBezTo>
                  <a:cubicBezTo>
                    <a:pt x="2791" y="1369"/>
                    <a:pt x="2758" y="1382"/>
                    <a:pt x="2731" y="1391"/>
                  </a:cubicBezTo>
                  <a:cubicBezTo>
                    <a:pt x="2585" y="1376"/>
                    <a:pt x="2674" y="1392"/>
                    <a:pt x="2589" y="1334"/>
                  </a:cubicBezTo>
                  <a:cubicBezTo>
                    <a:pt x="2568" y="1268"/>
                    <a:pt x="2598" y="1348"/>
                    <a:pt x="2551" y="1277"/>
                  </a:cubicBezTo>
                  <a:cubicBezTo>
                    <a:pt x="2514" y="1222"/>
                    <a:pt x="2578" y="1274"/>
                    <a:pt x="2514" y="1230"/>
                  </a:cubicBezTo>
                  <a:cubicBezTo>
                    <a:pt x="2483" y="1316"/>
                    <a:pt x="2549" y="1422"/>
                    <a:pt x="2466" y="1476"/>
                  </a:cubicBezTo>
                  <a:cubicBezTo>
                    <a:pt x="2437" y="1470"/>
                    <a:pt x="2412" y="1471"/>
                    <a:pt x="2391" y="1447"/>
                  </a:cubicBezTo>
                  <a:cubicBezTo>
                    <a:pt x="2376" y="1430"/>
                    <a:pt x="2353" y="1391"/>
                    <a:pt x="2353" y="1391"/>
                  </a:cubicBezTo>
                  <a:cubicBezTo>
                    <a:pt x="2350" y="1381"/>
                    <a:pt x="2349" y="1371"/>
                    <a:pt x="2344" y="1362"/>
                  </a:cubicBezTo>
                  <a:cubicBezTo>
                    <a:pt x="2333" y="1342"/>
                    <a:pt x="2306" y="1306"/>
                    <a:pt x="2306" y="1306"/>
                  </a:cubicBezTo>
                  <a:cubicBezTo>
                    <a:pt x="2303" y="1293"/>
                    <a:pt x="2308" y="1272"/>
                    <a:pt x="2296" y="1268"/>
                  </a:cubicBezTo>
                  <a:cubicBezTo>
                    <a:pt x="2244" y="1250"/>
                    <a:pt x="2207" y="1291"/>
                    <a:pt x="2164" y="1306"/>
                  </a:cubicBezTo>
                  <a:cubicBezTo>
                    <a:pt x="2092" y="1297"/>
                    <a:pt x="2087" y="1315"/>
                    <a:pt x="2051" y="1268"/>
                  </a:cubicBezTo>
                  <a:cubicBezTo>
                    <a:pt x="2037" y="1250"/>
                    <a:pt x="2013" y="1211"/>
                    <a:pt x="2013" y="1211"/>
                  </a:cubicBezTo>
                  <a:cubicBezTo>
                    <a:pt x="2016" y="1195"/>
                    <a:pt x="2009" y="1172"/>
                    <a:pt x="2023" y="1164"/>
                  </a:cubicBezTo>
                  <a:cubicBezTo>
                    <a:pt x="2167" y="1077"/>
                    <a:pt x="2074" y="1207"/>
                    <a:pt x="2126" y="1126"/>
                  </a:cubicBezTo>
                  <a:cubicBezTo>
                    <a:pt x="2123" y="1107"/>
                    <a:pt x="2128" y="1085"/>
                    <a:pt x="2117" y="1069"/>
                  </a:cubicBezTo>
                  <a:cubicBezTo>
                    <a:pt x="2099" y="1044"/>
                    <a:pt x="2061" y="1032"/>
                    <a:pt x="2032" y="1022"/>
                  </a:cubicBezTo>
                  <a:cubicBezTo>
                    <a:pt x="2002" y="977"/>
                    <a:pt x="2017" y="1005"/>
                    <a:pt x="1994" y="937"/>
                  </a:cubicBezTo>
                  <a:cubicBezTo>
                    <a:pt x="1991" y="928"/>
                    <a:pt x="1975" y="931"/>
                    <a:pt x="1966" y="928"/>
                  </a:cubicBezTo>
                  <a:cubicBezTo>
                    <a:pt x="1930" y="916"/>
                    <a:pt x="1944" y="921"/>
                    <a:pt x="1909" y="900"/>
                  </a:cubicBezTo>
                  <a:cubicBezTo>
                    <a:pt x="1899" y="868"/>
                    <a:pt x="1890" y="843"/>
                    <a:pt x="1872" y="815"/>
                  </a:cubicBezTo>
                  <a:cubicBezTo>
                    <a:pt x="1893" y="703"/>
                    <a:pt x="1897" y="722"/>
                    <a:pt x="2023" y="711"/>
                  </a:cubicBezTo>
                  <a:cubicBezTo>
                    <a:pt x="2057" y="699"/>
                    <a:pt x="2086" y="694"/>
                    <a:pt x="2117" y="673"/>
                  </a:cubicBezTo>
                  <a:cubicBezTo>
                    <a:pt x="2181" y="680"/>
                    <a:pt x="2233" y="692"/>
                    <a:pt x="2296" y="701"/>
                  </a:cubicBezTo>
                  <a:cubicBezTo>
                    <a:pt x="2270" y="621"/>
                    <a:pt x="2186" y="614"/>
                    <a:pt x="2117" y="607"/>
                  </a:cubicBezTo>
                  <a:cubicBezTo>
                    <a:pt x="2126" y="578"/>
                    <a:pt x="2163" y="543"/>
                    <a:pt x="2136" y="512"/>
                  </a:cubicBezTo>
                  <a:cubicBezTo>
                    <a:pt x="2121" y="495"/>
                    <a:pt x="2079" y="475"/>
                    <a:pt x="2079" y="475"/>
                  </a:cubicBezTo>
                  <a:cubicBezTo>
                    <a:pt x="1978" y="324"/>
                    <a:pt x="2052" y="391"/>
                    <a:pt x="1758" y="380"/>
                  </a:cubicBezTo>
                  <a:cubicBezTo>
                    <a:pt x="1641" y="398"/>
                    <a:pt x="1693" y="375"/>
                    <a:pt x="1720" y="408"/>
                  </a:cubicBezTo>
                  <a:cubicBezTo>
                    <a:pt x="1726" y="416"/>
                    <a:pt x="1727" y="427"/>
                    <a:pt x="1730" y="437"/>
                  </a:cubicBezTo>
                  <a:cubicBezTo>
                    <a:pt x="1727" y="472"/>
                    <a:pt x="1742" y="514"/>
                    <a:pt x="1720" y="541"/>
                  </a:cubicBezTo>
                  <a:cubicBezTo>
                    <a:pt x="1674" y="597"/>
                    <a:pt x="1624" y="479"/>
                    <a:pt x="1617" y="475"/>
                  </a:cubicBezTo>
                  <a:cubicBezTo>
                    <a:pt x="1598" y="462"/>
                    <a:pt x="1560" y="437"/>
                    <a:pt x="1560" y="437"/>
                  </a:cubicBezTo>
                  <a:cubicBezTo>
                    <a:pt x="1554" y="427"/>
                    <a:pt x="1550" y="415"/>
                    <a:pt x="1541" y="408"/>
                  </a:cubicBezTo>
                  <a:cubicBezTo>
                    <a:pt x="1533" y="402"/>
                    <a:pt x="1520" y="406"/>
                    <a:pt x="1513" y="399"/>
                  </a:cubicBezTo>
                  <a:cubicBezTo>
                    <a:pt x="1438" y="324"/>
                    <a:pt x="1510" y="353"/>
                    <a:pt x="1447" y="333"/>
                  </a:cubicBezTo>
                  <a:cubicBezTo>
                    <a:pt x="1432" y="291"/>
                    <a:pt x="1412" y="292"/>
                    <a:pt x="1428" y="248"/>
                  </a:cubicBezTo>
                  <a:cubicBezTo>
                    <a:pt x="1492" y="264"/>
                    <a:pt x="1457" y="280"/>
                    <a:pt x="1522" y="295"/>
                  </a:cubicBezTo>
                  <a:cubicBezTo>
                    <a:pt x="1528" y="286"/>
                    <a:pt x="1541" y="278"/>
                    <a:pt x="1541" y="267"/>
                  </a:cubicBezTo>
                  <a:cubicBezTo>
                    <a:pt x="1541" y="212"/>
                    <a:pt x="1487" y="263"/>
                    <a:pt x="1550" y="220"/>
                  </a:cubicBezTo>
                  <a:cubicBezTo>
                    <a:pt x="1553" y="210"/>
                    <a:pt x="1566" y="199"/>
                    <a:pt x="1560" y="191"/>
                  </a:cubicBezTo>
                  <a:cubicBezTo>
                    <a:pt x="1547" y="173"/>
                    <a:pt x="1503" y="154"/>
                    <a:pt x="1503" y="154"/>
                  </a:cubicBezTo>
                  <a:cubicBezTo>
                    <a:pt x="1497" y="144"/>
                    <a:pt x="1484" y="137"/>
                    <a:pt x="1484" y="125"/>
                  </a:cubicBezTo>
                  <a:cubicBezTo>
                    <a:pt x="1484" y="114"/>
                    <a:pt x="1502" y="108"/>
                    <a:pt x="1503" y="97"/>
                  </a:cubicBezTo>
                  <a:cubicBezTo>
                    <a:pt x="1505" y="75"/>
                    <a:pt x="1504" y="51"/>
                    <a:pt x="1494" y="31"/>
                  </a:cubicBezTo>
                  <a:cubicBezTo>
                    <a:pt x="1489" y="22"/>
                    <a:pt x="1474" y="26"/>
                    <a:pt x="1465" y="21"/>
                  </a:cubicBezTo>
                  <a:cubicBezTo>
                    <a:pt x="1455" y="16"/>
                    <a:pt x="1447" y="7"/>
                    <a:pt x="1437" y="2"/>
                  </a:cubicBezTo>
                  <a:cubicBezTo>
                    <a:pt x="1433" y="0"/>
                    <a:pt x="1444" y="9"/>
                    <a:pt x="1447" y="12"/>
                  </a:cubicBezTo>
                  <a:close/>
                </a:path>
              </a:pathLst>
            </a:custGeom>
            <a:solidFill>
              <a:srgbClr val="33CCFF">
                <a:alpha val="57001"/>
              </a:srgbClr>
            </a:solidFill>
            <a:ln w="9525">
              <a:solidFill>
                <a:schemeClr val="tx1"/>
              </a:solidFill>
              <a:round/>
              <a:headEnd/>
              <a:tailEnd/>
            </a:ln>
            <a:effectLst/>
          </p:spPr>
          <p:txBody>
            <a:bodyPr>
              <a:prstTxWarp prst="textNoShape">
                <a:avLst/>
              </a:prstTxWarp>
            </a:bodyPr>
            <a:lstStyle/>
            <a:p>
              <a:endParaRPr lang="en-US"/>
            </a:p>
          </p:txBody>
        </p:sp>
        <p:sp>
          <p:nvSpPr>
            <p:cNvPr id="25609" name="Oval 9"/>
            <p:cNvSpPr>
              <a:spLocks noChangeArrowheads="1"/>
            </p:cNvSpPr>
            <p:nvPr/>
          </p:nvSpPr>
          <p:spPr bwMode="auto">
            <a:xfrm>
              <a:off x="2112" y="1440"/>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0" name="Oval 10"/>
            <p:cNvSpPr>
              <a:spLocks noChangeArrowheads="1"/>
            </p:cNvSpPr>
            <p:nvPr/>
          </p:nvSpPr>
          <p:spPr bwMode="auto">
            <a:xfrm>
              <a:off x="2256" y="1728"/>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1" name="Oval 11"/>
            <p:cNvSpPr>
              <a:spLocks noChangeArrowheads="1"/>
            </p:cNvSpPr>
            <p:nvPr/>
          </p:nvSpPr>
          <p:spPr bwMode="auto">
            <a:xfrm>
              <a:off x="2592" y="2112"/>
              <a:ext cx="96" cy="96"/>
            </a:xfrm>
            <a:prstGeom prst="ellipse">
              <a:avLst/>
            </a:prstGeom>
            <a:solidFill>
              <a:srgbClr val="FF0000"/>
            </a:solidFill>
            <a:ln w="28575">
              <a:solidFill>
                <a:srgbClr val="FF0000"/>
              </a:solidFill>
              <a:round/>
              <a:headEnd/>
              <a:tailEnd/>
            </a:ln>
            <a:effectLst/>
          </p:spPr>
          <p:txBody>
            <a:bodyPr wrap="none" anchor="ctr">
              <a:prstTxWarp prst="textNoShape">
                <a:avLst/>
              </a:prstTxWarp>
            </a:bodyPr>
            <a:lstStyle/>
            <a:p>
              <a:endParaRPr lang="en-US"/>
            </a:p>
          </p:txBody>
        </p:sp>
        <p:sp>
          <p:nvSpPr>
            <p:cNvPr id="25612" name="Oval 12"/>
            <p:cNvSpPr>
              <a:spLocks noChangeArrowheads="1"/>
            </p:cNvSpPr>
            <p:nvPr/>
          </p:nvSpPr>
          <p:spPr bwMode="auto">
            <a:xfrm flipV="1">
              <a:off x="2640" y="2208"/>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sp>
          <p:nvSpPr>
            <p:cNvPr id="25613" name="Oval 13"/>
            <p:cNvSpPr>
              <a:spLocks noChangeArrowheads="1"/>
            </p:cNvSpPr>
            <p:nvPr/>
          </p:nvSpPr>
          <p:spPr bwMode="auto">
            <a:xfrm flipV="1">
              <a:off x="2304" y="1824"/>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sp>
          <p:nvSpPr>
            <p:cNvPr id="25614" name="Oval 14"/>
            <p:cNvSpPr>
              <a:spLocks noChangeArrowheads="1"/>
            </p:cNvSpPr>
            <p:nvPr/>
          </p:nvSpPr>
          <p:spPr bwMode="auto">
            <a:xfrm flipV="1">
              <a:off x="2160" y="1536"/>
              <a:ext cx="48" cy="144"/>
            </a:xfrm>
            <a:prstGeom prst="ellipse">
              <a:avLst/>
            </a:prstGeom>
            <a:solidFill>
              <a:srgbClr val="FFFF00"/>
            </a:solidFill>
            <a:ln w="28575">
              <a:solidFill>
                <a:srgbClr val="FFFF00"/>
              </a:solidFill>
              <a:round/>
              <a:headEnd/>
              <a:tailEnd/>
            </a:ln>
            <a:effectLst/>
          </p:spPr>
          <p:txBody>
            <a:bodyPr wrap="none" anchor="ctr">
              <a:prstTxWarp prst="textNoShape">
                <a:avLst/>
              </a:prstTxWarp>
            </a:bodyPr>
            <a:lstStyle/>
            <a:p>
              <a:endParaRPr lang="en-US"/>
            </a:p>
          </p:txBody>
        </p:sp>
      </p:grpSp>
      <p:grpSp>
        <p:nvGrpSpPr>
          <p:cNvPr id="3" name="Group 15"/>
          <p:cNvGrpSpPr>
            <a:grpSpLocks/>
          </p:cNvGrpSpPr>
          <p:nvPr/>
        </p:nvGrpSpPr>
        <p:grpSpPr bwMode="auto">
          <a:xfrm>
            <a:off x="1447800" y="2209800"/>
            <a:ext cx="4114800" cy="2828925"/>
            <a:chOff x="912" y="1392"/>
            <a:chExt cx="2592" cy="1782"/>
          </a:xfrm>
        </p:grpSpPr>
        <p:sp>
          <p:nvSpPr>
            <p:cNvPr id="25616" name="Text Box 16"/>
            <p:cNvSpPr txBox="1">
              <a:spLocks noChangeArrowheads="1"/>
            </p:cNvSpPr>
            <p:nvPr/>
          </p:nvSpPr>
          <p:spPr bwMode="auto">
            <a:xfrm>
              <a:off x="1728" y="2112"/>
              <a:ext cx="91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a:solidFill>
                    <a:srgbClr val="FFFF00"/>
                  </a:solidFill>
                  <a:latin typeface="Tahoma" pitchFamily="-106" charset="0"/>
                </a:rPr>
                <a:t>ANVERS IS</a:t>
              </a:r>
            </a:p>
          </p:txBody>
        </p:sp>
        <p:graphicFrame>
          <p:nvGraphicFramePr>
            <p:cNvPr id="25617" name="Object 17"/>
            <p:cNvGraphicFramePr>
              <a:graphicFrameLocks noChangeAspect="1"/>
            </p:cNvGraphicFramePr>
            <p:nvPr/>
          </p:nvGraphicFramePr>
          <p:xfrm>
            <a:off x="912" y="2304"/>
            <a:ext cx="1488" cy="870"/>
          </p:xfrm>
          <a:graphic>
            <a:graphicData uri="http://schemas.openxmlformats.org/presentationml/2006/ole">
              <p:oleObj spid="_x0000_s61444" name="Chart" r:id="rId7" imgW="5362222" imgH="3127022" progId="Excel.Sheet.8">
                <p:embed/>
              </p:oleObj>
            </a:graphicData>
          </a:graphic>
        </p:graphicFrame>
        <p:sp>
          <p:nvSpPr>
            <p:cNvPr id="25618" name="Line 18"/>
            <p:cNvSpPr>
              <a:spLocks noChangeShapeType="1"/>
            </p:cNvSpPr>
            <p:nvPr/>
          </p:nvSpPr>
          <p:spPr bwMode="auto">
            <a:xfrm flipV="1">
              <a:off x="2304" y="1392"/>
              <a:ext cx="1200" cy="1152"/>
            </a:xfrm>
            <a:prstGeom prst="line">
              <a:avLst/>
            </a:prstGeom>
            <a:noFill/>
            <a:ln w="47625">
              <a:solidFill>
                <a:srgbClr val="FF00FF"/>
              </a:solidFill>
              <a:round/>
              <a:headEnd/>
              <a:tailEnd type="triangle" w="med" len="med"/>
            </a:ln>
            <a:effectLst/>
          </p:spPr>
          <p:txBody>
            <a:bodyPr>
              <a:prstTxWarp prst="textNoShape">
                <a:avLst/>
              </a:prstTxWarp>
            </a:bodyPr>
            <a:lstStyle/>
            <a:p>
              <a:endParaRPr lang="en-US"/>
            </a:p>
          </p:txBody>
        </p:sp>
      </p:grpSp>
      <p:grpSp>
        <p:nvGrpSpPr>
          <p:cNvPr id="4" name="Group 19"/>
          <p:cNvGrpSpPr>
            <a:grpSpLocks/>
          </p:cNvGrpSpPr>
          <p:nvPr/>
        </p:nvGrpSpPr>
        <p:grpSpPr bwMode="auto">
          <a:xfrm>
            <a:off x="4800600" y="3124200"/>
            <a:ext cx="3886200" cy="3059113"/>
            <a:chOff x="3024" y="1968"/>
            <a:chExt cx="2448" cy="1927"/>
          </a:xfrm>
        </p:grpSpPr>
        <p:graphicFrame>
          <p:nvGraphicFramePr>
            <p:cNvPr id="25620" name="Object 20"/>
            <p:cNvGraphicFramePr>
              <a:graphicFrameLocks noChangeAspect="1"/>
            </p:cNvGraphicFramePr>
            <p:nvPr/>
          </p:nvGraphicFramePr>
          <p:xfrm>
            <a:off x="3840" y="2928"/>
            <a:ext cx="1632" cy="967"/>
          </p:xfrm>
          <a:graphic>
            <a:graphicData uri="http://schemas.openxmlformats.org/presentationml/2006/ole">
              <p:oleObj spid="_x0000_s61442" name="Chart" r:id="rId8" imgW="5362222" imgH="3127022" progId="Excel.Sheet.8">
                <p:embed/>
              </p:oleObj>
            </a:graphicData>
          </a:graphic>
        </p:graphicFrame>
        <p:graphicFrame>
          <p:nvGraphicFramePr>
            <p:cNvPr id="25621" name="Object 21"/>
            <p:cNvGraphicFramePr>
              <a:graphicFrameLocks noChangeAspect="1"/>
            </p:cNvGraphicFramePr>
            <p:nvPr/>
          </p:nvGraphicFramePr>
          <p:xfrm>
            <a:off x="5040" y="3024"/>
            <a:ext cx="384" cy="870"/>
          </p:xfrm>
          <a:graphic>
            <a:graphicData uri="http://schemas.openxmlformats.org/presentationml/2006/ole">
              <p:oleObj spid="_x0000_s61443" name="Chart" r:id="rId9" imgW="5362222" imgH="3127022" progId="Excel.Sheet.8">
                <p:embed/>
              </p:oleObj>
            </a:graphicData>
          </a:graphic>
        </p:graphicFrame>
        <p:sp>
          <p:nvSpPr>
            <p:cNvPr id="25622" name="Text Box 22"/>
            <p:cNvSpPr txBox="1">
              <a:spLocks noChangeArrowheads="1"/>
            </p:cNvSpPr>
            <p:nvPr/>
          </p:nvSpPr>
          <p:spPr bwMode="auto">
            <a:xfrm>
              <a:off x="3024" y="2928"/>
              <a:ext cx="912" cy="192"/>
            </a:xfrm>
            <a:prstGeom prst="rect">
              <a:avLst/>
            </a:prstGeom>
            <a:noFill/>
            <a:ln w="9525">
              <a:noFill/>
              <a:miter lim="800000"/>
              <a:headEnd/>
              <a:tailEnd/>
            </a:ln>
            <a:effectLst/>
          </p:spPr>
          <p:txBody>
            <a:bodyPr>
              <a:prstTxWarp prst="textNoShape">
                <a:avLst/>
              </a:prstTxWarp>
              <a:spAutoFit/>
            </a:bodyPr>
            <a:lstStyle/>
            <a:p>
              <a:pPr>
                <a:spcBef>
                  <a:spcPct val="50000"/>
                </a:spcBef>
              </a:pPr>
              <a:r>
                <a:rPr lang="en-US" sz="1400" b="1">
                  <a:solidFill>
                    <a:srgbClr val="FFFF00"/>
                  </a:solidFill>
                  <a:latin typeface="Tahoma" pitchFamily="-106" charset="0"/>
                </a:rPr>
                <a:t>ADELAIDE IS</a:t>
              </a:r>
            </a:p>
          </p:txBody>
        </p:sp>
        <p:sp>
          <p:nvSpPr>
            <p:cNvPr id="25623" name="Line 23"/>
            <p:cNvSpPr>
              <a:spLocks noChangeShapeType="1"/>
            </p:cNvSpPr>
            <p:nvPr/>
          </p:nvSpPr>
          <p:spPr bwMode="auto">
            <a:xfrm flipH="1" flipV="1">
              <a:off x="3888" y="1968"/>
              <a:ext cx="288" cy="1104"/>
            </a:xfrm>
            <a:prstGeom prst="line">
              <a:avLst/>
            </a:prstGeom>
            <a:noFill/>
            <a:ln w="47625">
              <a:solidFill>
                <a:srgbClr val="FF00FF"/>
              </a:solidFill>
              <a:round/>
              <a:headEnd/>
              <a:tailEnd type="triangle" w="med" len="med"/>
            </a:ln>
            <a:effectLst/>
          </p:spPr>
          <p:txBody>
            <a:bodyPr>
              <a:prstTxWarp prst="textNoShape">
                <a:avLst/>
              </a:prstTxWarp>
            </a:bodyPr>
            <a:lstStyle/>
            <a:p>
              <a:endParaRPr lang="en-US"/>
            </a:p>
          </p:txBody>
        </p:sp>
      </p:grpSp>
      <p:grpSp>
        <p:nvGrpSpPr>
          <p:cNvPr id="5" name="Group 24"/>
          <p:cNvGrpSpPr>
            <a:grpSpLocks/>
          </p:cNvGrpSpPr>
          <p:nvPr/>
        </p:nvGrpSpPr>
        <p:grpSpPr bwMode="auto">
          <a:xfrm>
            <a:off x="228600" y="4876800"/>
            <a:ext cx="5181600" cy="1828800"/>
            <a:chOff x="144" y="3072"/>
            <a:chExt cx="3264" cy="1152"/>
          </a:xfrm>
        </p:grpSpPr>
        <p:pic>
          <p:nvPicPr>
            <p:cNvPr id="25625" name="Picture 25" descr="diet graphs"/>
            <p:cNvPicPr>
              <a:picLocks noChangeAspect="1" noChangeArrowheads="1"/>
            </p:cNvPicPr>
            <p:nvPr/>
          </p:nvPicPr>
          <p:blipFill>
            <a:blip r:embed="rId10"/>
            <a:srcRect t="21333" b="39999"/>
            <a:stretch>
              <a:fillRect/>
            </a:stretch>
          </p:blipFill>
          <p:spPr bwMode="auto">
            <a:xfrm>
              <a:off x="144" y="3277"/>
              <a:ext cx="3264" cy="947"/>
            </a:xfrm>
            <a:prstGeom prst="rect">
              <a:avLst/>
            </a:prstGeom>
            <a:noFill/>
          </p:spPr>
        </p:pic>
        <p:sp>
          <p:nvSpPr>
            <p:cNvPr id="25626" name="Line 26"/>
            <p:cNvSpPr>
              <a:spLocks noChangeShapeType="1"/>
            </p:cNvSpPr>
            <p:nvPr/>
          </p:nvSpPr>
          <p:spPr bwMode="auto">
            <a:xfrm flipH="1" flipV="1">
              <a:off x="1824" y="3072"/>
              <a:ext cx="48" cy="288"/>
            </a:xfrm>
            <a:prstGeom prst="line">
              <a:avLst/>
            </a:prstGeom>
            <a:noFill/>
            <a:ln w="31750">
              <a:solidFill>
                <a:srgbClr val="FF0000"/>
              </a:solidFill>
              <a:round/>
              <a:headEnd type="triangle" w="med" len="med"/>
              <a:tailEnd type="triangle" w="med" len="med"/>
            </a:ln>
            <a:effectLst/>
          </p:spPr>
          <p:txBody>
            <a:bodyPr>
              <a:prstTxWarp prst="textNoShape">
                <a:avLst/>
              </a:prstTxWarp>
            </a:bodyPr>
            <a:lstStyle/>
            <a:p>
              <a:endParaRPr lang="en-US"/>
            </a:p>
          </p:txBody>
        </p:sp>
      </p:grpSp>
      <p:pic>
        <p:nvPicPr>
          <p:cNvPr id="25627" name="Picture 27" descr="pleuragrama-adult"/>
          <p:cNvPicPr>
            <a:picLocks noChangeAspect="1" noChangeArrowheads="1"/>
          </p:cNvPicPr>
          <p:nvPr/>
        </p:nvPicPr>
        <p:blipFill>
          <a:blip r:embed="rId11"/>
          <a:srcRect/>
          <a:stretch>
            <a:fillRect/>
          </a:stretch>
        </p:blipFill>
        <p:spPr bwMode="auto">
          <a:xfrm>
            <a:off x="57150" y="2286000"/>
            <a:ext cx="1847850" cy="750888"/>
          </a:xfrm>
          <a:prstGeom prst="rect">
            <a:avLst/>
          </a:prstGeom>
          <a:noFill/>
        </p:spPr>
      </p:pic>
      <p:sp>
        <p:nvSpPr>
          <p:cNvPr id="25628" name="Text Box 28"/>
          <p:cNvSpPr txBox="1">
            <a:spLocks noChangeArrowheads="1"/>
          </p:cNvSpPr>
          <p:nvPr/>
        </p:nvSpPr>
        <p:spPr bwMode="auto">
          <a:xfrm>
            <a:off x="288925" y="3854450"/>
            <a:ext cx="946150" cy="641350"/>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rPr>
              <a:t>1994-</a:t>
            </a:r>
          </a:p>
          <a:p>
            <a:pPr algn="ctr"/>
            <a:r>
              <a:rPr lang="en-US">
                <a:solidFill>
                  <a:srgbClr val="FFFF00"/>
                </a:solidFill>
              </a:rPr>
              <a:t>present</a:t>
            </a:r>
          </a:p>
        </p:txBody>
      </p:sp>
      <p:sp>
        <p:nvSpPr>
          <p:cNvPr id="25629" name="Text Box 29"/>
          <p:cNvSpPr txBox="1">
            <a:spLocks noChangeArrowheads="1"/>
          </p:cNvSpPr>
          <p:nvPr/>
        </p:nvSpPr>
        <p:spPr bwMode="auto">
          <a:xfrm>
            <a:off x="7816850" y="6140450"/>
            <a:ext cx="946150" cy="641350"/>
          </a:xfrm>
          <a:prstGeom prst="rect">
            <a:avLst/>
          </a:prstGeom>
          <a:noFill/>
          <a:ln w="9525">
            <a:noFill/>
            <a:miter lim="800000"/>
            <a:headEnd/>
            <a:tailEnd/>
          </a:ln>
          <a:effectLst/>
        </p:spPr>
        <p:txBody>
          <a:bodyPr wrap="none">
            <a:prstTxWarp prst="textNoShape">
              <a:avLst/>
            </a:prstTxWarp>
            <a:spAutoFit/>
          </a:bodyPr>
          <a:lstStyle/>
          <a:p>
            <a:pPr algn="ctr"/>
            <a:r>
              <a:rPr lang="en-US">
                <a:solidFill>
                  <a:srgbClr val="FFFF00"/>
                </a:solidFill>
              </a:rPr>
              <a:t>1995-</a:t>
            </a:r>
          </a:p>
          <a:p>
            <a:pPr algn="ctr"/>
            <a:r>
              <a:rPr lang="en-US">
                <a:solidFill>
                  <a:srgbClr val="FFFF00"/>
                </a:solidFill>
              </a:rPr>
              <a:t>present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7" name="Group 6"/>
          <p:cNvGrpSpPr/>
          <p:nvPr/>
        </p:nvGrpSpPr>
        <p:grpSpPr>
          <a:xfrm>
            <a:off x="777926" y="196850"/>
            <a:ext cx="6667500" cy="6459141"/>
            <a:chOff x="1346200" y="398859"/>
            <a:chExt cx="6667500" cy="6459141"/>
          </a:xfrm>
        </p:grpSpPr>
        <p:pic>
          <p:nvPicPr>
            <p:cNvPr id="2" name="Picture 1"/>
            <p:cNvPicPr>
              <a:picLocks noChangeAspect="1"/>
            </p:cNvPicPr>
            <p:nvPr/>
          </p:nvPicPr>
          <p:blipFill>
            <a:blip r:embed="rId3"/>
            <a:stretch>
              <a:fillRect/>
            </a:stretch>
          </p:blipFill>
          <p:spPr>
            <a:xfrm>
              <a:off x="1346200" y="398859"/>
              <a:ext cx="6667500" cy="6459141"/>
            </a:xfrm>
            <a:prstGeom prst="rect">
              <a:avLst/>
            </a:prstGeom>
          </p:spPr>
        </p:pic>
        <p:sp>
          <p:nvSpPr>
            <p:cNvPr id="3" name="TextBox 2"/>
            <p:cNvSpPr txBox="1"/>
            <p:nvPr/>
          </p:nvSpPr>
          <p:spPr>
            <a:xfrm>
              <a:off x="2324100" y="5917168"/>
              <a:ext cx="620069" cy="369332"/>
            </a:xfrm>
            <a:prstGeom prst="rect">
              <a:avLst/>
            </a:prstGeom>
            <a:noFill/>
          </p:spPr>
          <p:txBody>
            <a:bodyPr wrap="none" rtlCol="0">
              <a:spAutoFit/>
            </a:bodyPr>
            <a:lstStyle/>
            <a:p>
              <a:r>
                <a:rPr lang="en-US" dirty="0" smtClean="0">
                  <a:solidFill>
                    <a:srgbClr val="FFFF00"/>
                  </a:solidFill>
                  <a:latin typeface="Comic Sans MS"/>
                  <a:cs typeface="Comic Sans MS"/>
                </a:rPr>
                <a:t>-0.2</a:t>
              </a:r>
              <a:endParaRPr lang="en-US" dirty="0">
                <a:solidFill>
                  <a:srgbClr val="FFFF00"/>
                </a:solidFill>
                <a:latin typeface="Comic Sans MS"/>
                <a:cs typeface="Comic Sans MS"/>
              </a:endParaRPr>
            </a:p>
          </p:txBody>
        </p:sp>
        <p:sp>
          <p:nvSpPr>
            <p:cNvPr id="4" name="TextBox 3"/>
            <p:cNvSpPr txBox="1"/>
            <p:nvPr/>
          </p:nvSpPr>
          <p:spPr>
            <a:xfrm>
              <a:off x="6248400" y="5904468"/>
              <a:ext cx="523926" cy="369332"/>
            </a:xfrm>
            <a:prstGeom prst="rect">
              <a:avLst/>
            </a:prstGeom>
            <a:noFill/>
          </p:spPr>
          <p:txBody>
            <a:bodyPr wrap="none" rtlCol="0">
              <a:spAutoFit/>
            </a:bodyPr>
            <a:lstStyle/>
            <a:p>
              <a:r>
                <a:rPr lang="en-US" dirty="0" smtClean="0">
                  <a:solidFill>
                    <a:srgbClr val="FFFF00"/>
                  </a:solidFill>
                  <a:latin typeface="Comic Sans MS"/>
                  <a:cs typeface="Comic Sans MS"/>
                </a:rPr>
                <a:t>0.2</a:t>
              </a:r>
              <a:endParaRPr lang="en-US" dirty="0">
                <a:solidFill>
                  <a:srgbClr val="FFFF00"/>
                </a:solidFill>
                <a:latin typeface="Comic Sans MS"/>
                <a:cs typeface="Comic Sans MS"/>
              </a:endParaRPr>
            </a:p>
          </p:txBody>
        </p:sp>
        <p:sp>
          <p:nvSpPr>
            <p:cNvPr id="5" name="TextBox 4"/>
            <p:cNvSpPr txBox="1"/>
            <p:nvPr/>
          </p:nvSpPr>
          <p:spPr>
            <a:xfrm>
              <a:off x="2893369" y="5752068"/>
              <a:ext cx="3350722" cy="369332"/>
            </a:xfrm>
            <a:prstGeom prst="rect">
              <a:avLst/>
            </a:prstGeom>
            <a:noFill/>
          </p:spPr>
          <p:txBody>
            <a:bodyPr wrap="none" rtlCol="0">
              <a:spAutoFit/>
            </a:bodyPr>
            <a:lstStyle/>
            <a:p>
              <a:r>
                <a:rPr lang="en-US" dirty="0" smtClean="0">
                  <a:solidFill>
                    <a:srgbClr val="FFFF00"/>
                  </a:solidFill>
                  <a:latin typeface="Comic Sans MS"/>
                  <a:cs typeface="Comic Sans MS"/>
                </a:rPr>
                <a:t>Temperature trends per year</a:t>
              </a:r>
              <a:endParaRPr lang="en-US" dirty="0">
                <a:solidFill>
                  <a:srgbClr val="FFFF00"/>
                </a:solidFill>
                <a:latin typeface="Comic Sans MS"/>
                <a:cs typeface="Comic Sans MS"/>
              </a:endParaRPr>
            </a:p>
          </p:txBody>
        </p:sp>
      </p:grpSp>
      <p:grpSp>
        <p:nvGrpSpPr>
          <p:cNvPr id="8" name="Group 7"/>
          <p:cNvGrpSpPr/>
          <p:nvPr/>
        </p:nvGrpSpPr>
        <p:grpSpPr>
          <a:xfrm>
            <a:off x="5287432" y="412750"/>
            <a:ext cx="3484033" cy="3549650"/>
            <a:chOff x="1911350" y="1085850"/>
            <a:chExt cx="5645150" cy="5170526"/>
          </a:xfrm>
        </p:grpSpPr>
        <p:sp>
          <p:nvSpPr>
            <p:cNvPr id="9" name="Rectangle 8"/>
            <p:cNvSpPr/>
            <p:nvPr/>
          </p:nvSpPr>
          <p:spPr>
            <a:xfrm>
              <a:off x="1911350" y="1085850"/>
              <a:ext cx="5645150" cy="5170526"/>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1911350" y="1085850"/>
              <a:ext cx="5645150" cy="5170526"/>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345413" y="0"/>
            <a:ext cx="6798587" cy="6858000"/>
          </a:xfrm>
          <a:prstGeom prst="rect">
            <a:avLst/>
          </a:prstGeom>
        </p:spPr>
      </p:pic>
      <p:sp>
        <p:nvSpPr>
          <p:cNvPr id="4" name="TextBox 3"/>
          <p:cNvSpPr txBox="1"/>
          <p:nvPr/>
        </p:nvSpPr>
        <p:spPr>
          <a:xfrm>
            <a:off x="76200" y="1819364"/>
            <a:ext cx="2205713" cy="3046988"/>
          </a:xfrm>
          <a:prstGeom prst="rect">
            <a:avLst/>
          </a:prstGeom>
          <a:noFill/>
        </p:spPr>
        <p:txBody>
          <a:bodyPr wrap="square" rtlCol="0">
            <a:spAutoFit/>
          </a:bodyPr>
          <a:lstStyle/>
          <a:p>
            <a:pPr algn="ctr"/>
            <a:r>
              <a:rPr lang="en-US" sz="1600" dirty="0" smtClean="0">
                <a:solidFill>
                  <a:srgbClr val="FFFF00"/>
                </a:solidFill>
                <a:latin typeface="Comic Sans MS"/>
                <a:cs typeface="Comic Sans MS"/>
              </a:rPr>
              <a:t>The West Antarctic Peninsula is the located close to the Antarctic Circumpolar Current compared to the rest of the continent. This current is</a:t>
            </a:r>
            <a:r>
              <a:rPr lang="en-US" sz="1600" dirty="0" smtClean="0">
                <a:solidFill>
                  <a:srgbClr val="FFFF00"/>
                </a:solidFill>
                <a:latin typeface="Comic Sans MS"/>
                <a:cs typeface="Comic Sans MS"/>
              </a:rPr>
              <a:t> the source </a:t>
            </a:r>
            <a:r>
              <a:rPr lang="en-US" sz="1600" dirty="0" smtClean="0">
                <a:solidFill>
                  <a:srgbClr val="FFFF00"/>
                </a:solidFill>
                <a:latin typeface="Comic Sans MS"/>
                <a:cs typeface="Comic Sans MS"/>
              </a:rPr>
              <a:t>of heat to this region as the warm is a balmy 4 </a:t>
            </a:r>
            <a:r>
              <a:rPr lang="en-US" sz="1600" dirty="0" smtClean="0">
                <a:solidFill>
                  <a:srgbClr val="FFFF00"/>
                </a:solidFill>
                <a:latin typeface="Comic Sans MS"/>
                <a:cs typeface="Comic Sans MS"/>
              </a:rPr>
              <a:t>degrees.</a:t>
            </a:r>
            <a:endParaRPr lang="en-US" sz="1600" dirty="0">
              <a:solidFill>
                <a:srgbClr val="FFFF00"/>
              </a:solidFill>
              <a:latin typeface="Comic Sans MS"/>
              <a:cs typeface="Comic Sans MS"/>
            </a:endParaRPr>
          </a:p>
        </p:txBody>
      </p:sp>
      <p:sp>
        <p:nvSpPr>
          <p:cNvPr id="5" name="Rounded Rectangle 4"/>
          <p:cNvSpPr/>
          <p:nvPr/>
        </p:nvSpPr>
        <p:spPr>
          <a:xfrm>
            <a:off x="4381500" y="2692400"/>
            <a:ext cx="355600" cy="330200"/>
          </a:xfrm>
          <a:prstGeom prst="roundRect">
            <a:avLst/>
          </a:prstGeom>
          <a:noFill/>
          <a:ln w="28575" cap="flat" cmpd="sng" algn="ctr">
            <a:solidFill>
              <a:srgbClr val="00009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54655" t="17072" r="23408" b="8562"/>
          <a:stretch>
            <a:fillRect/>
          </a:stretch>
        </p:blipFill>
        <p:spPr>
          <a:xfrm>
            <a:off x="784492" y="689745"/>
            <a:ext cx="2958125" cy="5657837"/>
          </a:xfrm>
          <a:prstGeom prst="rect">
            <a:avLst/>
          </a:prstGeom>
        </p:spPr>
      </p:pic>
      <p:pic>
        <p:nvPicPr>
          <p:cNvPr id="3" name="Picture 2"/>
          <p:cNvPicPr>
            <a:picLocks noChangeAspect="1"/>
          </p:cNvPicPr>
          <p:nvPr/>
        </p:nvPicPr>
        <p:blipFill>
          <a:blip r:embed="rId2"/>
          <a:srcRect l="76450" t="16755" b="12721"/>
          <a:stretch>
            <a:fillRect/>
          </a:stretch>
        </p:blipFill>
        <p:spPr>
          <a:xfrm>
            <a:off x="4934649" y="689745"/>
            <a:ext cx="3348711" cy="5657837"/>
          </a:xfrm>
          <a:prstGeom prst="rect">
            <a:avLst/>
          </a:prstGeom>
        </p:spPr>
      </p:pic>
      <p:sp>
        <p:nvSpPr>
          <p:cNvPr id="5" name="TextBox 4"/>
          <p:cNvSpPr txBox="1"/>
          <p:nvPr/>
        </p:nvSpPr>
        <p:spPr>
          <a:xfrm>
            <a:off x="790517" y="0"/>
            <a:ext cx="3211135" cy="646331"/>
          </a:xfrm>
          <a:prstGeom prst="rect">
            <a:avLst/>
          </a:prstGeom>
          <a:noFill/>
          <a:effectLst>
            <a:outerShdw blurRad="50800" dist="38100" dir="2700000">
              <a:srgbClr val="000000">
                <a:alpha val="43000"/>
              </a:srgbClr>
            </a:outerShdw>
          </a:effectLst>
        </p:spPr>
        <p:txBody>
          <a:bodyPr wrap="none" rtlCol="0">
            <a:spAutoFit/>
          </a:bodyPr>
          <a:lstStyle/>
          <a:p>
            <a:pPr algn="ctr"/>
            <a:r>
              <a:rPr lang="en-US" dirty="0" smtClean="0">
                <a:solidFill>
                  <a:srgbClr val="FFFF00"/>
                </a:solidFill>
                <a:latin typeface="Comic Sans MS"/>
                <a:cs typeface="Comic Sans MS"/>
              </a:rPr>
              <a:t>Winter air temperature</a:t>
            </a:r>
          </a:p>
          <a:p>
            <a:pPr algn="ctr"/>
            <a:r>
              <a:rPr lang="en-US" dirty="0" smtClean="0">
                <a:solidFill>
                  <a:srgbClr val="FFFF00"/>
                </a:solidFill>
                <a:latin typeface="Comic Sans MS"/>
                <a:cs typeface="Comic Sans MS"/>
              </a:rPr>
              <a:t>increases over the Peninsula</a:t>
            </a:r>
            <a:endParaRPr lang="en-US" dirty="0">
              <a:solidFill>
                <a:srgbClr val="FFFF00"/>
              </a:solidFill>
              <a:latin typeface="Comic Sans MS"/>
              <a:cs typeface="Comic Sans MS"/>
            </a:endParaRPr>
          </a:p>
        </p:txBody>
      </p:sp>
      <p:sp>
        <p:nvSpPr>
          <p:cNvPr id="6" name="TextBox 5"/>
          <p:cNvSpPr txBox="1"/>
          <p:nvPr/>
        </p:nvSpPr>
        <p:spPr>
          <a:xfrm>
            <a:off x="4411500" y="43414"/>
            <a:ext cx="4565861" cy="646331"/>
          </a:xfrm>
          <a:prstGeom prst="rect">
            <a:avLst/>
          </a:prstGeom>
          <a:noFill/>
          <a:effectLst>
            <a:outerShdw blurRad="50800" dist="38100" dir="2700000">
              <a:srgbClr val="000000">
                <a:alpha val="43000"/>
              </a:srgbClr>
            </a:outerShdw>
          </a:effectLst>
        </p:spPr>
        <p:txBody>
          <a:bodyPr wrap="none" rtlCol="0">
            <a:spAutoFit/>
          </a:bodyPr>
          <a:lstStyle/>
          <a:p>
            <a:pPr algn="ctr"/>
            <a:r>
              <a:rPr lang="en-US" dirty="0" smtClean="0">
                <a:solidFill>
                  <a:srgbClr val="FFFF00"/>
                </a:solidFill>
                <a:latin typeface="Comic Sans MS"/>
                <a:cs typeface="Comic Sans MS"/>
              </a:rPr>
              <a:t>Sea ice duration drops</a:t>
            </a:r>
          </a:p>
          <a:p>
            <a:pPr algn="ctr"/>
            <a:r>
              <a:rPr lang="en-US" dirty="0" smtClean="0">
                <a:solidFill>
                  <a:srgbClr val="FFFF00"/>
                </a:solidFill>
                <a:latin typeface="Comic Sans MS"/>
                <a:cs typeface="Comic Sans MS"/>
              </a:rPr>
              <a:t>Sea ice season is almost 90 days shorter</a:t>
            </a:r>
            <a:endParaRPr lang="en-US" dirty="0">
              <a:solidFill>
                <a:srgbClr val="FFFF00"/>
              </a:solidFill>
              <a:latin typeface="Comic Sans MS"/>
              <a:cs typeface="Comic Sans M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9" descr="SI_PHEN_WAP_1979.png"/>
          <p:cNvPicPr>
            <a:picLocks noChangeAspect="1"/>
          </p:cNvPicPr>
          <p:nvPr/>
        </p:nvPicPr>
        <p:blipFill>
          <a:blip r:embed="rId2"/>
          <a:srcRect/>
          <a:stretch>
            <a:fillRect/>
          </a:stretch>
        </p:blipFill>
        <p:spPr bwMode="auto">
          <a:xfrm>
            <a:off x="288608" y="1385557"/>
            <a:ext cx="4211744" cy="4212624"/>
          </a:xfrm>
          <a:prstGeom prst="rect">
            <a:avLst/>
          </a:prstGeom>
          <a:noFill/>
          <a:ln w="9525">
            <a:noFill/>
            <a:miter lim="800000"/>
            <a:headEnd/>
            <a:tailEnd/>
          </a:ln>
        </p:spPr>
      </p:pic>
      <p:pic>
        <p:nvPicPr>
          <p:cNvPr id="3" name="Picture 30" descr="SI_PHEN_WAP_2008.png"/>
          <p:cNvPicPr>
            <a:picLocks noChangeAspect="1"/>
          </p:cNvPicPr>
          <p:nvPr/>
        </p:nvPicPr>
        <p:blipFill>
          <a:blip r:embed="rId3"/>
          <a:srcRect/>
          <a:stretch>
            <a:fillRect/>
          </a:stretch>
        </p:blipFill>
        <p:spPr bwMode="auto">
          <a:xfrm>
            <a:off x="4692752" y="1385557"/>
            <a:ext cx="4214385" cy="4214385"/>
          </a:xfrm>
          <a:prstGeom prst="rect">
            <a:avLst/>
          </a:prstGeom>
          <a:noFill/>
          <a:ln w="9525">
            <a:noFill/>
            <a:miter lim="800000"/>
            <a:headEnd/>
            <a:tailEnd/>
          </a:ln>
        </p:spPr>
      </p:pic>
      <p:sp>
        <p:nvSpPr>
          <p:cNvPr id="4" name="TextBox 3"/>
          <p:cNvSpPr txBox="1"/>
          <p:nvPr/>
        </p:nvSpPr>
        <p:spPr>
          <a:xfrm>
            <a:off x="2285743" y="249535"/>
            <a:ext cx="4429217" cy="461665"/>
          </a:xfrm>
          <a:prstGeom prst="rect">
            <a:avLst/>
          </a:prstGeom>
          <a:noFill/>
          <a:effectLst>
            <a:outerShdw blurRad="50800" dist="38100" dir="2700000">
              <a:srgbClr val="000000">
                <a:alpha val="43000"/>
              </a:srgbClr>
            </a:outerShdw>
          </a:effectLst>
        </p:spPr>
        <p:txBody>
          <a:bodyPr wrap="none" rtlCol="0">
            <a:spAutoFit/>
          </a:bodyPr>
          <a:lstStyle/>
          <a:p>
            <a:pPr algn="ctr"/>
            <a:r>
              <a:rPr lang="en-US" sz="2400" dirty="0" smtClean="0">
                <a:solidFill>
                  <a:srgbClr val="FFFF00"/>
                </a:solidFill>
                <a:latin typeface="Comic Sans MS"/>
                <a:cs typeface="Comic Sans MS"/>
              </a:rPr>
              <a:t>Peak sea ice timing is shifting</a:t>
            </a:r>
            <a:endParaRPr lang="en-US" sz="2400" dirty="0">
              <a:solidFill>
                <a:srgbClr val="FFFF00"/>
              </a:solidFill>
              <a:latin typeface="Comic Sans MS"/>
              <a:cs typeface="Comic Sans MS"/>
            </a:endParaRPr>
          </a:p>
        </p:txBody>
      </p:sp>
      <p:pic>
        <p:nvPicPr>
          <p:cNvPr id="5" name="Picture 25" descr="Av_and_Pal_SI_PHEN.png"/>
          <p:cNvPicPr>
            <a:picLocks noChangeAspect="1"/>
          </p:cNvPicPr>
          <p:nvPr/>
        </p:nvPicPr>
        <p:blipFill>
          <a:blip r:embed="rId4"/>
          <a:srcRect/>
          <a:stretch>
            <a:fillRect/>
          </a:stretch>
        </p:blipFill>
        <p:spPr bwMode="auto">
          <a:xfrm>
            <a:off x="1886782" y="1059077"/>
            <a:ext cx="5227140" cy="522714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2" name="Rectangle 1"/>
          <p:cNvSpPr/>
          <p:nvPr/>
        </p:nvSpPr>
        <p:spPr>
          <a:xfrm>
            <a:off x="372525" y="253995"/>
            <a:ext cx="8212667" cy="923330"/>
          </a:xfrm>
          <a:prstGeom prst="rect">
            <a:avLst/>
          </a:prstGeom>
        </p:spPr>
        <p:txBody>
          <a:bodyPr wrap="square">
            <a:spAutoFit/>
          </a:bodyPr>
          <a:lstStyle/>
          <a:p>
            <a:pPr algn="ctr"/>
            <a:r>
              <a:rPr lang="en-US" dirty="0" smtClean="0">
                <a:solidFill>
                  <a:srgbClr val="FFFF00"/>
                </a:solidFill>
                <a:latin typeface="Comic Sans MS"/>
                <a:cs typeface="Comic Sans MS"/>
              </a:rPr>
              <a:t>These ice changes are expected to have large impacts on </a:t>
            </a:r>
          </a:p>
          <a:p>
            <a:pPr algn="ctr"/>
            <a:r>
              <a:rPr lang="en-US" dirty="0" smtClean="0">
                <a:solidFill>
                  <a:srgbClr val="FFFF00"/>
                </a:solidFill>
                <a:latin typeface="Comic Sans MS"/>
                <a:cs typeface="Comic Sans MS"/>
              </a:rPr>
              <a:t>the ecosystem.  Expectations are specific critters will be disproportionately impacted.  </a:t>
            </a:r>
          </a:p>
        </p:txBody>
      </p:sp>
      <p:grpSp>
        <p:nvGrpSpPr>
          <p:cNvPr id="9" name="Group 8"/>
          <p:cNvGrpSpPr/>
          <p:nvPr/>
        </p:nvGrpSpPr>
        <p:grpSpPr>
          <a:xfrm>
            <a:off x="862826" y="1786458"/>
            <a:ext cx="2010812" cy="1329271"/>
            <a:chOff x="862826" y="1786458"/>
            <a:chExt cx="2010812" cy="1329271"/>
          </a:xfrm>
        </p:grpSpPr>
        <p:cxnSp>
          <p:nvCxnSpPr>
            <p:cNvPr id="5" name="Straight Arrow Connector 4"/>
            <p:cNvCxnSpPr/>
            <p:nvPr/>
          </p:nvCxnSpPr>
          <p:spPr>
            <a:xfrm rot="16200000" flipH="1">
              <a:off x="1803401" y="2683930"/>
              <a:ext cx="643468" cy="22013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862826" y="1786458"/>
              <a:ext cx="2010812" cy="646331"/>
            </a:xfrm>
            <a:prstGeom prst="rect">
              <a:avLst/>
            </a:prstGeom>
            <a:effectLst>
              <a:outerShdw blurRad="50800" dist="38100" dir="2700000">
                <a:srgbClr val="000000">
                  <a:alpha val="43000"/>
                </a:srgbClr>
              </a:outerShdw>
            </a:effectLst>
          </p:spPr>
          <p:txBody>
            <a:bodyPr wrap="none">
              <a:spAutoFit/>
            </a:bodyPr>
            <a:lstStyle/>
            <a:p>
              <a:pPr algn="ctr"/>
              <a:r>
                <a:rPr lang="en-US" dirty="0" err="1">
                  <a:solidFill>
                    <a:srgbClr val="FFFF00"/>
                  </a:solidFill>
                </a:rPr>
                <a:t>Adélie</a:t>
              </a:r>
              <a:r>
                <a:rPr lang="en-US" dirty="0">
                  <a:solidFill>
                    <a:srgbClr val="FFFF00"/>
                  </a:solidFill>
                </a:rPr>
                <a:t> </a:t>
              </a:r>
              <a:r>
                <a:rPr lang="en-US" dirty="0" smtClean="0">
                  <a:solidFill>
                    <a:srgbClr val="FFFF00"/>
                  </a:solidFill>
                </a:rPr>
                <a:t>penguin</a:t>
              </a:r>
            </a:p>
            <a:p>
              <a:pPr algn="ctr"/>
              <a:r>
                <a:rPr lang="en-US" dirty="0" smtClean="0">
                  <a:solidFill>
                    <a:srgbClr val="FFFF00"/>
                  </a:solidFill>
                </a:rPr>
                <a:t>(</a:t>
              </a:r>
              <a:r>
                <a:rPr lang="en-US" i="1" dirty="0" err="1">
                  <a:solidFill>
                    <a:srgbClr val="FFFF00"/>
                  </a:solidFill>
                </a:rPr>
                <a:t>Pygoscelis</a:t>
              </a:r>
              <a:r>
                <a:rPr lang="en-US" i="1" dirty="0">
                  <a:solidFill>
                    <a:srgbClr val="FFFF00"/>
                  </a:solidFill>
                </a:rPr>
                <a:t> </a:t>
              </a:r>
              <a:r>
                <a:rPr lang="en-US" i="1" dirty="0" err="1">
                  <a:solidFill>
                    <a:srgbClr val="FFFF00"/>
                  </a:solidFill>
                </a:rPr>
                <a:t>adeliae</a:t>
              </a:r>
              <a:r>
                <a:rPr lang="en-US" dirty="0">
                  <a:solidFill>
                    <a:srgbClr val="FFFF00"/>
                  </a:solidFill>
                </a:rPr>
                <a:t>)</a:t>
              </a:r>
              <a:r>
                <a:rPr lang="en-US" dirty="0" smtClean="0">
                  <a:solidFill>
                    <a:srgbClr val="FFFF00"/>
                  </a:solidFill>
                </a:rPr>
                <a:t> </a:t>
              </a:r>
              <a:endParaRPr lang="en-US" dirty="0">
                <a:solidFill>
                  <a:srgbClr val="FFFF00"/>
                </a:solidFill>
              </a:endParaRPr>
            </a:p>
          </p:txBody>
        </p:sp>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IMG_0329.JPG"/>
          <p:cNvPicPr>
            <a:picLocks noChangeAspect="1"/>
          </p:cNvPicPr>
          <p:nvPr/>
        </p:nvPicPr>
        <p:blipFill>
          <a:blip r:embed="rId2"/>
          <a:stretch>
            <a:fillRect/>
          </a:stretch>
        </p:blipFill>
        <p:spPr>
          <a:xfrm>
            <a:off x="0" y="-200026"/>
            <a:ext cx="9144000" cy="7210425"/>
          </a:xfrm>
          <a:prstGeom prst="rect">
            <a:avLst/>
          </a:prstGeom>
          <a:noFill/>
        </p:spPr>
      </p:pic>
      <p:grpSp>
        <p:nvGrpSpPr>
          <p:cNvPr id="5" name="Group 4"/>
          <p:cNvGrpSpPr/>
          <p:nvPr/>
        </p:nvGrpSpPr>
        <p:grpSpPr>
          <a:xfrm>
            <a:off x="0" y="-419100"/>
            <a:ext cx="9144000" cy="3590925"/>
            <a:chOff x="0" y="1457325"/>
            <a:chExt cx="9144000" cy="3590925"/>
          </a:xfrm>
        </p:grpSpPr>
        <p:pic>
          <p:nvPicPr>
            <p:cNvPr id="4" name="Picture 3" descr="IMG_0345.JPG"/>
            <p:cNvPicPr>
              <a:picLocks noChangeAspect="1"/>
            </p:cNvPicPr>
            <p:nvPr/>
          </p:nvPicPr>
          <p:blipFill>
            <a:blip r:embed="rId3"/>
            <a:stretch>
              <a:fillRect/>
            </a:stretch>
          </p:blipFill>
          <p:spPr>
            <a:xfrm>
              <a:off x="0" y="1457325"/>
              <a:ext cx="4787900" cy="3590925"/>
            </a:xfrm>
            <a:prstGeom prst="rect">
              <a:avLst/>
            </a:prstGeom>
          </p:spPr>
        </p:pic>
        <p:pic>
          <p:nvPicPr>
            <p:cNvPr id="3" name="Picture 2" descr="IMG_0311.JPG"/>
            <p:cNvPicPr>
              <a:picLocks noChangeAspect="1"/>
            </p:cNvPicPr>
            <p:nvPr/>
          </p:nvPicPr>
          <p:blipFill>
            <a:blip r:embed="rId4"/>
            <a:stretch>
              <a:fillRect/>
            </a:stretch>
          </p:blipFill>
          <p:spPr>
            <a:xfrm>
              <a:off x="4356100" y="1457325"/>
              <a:ext cx="4787900" cy="3590925"/>
            </a:xfrm>
            <a:prstGeom prst="rect">
              <a:avLst/>
            </a:prstGeom>
          </p:spPr>
        </p:pic>
      </p:grpSp>
      <p:sp>
        <p:nvSpPr>
          <p:cNvPr id="7" name="Rectangle 6"/>
          <p:cNvSpPr/>
          <p:nvPr/>
        </p:nvSpPr>
        <p:spPr>
          <a:xfrm>
            <a:off x="418832" y="3773190"/>
            <a:ext cx="8357136" cy="923330"/>
          </a:xfrm>
          <a:prstGeom prst="rect">
            <a:avLst/>
          </a:prstGeom>
        </p:spPr>
        <p:txBody>
          <a:bodyPr wrap="square">
            <a:spAutoFit/>
          </a:bodyPr>
          <a:lstStyle/>
          <a:p>
            <a:pPr algn="ctr"/>
            <a:r>
              <a:rPr lang="en-US" dirty="0" err="1" smtClean="0">
                <a:solidFill>
                  <a:srgbClr val="000000"/>
                </a:solidFill>
              </a:rPr>
              <a:t>Adélie</a:t>
            </a:r>
            <a:r>
              <a:rPr lang="en-US" dirty="0" smtClean="0">
                <a:solidFill>
                  <a:srgbClr val="000000"/>
                </a:solidFill>
              </a:rPr>
              <a:t> penguins form rookeries in fixed locations year after year. Rookeries are formed and breeding pairs raise their young. For their young the parents  need a predictable food resource that can be ascertained in a less then a days swim.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8" name="Group 7"/>
          <p:cNvGrpSpPr/>
          <p:nvPr/>
        </p:nvGrpSpPr>
        <p:grpSpPr>
          <a:xfrm>
            <a:off x="4762500" y="-24280"/>
            <a:ext cx="4381500" cy="6855759"/>
            <a:chOff x="4762500" y="-24280"/>
            <a:chExt cx="4381500" cy="6855759"/>
          </a:xfrm>
        </p:grpSpPr>
        <p:pic>
          <p:nvPicPr>
            <p:cNvPr id="3" name="Picture 2"/>
            <p:cNvPicPr>
              <a:picLocks noChangeAspect="1"/>
            </p:cNvPicPr>
            <p:nvPr/>
          </p:nvPicPr>
          <p:blipFill>
            <a:blip r:embed="rId2"/>
            <a:stretch>
              <a:fillRect/>
            </a:stretch>
          </p:blipFill>
          <p:spPr>
            <a:xfrm>
              <a:off x="4762500" y="-24280"/>
              <a:ext cx="4381500" cy="6855759"/>
            </a:xfrm>
            <a:prstGeom prst="rect">
              <a:avLst/>
            </a:prstGeom>
          </p:spPr>
        </p:pic>
        <p:sp>
          <p:nvSpPr>
            <p:cNvPr id="4" name="TextBox 3"/>
            <p:cNvSpPr txBox="1"/>
            <p:nvPr/>
          </p:nvSpPr>
          <p:spPr>
            <a:xfrm>
              <a:off x="5041900" y="64621"/>
              <a:ext cx="987169" cy="923330"/>
            </a:xfrm>
            <a:prstGeom prst="rect">
              <a:avLst/>
            </a:prstGeom>
            <a:noFill/>
          </p:spPr>
          <p:txBody>
            <a:bodyPr wrap="none" rtlCol="0">
              <a:spAutoFit/>
            </a:bodyPr>
            <a:lstStyle/>
            <a:p>
              <a:pPr algn="ctr"/>
              <a:r>
                <a:rPr lang="en-US" dirty="0" smtClean="0"/>
                <a:t>Summer </a:t>
              </a:r>
            </a:p>
            <a:p>
              <a:pPr algn="ctr"/>
              <a:r>
                <a:rPr lang="en-US" dirty="0" smtClean="0"/>
                <a:t>Foraging </a:t>
              </a:r>
            </a:p>
            <a:p>
              <a:pPr algn="ctr"/>
              <a:r>
                <a:rPr lang="en-US" dirty="0" smtClean="0"/>
                <a:t>Regions</a:t>
              </a:r>
              <a:endParaRPr lang="en-US" dirty="0"/>
            </a:p>
          </p:txBody>
        </p:sp>
        <p:sp>
          <p:nvSpPr>
            <p:cNvPr id="5" name="TextBox 4"/>
            <p:cNvSpPr txBox="1"/>
            <p:nvPr/>
          </p:nvSpPr>
          <p:spPr>
            <a:xfrm>
              <a:off x="5003800" y="3379321"/>
              <a:ext cx="987169" cy="923330"/>
            </a:xfrm>
            <a:prstGeom prst="rect">
              <a:avLst/>
            </a:prstGeom>
            <a:noFill/>
          </p:spPr>
          <p:txBody>
            <a:bodyPr wrap="none" rtlCol="0">
              <a:spAutoFit/>
            </a:bodyPr>
            <a:lstStyle/>
            <a:p>
              <a:pPr algn="ctr"/>
              <a:r>
                <a:rPr lang="en-US" dirty="0" smtClean="0"/>
                <a:t>Winter</a:t>
              </a:r>
            </a:p>
            <a:p>
              <a:pPr algn="ctr"/>
              <a:r>
                <a:rPr lang="en-US" dirty="0" smtClean="0"/>
                <a:t>Foraging </a:t>
              </a:r>
            </a:p>
            <a:p>
              <a:pPr algn="ctr"/>
              <a:r>
                <a:rPr lang="en-US" dirty="0" smtClean="0"/>
                <a:t>Regions</a:t>
              </a:r>
              <a:endParaRPr lang="en-US" dirty="0"/>
            </a:p>
          </p:txBody>
        </p:sp>
      </p:grpSp>
      <p:sp>
        <p:nvSpPr>
          <p:cNvPr id="6" name="TextBox 5"/>
          <p:cNvSpPr txBox="1"/>
          <p:nvPr/>
        </p:nvSpPr>
        <p:spPr>
          <a:xfrm>
            <a:off x="368300" y="341620"/>
            <a:ext cx="4013200" cy="2308324"/>
          </a:xfrm>
          <a:prstGeom prst="rect">
            <a:avLst/>
          </a:prstGeom>
          <a:noFill/>
        </p:spPr>
        <p:txBody>
          <a:bodyPr wrap="square" rtlCol="0">
            <a:spAutoFit/>
          </a:bodyPr>
          <a:lstStyle/>
          <a:p>
            <a:pPr algn="ctr"/>
            <a:r>
              <a:rPr lang="en-US" sz="2400" dirty="0" smtClean="0">
                <a:solidFill>
                  <a:srgbClr val="FFFF00"/>
                </a:solidFill>
                <a:latin typeface="Comic Sans MS"/>
                <a:cs typeface="Comic Sans MS"/>
              </a:rPr>
              <a:t>What are the main foraging regions?</a:t>
            </a:r>
          </a:p>
          <a:p>
            <a:pPr algn="ctr"/>
            <a:endParaRPr lang="en-US" sz="2400" dirty="0" smtClean="0">
              <a:solidFill>
                <a:srgbClr val="FFFF00"/>
              </a:solidFill>
              <a:latin typeface="Comic Sans MS"/>
              <a:cs typeface="Comic Sans MS"/>
            </a:endParaRPr>
          </a:p>
          <a:p>
            <a:pPr algn="ctr"/>
            <a:r>
              <a:rPr lang="en-US" dirty="0" smtClean="0">
                <a:solidFill>
                  <a:srgbClr val="FFFF00"/>
                </a:solidFill>
                <a:latin typeface="Comic Sans MS"/>
                <a:cs typeface="Comic Sans MS"/>
              </a:rPr>
              <a:t>To determine that we take advantage of the ecology/evolution which has determined the prime locations to be. How?? glue stick…..</a:t>
            </a:r>
            <a:endParaRPr lang="en-US" dirty="0">
              <a:solidFill>
                <a:srgbClr val="FFFF00"/>
              </a:solidFill>
              <a:latin typeface="Comic Sans MS"/>
              <a:cs typeface="Comic Sans MS"/>
            </a:endParaRPr>
          </a:p>
        </p:txBody>
      </p:sp>
      <p:pic>
        <p:nvPicPr>
          <p:cNvPr id="7" name="Picture 6"/>
          <p:cNvPicPr>
            <a:picLocks noChangeAspect="1"/>
          </p:cNvPicPr>
          <p:nvPr/>
        </p:nvPicPr>
        <p:blipFill>
          <a:blip r:embed="rId3"/>
          <a:stretch>
            <a:fillRect/>
          </a:stretch>
        </p:blipFill>
        <p:spPr>
          <a:xfrm>
            <a:off x="228600" y="2916644"/>
            <a:ext cx="4368637" cy="37127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1806</TotalTime>
  <Words>707</Words>
  <Application>Microsoft Macintosh PowerPoint</Application>
  <PresentationFormat>On-screen Show (4:3)</PresentationFormat>
  <Paragraphs>123</Paragraphs>
  <Slides>25</Slides>
  <Notes>2</Notes>
  <HiddenSlides>0</HiddenSlides>
  <MMClips>3</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25</vt:i4>
      </vt:variant>
    </vt:vector>
  </HeadingPairs>
  <TitlesOfParts>
    <vt:vector size="27" baseType="lpstr">
      <vt:lpstr>Office Theme</vt:lpstr>
      <vt:lpstr>Chart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vector>
  </TitlesOfParts>
  <Company>Rutgers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Oscar Schofield</dc:creator>
  <cp:lastModifiedBy>Oscar Schofield</cp:lastModifiedBy>
  <cp:revision>27</cp:revision>
  <dcterms:created xsi:type="dcterms:W3CDTF">2010-05-18T11:36:20Z</dcterms:created>
  <dcterms:modified xsi:type="dcterms:W3CDTF">2010-05-18T13:25:56Z</dcterms:modified>
</cp:coreProperties>
</file>