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s/slide22.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Default Extension="wmf" ContentType="image/x-wmf"/>
  <Override PartName="/ppt/slides/slide13.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Default Extension="pdf" ContentType="application/pdf"/>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5"/>
  </p:notesMasterIdLst>
  <p:sldIdLst>
    <p:sldId id="265" r:id="rId2"/>
    <p:sldId id="268" r:id="rId3"/>
    <p:sldId id="266" r:id="rId4"/>
    <p:sldId id="269" r:id="rId5"/>
    <p:sldId id="261" r:id="rId6"/>
    <p:sldId id="267" r:id="rId7"/>
    <p:sldId id="281" r:id="rId8"/>
    <p:sldId id="262" r:id="rId9"/>
    <p:sldId id="285" r:id="rId10"/>
    <p:sldId id="263" r:id="rId11"/>
    <p:sldId id="260" r:id="rId12"/>
    <p:sldId id="256" r:id="rId13"/>
    <p:sldId id="257" r:id="rId14"/>
    <p:sldId id="258" r:id="rId15"/>
    <p:sldId id="259" r:id="rId16"/>
    <p:sldId id="264" r:id="rId17"/>
    <p:sldId id="284" r:id="rId18"/>
    <p:sldId id="270" r:id="rId19"/>
    <p:sldId id="271" r:id="rId20"/>
    <p:sldId id="286" r:id="rId21"/>
    <p:sldId id="272" r:id="rId22"/>
    <p:sldId id="274" r:id="rId23"/>
    <p:sldId id="282"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p:scale>
          <a:sx n="75" d="100"/>
          <a:sy n="75" d="100"/>
        </p:scale>
        <p:origin x="-3416" y="-18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notesMaster" Target="notesMasters/notesMaster1.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presProps" Target="presProps.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viewProps" Target="viewProps.xml"/><Relationship Id="rId26" Type="http://schemas.openxmlformats.org/officeDocument/2006/relationships/printerSettings" Target="printerSettings/printerSettings1.bin"/><Relationship Id="rId30" Type="http://schemas.openxmlformats.org/officeDocument/2006/relationships/tableStyles" Target="tableStyles.xml"/><Relationship Id="rId11" Type="http://schemas.openxmlformats.org/officeDocument/2006/relationships/slide" Target="slides/slide10.xml"/><Relationship Id="rId29" Type="http://schemas.openxmlformats.org/officeDocument/2006/relationships/theme" Target="theme/theme1.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9A49EC-3FB4-714B-A0D3-D2B56CF8083A}" type="datetimeFigureOut">
              <a:rPr lang="en-US" smtClean="0"/>
              <a:pPr/>
              <a:t>2/25/10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E50FC4-70C5-AF4C-809B-20490D6DB78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E50FC4-70C5-AF4C-809B-20490D6DB78F}" type="slidenum">
              <a:rPr lang="en-US" smtClean="0"/>
              <a:pPr/>
              <a:t>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7D346F-2AEE-3F4A-9F12-AB4C1FEA75F9}" type="slidenum">
              <a:rPr lang="en-US"/>
              <a:pPr/>
              <a:t>20</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0604A1-19D9-8D43-BC69-1FD10C053D94}" type="datetimeFigureOut">
              <a:rPr lang="en-US" smtClean="0"/>
              <a:pPr/>
              <a:t>2/25/10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142A97-86FF-6E44-9CB2-C6DDF5DDA61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0604A1-19D9-8D43-BC69-1FD10C053D94}" type="datetimeFigureOut">
              <a:rPr lang="en-US" smtClean="0"/>
              <a:pPr/>
              <a:t>2/25/10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142A97-86FF-6E44-9CB2-C6DDF5DDA61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0604A1-19D9-8D43-BC69-1FD10C053D94}" type="datetimeFigureOut">
              <a:rPr lang="en-US" smtClean="0"/>
              <a:pPr/>
              <a:t>2/25/10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142A97-86FF-6E44-9CB2-C6DDF5DDA61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0604A1-19D9-8D43-BC69-1FD10C053D94}" type="datetimeFigureOut">
              <a:rPr lang="en-US" smtClean="0"/>
              <a:pPr/>
              <a:t>2/25/10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142A97-86FF-6E44-9CB2-C6DDF5DDA61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0604A1-19D9-8D43-BC69-1FD10C053D94}" type="datetimeFigureOut">
              <a:rPr lang="en-US" smtClean="0"/>
              <a:pPr/>
              <a:t>2/25/10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142A97-86FF-6E44-9CB2-C6DDF5DDA61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0604A1-19D9-8D43-BC69-1FD10C053D94}" type="datetimeFigureOut">
              <a:rPr lang="en-US" smtClean="0"/>
              <a:pPr/>
              <a:t>2/25/10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142A97-86FF-6E44-9CB2-C6DDF5DDA61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0604A1-19D9-8D43-BC69-1FD10C053D94}" type="datetimeFigureOut">
              <a:rPr lang="en-US" smtClean="0"/>
              <a:pPr/>
              <a:t>2/25/10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142A97-86FF-6E44-9CB2-C6DDF5DDA61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0604A1-19D9-8D43-BC69-1FD10C053D94}" type="datetimeFigureOut">
              <a:rPr lang="en-US" smtClean="0"/>
              <a:pPr/>
              <a:t>2/25/10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142A97-86FF-6E44-9CB2-C6DDF5DDA61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0604A1-19D9-8D43-BC69-1FD10C053D94}" type="datetimeFigureOut">
              <a:rPr lang="en-US" smtClean="0"/>
              <a:pPr/>
              <a:t>2/25/10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142A97-86FF-6E44-9CB2-C6DDF5DDA61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0604A1-19D9-8D43-BC69-1FD10C053D94}" type="datetimeFigureOut">
              <a:rPr lang="en-US" smtClean="0"/>
              <a:pPr/>
              <a:t>2/25/10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142A97-86FF-6E44-9CB2-C6DDF5DDA61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0604A1-19D9-8D43-BC69-1FD10C053D94}" type="datetimeFigureOut">
              <a:rPr lang="en-US" smtClean="0"/>
              <a:pPr/>
              <a:t>2/25/10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142A97-86FF-6E44-9CB2-C6DDF5DDA61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000090"/>
            </a:gs>
            <a:gs pos="100000">
              <a:srgbClr val="000000"/>
            </a:gs>
          </a:gsLst>
          <a:lin ang="51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0604A1-19D9-8D43-BC69-1FD10C053D94}" type="datetimeFigureOut">
              <a:rPr lang="en-US" smtClean="0"/>
              <a:pPr/>
              <a:t>2/25/10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142A97-86FF-6E44-9CB2-C6DDF5DDA61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4" Type="http://schemas.openxmlformats.org/officeDocument/2006/relationships/image" Target="../media/image13.png"/><Relationship Id="rId4" Type="http://schemas.openxmlformats.org/officeDocument/2006/relationships/image" Target="../media/image3.png"/><Relationship Id="rId7" Type="http://schemas.openxmlformats.org/officeDocument/2006/relationships/image" Target="../media/image6.png"/><Relationship Id="rId11"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16" Type="http://schemas.openxmlformats.org/officeDocument/2006/relationships/image" Target="../media/image15.png"/><Relationship Id="rId8" Type="http://schemas.openxmlformats.org/officeDocument/2006/relationships/image" Target="../media/image7.png"/><Relationship Id="rId13" Type="http://schemas.openxmlformats.org/officeDocument/2006/relationships/image" Target="../media/image12.png"/><Relationship Id="rId10"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4.png"/><Relationship Id="rId12" Type="http://schemas.openxmlformats.org/officeDocument/2006/relationships/image" Target="../media/image11.png"/><Relationship Id="rId2" Type="http://schemas.openxmlformats.org/officeDocument/2006/relationships/image" Target="../media/image1.jpeg"/><Relationship Id="rId9" Type="http://schemas.openxmlformats.org/officeDocument/2006/relationships/image" Target="../media/image8.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 Id="rId5" Type="http://schemas.openxmlformats.org/officeDocument/2006/relationships/image" Target="../media/image37.png"/></Relationships>
</file>

<file path=ppt/slides/_rels/slide12.xml.rels><?xml version="1.0" encoding="UTF-8" standalone="yes"?>
<Relationships xmlns="http://schemas.openxmlformats.org/package/2006/relationships"><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png"/><Relationship Id="rId5" Type="http://schemas.openxmlformats.org/officeDocument/2006/relationships/image" Target="../media/image41.png"/></Relationships>
</file>

<file path=ppt/slides/_rels/slide13.xml.rels><?xml version="1.0" encoding="UTF-8" standalone="yes"?>
<Relationships xmlns="http://schemas.openxmlformats.org/package/2006/relationships"><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 Id="rId5" Type="http://schemas.openxmlformats.org/officeDocument/2006/relationships/image" Target="../media/image45.png"/></Relationships>
</file>

<file path=ppt/slides/_rels/slide14.xml.rels><?xml version="1.0" encoding="UTF-8" standalone="yes"?>
<Relationships xmlns="http://schemas.openxmlformats.org/package/2006/relationships"><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 Id="rId5" Type="http://schemas.openxmlformats.org/officeDocument/2006/relationships/image" Target="../media/image49.png"/></Relationships>
</file>

<file path=ppt/slides/_rels/slide15.xml.rels><?xml version="1.0" encoding="UTF-8" standalone="yes"?>
<Relationships xmlns="http://schemas.openxmlformats.org/package/2006/relationships"><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 Id="rId5"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3" Type="http://schemas.openxmlformats.org/officeDocument/2006/relationships/image" Target="../media/image5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18.xml.rels><?xml version="1.0" encoding="UTF-8" standalone="yes"?>
<Relationships xmlns="http://schemas.openxmlformats.org/package/2006/relationships"><Relationship Id="rId4" Type="http://schemas.openxmlformats.org/officeDocument/2006/relationships/image" Target="../media/image61.png"/><Relationship Id="rId5" Type="http://schemas.openxmlformats.org/officeDocument/2006/relationships/image" Target="../media/image62.png"/><Relationship Id="rId7"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image" Target="../media/image59.png"/><Relationship Id="rId3" Type="http://schemas.openxmlformats.org/officeDocument/2006/relationships/image" Target="../media/image60.png"/><Relationship Id="rId6" Type="http://schemas.openxmlformats.org/officeDocument/2006/relationships/image" Target="../media/image63.png"/></Relationships>
</file>

<file path=ppt/slides/_rels/slide19.xml.rels><?xml version="1.0" encoding="UTF-8" standalone="yes"?>
<Relationships xmlns="http://schemas.openxmlformats.org/package/2006/relationships"><Relationship Id="rId4"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image" Target="../media/image65.jpeg"/><Relationship Id="rId3" Type="http://schemas.openxmlformats.org/officeDocument/2006/relationships/image" Target="../media/image66.wmf"/></Relationships>
</file>

<file path=ppt/slides/_rels/slide2.xml.rels><?xml version="1.0" encoding="UTF-8" standalone="yes"?>
<Relationships xmlns="http://schemas.openxmlformats.org/package/2006/relationships"><Relationship Id="rId4" Type="http://schemas.openxmlformats.org/officeDocument/2006/relationships/image" Target="../media/image18.png"/><Relationship Id="rId5" Type="http://schemas.openxmlformats.org/officeDocument/2006/relationships/image" Target="../media/image19.pdf"/><Relationship Id="rId7"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16.jpeg"/><Relationship Id="rId3" Type="http://schemas.openxmlformats.org/officeDocument/2006/relationships/image" Target="../media/image17.png"/><Relationship Id="rId6" Type="http://schemas.openxmlformats.org/officeDocument/2006/relationships/image" Target="../media/image20.png"/></Relationships>
</file>

<file path=ppt/slides/_rels/slide20.xml.rels><?xml version="1.0" encoding="UTF-8" standalone="yes"?>
<Relationships xmlns="http://schemas.openxmlformats.org/package/2006/relationships"><Relationship Id="rId6" Type="http://schemas.openxmlformats.org/officeDocument/2006/relationships/image" Target="../media/image71.png"/><Relationship Id="rId4"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68.png"/><Relationship Id="rId5" Type="http://schemas.openxmlformats.org/officeDocument/2006/relationships/image" Target="../media/image7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 Id="rId5"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23" descr="outreach_connections.jpg"/>
          <p:cNvPicPr>
            <a:picLocks noChangeAspect="1"/>
          </p:cNvPicPr>
          <p:nvPr/>
        </p:nvPicPr>
        <p:blipFill>
          <a:blip r:embed="rId2"/>
          <a:srcRect/>
          <a:stretch>
            <a:fillRect/>
          </a:stretch>
        </p:blipFill>
        <p:spPr bwMode="auto">
          <a:xfrm>
            <a:off x="457200" y="1676400"/>
            <a:ext cx="8382000" cy="4191000"/>
          </a:xfrm>
          <a:prstGeom prst="rect">
            <a:avLst/>
          </a:prstGeom>
          <a:noFill/>
          <a:ln w="28575">
            <a:solidFill>
              <a:schemeClr val="tx1"/>
            </a:solidFill>
            <a:miter lim="800000"/>
            <a:headEnd/>
            <a:tailEnd/>
          </a:ln>
        </p:spPr>
      </p:pic>
      <p:sp>
        <p:nvSpPr>
          <p:cNvPr id="2069" name="Text Box 21"/>
          <p:cNvSpPr txBox="1">
            <a:spLocks noChangeArrowheads="1"/>
          </p:cNvSpPr>
          <p:nvPr/>
        </p:nvSpPr>
        <p:spPr bwMode="auto">
          <a:xfrm>
            <a:off x="1524000" y="242888"/>
            <a:ext cx="7620000" cy="523875"/>
          </a:xfrm>
          <a:prstGeom prst="rect">
            <a:avLst/>
          </a:prstGeom>
          <a:noFill/>
          <a:ln w="9525">
            <a:noFill/>
            <a:miter lim="800000"/>
            <a:headEnd/>
            <a:tailEnd/>
          </a:ln>
          <a:effectLst/>
        </p:spPr>
        <p:txBody>
          <a:bodyPr>
            <a:spAutoFit/>
          </a:bodyPr>
          <a:lstStyle/>
          <a:p>
            <a:pPr algn="ctr">
              <a:defRPr/>
            </a:pPr>
            <a:r>
              <a:rPr lang="en-US" sz="2800" dirty="0">
                <a:solidFill>
                  <a:srgbClr val="FFFF00"/>
                </a:solidFill>
                <a:effectLst>
                  <a:outerShdw blurRad="38100" dist="38100" dir="2700000" algn="tl">
                    <a:srgbClr val="000000"/>
                  </a:outerShdw>
                </a:effectLst>
                <a:latin typeface="Arial" charset="0"/>
                <a:ea typeface="+mn-ea"/>
                <a:cs typeface="+mn-cs"/>
              </a:rPr>
              <a:t>COSEE-Networked Ocean World (NOW)</a:t>
            </a:r>
          </a:p>
        </p:txBody>
      </p:sp>
      <p:pic>
        <p:nvPicPr>
          <p:cNvPr id="16388" name="Picture 22" descr="Picture 2"/>
          <p:cNvPicPr>
            <a:picLocks noChangeAspect="1" noChangeArrowheads="1"/>
          </p:cNvPicPr>
          <p:nvPr/>
        </p:nvPicPr>
        <p:blipFill>
          <a:blip r:embed="rId3"/>
          <a:srcRect/>
          <a:stretch>
            <a:fillRect/>
          </a:stretch>
        </p:blipFill>
        <p:spPr bwMode="auto">
          <a:xfrm>
            <a:off x="304800" y="228600"/>
            <a:ext cx="1447800" cy="717550"/>
          </a:xfrm>
          <a:prstGeom prst="rect">
            <a:avLst/>
          </a:prstGeom>
          <a:noFill/>
          <a:ln w="9525">
            <a:noFill/>
            <a:miter lim="800000"/>
            <a:headEnd/>
            <a:tailEnd/>
          </a:ln>
        </p:spPr>
      </p:pic>
      <p:sp>
        <p:nvSpPr>
          <p:cNvPr id="2074" name="Text Box 26"/>
          <p:cNvSpPr txBox="1">
            <a:spLocks noChangeArrowheads="1"/>
          </p:cNvSpPr>
          <p:nvPr/>
        </p:nvSpPr>
        <p:spPr bwMode="auto">
          <a:xfrm>
            <a:off x="3657600" y="4800600"/>
            <a:ext cx="5181600" cy="769441"/>
          </a:xfrm>
          <a:prstGeom prst="rect">
            <a:avLst/>
          </a:prstGeom>
          <a:solidFill>
            <a:srgbClr val="FFFF00"/>
          </a:solidFill>
          <a:ln w="6350" cmpd="sng">
            <a:solidFill>
              <a:schemeClr val="tx1"/>
            </a:solidFill>
            <a:miter lim="800000"/>
            <a:headEnd/>
            <a:tailEnd/>
          </a:ln>
        </p:spPr>
        <p:txBody>
          <a:bodyPr>
            <a:prstTxWarp prst="textNoShape">
              <a:avLst/>
            </a:prstTxWarp>
            <a:spAutoFit/>
          </a:bodyPr>
          <a:lstStyle/>
          <a:p>
            <a:pPr>
              <a:defRPr/>
            </a:pPr>
            <a:r>
              <a:rPr lang="en-US" sz="1100" dirty="0">
                <a:solidFill>
                  <a:srgbClr val="FF0000"/>
                </a:solidFill>
                <a:latin typeface="Arial" charset="0"/>
                <a:ea typeface="ＭＳ Ｐゴシック" charset="-128"/>
                <a:cs typeface="ＭＳ Ｐゴシック" charset="-128"/>
              </a:rPr>
              <a:t>COSEE NOW is facilitating Ocean Observing partnerships to:</a:t>
            </a:r>
          </a:p>
          <a:p>
            <a:pPr>
              <a:buFont typeface="Arial" charset="0"/>
              <a:buChar char="•"/>
              <a:defRPr/>
            </a:pPr>
            <a:r>
              <a:rPr lang="en-US" sz="1100" dirty="0">
                <a:solidFill>
                  <a:srgbClr val="FF0000"/>
                </a:solidFill>
                <a:latin typeface="Wingdings" charset="2"/>
                <a:ea typeface="ＭＳ Ｐゴシック" charset="-128"/>
                <a:cs typeface="ＭＳ Ｐゴシック" charset="-128"/>
              </a:rPr>
              <a:t> </a:t>
            </a:r>
            <a:r>
              <a:rPr lang="en-US" sz="1100" dirty="0">
                <a:solidFill>
                  <a:srgbClr val="FF0000"/>
                </a:solidFill>
                <a:latin typeface="Arial" charset="0"/>
                <a:ea typeface="ＭＳ Ｐゴシック" charset="-128"/>
                <a:cs typeface="ＭＳ Ｐゴシック" charset="-128"/>
              </a:rPr>
              <a:t>assess the knowledge &amp; needs of Ocean Observing audiences</a:t>
            </a:r>
          </a:p>
          <a:p>
            <a:pPr>
              <a:buFont typeface="Arial" charset="0"/>
              <a:buChar char="•"/>
              <a:defRPr/>
            </a:pPr>
            <a:r>
              <a:rPr lang="en-US" sz="1100" dirty="0">
                <a:solidFill>
                  <a:srgbClr val="FF0000"/>
                </a:solidFill>
                <a:latin typeface="Wingdings" charset="2"/>
                <a:ea typeface="ＭＳ Ｐゴシック" charset="-128"/>
                <a:cs typeface="ＭＳ Ｐゴシック" charset="-128"/>
              </a:rPr>
              <a:t> </a:t>
            </a:r>
            <a:r>
              <a:rPr lang="en-US" sz="1100" dirty="0">
                <a:solidFill>
                  <a:srgbClr val="FF0000"/>
                </a:solidFill>
                <a:latin typeface="Arial" charset="0"/>
                <a:ea typeface="ＭＳ Ｐゴシック" charset="-128"/>
                <a:cs typeface="ＭＳ Ｐゴシック" charset="-128"/>
              </a:rPr>
              <a:t>improve collaboration &amp; coordination between scientists and educators</a:t>
            </a:r>
          </a:p>
          <a:p>
            <a:pPr>
              <a:buFont typeface="Arial" charset="0"/>
              <a:buChar char="•"/>
              <a:defRPr/>
            </a:pPr>
            <a:r>
              <a:rPr lang="en-US" sz="1100" dirty="0">
                <a:solidFill>
                  <a:srgbClr val="FF0000"/>
                </a:solidFill>
                <a:latin typeface="Wingdings" charset="2"/>
                <a:ea typeface="ＭＳ Ｐゴシック" charset="-128"/>
                <a:cs typeface="ＭＳ Ｐゴシック" charset="-128"/>
              </a:rPr>
              <a:t> </a:t>
            </a:r>
            <a:r>
              <a:rPr lang="en-US" sz="1100" dirty="0">
                <a:solidFill>
                  <a:srgbClr val="FF0000"/>
                </a:solidFill>
                <a:latin typeface="Arial" charset="0"/>
                <a:ea typeface="ＭＳ Ｐゴシック" charset="-128"/>
                <a:cs typeface="ＭＳ Ｐゴシック" charset="-128"/>
              </a:rPr>
              <a:t>increase public awareness to improve society’s ocean literacy</a:t>
            </a:r>
          </a:p>
        </p:txBody>
      </p:sp>
      <p:sp>
        <p:nvSpPr>
          <p:cNvPr id="16392" name="TextBox 30"/>
          <p:cNvSpPr txBox="1">
            <a:spLocks noChangeArrowheads="1"/>
          </p:cNvSpPr>
          <p:nvPr/>
        </p:nvSpPr>
        <p:spPr bwMode="auto">
          <a:xfrm>
            <a:off x="685800" y="3352800"/>
            <a:ext cx="1622425" cy="646113"/>
          </a:xfrm>
          <a:prstGeom prst="rect">
            <a:avLst/>
          </a:prstGeom>
          <a:noFill/>
          <a:ln w="9525">
            <a:noFill/>
            <a:miter lim="800000"/>
            <a:headEnd/>
            <a:tailEnd/>
          </a:ln>
        </p:spPr>
        <p:txBody>
          <a:bodyPr wrap="none">
            <a:prstTxWarp prst="textNoShape">
              <a:avLst/>
            </a:prstTxWarp>
            <a:spAutoFit/>
          </a:bodyPr>
          <a:lstStyle/>
          <a:p>
            <a:r>
              <a:rPr lang="en-US" dirty="0">
                <a:solidFill>
                  <a:schemeClr val="bg1"/>
                </a:solidFill>
              </a:rPr>
              <a:t>265 Members</a:t>
            </a:r>
          </a:p>
          <a:p>
            <a:r>
              <a:rPr lang="en-US" dirty="0">
                <a:solidFill>
                  <a:schemeClr val="bg1"/>
                </a:solidFill>
              </a:rPr>
              <a:t>100 Scientists</a:t>
            </a:r>
          </a:p>
        </p:txBody>
      </p:sp>
      <p:grpSp>
        <p:nvGrpSpPr>
          <p:cNvPr id="2" name="Group 18"/>
          <p:cNvGrpSpPr>
            <a:grpSpLocks/>
          </p:cNvGrpSpPr>
          <p:nvPr/>
        </p:nvGrpSpPr>
        <p:grpSpPr bwMode="auto">
          <a:xfrm>
            <a:off x="381000" y="1111250"/>
            <a:ext cx="7702550" cy="449263"/>
            <a:chOff x="381000" y="6122988"/>
            <a:chExt cx="8464550" cy="493712"/>
          </a:xfrm>
        </p:grpSpPr>
        <p:pic>
          <p:nvPicPr>
            <p:cNvPr id="16402" name="Picture 23"/>
            <p:cNvPicPr>
              <a:picLocks noChangeAspect="1" noChangeArrowheads="1"/>
            </p:cNvPicPr>
            <p:nvPr/>
          </p:nvPicPr>
          <p:blipFill>
            <a:blip r:embed="rId4"/>
            <a:srcRect/>
            <a:stretch>
              <a:fillRect/>
            </a:stretch>
          </p:blipFill>
          <p:spPr bwMode="auto">
            <a:xfrm>
              <a:off x="381000" y="6167438"/>
              <a:ext cx="1577975" cy="406400"/>
            </a:xfrm>
            <a:prstGeom prst="rect">
              <a:avLst/>
            </a:prstGeom>
            <a:noFill/>
            <a:ln w="9525">
              <a:noFill/>
              <a:miter lim="800000"/>
              <a:headEnd/>
              <a:tailEnd/>
            </a:ln>
          </p:spPr>
        </p:pic>
        <p:pic>
          <p:nvPicPr>
            <p:cNvPr id="16403" name="Picture 23"/>
            <p:cNvPicPr>
              <a:picLocks noChangeAspect="1" noChangeArrowheads="1"/>
            </p:cNvPicPr>
            <p:nvPr/>
          </p:nvPicPr>
          <p:blipFill>
            <a:blip r:embed="rId5"/>
            <a:srcRect/>
            <a:stretch>
              <a:fillRect/>
            </a:stretch>
          </p:blipFill>
          <p:spPr bwMode="auto">
            <a:xfrm>
              <a:off x="2127250" y="6122988"/>
              <a:ext cx="541338" cy="493712"/>
            </a:xfrm>
            <a:prstGeom prst="rect">
              <a:avLst/>
            </a:prstGeom>
            <a:noFill/>
            <a:ln w="9525">
              <a:noFill/>
              <a:miter lim="800000"/>
              <a:headEnd/>
              <a:tailEnd/>
            </a:ln>
          </p:spPr>
        </p:pic>
        <p:pic>
          <p:nvPicPr>
            <p:cNvPr id="16404" name="Picture 23"/>
            <p:cNvPicPr>
              <a:picLocks noChangeAspect="1" noChangeArrowheads="1"/>
            </p:cNvPicPr>
            <p:nvPr/>
          </p:nvPicPr>
          <p:blipFill>
            <a:blip r:embed="rId6"/>
            <a:srcRect/>
            <a:stretch>
              <a:fillRect/>
            </a:stretch>
          </p:blipFill>
          <p:spPr bwMode="auto">
            <a:xfrm>
              <a:off x="2836863" y="6192838"/>
              <a:ext cx="1620837" cy="355600"/>
            </a:xfrm>
            <a:prstGeom prst="rect">
              <a:avLst/>
            </a:prstGeom>
            <a:noFill/>
            <a:ln w="9525">
              <a:noFill/>
              <a:miter lim="800000"/>
              <a:headEnd/>
              <a:tailEnd/>
            </a:ln>
          </p:spPr>
        </p:pic>
        <p:pic>
          <p:nvPicPr>
            <p:cNvPr id="16405" name="Picture 23"/>
            <p:cNvPicPr>
              <a:picLocks noChangeAspect="1" noChangeArrowheads="1"/>
            </p:cNvPicPr>
            <p:nvPr/>
          </p:nvPicPr>
          <p:blipFill>
            <a:blip r:embed="rId7"/>
            <a:srcRect/>
            <a:stretch>
              <a:fillRect/>
            </a:stretch>
          </p:blipFill>
          <p:spPr bwMode="auto">
            <a:xfrm>
              <a:off x="4627563" y="6138863"/>
              <a:ext cx="946150" cy="463550"/>
            </a:xfrm>
            <a:prstGeom prst="rect">
              <a:avLst/>
            </a:prstGeom>
            <a:noFill/>
            <a:ln w="9525">
              <a:noFill/>
              <a:miter lim="800000"/>
              <a:headEnd/>
              <a:tailEnd/>
            </a:ln>
          </p:spPr>
        </p:pic>
        <p:pic>
          <p:nvPicPr>
            <p:cNvPr id="16406" name="Picture 23"/>
            <p:cNvPicPr>
              <a:picLocks noChangeAspect="1" noChangeArrowheads="1"/>
            </p:cNvPicPr>
            <p:nvPr/>
          </p:nvPicPr>
          <p:blipFill>
            <a:blip r:embed="rId8"/>
            <a:srcRect/>
            <a:stretch>
              <a:fillRect/>
            </a:stretch>
          </p:blipFill>
          <p:spPr bwMode="auto">
            <a:xfrm>
              <a:off x="5741988" y="6142038"/>
              <a:ext cx="1322387" cy="457200"/>
            </a:xfrm>
            <a:prstGeom prst="rect">
              <a:avLst/>
            </a:prstGeom>
            <a:noFill/>
            <a:ln w="9525">
              <a:noFill/>
              <a:miter lim="800000"/>
              <a:headEnd/>
              <a:tailEnd/>
            </a:ln>
          </p:spPr>
        </p:pic>
        <p:pic>
          <p:nvPicPr>
            <p:cNvPr id="16407" name="Picture 23"/>
            <p:cNvPicPr>
              <a:picLocks noChangeAspect="1" noChangeArrowheads="1"/>
            </p:cNvPicPr>
            <p:nvPr/>
          </p:nvPicPr>
          <p:blipFill>
            <a:blip r:embed="rId9"/>
            <a:srcRect/>
            <a:stretch>
              <a:fillRect/>
            </a:stretch>
          </p:blipFill>
          <p:spPr bwMode="auto">
            <a:xfrm>
              <a:off x="7232650" y="6180138"/>
              <a:ext cx="1612900" cy="381000"/>
            </a:xfrm>
            <a:prstGeom prst="rect">
              <a:avLst/>
            </a:prstGeom>
            <a:noFill/>
            <a:ln w="9525">
              <a:noFill/>
              <a:miter lim="800000"/>
              <a:headEnd/>
              <a:tailEnd/>
            </a:ln>
          </p:spPr>
        </p:pic>
      </p:grpSp>
      <p:pic>
        <p:nvPicPr>
          <p:cNvPr id="20" name="Picture 23"/>
          <p:cNvPicPr>
            <a:picLocks noChangeAspect="1" noChangeArrowheads="1"/>
          </p:cNvPicPr>
          <p:nvPr/>
        </p:nvPicPr>
        <p:blipFill>
          <a:blip r:embed="rId10"/>
          <a:srcRect/>
          <a:stretch>
            <a:fillRect/>
          </a:stretch>
        </p:blipFill>
        <p:spPr bwMode="auto">
          <a:xfrm>
            <a:off x="4727575" y="5956300"/>
            <a:ext cx="733425" cy="736600"/>
          </a:xfrm>
          <a:prstGeom prst="rect">
            <a:avLst/>
          </a:prstGeom>
          <a:noFill/>
          <a:ln w="9525">
            <a:noFill/>
            <a:miter lim="800000"/>
            <a:headEnd/>
            <a:tailEnd/>
          </a:ln>
          <a:effectLst>
            <a:outerShdw dist="38100" dir="2700000" sx="103000" sy="103000" algn="tl" rotWithShape="0">
              <a:srgbClr val="808080">
                <a:alpha val="25000"/>
              </a:srgbClr>
            </a:outerShdw>
          </a:effectLst>
        </p:spPr>
      </p:pic>
      <p:pic>
        <p:nvPicPr>
          <p:cNvPr id="21" name="Picture 23"/>
          <p:cNvPicPr>
            <a:picLocks noChangeAspect="1" noChangeArrowheads="1"/>
          </p:cNvPicPr>
          <p:nvPr/>
        </p:nvPicPr>
        <p:blipFill>
          <a:blip r:embed="rId11"/>
          <a:srcRect/>
          <a:stretch>
            <a:fillRect/>
          </a:stretch>
        </p:blipFill>
        <p:spPr bwMode="auto">
          <a:xfrm>
            <a:off x="5568950" y="6100763"/>
            <a:ext cx="1103313" cy="447675"/>
          </a:xfrm>
          <a:prstGeom prst="rect">
            <a:avLst/>
          </a:prstGeom>
          <a:solidFill>
            <a:schemeClr val="bg1"/>
          </a:solidFill>
          <a:ln w="9525">
            <a:noFill/>
            <a:miter lim="800000"/>
            <a:headEnd/>
            <a:tailEnd/>
          </a:ln>
          <a:effectLst>
            <a:outerShdw dist="38100" dir="2700000" sx="103000" sy="103000" algn="tl" rotWithShape="0">
              <a:srgbClr val="808080">
                <a:alpha val="25000"/>
              </a:srgbClr>
            </a:outerShdw>
          </a:effectLst>
        </p:spPr>
      </p:pic>
      <p:pic>
        <p:nvPicPr>
          <p:cNvPr id="22" name="Picture 23"/>
          <p:cNvPicPr>
            <a:picLocks noChangeAspect="1" noChangeArrowheads="1"/>
          </p:cNvPicPr>
          <p:nvPr/>
        </p:nvPicPr>
        <p:blipFill>
          <a:blip r:embed="rId12"/>
          <a:srcRect/>
          <a:stretch>
            <a:fillRect/>
          </a:stretch>
        </p:blipFill>
        <p:spPr bwMode="auto">
          <a:xfrm>
            <a:off x="6778625" y="5956300"/>
            <a:ext cx="733425" cy="736600"/>
          </a:xfrm>
          <a:prstGeom prst="rect">
            <a:avLst/>
          </a:prstGeom>
          <a:noFill/>
          <a:ln w="9525">
            <a:noFill/>
            <a:miter lim="800000"/>
            <a:headEnd/>
            <a:tailEnd/>
          </a:ln>
          <a:effectLst>
            <a:outerShdw dist="38100" dir="2700000" algn="tl" rotWithShape="0">
              <a:srgbClr val="808080">
                <a:alpha val="28999"/>
              </a:srgbClr>
            </a:outerShdw>
          </a:effectLst>
        </p:spPr>
      </p:pic>
      <p:pic>
        <p:nvPicPr>
          <p:cNvPr id="23" name="Picture 23"/>
          <p:cNvPicPr>
            <a:picLocks noChangeAspect="1" noChangeArrowheads="1"/>
          </p:cNvPicPr>
          <p:nvPr/>
        </p:nvPicPr>
        <p:blipFill>
          <a:blip r:embed="rId13"/>
          <a:srcRect/>
          <a:stretch>
            <a:fillRect/>
          </a:stretch>
        </p:blipFill>
        <p:spPr bwMode="auto">
          <a:xfrm>
            <a:off x="1828800" y="5943600"/>
            <a:ext cx="758825" cy="762000"/>
          </a:xfrm>
          <a:prstGeom prst="rect">
            <a:avLst/>
          </a:prstGeom>
          <a:noFill/>
          <a:ln w="9525">
            <a:noFill/>
            <a:miter lim="800000"/>
            <a:headEnd/>
            <a:tailEnd/>
          </a:ln>
          <a:effectLst>
            <a:outerShdw dist="38100" dir="2700000" sx="103000" sy="103000" algn="tl" rotWithShape="0">
              <a:srgbClr val="808080">
                <a:alpha val="25000"/>
              </a:srgbClr>
            </a:outerShdw>
          </a:effectLst>
        </p:spPr>
      </p:pic>
      <p:pic>
        <p:nvPicPr>
          <p:cNvPr id="24" name="Picture 23"/>
          <p:cNvPicPr>
            <a:picLocks noChangeAspect="1" noChangeArrowheads="1"/>
          </p:cNvPicPr>
          <p:nvPr/>
        </p:nvPicPr>
        <p:blipFill>
          <a:blip r:embed="rId14"/>
          <a:srcRect/>
          <a:stretch>
            <a:fillRect/>
          </a:stretch>
        </p:blipFill>
        <p:spPr bwMode="auto">
          <a:xfrm>
            <a:off x="2693988" y="5943600"/>
            <a:ext cx="733425" cy="762000"/>
          </a:xfrm>
          <a:prstGeom prst="rect">
            <a:avLst/>
          </a:prstGeom>
          <a:noFill/>
          <a:ln w="9525">
            <a:noFill/>
            <a:miter lim="800000"/>
            <a:headEnd/>
            <a:tailEnd/>
          </a:ln>
          <a:effectLst>
            <a:outerShdw dist="38100" dir="2700000" sx="103000" sy="103000" algn="tl" rotWithShape="0">
              <a:srgbClr val="808080">
                <a:alpha val="25000"/>
              </a:srgbClr>
            </a:outerShdw>
          </a:effectLst>
        </p:spPr>
      </p:pic>
      <p:pic>
        <p:nvPicPr>
          <p:cNvPr id="25" name="Picture 24"/>
          <p:cNvPicPr>
            <a:picLocks noChangeAspect="1" noChangeArrowheads="1"/>
          </p:cNvPicPr>
          <p:nvPr/>
        </p:nvPicPr>
        <p:blipFill>
          <a:blip r:embed="rId15"/>
          <a:srcRect/>
          <a:stretch>
            <a:fillRect/>
          </a:stretch>
        </p:blipFill>
        <p:spPr bwMode="auto">
          <a:xfrm>
            <a:off x="3535363" y="6078538"/>
            <a:ext cx="1085850" cy="492125"/>
          </a:xfrm>
          <a:prstGeom prst="rect">
            <a:avLst/>
          </a:prstGeom>
          <a:noFill/>
          <a:ln w="9525">
            <a:noFill/>
            <a:miter lim="800000"/>
            <a:headEnd/>
            <a:tailEnd/>
          </a:ln>
          <a:effectLst>
            <a:outerShdw dist="38100" dir="2700000" sx="103000" sy="103000" algn="tl" rotWithShape="0">
              <a:srgbClr val="808080">
                <a:alpha val="25000"/>
              </a:srgbClr>
            </a:outerShdw>
          </a:effectLst>
        </p:spPr>
      </p:pic>
      <p:sp>
        <p:nvSpPr>
          <p:cNvPr id="16400" name="TextBox 26"/>
          <p:cNvSpPr txBox="1">
            <a:spLocks noChangeArrowheads="1"/>
          </p:cNvSpPr>
          <p:nvPr/>
        </p:nvSpPr>
        <p:spPr bwMode="auto">
          <a:xfrm>
            <a:off x="2514600" y="685800"/>
            <a:ext cx="5468938" cy="338138"/>
          </a:xfrm>
          <a:prstGeom prst="rect">
            <a:avLst/>
          </a:prstGeom>
          <a:noFill/>
          <a:ln w="9525">
            <a:noFill/>
            <a:miter lim="800000"/>
            <a:headEnd/>
            <a:tailEnd/>
          </a:ln>
        </p:spPr>
        <p:txBody>
          <a:bodyPr wrap="none">
            <a:prstTxWarp prst="textNoShape">
              <a:avLst/>
            </a:prstTxWarp>
            <a:spAutoFit/>
          </a:bodyPr>
          <a:lstStyle/>
          <a:p>
            <a:r>
              <a:rPr lang="en-US" sz="1600" i="1" dirty="0">
                <a:solidFill>
                  <a:schemeClr val="bg1"/>
                </a:solidFill>
              </a:rPr>
              <a:t>Linking ocean scientists and educators in the virtual world</a:t>
            </a:r>
          </a:p>
        </p:txBody>
      </p:sp>
      <p:pic>
        <p:nvPicPr>
          <p:cNvPr id="16401" name="Picture 27"/>
          <p:cNvPicPr>
            <a:picLocks noChangeAspect="1"/>
          </p:cNvPicPr>
          <p:nvPr/>
        </p:nvPicPr>
        <p:blipFill>
          <a:blip r:embed="rId16"/>
          <a:srcRect/>
          <a:stretch>
            <a:fillRect/>
          </a:stretch>
        </p:blipFill>
        <p:spPr bwMode="auto">
          <a:xfrm>
            <a:off x="8077200" y="1128713"/>
            <a:ext cx="827088" cy="3952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74"/>
                                        </p:tgtEl>
                                        <p:attrNameLst>
                                          <p:attrName>style.visibility</p:attrName>
                                        </p:attrNameLst>
                                      </p:cBhvr>
                                      <p:to>
                                        <p:strVal val="visible"/>
                                      </p:to>
                                    </p:set>
                                    <p:animEffect transition="in" filter="dissolve">
                                      <p:cBhvr>
                                        <p:cTn id="7" dur="500"/>
                                        <p:tgtEl>
                                          <p:spTgt spid="2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48502" y="1066462"/>
            <a:ext cx="3687259" cy="5842337"/>
          </a:xfrm>
          <a:prstGeom prst="rect">
            <a:avLst/>
          </a:prstGeom>
        </p:spPr>
      </p:pic>
      <p:sp>
        <p:nvSpPr>
          <p:cNvPr id="5" name="TextBox 4"/>
          <p:cNvSpPr txBox="1"/>
          <p:nvPr/>
        </p:nvSpPr>
        <p:spPr>
          <a:xfrm>
            <a:off x="1" y="0"/>
            <a:ext cx="9144000" cy="1015663"/>
          </a:xfrm>
          <a:prstGeom prst="rect">
            <a:avLst/>
          </a:prstGeom>
          <a:noFill/>
          <a:effectLst>
            <a:outerShdw blurRad="50800" dist="38100" dir="2700000">
              <a:srgbClr val="000000">
                <a:alpha val="43000"/>
              </a:srgbClr>
            </a:outerShdw>
          </a:effectLst>
        </p:spPr>
        <p:txBody>
          <a:bodyPr wrap="square" rtlCol="0">
            <a:spAutoFit/>
          </a:bodyPr>
          <a:lstStyle/>
          <a:p>
            <a:pPr algn="ctr"/>
            <a:r>
              <a:rPr lang="en-US" sz="2000" dirty="0" smtClean="0">
                <a:solidFill>
                  <a:srgbClr val="FFFF00"/>
                </a:solidFill>
                <a:latin typeface="Comic Sans MS"/>
                <a:cs typeface="Comic Sans MS"/>
              </a:rPr>
              <a:t>Level 2 Science User (The Customer): Scientists for relatively low amounts of resource can use COSEE NOW family to expand into new media &amp; technologies that would be daunting without partnership</a:t>
            </a:r>
            <a:endParaRPr lang="en-US" sz="2000" dirty="0">
              <a:solidFill>
                <a:srgbClr val="FFFF00"/>
              </a:solidFill>
              <a:latin typeface="Comic Sans MS"/>
              <a:cs typeface="Comic Sans MS"/>
            </a:endParaRPr>
          </a:p>
        </p:txBody>
      </p:sp>
      <p:sp>
        <p:nvSpPr>
          <p:cNvPr id="6" name="TextBox 5"/>
          <p:cNvSpPr txBox="1"/>
          <p:nvPr/>
        </p:nvSpPr>
        <p:spPr>
          <a:xfrm>
            <a:off x="67741" y="6299200"/>
            <a:ext cx="1218791" cy="369332"/>
          </a:xfrm>
          <a:prstGeom prst="rect">
            <a:avLst/>
          </a:prstGeom>
          <a:noFill/>
        </p:spPr>
        <p:txBody>
          <a:bodyPr wrap="none" rtlCol="0">
            <a:spAutoFit/>
          </a:bodyPr>
          <a:lstStyle/>
          <a:p>
            <a:r>
              <a:rPr lang="en-US" dirty="0" smtClean="0">
                <a:solidFill>
                  <a:srgbClr val="FFFF00"/>
                </a:solidFill>
              </a:rPr>
              <a:t>Knowledge</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37596" y="4222077"/>
            <a:ext cx="3125420" cy="2328333"/>
          </a:xfrm>
          <a:prstGeom prst="rect">
            <a:avLst/>
          </a:prstGeom>
        </p:spPr>
      </p:pic>
      <p:pic>
        <p:nvPicPr>
          <p:cNvPr id="5" name="Picture 4"/>
          <p:cNvPicPr>
            <a:picLocks noChangeAspect="1"/>
          </p:cNvPicPr>
          <p:nvPr/>
        </p:nvPicPr>
        <p:blipFill>
          <a:blip r:embed="rId3"/>
          <a:stretch>
            <a:fillRect/>
          </a:stretch>
        </p:blipFill>
        <p:spPr>
          <a:xfrm>
            <a:off x="198966" y="1492244"/>
            <a:ext cx="4138630" cy="3079750"/>
          </a:xfrm>
          <a:prstGeom prst="rect">
            <a:avLst/>
          </a:prstGeom>
        </p:spPr>
      </p:pic>
      <p:pic>
        <p:nvPicPr>
          <p:cNvPr id="6" name="Picture 5"/>
          <p:cNvPicPr>
            <a:picLocks noChangeAspect="1"/>
          </p:cNvPicPr>
          <p:nvPr/>
        </p:nvPicPr>
        <p:blipFill>
          <a:blip r:embed="rId4"/>
          <a:stretch>
            <a:fillRect/>
          </a:stretch>
        </p:blipFill>
        <p:spPr>
          <a:xfrm>
            <a:off x="1713493" y="4571994"/>
            <a:ext cx="2624103" cy="1986883"/>
          </a:xfrm>
          <a:prstGeom prst="rect">
            <a:avLst/>
          </a:prstGeom>
        </p:spPr>
      </p:pic>
      <p:pic>
        <p:nvPicPr>
          <p:cNvPr id="7" name="Picture 6"/>
          <p:cNvPicPr>
            <a:picLocks noChangeAspect="1"/>
          </p:cNvPicPr>
          <p:nvPr/>
        </p:nvPicPr>
        <p:blipFill>
          <a:blip r:embed="rId5"/>
          <a:stretch>
            <a:fillRect/>
          </a:stretch>
        </p:blipFill>
        <p:spPr>
          <a:xfrm>
            <a:off x="4329129" y="1492244"/>
            <a:ext cx="4221728" cy="3072248"/>
          </a:xfrm>
          <a:prstGeom prst="rect">
            <a:avLst/>
          </a:prstGeom>
        </p:spPr>
      </p:pic>
      <p:cxnSp>
        <p:nvCxnSpPr>
          <p:cNvPr id="9" name="Straight Arrow Connector 8"/>
          <p:cNvCxnSpPr/>
          <p:nvPr/>
        </p:nvCxnSpPr>
        <p:spPr>
          <a:xfrm flipV="1">
            <a:off x="3948129" y="1735661"/>
            <a:ext cx="762000" cy="8466"/>
          </a:xfrm>
          <a:prstGeom prst="straightConnector1">
            <a:avLst/>
          </a:prstGeom>
          <a:ln w="76200" cap="flat" cmpd="sng" algn="ctr">
            <a:solidFill>
              <a:srgbClr val="FF66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34669" y="1184467"/>
            <a:ext cx="8344528" cy="307777"/>
          </a:xfrm>
          <a:prstGeom prst="rect">
            <a:avLst/>
          </a:prstGeom>
          <a:noFill/>
          <a:effectLst>
            <a:outerShdw blurRad="50800" dist="38100" dir="2700000">
              <a:srgbClr val="000000">
                <a:alpha val="43000"/>
              </a:srgbClr>
            </a:outerShdw>
          </a:effectLst>
        </p:spPr>
        <p:txBody>
          <a:bodyPr wrap="square" rtlCol="0">
            <a:spAutoFit/>
          </a:bodyPr>
          <a:lstStyle/>
          <a:p>
            <a:pPr algn="ctr"/>
            <a:r>
              <a:rPr lang="en-US" sz="1400" i="1" dirty="0" smtClean="0">
                <a:solidFill>
                  <a:srgbClr val="FFFF00"/>
                </a:solidFill>
                <a:effectLst>
                  <a:outerShdw blurRad="50800" dist="38100" dir="2700000">
                    <a:srgbClr val="000000">
                      <a:alpha val="43000"/>
                    </a:srgbClr>
                  </a:outerShdw>
                </a:effectLst>
                <a:latin typeface="Comic Sans MS"/>
                <a:cs typeface="Comic Sans MS"/>
              </a:rPr>
              <a:t>Helping scientists to explain complex environmental problems in a digest-able manner  </a:t>
            </a:r>
            <a:endParaRPr lang="en-US" sz="1400" i="1" dirty="0">
              <a:solidFill>
                <a:srgbClr val="FFFF00"/>
              </a:solidFill>
              <a:latin typeface="Comic Sans MS"/>
              <a:cs typeface="Comic Sans MS"/>
            </a:endParaRPr>
          </a:p>
        </p:txBody>
      </p:sp>
      <p:sp>
        <p:nvSpPr>
          <p:cNvPr id="11" name="TextBox 10"/>
          <p:cNvSpPr txBox="1"/>
          <p:nvPr/>
        </p:nvSpPr>
        <p:spPr>
          <a:xfrm>
            <a:off x="80435" y="152844"/>
            <a:ext cx="8945034" cy="923330"/>
          </a:xfrm>
          <a:prstGeom prst="rect">
            <a:avLst/>
          </a:prstGeom>
          <a:noFill/>
        </p:spPr>
        <p:txBody>
          <a:bodyPr wrap="square" rtlCol="0">
            <a:spAutoFit/>
          </a:bodyPr>
          <a:lstStyle/>
          <a:p>
            <a:pPr algn="ctr"/>
            <a:r>
              <a:rPr lang="en-US" dirty="0" smtClean="0">
                <a:solidFill>
                  <a:srgbClr val="FFFF00"/>
                </a:solidFill>
                <a:latin typeface="Comic Sans MS"/>
                <a:cs typeface="Comic Sans MS"/>
              </a:rPr>
              <a:t>The engagement of the customer scientists  might end at a podcast or expand up to audio slide show. COSEE NOW provides scientist an array to explore what is possible</a:t>
            </a:r>
            <a:endParaRPr lang="en-US" dirty="0">
              <a:solidFill>
                <a:srgbClr val="FFFF00"/>
              </a:solidFill>
              <a:latin typeface="Comic Sans MS"/>
              <a:cs typeface="Comic Sans MS"/>
            </a:endParaRPr>
          </a:p>
        </p:txBody>
      </p:sp>
      <p:sp>
        <p:nvSpPr>
          <p:cNvPr id="12" name="TextBox 11"/>
          <p:cNvSpPr txBox="1"/>
          <p:nvPr/>
        </p:nvSpPr>
        <p:spPr>
          <a:xfrm>
            <a:off x="67741" y="6299200"/>
            <a:ext cx="1218791" cy="369332"/>
          </a:xfrm>
          <a:prstGeom prst="rect">
            <a:avLst/>
          </a:prstGeom>
          <a:noFill/>
        </p:spPr>
        <p:txBody>
          <a:bodyPr wrap="none" rtlCol="0">
            <a:spAutoFit/>
          </a:bodyPr>
          <a:lstStyle/>
          <a:p>
            <a:r>
              <a:rPr lang="en-US" dirty="0" smtClean="0">
                <a:solidFill>
                  <a:srgbClr val="FFFF00"/>
                </a:solidFill>
              </a:rPr>
              <a:t>Knowledge</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t="102" r="2515" b="11507"/>
          <a:stretch>
            <a:fillRect/>
          </a:stretch>
        </p:blipFill>
        <p:spPr>
          <a:xfrm>
            <a:off x="1518625" y="1867558"/>
            <a:ext cx="3281976" cy="2275874"/>
          </a:xfrm>
          <a:prstGeom prst="rect">
            <a:avLst/>
          </a:prstGeom>
        </p:spPr>
      </p:pic>
      <p:pic>
        <p:nvPicPr>
          <p:cNvPr id="5" name="Picture 4"/>
          <p:cNvPicPr>
            <a:picLocks noChangeAspect="1"/>
          </p:cNvPicPr>
          <p:nvPr/>
        </p:nvPicPr>
        <p:blipFill>
          <a:blip r:embed="rId3"/>
          <a:stretch>
            <a:fillRect/>
          </a:stretch>
        </p:blipFill>
        <p:spPr>
          <a:xfrm>
            <a:off x="4800601" y="1867558"/>
            <a:ext cx="3098799" cy="2326673"/>
          </a:xfrm>
          <a:prstGeom prst="rect">
            <a:avLst/>
          </a:prstGeom>
        </p:spPr>
      </p:pic>
      <p:pic>
        <p:nvPicPr>
          <p:cNvPr id="6" name="Picture 5"/>
          <p:cNvPicPr>
            <a:picLocks noChangeAspect="1"/>
          </p:cNvPicPr>
          <p:nvPr/>
        </p:nvPicPr>
        <p:blipFill>
          <a:blip r:embed="rId4"/>
          <a:stretch>
            <a:fillRect/>
          </a:stretch>
        </p:blipFill>
        <p:spPr>
          <a:xfrm>
            <a:off x="1518625" y="4143433"/>
            <a:ext cx="3281976" cy="2456012"/>
          </a:xfrm>
          <a:prstGeom prst="rect">
            <a:avLst/>
          </a:prstGeom>
        </p:spPr>
      </p:pic>
      <p:pic>
        <p:nvPicPr>
          <p:cNvPr id="7" name="Picture 6"/>
          <p:cNvPicPr>
            <a:picLocks noChangeAspect="1"/>
          </p:cNvPicPr>
          <p:nvPr/>
        </p:nvPicPr>
        <p:blipFill>
          <a:blip r:embed="rId5"/>
          <a:srcRect r="11946"/>
          <a:stretch>
            <a:fillRect/>
          </a:stretch>
        </p:blipFill>
        <p:spPr>
          <a:xfrm>
            <a:off x="4800601" y="4143431"/>
            <a:ext cx="3098799" cy="2456013"/>
          </a:xfrm>
          <a:prstGeom prst="rect">
            <a:avLst/>
          </a:prstGeom>
        </p:spPr>
      </p:pic>
      <p:sp>
        <p:nvSpPr>
          <p:cNvPr id="11" name="TextBox 10"/>
          <p:cNvSpPr txBox="1"/>
          <p:nvPr/>
        </p:nvSpPr>
        <p:spPr>
          <a:xfrm>
            <a:off x="349250" y="98851"/>
            <a:ext cx="8344528" cy="954107"/>
          </a:xfrm>
          <a:prstGeom prst="rect">
            <a:avLst/>
          </a:prstGeom>
          <a:noFill/>
          <a:effectLst>
            <a:outerShdw blurRad="50800" dist="38100" dir="2700000">
              <a:srgbClr val="000000">
                <a:alpha val="43000"/>
              </a:srgbClr>
            </a:outerShdw>
          </a:effectLst>
        </p:spPr>
        <p:txBody>
          <a:bodyPr wrap="square" rtlCol="0">
            <a:spAutoFit/>
          </a:bodyPr>
          <a:lstStyle/>
          <a:p>
            <a:pPr algn="ctr"/>
            <a:r>
              <a:rPr lang="en-US" sz="2800" dirty="0" smtClean="0">
                <a:solidFill>
                  <a:srgbClr val="FF6600"/>
                </a:solidFill>
                <a:effectLst>
                  <a:outerShdw blurRad="50800" dist="38100" dir="2700000">
                    <a:srgbClr val="000000">
                      <a:alpha val="43000"/>
                    </a:srgbClr>
                  </a:outerShdw>
                </a:effectLst>
                <a:latin typeface="Comic Sans MS"/>
                <a:cs typeface="Comic Sans MS"/>
              </a:rPr>
              <a:t>Products for scientists </a:t>
            </a:r>
            <a:r>
              <a:rPr lang="en-US" sz="2800" dirty="0" smtClean="0">
                <a:solidFill>
                  <a:srgbClr val="FFFF00"/>
                </a:solidFill>
                <a:latin typeface="Comic Sans MS"/>
                <a:cs typeface="Comic Sans MS"/>
              </a:rPr>
              <a:t>:Why do science, science stories told by scientists</a:t>
            </a:r>
            <a:endParaRPr lang="en-US" sz="2800" dirty="0">
              <a:solidFill>
                <a:srgbClr val="FFFF00"/>
              </a:solidFill>
              <a:latin typeface="Comic Sans MS"/>
              <a:cs typeface="Comic Sans MS"/>
            </a:endParaRPr>
          </a:p>
        </p:txBody>
      </p:sp>
      <p:sp>
        <p:nvSpPr>
          <p:cNvPr id="12" name="TextBox 11"/>
          <p:cNvSpPr txBox="1"/>
          <p:nvPr/>
        </p:nvSpPr>
        <p:spPr>
          <a:xfrm>
            <a:off x="878855" y="1105876"/>
            <a:ext cx="7736602" cy="646331"/>
          </a:xfrm>
          <a:prstGeom prst="rect">
            <a:avLst/>
          </a:prstGeom>
          <a:noFill/>
          <a:effectLst>
            <a:outerShdw blurRad="50800" dist="38100" dir="2700000">
              <a:srgbClr val="000000">
                <a:alpha val="43000"/>
              </a:srgbClr>
            </a:outerShdw>
          </a:effectLst>
        </p:spPr>
        <p:txBody>
          <a:bodyPr wrap="square" rtlCol="0">
            <a:spAutoFit/>
          </a:bodyPr>
          <a:lstStyle/>
          <a:p>
            <a:pPr algn="ctr"/>
            <a:r>
              <a:rPr lang="en-US" dirty="0" smtClean="0">
                <a:solidFill>
                  <a:srgbClr val="FFFF00"/>
                </a:solidFill>
                <a:latin typeface="Comic Sans MS"/>
                <a:cs typeface="Comic Sans MS"/>
              </a:rPr>
              <a:t>4 part story of climate change &amp; food webs:  Walking in the forest in a changing Southern ocean</a:t>
            </a:r>
            <a:endParaRPr lang="en-US" dirty="0">
              <a:solidFill>
                <a:srgbClr val="FFFF00"/>
              </a:solidFill>
              <a:latin typeface="Comic Sans MS"/>
              <a:cs typeface="Comic Sans MS"/>
            </a:endParaRPr>
          </a:p>
        </p:txBody>
      </p:sp>
      <p:sp>
        <p:nvSpPr>
          <p:cNvPr id="8" name="TextBox 7"/>
          <p:cNvSpPr txBox="1"/>
          <p:nvPr/>
        </p:nvSpPr>
        <p:spPr>
          <a:xfrm>
            <a:off x="67741" y="6299200"/>
            <a:ext cx="1218791" cy="369332"/>
          </a:xfrm>
          <a:prstGeom prst="rect">
            <a:avLst/>
          </a:prstGeom>
          <a:noFill/>
        </p:spPr>
        <p:txBody>
          <a:bodyPr wrap="none" rtlCol="0">
            <a:spAutoFit/>
          </a:bodyPr>
          <a:lstStyle/>
          <a:p>
            <a:r>
              <a:rPr lang="en-US" dirty="0" smtClean="0">
                <a:solidFill>
                  <a:srgbClr val="FFFF00"/>
                </a:solidFill>
              </a:rPr>
              <a:t>Knowledge</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0" name="Group 9"/>
          <p:cNvGrpSpPr/>
          <p:nvPr/>
        </p:nvGrpSpPr>
        <p:grpSpPr>
          <a:xfrm>
            <a:off x="1549400" y="1760674"/>
            <a:ext cx="6290735" cy="4373031"/>
            <a:chOff x="1282698" y="1789113"/>
            <a:chExt cx="5073652" cy="3585628"/>
          </a:xfrm>
        </p:grpSpPr>
        <p:pic>
          <p:nvPicPr>
            <p:cNvPr id="7" name="Picture 6"/>
            <p:cNvPicPr>
              <a:picLocks noChangeAspect="1"/>
            </p:cNvPicPr>
            <p:nvPr/>
          </p:nvPicPr>
          <p:blipFill>
            <a:blip r:embed="rId2"/>
            <a:srcRect b="3408"/>
            <a:stretch>
              <a:fillRect/>
            </a:stretch>
          </p:blipFill>
          <p:spPr>
            <a:xfrm>
              <a:off x="3580584" y="3574839"/>
              <a:ext cx="2769416" cy="1799902"/>
            </a:xfrm>
            <a:prstGeom prst="rect">
              <a:avLst/>
            </a:prstGeom>
          </p:spPr>
        </p:pic>
        <p:pic>
          <p:nvPicPr>
            <p:cNvPr id="4" name="Picture 3"/>
            <p:cNvPicPr>
              <a:picLocks noChangeAspect="1"/>
            </p:cNvPicPr>
            <p:nvPr/>
          </p:nvPicPr>
          <p:blipFill>
            <a:blip r:embed="rId3"/>
            <a:stretch>
              <a:fillRect/>
            </a:stretch>
          </p:blipFill>
          <p:spPr>
            <a:xfrm>
              <a:off x="1282698" y="3625850"/>
              <a:ext cx="2342335" cy="1748891"/>
            </a:xfrm>
            <a:prstGeom prst="rect">
              <a:avLst/>
            </a:prstGeom>
          </p:spPr>
        </p:pic>
        <p:pic>
          <p:nvPicPr>
            <p:cNvPr id="5" name="Picture 4"/>
            <p:cNvPicPr>
              <a:picLocks noChangeAspect="1"/>
            </p:cNvPicPr>
            <p:nvPr/>
          </p:nvPicPr>
          <p:blipFill>
            <a:blip r:embed="rId4"/>
            <a:stretch>
              <a:fillRect/>
            </a:stretch>
          </p:blipFill>
          <p:spPr>
            <a:xfrm>
              <a:off x="1282699" y="1789113"/>
              <a:ext cx="2342335" cy="1836738"/>
            </a:xfrm>
            <a:prstGeom prst="rect">
              <a:avLst/>
            </a:prstGeom>
          </p:spPr>
        </p:pic>
        <p:pic>
          <p:nvPicPr>
            <p:cNvPr id="6" name="Picture 5"/>
            <p:cNvPicPr>
              <a:picLocks noChangeAspect="1"/>
            </p:cNvPicPr>
            <p:nvPr/>
          </p:nvPicPr>
          <p:blipFill>
            <a:blip r:embed="rId5"/>
            <a:srcRect r="2365"/>
            <a:stretch>
              <a:fillRect/>
            </a:stretch>
          </p:blipFill>
          <p:spPr>
            <a:xfrm>
              <a:off x="3625033" y="1789113"/>
              <a:ext cx="2731317" cy="1851059"/>
            </a:xfrm>
            <a:prstGeom prst="rect">
              <a:avLst/>
            </a:prstGeom>
          </p:spPr>
        </p:pic>
      </p:grpSp>
      <p:sp>
        <p:nvSpPr>
          <p:cNvPr id="8" name="TextBox 7"/>
          <p:cNvSpPr txBox="1"/>
          <p:nvPr/>
        </p:nvSpPr>
        <p:spPr>
          <a:xfrm>
            <a:off x="349250" y="98851"/>
            <a:ext cx="8344528" cy="954107"/>
          </a:xfrm>
          <a:prstGeom prst="rect">
            <a:avLst/>
          </a:prstGeom>
          <a:noFill/>
          <a:effectLst>
            <a:outerShdw blurRad="50800" dist="38100" dir="2700000">
              <a:srgbClr val="000000">
                <a:alpha val="43000"/>
              </a:srgbClr>
            </a:outerShdw>
          </a:effectLst>
        </p:spPr>
        <p:txBody>
          <a:bodyPr wrap="square" rtlCol="0">
            <a:spAutoFit/>
          </a:bodyPr>
          <a:lstStyle/>
          <a:p>
            <a:pPr algn="ctr"/>
            <a:r>
              <a:rPr lang="en-US" sz="2800" dirty="0" smtClean="0">
                <a:solidFill>
                  <a:srgbClr val="FF6600"/>
                </a:solidFill>
                <a:effectLst>
                  <a:outerShdw blurRad="50800" dist="38100" dir="2700000">
                    <a:srgbClr val="000000">
                      <a:alpha val="43000"/>
                    </a:srgbClr>
                  </a:outerShdw>
                </a:effectLst>
                <a:latin typeface="Comic Sans MS"/>
                <a:cs typeface="Comic Sans MS"/>
              </a:rPr>
              <a:t>Products for scientists </a:t>
            </a:r>
            <a:r>
              <a:rPr lang="en-US" sz="2800" dirty="0" smtClean="0">
                <a:solidFill>
                  <a:srgbClr val="FFFF00"/>
                </a:solidFill>
                <a:latin typeface="Comic Sans MS"/>
                <a:cs typeface="Comic Sans MS"/>
              </a:rPr>
              <a:t>:Why do science, science stories told by scientists</a:t>
            </a:r>
            <a:endParaRPr lang="en-US" sz="2800" dirty="0">
              <a:solidFill>
                <a:srgbClr val="FFFF00"/>
              </a:solidFill>
              <a:latin typeface="Comic Sans MS"/>
              <a:cs typeface="Comic Sans MS"/>
            </a:endParaRPr>
          </a:p>
        </p:txBody>
      </p:sp>
      <p:sp>
        <p:nvSpPr>
          <p:cNvPr id="9" name="TextBox 8"/>
          <p:cNvSpPr txBox="1"/>
          <p:nvPr/>
        </p:nvSpPr>
        <p:spPr>
          <a:xfrm>
            <a:off x="878855" y="1029673"/>
            <a:ext cx="7736602" cy="646331"/>
          </a:xfrm>
          <a:prstGeom prst="rect">
            <a:avLst/>
          </a:prstGeom>
          <a:noFill/>
          <a:effectLst>
            <a:outerShdw blurRad="50800" dist="38100" dir="2700000">
              <a:srgbClr val="000000">
                <a:alpha val="43000"/>
              </a:srgbClr>
            </a:outerShdw>
          </a:effectLst>
        </p:spPr>
        <p:txBody>
          <a:bodyPr wrap="square" rtlCol="0">
            <a:spAutoFit/>
          </a:bodyPr>
          <a:lstStyle/>
          <a:p>
            <a:pPr algn="ctr"/>
            <a:r>
              <a:rPr lang="en-US" dirty="0" smtClean="0">
                <a:solidFill>
                  <a:srgbClr val="FFFF00"/>
                </a:solidFill>
                <a:latin typeface="Comic Sans MS"/>
                <a:cs typeface="Comic Sans MS"/>
              </a:rPr>
              <a:t>4 part story of climate change &amp; food webs:  Zooplankton and why do we care?</a:t>
            </a:r>
            <a:endParaRPr lang="en-US" dirty="0">
              <a:solidFill>
                <a:srgbClr val="FFFF00"/>
              </a:solidFill>
              <a:latin typeface="Comic Sans MS"/>
              <a:cs typeface="Comic Sans MS"/>
            </a:endParaRPr>
          </a:p>
        </p:txBody>
      </p:sp>
      <p:sp>
        <p:nvSpPr>
          <p:cNvPr id="11" name="TextBox 10"/>
          <p:cNvSpPr txBox="1"/>
          <p:nvPr/>
        </p:nvSpPr>
        <p:spPr>
          <a:xfrm>
            <a:off x="67741" y="6299200"/>
            <a:ext cx="1218791" cy="369332"/>
          </a:xfrm>
          <a:prstGeom prst="rect">
            <a:avLst/>
          </a:prstGeom>
          <a:noFill/>
        </p:spPr>
        <p:txBody>
          <a:bodyPr wrap="none" rtlCol="0">
            <a:spAutoFit/>
          </a:bodyPr>
          <a:lstStyle/>
          <a:p>
            <a:r>
              <a:rPr lang="en-US" dirty="0" smtClean="0">
                <a:solidFill>
                  <a:srgbClr val="FFFF00"/>
                </a:solidFill>
              </a:rPr>
              <a:t>Knowledge</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0" name="Group 9"/>
          <p:cNvGrpSpPr/>
          <p:nvPr/>
        </p:nvGrpSpPr>
        <p:grpSpPr>
          <a:xfrm>
            <a:off x="1541923" y="1899426"/>
            <a:ext cx="6111310" cy="4165531"/>
            <a:chOff x="1059323" y="1825024"/>
            <a:chExt cx="6111310" cy="4165531"/>
          </a:xfrm>
        </p:grpSpPr>
        <p:pic>
          <p:nvPicPr>
            <p:cNvPr id="5" name="Picture 4"/>
            <p:cNvPicPr>
              <a:picLocks noChangeAspect="1"/>
            </p:cNvPicPr>
            <p:nvPr/>
          </p:nvPicPr>
          <p:blipFill>
            <a:blip r:embed="rId2"/>
            <a:stretch>
              <a:fillRect/>
            </a:stretch>
          </p:blipFill>
          <p:spPr>
            <a:xfrm>
              <a:off x="1059323" y="1825024"/>
              <a:ext cx="3076266" cy="2293029"/>
            </a:xfrm>
            <a:prstGeom prst="rect">
              <a:avLst/>
            </a:prstGeom>
          </p:spPr>
        </p:pic>
        <p:pic>
          <p:nvPicPr>
            <p:cNvPr id="6" name="Picture 5"/>
            <p:cNvPicPr>
              <a:picLocks noChangeAspect="1"/>
            </p:cNvPicPr>
            <p:nvPr/>
          </p:nvPicPr>
          <p:blipFill>
            <a:blip r:embed="rId3"/>
            <a:stretch>
              <a:fillRect/>
            </a:stretch>
          </p:blipFill>
          <p:spPr>
            <a:xfrm>
              <a:off x="4135589" y="1825024"/>
              <a:ext cx="3035044" cy="2277571"/>
            </a:xfrm>
            <a:prstGeom prst="rect">
              <a:avLst/>
            </a:prstGeom>
          </p:spPr>
        </p:pic>
        <p:pic>
          <p:nvPicPr>
            <p:cNvPr id="7" name="Picture 6"/>
            <p:cNvPicPr>
              <a:picLocks noChangeAspect="1"/>
            </p:cNvPicPr>
            <p:nvPr/>
          </p:nvPicPr>
          <p:blipFill>
            <a:blip r:embed="rId4"/>
            <a:stretch>
              <a:fillRect/>
            </a:stretch>
          </p:blipFill>
          <p:spPr>
            <a:xfrm>
              <a:off x="1067404" y="3982192"/>
              <a:ext cx="3068185" cy="2008363"/>
            </a:xfrm>
            <a:prstGeom prst="rect">
              <a:avLst/>
            </a:prstGeom>
          </p:spPr>
        </p:pic>
        <p:pic>
          <p:nvPicPr>
            <p:cNvPr id="8" name="Picture 7"/>
            <p:cNvPicPr>
              <a:picLocks noChangeAspect="1"/>
            </p:cNvPicPr>
            <p:nvPr/>
          </p:nvPicPr>
          <p:blipFill>
            <a:blip r:embed="rId5"/>
            <a:srcRect b="11127"/>
            <a:stretch>
              <a:fillRect/>
            </a:stretch>
          </p:blipFill>
          <p:spPr>
            <a:xfrm>
              <a:off x="4135589" y="3982192"/>
              <a:ext cx="3035044" cy="2008363"/>
            </a:xfrm>
            <a:prstGeom prst="rect">
              <a:avLst/>
            </a:prstGeom>
          </p:spPr>
        </p:pic>
      </p:grpSp>
      <p:sp>
        <p:nvSpPr>
          <p:cNvPr id="11" name="TextBox 10"/>
          <p:cNvSpPr txBox="1"/>
          <p:nvPr/>
        </p:nvSpPr>
        <p:spPr>
          <a:xfrm>
            <a:off x="349250" y="166587"/>
            <a:ext cx="8344528" cy="954107"/>
          </a:xfrm>
          <a:prstGeom prst="rect">
            <a:avLst/>
          </a:prstGeom>
          <a:noFill/>
          <a:effectLst>
            <a:outerShdw blurRad="50800" dist="38100" dir="2700000">
              <a:srgbClr val="000000">
                <a:alpha val="43000"/>
              </a:srgbClr>
            </a:outerShdw>
          </a:effectLst>
        </p:spPr>
        <p:txBody>
          <a:bodyPr wrap="square" rtlCol="0">
            <a:spAutoFit/>
          </a:bodyPr>
          <a:lstStyle/>
          <a:p>
            <a:pPr algn="ctr"/>
            <a:r>
              <a:rPr lang="en-US" sz="2800" dirty="0" smtClean="0">
                <a:solidFill>
                  <a:srgbClr val="FF6600"/>
                </a:solidFill>
                <a:effectLst>
                  <a:outerShdw blurRad="50800" dist="38100" dir="2700000">
                    <a:srgbClr val="000000">
                      <a:alpha val="43000"/>
                    </a:srgbClr>
                  </a:outerShdw>
                </a:effectLst>
                <a:latin typeface="Comic Sans MS"/>
                <a:cs typeface="Comic Sans MS"/>
              </a:rPr>
              <a:t>Products for scientists </a:t>
            </a:r>
            <a:r>
              <a:rPr lang="en-US" sz="2800" dirty="0" smtClean="0">
                <a:solidFill>
                  <a:srgbClr val="FFFF00"/>
                </a:solidFill>
                <a:latin typeface="Comic Sans MS"/>
                <a:cs typeface="Comic Sans MS"/>
              </a:rPr>
              <a:t>:Why do science, science stories told by scientists</a:t>
            </a:r>
            <a:endParaRPr lang="en-US" sz="2800" dirty="0">
              <a:solidFill>
                <a:srgbClr val="FFFF00"/>
              </a:solidFill>
              <a:latin typeface="Comic Sans MS"/>
              <a:cs typeface="Comic Sans MS"/>
            </a:endParaRPr>
          </a:p>
        </p:txBody>
      </p:sp>
      <p:sp>
        <p:nvSpPr>
          <p:cNvPr id="12" name="TextBox 11"/>
          <p:cNvSpPr txBox="1"/>
          <p:nvPr/>
        </p:nvSpPr>
        <p:spPr>
          <a:xfrm>
            <a:off x="878855" y="1097409"/>
            <a:ext cx="7736602" cy="646331"/>
          </a:xfrm>
          <a:prstGeom prst="rect">
            <a:avLst/>
          </a:prstGeom>
          <a:noFill/>
          <a:effectLst>
            <a:outerShdw blurRad="50800" dist="38100" dir="2700000">
              <a:srgbClr val="000000">
                <a:alpha val="43000"/>
              </a:srgbClr>
            </a:outerShdw>
          </a:effectLst>
        </p:spPr>
        <p:txBody>
          <a:bodyPr wrap="square" rtlCol="0">
            <a:spAutoFit/>
          </a:bodyPr>
          <a:lstStyle/>
          <a:p>
            <a:pPr algn="ctr"/>
            <a:r>
              <a:rPr lang="en-US" dirty="0" smtClean="0">
                <a:solidFill>
                  <a:srgbClr val="FFFF00"/>
                </a:solidFill>
                <a:latin typeface="Comic Sans MS"/>
                <a:cs typeface="Comic Sans MS"/>
              </a:rPr>
              <a:t>4 part story of climate change &amp; food webs:  Penguins and watching the world change in one’s lifetime</a:t>
            </a:r>
            <a:endParaRPr lang="en-US" dirty="0">
              <a:solidFill>
                <a:srgbClr val="FFFF00"/>
              </a:solidFill>
              <a:latin typeface="Comic Sans MS"/>
              <a:cs typeface="Comic Sans MS"/>
            </a:endParaRPr>
          </a:p>
        </p:txBody>
      </p:sp>
      <p:sp>
        <p:nvSpPr>
          <p:cNvPr id="9" name="TextBox 8"/>
          <p:cNvSpPr txBox="1"/>
          <p:nvPr/>
        </p:nvSpPr>
        <p:spPr>
          <a:xfrm>
            <a:off x="67741" y="6299200"/>
            <a:ext cx="1218791" cy="369332"/>
          </a:xfrm>
          <a:prstGeom prst="rect">
            <a:avLst/>
          </a:prstGeom>
          <a:noFill/>
        </p:spPr>
        <p:txBody>
          <a:bodyPr wrap="none" rtlCol="0">
            <a:spAutoFit/>
          </a:bodyPr>
          <a:lstStyle/>
          <a:p>
            <a:r>
              <a:rPr lang="en-US" dirty="0" smtClean="0">
                <a:solidFill>
                  <a:srgbClr val="FFFF00"/>
                </a:solidFill>
              </a:rPr>
              <a:t>Knowledge</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70317" y="2064790"/>
            <a:ext cx="3211750" cy="2376479"/>
          </a:xfrm>
          <a:prstGeom prst="rect">
            <a:avLst/>
          </a:prstGeom>
        </p:spPr>
      </p:pic>
      <p:pic>
        <p:nvPicPr>
          <p:cNvPr id="6" name="Picture 5"/>
          <p:cNvPicPr>
            <a:picLocks noChangeAspect="1"/>
          </p:cNvPicPr>
          <p:nvPr/>
        </p:nvPicPr>
        <p:blipFill>
          <a:blip r:embed="rId3"/>
          <a:stretch>
            <a:fillRect/>
          </a:stretch>
        </p:blipFill>
        <p:spPr>
          <a:xfrm>
            <a:off x="4682067" y="2064790"/>
            <a:ext cx="3233306" cy="2155537"/>
          </a:xfrm>
          <a:prstGeom prst="rect">
            <a:avLst/>
          </a:prstGeom>
        </p:spPr>
      </p:pic>
      <p:pic>
        <p:nvPicPr>
          <p:cNvPr id="7" name="Picture 6" descr="IMG_6489.JPG"/>
          <p:cNvPicPr>
            <a:picLocks noChangeAspect="1"/>
          </p:cNvPicPr>
          <p:nvPr/>
        </p:nvPicPr>
        <p:blipFill>
          <a:blip r:embed="rId4"/>
          <a:stretch>
            <a:fillRect/>
          </a:stretch>
        </p:blipFill>
        <p:spPr>
          <a:xfrm>
            <a:off x="1470317" y="4441269"/>
            <a:ext cx="3552189" cy="2055830"/>
          </a:xfrm>
          <a:prstGeom prst="rect">
            <a:avLst/>
          </a:prstGeom>
        </p:spPr>
      </p:pic>
      <p:pic>
        <p:nvPicPr>
          <p:cNvPr id="5" name="Picture 4"/>
          <p:cNvPicPr>
            <a:picLocks noChangeAspect="1"/>
          </p:cNvPicPr>
          <p:nvPr/>
        </p:nvPicPr>
        <p:blipFill>
          <a:blip r:embed="rId5"/>
          <a:stretch>
            <a:fillRect/>
          </a:stretch>
        </p:blipFill>
        <p:spPr>
          <a:xfrm>
            <a:off x="4687456" y="4082897"/>
            <a:ext cx="3227917" cy="2414202"/>
          </a:xfrm>
          <a:prstGeom prst="rect">
            <a:avLst/>
          </a:prstGeom>
        </p:spPr>
      </p:pic>
      <p:sp>
        <p:nvSpPr>
          <p:cNvPr id="8" name="TextBox 7"/>
          <p:cNvSpPr txBox="1"/>
          <p:nvPr/>
        </p:nvSpPr>
        <p:spPr>
          <a:xfrm>
            <a:off x="349250" y="98851"/>
            <a:ext cx="8344528" cy="954107"/>
          </a:xfrm>
          <a:prstGeom prst="rect">
            <a:avLst/>
          </a:prstGeom>
          <a:noFill/>
          <a:effectLst>
            <a:outerShdw blurRad="50800" dist="38100" dir="2700000">
              <a:srgbClr val="000000">
                <a:alpha val="43000"/>
              </a:srgbClr>
            </a:outerShdw>
          </a:effectLst>
        </p:spPr>
        <p:txBody>
          <a:bodyPr wrap="square" rtlCol="0">
            <a:spAutoFit/>
          </a:bodyPr>
          <a:lstStyle/>
          <a:p>
            <a:pPr algn="ctr"/>
            <a:r>
              <a:rPr lang="en-US" sz="2800" dirty="0" smtClean="0">
                <a:solidFill>
                  <a:srgbClr val="FF6600"/>
                </a:solidFill>
                <a:effectLst>
                  <a:outerShdw blurRad="50800" dist="38100" dir="2700000">
                    <a:srgbClr val="000000">
                      <a:alpha val="43000"/>
                    </a:srgbClr>
                  </a:outerShdw>
                </a:effectLst>
                <a:latin typeface="Comic Sans MS"/>
                <a:cs typeface="Comic Sans MS"/>
              </a:rPr>
              <a:t>Products for scientists </a:t>
            </a:r>
            <a:r>
              <a:rPr lang="en-US" sz="2800" dirty="0" smtClean="0">
                <a:solidFill>
                  <a:srgbClr val="FFFF00"/>
                </a:solidFill>
                <a:latin typeface="Comic Sans MS"/>
                <a:cs typeface="Comic Sans MS"/>
              </a:rPr>
              <a:t>:Why do science, science stories told by scientists</a:t>
            </a:r>
            <a:endParaRPr lang="en-US" sz="2800" dirty="0">
              <a:solidFill>
                <a:srgbClr val="FFFF00"/>
              </a:solidFill>
              <a:latin typeface="Comic Sans MS"/>
              <a:cs typeface="Comic Sans MS"/>
            </a:endParaRPr>
          </a:p>
        </p:txBody>
      </p:sp>
      <p:sp>
        <p:nvSpPr>
          <p:cNvPr id="9" name="TextBox 8"/>
          <p:cNvSpPr txBox="1"/>
          <p:nvPr/>
        </p:nvSpPr>
        <p:spPr>
          <a:xfrm>
            <a:off x="878855" y="1029673"/>
            <a:ext cx="7736602" cy="646331"/>
          </a:xfrm>
          <a:prstGeom prst="rect">
            <a:avLst/>
          </a:prstGeom>
          <a:noFill/>
          <a:effectLst>
            <a:outerShdw blurRad="50800" dist="38100" dir="2700000">
              <a:srgbClr val="000000">
                <a:alpha val="43000"/>
              </a:srgbClr>
            </a:outerShdw>
          </a:effectLst>
        </p:spPr>
        <p:txBody>
          <a:bodyPr wrap="square" rtlCol="0">
            <a:spAutoFit/>
          </a:bodyPr>
          <a:lstStyle/>
          <a:p>
            <a:pPr algn="ctr"/>
            <a:r>
              <a:rPr lang="en-US" dirty="0" smtClean="0">
                <a:solidFill>
                  <a:srgbClr val="FFFF00"/>
                </a:solidFill>
                <a:latin typeface="Comic Sans MS"/>
                <a:cs typeface="Comic Sans MS"/>
              </a:rPr>
              <a:t>4 part story of climate change &amp; food webs:  Technology and hopes to finding a new way to explore and solve problems</a:t>
            </a:r>
            <a:endParaRPr lang="en-US" dirty="0">
              <a:solidFill>
                <a:srgbClr val="FFFF00"/>
              </a:solidFill>
              <a:latin typeface="Comic Sans MS"/>
              <a:cs typeface="Comic Sans MS"/>
            </a:endParaRPr>
          </a:p>
        </p:txBody>
      </p:sp>
      <p:sp>
        <p:nvSpPr>
          <p:cNvPr id="10" name="TextBox 9"/>
          <p:cNvSpPr txBox="1"/>
          <p:nvPr/>
        </p:nvSpPr>
        <p:spPr>
          <a:xfrm>
            <a:off x="67741" y="6299200"/>
            <a:ext cx="1218791" cy="369332"/>
          </a:xfrm>
          <a:prstGeom prst="rect">
            <a:avLst/>
          </a:prstGeom>
          <a:noFill/>
        </p:spPr>
        <p:txBody>
          <a:bodyPr wrap="none" rtlCol="0">
            <a:spAutoFit/>
          </a:bodyPr>
          <a:lstStyle/>
          <a:p>
            <a:r>
              <a:rPr lang="en-US" dirty="0" smtClean="0">
                <a:solidFill>
                  <a:srgbClr val="FFFF00"/>
                </a:solidFill>
              </a:rPr>
              <a:t>Knowledge</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1" y="203196"/>
            <a:ext cx="9144000" cy="1015663"/>
          </a:xfrm>
          <a:prstGeom prst="rect">
            <a:avLst/>
          </a:prstGeom>
          <a:noFill/>
          <a:effectLst>
            <a:outerShdw blurRad="50800" dist="38100" dir="2700000">
              <a:srgbClr val="000000">
                <a:alpha val="43000"/>
              </a:srgbClr>
            </a:outerShdw>
          </a:effectLst>
        </p:spPr>
        <p:txBody>
          <a:bodyPr wrap="square" rtlCol="0">
            <a:spAutoFit/>
          </a:bodyPr>
          <a:lstStyle/>
          <a:p>
            <a:pPr algn="ctr"/>
            <a:r>
              <a:rPr lang="en-US" sz="2000" dirty="0" smtClean="0">
                <a:solidFill>
                  <a:srgbClr val="FFFF00"/>
                </a:solidFill>
                <a:latin typeface="Comic Sans MS"/>
                <a:cs typeface="Comic Sans MS"/>
              </a:rPr>
              <a:t>Level 3 Science User (The Adopter): The COSEE NOW menu provokes an idea that leads the scientist to develop new approaches in their own teaching practice</a:t>
            </a:r>
            <a:endParaRPr lang="en-US" sz="2000" dirty="0">
              <a:solidFill>
                <a:srgbClr val="FFFF00"/>
              </a:solidFill>
              <a:latin typeface="Comic Sans MS"/>
              <a:cs typeface="Comic Sans MS"/>
            </a:endParaRPr>
          </a:p>
        </p:txBody>
      </p:sp>
      <p:pic>
        <p:nvPicPr>
          <p:cNvPr id="9" name="Picture 8"/>
          <p:cNvPicPr>
            <a:picLocks noChangeAspect="1"/>
          </p:cNvPicPr>
          <p:nvPr/>
        </p:nvPicPr>
        <p:blipFill>
          <a:blip r:embed="rId2"/>
          <a:stretch>
            <a:fillRect/>
          </a:stretch>
        </p:blipFill>
        <p:spPr>
          <a:xfrm>
            <a:off x="5064207" y="1930400"/>
            <a:ext cx="3947609" cy="3640667"/>
          </a:xfrm>
          <a:prstGeom prst="rect">
            <a:avLst/>
          </a:prstGeom>
        </p:spPr>
      </p:pic>
      <p:pic>
        <p:nvPicPr>
          <p:cNvPr id="12" name="Picture 11"/>
          <p:cNvPicPr>
            <a:picLocks noChangeAspect="1"/>
          </p:cNvPicPr>
          <p:nvPr/>
        </p:nvPicPr>
        <p:blipFill>
          <a:blip r:embed="rId3"/>
          <a:stretch>
            <a:fillRect/>
          </a:stretch>
        </p:blipFill>
        <p:spPr>
          <a:xfrm>
            <a:off x="213785" y="1455926"/>
            <a:ext cx="4647226" cy="4775541"/>
          </a:xfrm>
          <a:prstGeom prst="rect">
            <a:avLst/>
          </a:prstGeom>
        </p:spPr>
      </p:pic>
      <p:sp>
        <p:nvSpPr>
          <p:cNvPr id="5" name="TextBox 4"/>
          <p:cNvSpPr txBox="1"/>
          <p:nvPr/>
        </p:nvSpPr>
        <p:spPr>
          <a:xfrm>
            <a:off x="8301015" y="6299200"/>
            <a:ext cx="646331" cy="369332"/>
          </a:xfrm>
          <a:prstGeom prst="rect">
            <a:avLst/>
          </a:prstGeom>
          <a:noFill/>
        </p:spPr>
        <p:txBody>
          <a:bodyPr wrap="none" rtlCol="0">
            <a:spAutoFit/>
          </a:bodyPr>
          <a:lstStyle/>
          <a:p>
            <a:r>
              <a:rPr lang="en-US" dirty="0" smtClean="0">
                <a:solidFill>
                  <a:srgbClr val="FFFF00"/>
                </a:solidFill>
              </a:rPr>
              <a:t>Skills</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1" y="203196"/>
            <a:ext cx="9144000" cy="1015663"/>
          </a:xfrm>
          <a:prstGeom prst="rect">
            <a:avLst/>
          </a:prstGeom>
          <a:noFill/>
          <a:effectLst>
            <a:outerShdw blurRad="50800" dist="38100" dir="2700000">
              <a:srgbClr val="000000">
                <a:alpha val="43000"/>
              </a:srgbClr>
            </a:outerShdw>
          </a:effectLst>
        </p:spPr>
        <p:txBody>
          <a:bodyPr wrap="square" rtlCol="0">
            <a:spAutoFit/>
          </a:bodyPr>
          <a:lstStyle/>
          <a:p>
            <a:pPr algn="ctr"/>
            <a:r>
              <a:rPr lang="en-US" sz="2000" dirty="0" smtClean="0">
                <a:solidFill>
                  <a:srgbClr val="FFFF00"/>
                </a:solidFill>
                <a:latin typeface="Comic Sans MS"/>
                <a:cs typeface="Comic Sans MS"/>
              </a:rPr>
              <a:t>Level 3 Science User (The Adopter): The COSEE NOW menu provokes an idea that leads the scientist to develop new approaches in their own teaching practice</a:t>
            </a:r>
            <a:endParaRPr lang="en-US" sz="2000" dirty="0">
              <a:solidFill>
                <a:srgbClr val="FFFF00"/>
              </a:solidFill>
              <a:latin typeface="Comic Sans MS"/>
              <a:cs typeface="Comic Sans MS"/>
            </a:endParaRPr>
          </a:p>
        </p:txBody>
      </p:sp>
      <p:pic>
        <p:nvPicPr>
          <p:cNvPr id="5" name="Picture 4"/>
          <p:cNvPicPr>
            <a:picLocks noChangeAspect="1"/>
          </p:cNvPicPr>
          <p:nvPr/>
        </p:nvPicPr>
        <p:blipFill>
          <a:blip r:embed="rId2"/>
          <a:stretch>
            <a:fillRect/>
          </a:stretch>
        </p:blipFill>
        <p:spPr>
          <a:xfrm>
            <a:off x="273050" y="1235792"/>
            <a:ext cx="2436283" cy="2469926"/>
          </a:xfrm>
          <a:prstGeom prst="rect">
            <a:avLst/>
          </a:prstGeom>
        </p:spPr>
      </p:pic>
      <p:pic>
        <p:nvPicPr>
          <p:cNvPr id="6" name="Picture 5"/>
          <p:cNvPicPr>
            <a:picLocks noChangeAspect="1"/>
          </p:cNvPicPr>
          <p:nvPr/>
        </p:nvPicPr>
        <p:blipFill>
          <a:blip r:embed="rId3"/>
          <a:stretch>
            <a:fillRect/>
          </a:stretch>
        </p:blipFill>
        <p:spPr>
          <a:xfrm>
            <a:off x="2976863" y="1782707"/>
            <a:ext cx="3474736" cy="3846021"/>
          </a:xfrm>
          <a:prstGeom prst="rect">
            <a:avLst/>
          </a:prstGeom>
        </p:spPr>
      </p:pic>
      <p:pic>
        <p:nvPicPr>
          <p:cNvPr id="7" name="Picture 6"/>
          <p:cNvPicPr>
            <a:picLocks noChangeAspect="1"/>
          </p:cNvPicPr>
          <p:nvPr/>
        </p:nvPicPr>
        <p:blipFill>
          <a:blip r:embed="rId4"/>
          <a:stretch>
            <a:fillRect/>
          </a:stretch>
        </p:blipFill>
        <p:spPr>
          <a:xfrm>
            <a:off x="6732977" y="3807316"/>
            <a:ext cx="2207880" cy="2488707"/>
          </a:xfrm>
          <a:prstGeom prst="rect">
            <a:avLst/>
          </a:prstGeom>
        </p:spPr>
      </p:pic>
      <p:sp>
        <p:nvSpPr>
          <p:cNvPr id="9" name="TextBox 8"/>
          <p:cNvSpPr txBox="1"/>
          <p:nvPr/>
        </p:nvSpPr>
        <p:spPr>
          <a:xfrm>
            <a:off x="8301015" y="6299200"/>
            <a:ext cx="646331" cy="369332"/>
          </a:xfrm>
          <a:prstGeom prst="rect">
            <a:avLst/>
          </a:prstGeom>
          <a:noFill/>
        </p:spPr>
        <p:txBody>
          <a:bodyPr wrap="none" rtlCol="0">
            <a:spAutoFit/>
          </a:bodyPr>
          <a:lstStyle/>
          <a:p>
            <a:r>
              <a:rPr lang="en-US" dirty="0" smtClean="0">
                <a:solidFill>
                  <a:srgbClr val="FFFF00"/>
                </a:solidFill>
              </a:rPr>
              <a:t>Skills</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203196"/>
            <a:ext cx="9144000" cy="1015663"/>
          </a:xfrm>
          <a:prstGeom prst="rect">
            <a:avLst/>
          </a:prstGeom>
          <a:noFill/>
          <a:effectLst>
            <a:outerShdw blurRad="50800" dist="38100" dir="2700000">
              <a:srgbClr val="000000">
                <a:alpha val="43000"/>
              </a:srgbClr>
            </a:outerShdw>
          </a:effectLst>
        </p:spPr>
        <p:txBody>
          <a:bodyPr wrap="square" rtlCol="0">
            <a:spAutoFit/>
          </a:bodyPr>
          <a:lstStyle/>
          <a:p>
            <a:pPr algn="ctr"/>
            <a:r>
              <a:rPr lang="en-US" sz="2000" dirty="0" smtClean="0">
                <a:solidFill>
                  <a:srgbClr val="FFFF00"/>
                </a:solidFill>
                <a:latin typeface="Comic Sans MS"/>
                <a:cs typeface="Comic Sans MS"/>
              </a:rPr>
              <a:t>Level 4 Science User (The Active Student): The COSEE NOW community provides conduit for scientists who wish to improve and learn new skills to take part in ongoing training</a:t>
            </a:r>
            <a:endParaRPr lang="en-US" sz="2000" dirty="0">
              <a:solidFill>
                <a:srgbClr val="FFFF00"/>
              </a:solidFill>
              <a:latin typeface="Comic Sans MS"/>
              <a:cs typeface="Comic Sans MS"/>
            </a:endParaRPr>
          </a:p>
        </p:txBody>
      </p:sp>
      <p:pic>
        <p:nvPicPr>
          <p:cNvPr id="6" name="Picture 5"/>
          <p:cNvPicPr>
            <a:picLocks noChangeAspect="1"/>
          </p:cNvPicPr>
          <p:nvPr/>
        </p:nvPicPr>
        <p:blipFill>
          <a:blip r:embed="rId2"/>
          <a:stretch>
            <a:fillRect/>
          </a:stretch>
        </p:blipFill>
        <p:spPr>
          <a:xfrm>
            <a:off x="175690" y="1337735"/>
            <a:ext cx="5118100" cy="1523403"/>
          </a:xfrm>
          <a:prstGeom prst="rect">
            <a:avLst/>
          </a:prstGeom>
        </p:spPr>
      </p:pic>
      <p:pic>
        <p:nvPicPr>
          <p:cNvPr id="7" name="Picture 6"/>
          <p:cNvPicPr>
            <a:picLocks noChangeAspect="1"/>
          </p:cNvPicPr>
          <p:nvPr/>
        </p:nvPicPr>
        <p:blipFill>
          <a:blip r:embed="rId3"/>
          <a:stretch>
            <a:fillRect/>
          </a:stretch>
        </p:blipFill>
        <p:spPr>
          <a:xfrm>
            <a:off x="4223511" y="4419597"/>
            <a:ext cx="4717287" cy="2081518"/>
          </a:xfrm>
          <a:prstGeom prst="rect">
            <a:avLst/>
          </a:prstGeom>
        </p:spPr>
      </p:pic>
      <p:pic>
        <p:nvPicPr>
          <p:cNvPr id="8" name="Picture 7"/>
          <p:cNvPicPr>
            <a:picLocks noChangeAspect="1"/>
          </p:cNvPicPr>
          <p:nvPr/>
        </p:nvPicPr>
        <p:blipFill>
          <a:blip r:embed="rId4"/>
          <a:stretch>
            <a:fillRect/>
          </a:stretch>
        </p:blipFill>
        <p:spPr>
          <a:xfrm>
            <a:off x="5801780" y="3284463"/>
            <a:ext cx="3078279" cy="853079"/>
          </a:xfrm>
          <a:prstGeom prst="rect">
            <a:avLst/>
          </a:prstGeom>
        </p:spPr>
      </p:pic>
      <p:pic>
        <p:nvPicPr>
          <p:cNvPr id="9" name="Picture 8"/>
          <p:cNvPicPr>
            <a:picLocks noChangeAspect="1"/>
          </p:cNvPicPr>
          <p:nvPr/>
        </p:nvPicPr>
        <p:blipFill>
          <a:blip r:embed="rId5"/>
          <a:stretch>
            <a:fillRect/>
          </a:stretch>
        </p:blipFill>
        <p:spPr>
          <a:xfrm>
            <a:off x="389459" y="3132066"/>
            <a:ext cx="5113867" cy="1018778"/>
          </a:xfrm>
          <a:prstGeom prst="rect">
            <a:avLst/>
          </a:prstGeom>
        </p:spPr>
      </p:pic>
      <p:pic>
        <p:nvPicPr>
          <p:cNvPr id="10" name="Picture 9"/>
          <p:cNvPicPr>
            <a:picLocks noChangeAspect="1"/>
          </p:cNvPicPr>
          <p:nvPr/>
        </p:nvPicPr>
        <p:blipFill>
          <a:blip r:embed="rId6"/>
          <a:stretch>
            <a:fillRect/>
          </a:stretch>
        </p:blipFill>
        <p:spPr>
          <a:xfrm>
            <a:off x="5632450" y="1540586"/>
            <a:ext cx="3223683" cy="1425295"/>
          </a:xfrm>
          <a:prstGeom prst="rect">
            <a:avLst/>
          </a:prstGeom>
        </p:spPr>
      </p:pic>
      <p:pic>
        <p:nvPicPr>
          <p:cNvPr id="11" name="Picture 10"/>
          <p:cNvPicPr>
            <a:picLocks noChangeAspect="1"/>
          </p:cNvPicPr>
          <p:nvPr/>
        </p:nvPicPr>
        <p:blipFill>
          <a:blip r:embed="rId7"/>
          <a:stretch>
            <a:fillRect/>
          </a:stretch>
        </p:blipFill>
        <p:spPr>
          <a:xfrm>
            <a:off x="118531" y="4707467"/>
            <a:ext cx="3877735" cy="1144663"/>
          </a:xfrm>
          <a:prstGeom prst="rect">
            <a:avLst/>
          </a:prstGeom>
        </p:spPr>
      </p:pic>
      <p:sp>
        <p:nvSpPr>
          <p:cNvPr id="12" name="TextBox 11"/>
          <p:cNvSpPr txBox="1"/>
          <p:nvPr/>
        </p:nvSpPr>
        <p:spPr>
          <a:xfrm>
            <a:off x="175690" y="6316449"/>
            <a:ext cx="646331" cy="369332"/>
          </a:xfrm>
          <a:prstGeom prst="rect">
            <a:avLst/>
          </a:prstGeom>
          <a:noFill/>
        </p:spPr>
        <p:txBody>
          <a:bodyPr wrap="none" rtlCol="0">
            <a:spAutoFit/>
          </a:bodyPr>
          <a:lstStyle/>
          <a:p>
            <a:r>
              <a:rPr lang="en-US" dirty="0" smtClean="0">
                <a:solidFill>
                  <a:srgbClr val="FFFF00"/>
                </a:solidFill>
              </a:rPr>
              <a:t>Skills</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 y="203196"/>
            <a:ext cx="9144000" cy="1015663"/>
          </a:xfrm>
          <a:prstGeom prst="rect">
            <a:avLst/>
          </a:prstGeom>
          <a:noFill/>
          <a:effectLst>
            <a:outerShdw blurRad="50800" dist="38100" dir="2700000">
              <a:srgbClr val="000000">
                <a:alpha val="43000"/>
              </a:srgbClr>
            </a:outerShdw>
          </a:effectLst>
        </p:spPr>
        <p:txBody>
          <a:bodyPr wrap="square" rtlCol="0">
            <a:spAutoFit/>
          </a:bodyPr>
          <a:lstStyle/>
          <a:p>
            <a:pPr algn="ctr"/>
            <a:r>
              <a:rPr lang="en-US" sz="2000" dirty="0" smtClean="0">
                <a:solidFill>
                  <a:srgbClr val="FFFF00"/>
                </a:solidFill>
                <a:latin typeface="Comic Sans MS"/>
                <a:cs typeface="Comic Sans MS"/>
              </a:rPr>
              <a:t>Level 5 Science User (The Developer): The COSEE NOW community provides the community in which joint efforts can lead to the development of new educational infrastructure</a:t>
            </a:r>
            <a:endParaRPr lang="en-US" sz="2000" dirty="0">
              <a:solidFill>
                <a:srgbClr val="FFFF00"/>
              </a:solidFill>
              <a:latin typeface="Comic Sans MS"/>
              <a:cs typeface="Comic Sans MS"/>
            </a:endParaRPr>
          </a:p>
        </p:txBody>
      </p:sp>
      <p:sp>
        <p:nvSpPr>
          <p:cNvPr id="5" name="TextBox 4"/>
          <p:cNvSpPr txBox="1"/>
          <p:nvPr/>
        </p:nvSpPr>
        <p:spPr>
          <a:xfrm>
            <a:off x="745073" y="1218859"/>
            <a:ext cx="7670799" cy="1200328"/>
          </a:xfrm>
          <a:prstGeom prst="rect">
            <a:avLst/>
          </a:prstGeom>
          <a:noFill/>
          <a:effectLst>
            <a:outerShdw blurRad="50800" dist="38100" dir="2700000">
              <a:srgbClr val="000000">
                <a:alpha val="43000"/>
              </a:srgbClr>
            </a:outerShdw>
          </a:effectLst>
        </p:spPr>
        <p:txBody>
          <a:bodyPr wrap="square" rtlCol="0">
            <a:spAutoFit/>
          </a:bodyPr>
          <a:lstStyle/>
          <a:p>
            <a:pPr algn="ctr"/>
            <a:r>
              <a:rPr lang="en-US" sz="2400" i="1" dirty="0" smtClean="0">
                <a:solidFill>
                  <a:srgbClr val="FFFF00"/>
                </a:solidFill>
                <a:latin typeface="Comic Sans MS"/>
                <a:cs typeface="Comic Sans MS"/>
              </a:rPr>
              <a:t>Building Curricula: Communication Ocean Sciences</a:t>
            </a:r>
          </a:p>
          <a:p>
            <a:pPr algn="ctr"/>
            <a:r>
              <a:rPr lang="en-US" sz="2400" i="1" dirty="0" smtClean="0">
                <a:solidFill>
                  <a:srgbClr val="FFFF00"/>
                </a:solidFill>
                <a:latin typeface="Comic Sans MS"/>
                <a:cs typeface="Comic Sans MS"/>
              </a:rPr>
              <a:t>Focuses in theoretical and practical aspects of how people learn.</a:t>
            </a:r>
            <a:endParaRPr lang="en-US" sz="2400" i="1" dirty="0">
              <a:solidFill>
                <a:srgbClr val="FFFF00"/>
              </a:solidFill>
              <a:latin typeface="Comic Sans MS"/>
              <a:cs typeface="Comic Sans MS"/>
            </a:endParaRPr>
          </a:p>
        </p:txBody>
      </p:sp>
      <p:grpSp>
        <p:nvGrpSpPr>
          <p:cNvPr id="23" name="Group 22"/>
          <p:cNvGrpSpPr/>
          <p:nvPr/>
        </p:nvGrpSpPr>
        <p:grpSpPr>
          <a:xfrm>
            <a:off x="4493682" y="3020423"/>
            <a:ext cx="3972989" cy="2836435"/>
            <a:chOff x="4332143" y="2861320"/>
            <a:chExt cx="3972989" cy="2836435"/>
          </a:xfrm>
        </p:grpSpPr>
        <p:sp>
          <p:nvSpPr>
            <p:cNvPr id="6" name="Text Box 6"/>
            <p:cNvSpPr txBox="1">
              <a:spLocks noChangeArrowheads="1"/>
            </p:cNvSpPr>
            <p:nvPr/>
          </p:nvSpPr>
          <p:spPr bwMode="auto">
            <a:xfrm>
              <a:off x="5502275" y="2861320"/>
              <a:ext cx="1620155"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prstTxWarp prst="textNoShape">
                <a:avLst/>
              </a:prstTxWarp>
              <a:spAutoFit/>
            </a:bodyPr>
            <a:lstStyle/>
            <a:p>
              <a:pPr algn="l"/>
              <a:r>
                <a:rPr lang="en-US" sz="2400" b="1" dirty="0">
                  <a:solidFill>
                    <a:schemeClr val="bg1"/>
                  </a:solidFill>
                  <a:effectLst>
                    <a:outerShdw blurRad="38100" dist="38100" dir="2700000" algn="tl">
                      <a:srgbClr val="000000"/>
                    </a:outerShdw>
                  </a:effectLst>
                  <a:latin typeface="Comic Sans MS"/>
                  <a:cs typeface="Comic Sans MS"/>
                </a:rPr>
                <a:t>Invitation</a:t>
              </a:r>
            </a:p>
          </p:txBody>
        </p:sp>
        <p:sp>
          <p:nvSpPr>
            <p:cNvPr id="7" name="Text Box 7"/>
            <p:cNvSpPr txBox="1">
              <a:spLocks noChangeArrowheads="1"/>
            </p:cNvSpPr>
            <p:nvPr/>
          </p:nvSpPr>
          <p:spPr bwMode="auto">
            <a:xfrm>
              <a:off x="4332143" y="4854458"/>
              <a:ext cx="1792829"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prstTxWarp prst="textNoShape">
                <a:avLst/>
              </a:prstTxWarp>
              <a:spAutoFit/>
            </a:bodyPr>
            <a:lstStyle/>
            <a:p>
              <a:pPr algn="l"/>
              <a:r>
                <a:rPr lang="en-US" sz="2400" b="1" dirty="0">
                  <a:solidFill>
                    <a:schemeClr val="bg1"/>
                  </a:solidFill>
                  <a:effectLst>
                    <a:outerShdw blurRad="38100" dist="38100" dir="2700000" algn="tl">
                      <a:srgbClr val="000000"/>
                    </a:outerShdw>
                  </a:effectLst>
                  <a:latin typeface="Comic Sans MS"/>
                  <a:cs typeface="Comic Sans MS"/>
                </a:rPr>
                <a:t>Application</a:t>
              </a:r>
            </a:p>
          </p:txBody>
        </p:sp>
        <p:sp>
          <p:nvSpPr>
            <p:cNvPr id="8" name="Text Box 8"/>
            <p:cNvSpPr txBox="1">
              <a:spLocks noChangeArrowheads="1"/>
            </p:cNvSpPr>
            <p:nvPr/>
          </p:nvSpPr>
          <p:spPr bwMode="auto">
            <a:xfrm>
              <a:off x="6361113" y="3724923"/>
              <a:ext cx="1842421"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prstTxWarp prst="textNoShape">
                <a:avLst/>
              </a:prstTxWarp>
              <a:spAutoFit/>
            </a:bodyPr>
            <a:lstStyle/>
            <a:p>
              <a:pPr algn="l"/>
              <a:r>
                <a:rPr lang="en-US" sz="2400" b="1" dirty="0">
                  <a:solidFill>
                    <a:schemeClr val="bg1"/>
                  </a:solidFill>
                  <a:effectLst>
                    <a:outerShdw blurRad="38100" dist="38100" dir="2700000" algn="tl">
                      <a:srgbClr val="000000"/>
                    </a:outerShdw>
                  </a:effectLst>
                  <a:latin typeface="Comic Sans MS"/>
                  <a:cs typeface="Comic Sans MS"/>
                </a:rPr>
                <a:t>Exploration</a:t>
              </a:r>
            </a:p>
          </p:txBody>
        </p:sp>
        <p:sp>
          <p:nvSpPr>
            <p:cNvPr id="9" name="Text Box 9"/>
            <p:cNvSpPr txBox="1">
              <a:spLocks noChangeArrowheads="1"/>
            </p:cNvSpPr>
            <p:nvPr/>
          </p:nvSpPr>
          <p:spPr bwMode="auto">
            <a:xfrm>
              <a:off x="6754107" y="4866758"/>
              <a:ext cx="1551025"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prstTxWarp prst="textNoShape">
                <a:avLst/>
              </a:prstTxWarp>
              <a:spAutoFit/>
            </a:bodyPr>
            <a:lstStyle/>
            <a:p>
              <a:pPr algn="l"/>
              <a:r>
                <a:rPr lang="en-US" sz="2400" b="1" dirty="0">
                  <a:solidFill>
                    <a:schemeClr val="bg1"/>
                  </a:solidFill>
                  <a:effectLst>
                    <a:outerShdw blurRad="38100" dist="38100" dir="2700000" algn="tl">
                      <a:srgbClr val="000000"/>
                    </a:outerShdw>
                  </a:effectLst>
                  <a:latin typeface="Comic Sans MS"/>
                  <a:cs typeface="Comic Sans MS"/>
                </a:rPr>
                <a:t>Concept</a:t>
              </a:r>
              <a:r>
                <a:rPr lang="en-US" sz="2400" b="1" dirty="0" smtClean="0">
                  <a:solidFill>
                    <a:schemeClr val="bg1"/>
                  </a:solidFill>
                  <a:effectLst>
                    <a:outerShdw blurRad="38100" dist="38100" dir="2700000" algn="tl">
                      <a:srgbClr val="000000"/>
                    </a:outerShdw>
                  </a:effectLst>
                  <a:latin typeface="Comic Sans MS"/>
                  <a:cs typeface="Comic Sans MS"/>
                </a:rPr>
                <a:t> </a:t>
              </a:r>
            </a:p>
            <a:p>
              <a:pPr algn="l"/>
              <a:r>
                <a:rPr lang="en-US" sz="2400" b="1" dirty="0" smtClean="0">
                  <a:solidFill>
                    <a:schemeClr val="bg1"/>
                  </a:solidFill>
                  <a:effectLst>
                    <a:outerShdw blurRad="38100" dist="38100" dir="2700000" algn="tl">
                      <a:srgbClr val="000000"/>
                    </a:outerShdw>
                  </a:effectLst>
                  <a:latin typeface="Comic Sans MS"/>
                  <a:cs typeface="Comic Sans MS"/>
                </a:rPr>
                <a:t>Invention</a:t>
              </a:r>
              <a:endParaRPr lang="en-US" sz="2400" b="1" dirty="0">
                <a:solidFill>
                  <a:schemeClr val="bg1"/>
                </a:solidFill>
                <a:effectLst>
                  <a:outerShdw blurRad="38100" dist="38100" dir="2700000" algn="tl">
                    <a:srgbClr val="000000"/>
                  </a:outerShdw>
                </a:effectLst>
                <a:latin typeface="Comic Sans MS"/>
                <a:cs typeface="Comic Sans MS"/>
              </a:endParaRPr>
            </a:p>
          </p:txBody>
        </p:sp>
        <p:sp>
          <p:nvSpPr>
            <p:cNvPr id="10" name="Text Box 14"/>
            <p:cNvSpPr txBox="1">
              <a:spLocks noChangeArrowheads="1"/>
            </p:cNvSpPr>
            <p:nvPr/>
          </p:nvSpPr>
          <p:spPr bwMode="auto">
            <a:xfrm>
              <a:off x="4378325" y="3705870"/>
              <a:ext cx="1678915"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prstTxWarp prst="textNoShape">
                <a:avLst/>
              </a:prstTxWarp>
              <a:spAutoFit/>
            </a:bodyPr>
            <a:lstStyle/>
            <a:p>
              <a:pPr algn="l"/>
              <a:r>
                <a:rPr lang="en-US" sz="2400" b="1">
                  <a:solidFill>
                    <a:schemeClr val="bg1"/>
                  </a:solidFill>
                  <a:effectLst>
                    <a:outerShdw blurRad="38100" dist="38100" dir="2700000" algn="tl">
                      <a:srgbClr val="000000"/>
                    </a:outerShdw>
                  </a:effectLst>
                  <a:latin typeface="Comic Sans MS"/>
                  <a:cs typeface="Comic Sans MS"/>
                </a:rPr>
                <a:t>Reflection</a:t>
              </a:r>
            </a:p>
          </p:txBody>
        </p:sp>
        <p:cxnSp>
          <p:nvCxnSpPr>
            <p:cNvPr id="12" name="Straight Arrow Connector 11"/>
            <p:cNvCxnSpPr/>
            <p:nvPr/>
          </p:nvCxnSpPr>
          <p:spPr>
            <a:xfrm flipV="1">
              <a:off x="4910667" y="3322985"/>
              <a:ext cx="591608" cy="382885"/>
            </a:xfrm>
            <a:prstGeom prst="straightConnector1">
              <a:avLst/>
            </a:prstGeom>
            <a:ln w="57150" cap="flat" cmpd="sng" algn="ctr">
              <a:solidFill>
                <a:schemeClr val="bg2"/>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7122430" y="3274418"/>
              <a:ext cx="514503" cy="450505"/>
            </a:xfrm>
            <a:prstGeom prst="straightConnector1">
              <a:avLst/>
            </a:prstGeom>
            <a:ln w="57150" cap="flat" cmpd="sng" algn="ctr">
              <a:solidFill>
                <a:schemeClr val="bg2"/>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a:off x="7236163" y="4561795"/>
              <a:ext cx="686923" cy="1588"/>
            </a:xfrm>
            <a:prstGeom prst="straightConnector1">
              <a:avLst/>
            </a:prstGeom>
            <a:ln w="57150" cap="flat" cmpd="sng" algn="ctr">
              <a:solidFill>
                <a:schemeClr val="bg2"/>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0800000">
              <a:off x="6129407" y="5092321"/>
              <a:ext cx="573901" cy="3"/>
            </a:xfrm>
            <a:prstGeom prst="straightConnector1">
              <a:avLst/>
            </a:prstGeom>
            <a:ln w="57150" cap="flat" cmpd="sng" algn="ctr">
              <a:solidFill>
                <a:schemeClr val="bg2"/>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16200000" flipV="1">
              <a:off x="4591807" y="4505447"/>
              <a:ext cx="639307" cy="1588"/>
            </a:xfrm>
            <a:prstGeom prst="straightConnector1">
              <a:avLst/>
            </a:prstGeom>
            <a:ln w="57150" cap="flat" cmpd="sng" algn="ctr">
              <a:solidFill>
                <a:schemeClr val="bg2"/>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pic>
        <p:nvPicPr>
          <p:cNvPr id="24" name="Picture 18" descr="week5 010"/>
          <p:cNvPicPr>
            <a:picLocks noChangeAspect="1" noChangeArrowheads="1"/>
          </p:cNvPicPr>
          <p:nvPr/>
        </p:nvPicPr>
        <p:blipFill>
          <a:blip r:embed="rId2"/>
          <a:srcRect/>
          <a:stretch>
            <a:fillRect/>
          </a:stretch>
        </p:blipFill>
        <p:spPr bwMode="auto">
          <a:xfrm>
            <a:off x="931336" y="2685159"/>
            <a:ext cx="2667000" cy="2000250"/>
          </a:xfrm>
          <a:prstGeom prst="rect">
            <a:avLst/>
          </a:prstGeom>
          <a:noFill/>
        </p:spPr>
      </p:pic>
      <p:pic>
        <p:nvPicPr>
          <p:cNvPr id="25" name="Picture 20"/>
          <p:cNvPicPr>
            <a:picLocks noChangeAspect="1" noChangeArrowheads="1"/>
          </p:cNvPicPr>
          <p:nvPr/>
        </p:nvPicPr>
        <p:blipFill>
          <a:blip r:embed="rId3"/>
          <a:srcRect/>
          <a:stretch>
            <a:fillRect/>
          </a:stretch>
        </p:blipFill>
        <p:spPr bwMode="auto">
          <a:xfrm>
            <a:off x="2435329" y="4834990"/>
            <a:ext cx="1789036" cy="1343595"/>
          </a:xfrm>
          <a:prstGeom prst="rect">
            <a:avLst/>
          </a:prstGeom>
          <a:noFill/>
          <a:ln w="19050">
            <a:solidFill>
              <a:schemeClr val="tx1"/>
            </a:solidFill>
            <a:miter lim="800000"/>
            <a:headEnd/>
            <a:tailEnd/>
          </a:ln>
          <a:effectLst/>
        </p:spPr>
      </p:pic>
      <p:pic>
        <p:nvPicPr>
          <p:cNvPr id="26" name="Picture 9" descr="week7%20059"/>
          <p:cNvPicPr>
            <a:picLocks noChangeAspect="1" noChangeArrowheads="1"/>
          </p:cNvPicPr>
          <p:nvPr/>
        </p:nvPicPr>
        <p:blipFill>
          <a:blip r:embed="rId4"/>
          <a:srcRect/>
          <a:stretch>
            <a:fillRect/>
          </a:stretch>
        </p:blipFill>
        <p:spPr bwMode="auto">
          <a:xfrm>
            <a:off x="441885" y="4818057"/>
            <a:ext cx="1790247" cy="1343595"/>
          </a:xfrm>
          <a:prstGeom prst="rect">
            <a:avLst/>
          </a:prstGeom>
          <a:noFill/>
        </p:spPr>
      </p:pic>
      <p:sp>
        <p:nvSpPr>
          <p:cNvPr id="18" name="TextBox 17"/>
          <p:cNvSpPr txBox="1"/>
          <p:nvPr/>
        </p:nvSpPr>
        <p:spPr>
          <a:xfrm>
            <a:off x="7996221" y="6299200"/>
            <a:ext cx="1012529" cy="369332"/>
          </a:xfrm>
          <a:prstGeom prst="rect">
            <a:avLst/>
          </a:prstGeom>
          <a:noFill/>
        </p:spPr>
        <p:txBody>
          <a:bodyPr wrap="none" rtlCol="0">
            <a:spAutoFit/>
          </a:bodyPr>
          <a:lstStyle/>
          <a:p>
            <a:r>
              <a:rPr lang="en-US" dirty="0" smtClean="0">
                <a:solidFill>
                  <a:srgbClr val="FFFF00"/>
                </a:solidFill>
              </a:rPr>
              <a:t>Behavior</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372532" y="16922"/>
            <a:ext cx="8546935" cy="1015663"/>
          </a:xfrm>
          <a:prstGeom prst="rect">
            <a:avLst/>
          </a:prstGeom>
          <a:noFill/>
          <a:effectLst>
            <a:outerShdw blurRad="50800" dist="38100" dir="2700000">
              <a:srgbClr val="000000">
                <a:alpha val="43000"/>
              </a:srgbClr>
            </a:outerShdw>
          </a:effectLst>
        </p:spPr>
        <p:txBody>
          <a:bodyPr wrap="square" rtlCol="0">
            <a:spAutoFit/>
          </a:bodyPr>
          <a:lstStyle/>
          <a:p>
            <a:pPr algn="ctr"/>
            <a:r>
              <a:rPr lang="en-US" sz="2000" dirty="0" smtClean="0">
                <a:solidFill>
                  <a:srgbClr val="FFFF00"/>
                </a:solidFill>
                <a:latin typeface="Comic Sans MS"/>
                <a:cs typeface="Comic Sans MS"/>
              </a:rPr>
              <a:t>The world is changing.  The ocean changes are dramatic  and will alter Earth as we know it, the impact on future generations is not known.</a:t>
            </a:r>
          </a:p>
          <a:p>
            <a:pPr algn="ctr"/>
            <a:r>
              <a:rPr lang="en-US" sz="2000" dirty="0" smtClean="0">
                <a:solidFill>
                  <a:srgbClr val="FFFF00"/>
                </a:solidFill>
                <a:latin typeface="Comic Sans MS"/>
                <a:cs typeface="Comic Sans MS"/>
              </a:rPr>
              <a:t>By the time I finish my professional career…….</a:t>
            </a:r>
            <a:endParaRPr lang="en-US" sz="2000" dirty="0">
              <a:solidFill>
                <a:srgbClr val="FFFF00"/>
              </a:solidFill>
              <a:latin typeface="Comic Sans MS"/>
              <a:cs typeface="Comic Sans MS"/>
            </a:endParaRPr>
          </a:p>
        </p:txBody>
      </p:sp>
      <p:grpSp>
        <p:nvGrpSpPr>
          <p:cNvPr id="17" name="Group 16"/>
          <p:cNvGrpSpPr/>
          <p:nvPr/>
        </p:nvGrpSpPr>
        <p:grpSpPr>
          <a:xfrm>
            <a:off x="592668" y="1261593"/>
            <a:ext cx="3530600" cy="2292886"/>
            <a:chOff x="1032936" y="1438800"/>
            <a:chExt cx="3090331" cy="1985109"/>
          </a:xfrm>
        </p:grpSpPr>
        <p:pic>
          <p:nvPicPr>
            <p:cNvPr id="2" name="Picture 2" descr="10000243"/>
            <p:cNvPicPr>
              <a:picLocks noChangeAspect="1" noChangeArrowheads="1"/>
            </p:cNvPicPr>
            <p:nvPr/>
          </p:nvPicPr>
          <p:blipFill>
            <a:blip r:embed="rId2"/>
            <a:srcRect/>
            <a:stretch>
              <a:fillRect/>
            </a:stretch>
          </p:blipFill>
          <p:spPr bwMode="auto">
            <a:xfrm>
              <a:off x="1032936" y="1438800"/>
              <a:ext cx="3090331" cy="1985109"/>
            </a:xfrm>
            <a:prstGeom prst="rect">
              <a:avLst/>
            </a:prstGeom>
            <a:noFill/>
            <a:ln w="9525">
              <a:solidFill>
                <a:schemeClr val="tx1"/>
              </a:solidFill>
              <a:miter lim="800000"/>
              <a:headEnd/>
              <a:tailEnd/>
            </a:ln>
          </p:spPr>
        </p:pic>
        <p:sp>
          <p:nvSpPr>
            <p:cNvPr id="4" name="TextBox 3"/>
            <p:cNvSpPr txBox="1"/>
            <p:nvPr/>
          </p:nvSpPr>
          <p:spPr>
            <a:xfrm>
              <a:off x="1100666" y="1438800"/>
              <a:ext cx="2122045" cy="266464"/>
            </a:xfrm>
            <a:prstGeom prst="rect">
              <a:avLst/>
            </a:prstGeom>
            <a:noFill/>
          </p:spPr>
          <p:txBody>
            <a:bodyPr wrap="square" rtlCol="0">
              <a:spAutoFit/>
            </a:bodyPr>
            <a:lstStyle/>
            <a:p>
              <a:r>
                <a:rPr lang="en-US" sz="1400" dirty="0" smtClean="0">
                  <a:latin typeface="Comic Sans MS"/>
                  <a:cs typeface="Comic Sans MS"/>
                </a:rPr>
                <a:t>Larsen B ice shelf gone</a:t>
              </a:r>
              <a:endParaRPr lang="en-US" sz="1400" dirty="0">
                <a:latin typeface="Comic Sans MS"/>
                <a:cs typeface="Comic Sans MS"/>
              </a:endParaRPr>
            </a:p>
          </p:txBody>
        </p:sp>
        <p:sp>
          <p:nvSpPr>
            <p:cNvPr id="12" name="TextBox 11"/>
            <p:cNvSpPr txBox="1"/>
            <p:nvPr/>
          </p:nvSpPr>
          <p:spPr>
            <a:xfrm>
              <a:off x="1032936" y="3162299"/>
              <a:ext cx="1369135" cy="213170"/>
            </a:xfrm>
            <a:prstGeom prst="rect">
              <a:avLst/>
            </a:prstGeom>
            <a:noFill/>
          </p:spPr>
          <p:txBody>
            <a:bodyPr wrap="square" rtlCol="0">
              <a:spAutoFit/>
            </a:bodyPr>
            <a:lstStyle/>
            <a:p>
              <a:r>
                <a:rPr lang="en-US" sz="1000" dirty="0" smtClean="0">
                  <a:latin typeface="Comic Sans MS"/>
                  <a:cs typeface="Comic Sans MS"/>
                </a:rPr>
                <a:t>Thanks Andy Clarke</a:t>
              </a:r>
              <a:endParaRPr lang="en-US" sz="1000" dirty="0">
                <a:latin typeface="Comic Sans MS"/>
                <a:cs typeface="Comic Sans MS"/>
              </a:endParaRPr>
            </a:p>
          </p:txBody>
        </p:sp>
      </p:grpSp>
      <p:grpSp>
        <p:nvGrpSpPr>
          <p:cNvPr id="19" name="Group 18"/>
          <p:cNvGrpSpPr/>
          <p:nvPr/>
        </p:nvGrpSpPr>
        <p:grpSpPr>
          <a:xfrm>
            <a:off x="5117484" y="1078748"/>
            <a:ext cx="3754079" cy="1514164"/>
            <a:chOff x="4754921" y="1078748"/>
            <a:chExt cx="3754079" cy="1514164"/>
          </a:xfrm>
        </p:grpSpPr>
        <p:pic>
          <p:nvPicPr>
            <p:cNvPr id="8" name="Picture 7"/>
            <p:cNvPicPr>
              <a:picLocks noChangeAspect="1"/>
            </p:cNvPicPr>
            <p:nvPr/>
          </p:nvPicPr>
          <p:blipFill>
            <a:blip r:embed="rId3"/>
            <a:stretch>
              <a:fillRect/>
            </a:stretch>
          </p:blipFill>
          <p:spPr>
            <a:xfrm>
              <a:off x="4795717" y="1078748"/>
              <a:ext cx="2312697" cy="1514164"/>
            </a:xfrm>
            <a:prstGeom prst="rect">
              <a:avLst/>
            </a:prstGeom>
          </p:spPr>
        </p:pic>
        <p:sp>
          <p:nvSpPr>
            <p:cNvPr id="9" name="TextBox 8"/>
            <p:cNvSpPr txBox="1"/>
            <p:nvPr/>
          </p:nvSpPr>
          <p:spPr>
            <a:xfrm>
              <a:off x="7108414" y="1261592"/>
              <a:ext cx="1400586" cy="954107"/>
            </a:xfrm>
            <a:prstGeom prst="rect">
              <a:avLst/>
            </a:prstGeom>
            <a:noFill/>
          </p:spPr>
          <p:txBody>
            <a:bodyPr wrap="square" rtlCol="0">
              <a:spAutoFit/>
            </a:bodyPr>
            <a:lstStyle/>
            <a:p>
              <a:r>
                <a:rPr lang="en-US" sz="1400" dirty="0" smtClean="0">
                  <a:solidFill>
                    <a:srgbClr val="FFFF00"/>
                  </a:solidFill>
                  <a:latin typeface="Comic Sans MS"/>
                  <a:cs typeface="Comic Sans MS"/>
                </a:rPr>
                <a:t>Plants will be growing on the Antarctic peninsula</a:t>
              </a:r>
              <a:endParaRPr lang="en-US" sz="1400" dirty="0">
                <a:solidFill>
                  <a:srgbClr val="FFFF00"/>
                </a:solidFill>
                <a:latin typeface="Comic Sans MS"/>
                <a:cs typeface="Comic Sans MS"/>
              </a:endParaRPr>
            </a:p>
          </p:txBody>
        </p:sp>
        <p:sp>
          <p:nvSpPr>
            <p:cNvPr id="14" name="TextBox 13"/>
            <p:cNvSpPr txBox="1"/>
            <p:nvPr/>
          </p:nvSpPr>
          <p:spPr>
            <a:xfrm>
              <a:off x="4754921" y="2346691"/>
              <a:ext cx="1273393" cy="246221"/>
            </a:xfrm>
            <a:prstGeom prst="rect">
              <a:avLst/>
            </a:prstGeom>
            <a:noFill/>
          </p:spPr>
          <p:txBody>
            <a:bodyPr wrap="none" rtlCol="0">
              <a:spAutoFit/>
            </a:bodyPr>
            <a:lstStyle/>
            <a:p>
              <a:r>
                <a:rPr lang="en-US" sz="1000" dirty="0" smtClean="0">
                  <a:solidFill>
                    <a:schemeClr val="bg1"/>
                  </a:solidFill>
                  <a:latin typeface="Comic Sans MS"/>
                  <a:cs typeface="Comic Sans MS"/>
                </a:rPr>
                <a:t>Thanks Bill Fraser</a:t>
              </a:r>
              <a:endParaRPr lang="en-US" sz="1000" dirty="0">
                <a:solidFill>
                  <a:schemeClr val="bg1"/>
                </a:solidFill>
                <a:latin typeface="Comic Sans MS"/>
                <a:cs typeface="Comic Sans MS"/>
              </a:endParaRPr>
            </a:p>
          </p:txBody>
        </p:sp>
      </p:grpSp>
      <p:grpSp>
        <p:nvGrpSpPr>
          <p:cNvPr id="20" name="Group 19"/>
          <p:cNvGrpSpPr/>
          <p:nvPr/>
        </p:nvGrpSpPr>
        <p:grpSpPr>
          <a:xfrm>
            <a:off x="4500758" y="2645260"/>
            <a:ext cx="4112390" cy="3569005"/>
            <a:chOff x="5031610" y="2592912"/>
            <a:chExt cx="4112390" cy="3569005"/>
          </a:xfrm>
        </p:grpSpPr>
        <p:pic>
          <p:nvPicPr>
            <p:cNvPr id="5" name="Picture 4"/>
            <p:cNvPicPr>
              <a:picLocks noChangeAspect="1"/>
            </p:cNvPicPr>
            <p:nvPr/>
          </p:nvPicPr>
          <p:blipFill>
            <a:blip r:embed="rId4"/>
            <a:stretch>
              <a:fillRect/>
            </a:stretch>
          </p:blipFill>
          <p:spPr>
            <a:xfrm>
              <a:off x="5031610" y="3261774"/>
              <a:ext cx="3866857" cy="2900143"/>
            </a:xfrm>
            <a:prstGeom prst="rect">
              <a:avLst/>
            </a:prstGeom>
          </p:spPr>
        </p:pic>
        <p:pic>
          <p:nvPicPr>
            <p:cNvPr id="6" name="Picture 5"/>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6531552" y="2892255"/>
              <a:ext cx="2612448" cy="1491928"/>
            </a:xfrm>
            <a:prstGeom prst="rect">
              <a:avLst/>
            </a:prstGeom>
          </p:spPr>
        </p:pic>
        <p:sp>
          <p:nvSpPr>
            <p:cNvPr id="7" name="TextBox 6"/>
            <p:cNvSpPr txBox="1"/>
            <p:nvPr/>
          </p:nvSpPr>
          <p:spPr>
            <a:xfrm>
              <a:off x="5439489" y="2592912"/>
              <a:ext cx="3325412" cy="523220"/>
            </a:xfrm>
            <a:prstGeom prst="rect">
              <a:avLst/>
            </a:prstGeom>
            <a:noFill/>
          </p:spPr>
          <p:txBody>
            <a:bodyPr wrap="none" rtlCol="0">
              <a:spAutoFit/>
            </a:bodyPr>
            <a:lstStyle/>
            <a:p>
              <a:r>
                <a:rPr lang="en-US" sz="1400" dirty="0" err="1" smtClean="0">
                  <a:solidFill>
                    <a:srgbClr val="FFFF00"/>
                  </a:solidFill>
                  <a:latin typeface="Comic Sans MS"/>
                  <a:cs typeface="Comic Sans MS"/>
                </a:rPr>
                <a:t>Adelie</a:t>
              </a:r>
              <a:r>
                <a:rPr lang="en-US" sz="1400" dirty="0" smtClean="0">
                  <a:solidFill>
                    <a:srgbClr val="FFFF00"/>
                  </a:solidFill>
                  <a:latin typeface="Comic Sans MS"/>
                  <a:cs typeface="Comic Sans MS"/>
                </a:rPr>
                <a:t> penguins at Palmer Station will</a:t>
              </a:r>
            </a:p>
            <a:p>
              <a:r>
                <a:rPr lang="en-US" sz="1400" dirty="0" smtClean="0">
                  <a:solidFill>
                    <a:srgbClr val="FFFF00"/>
                  </a:solidFill>
                  <a:latin typeface="Comic Sans MS"/>
                  <a:cs typeface="Comic Sans MS"/>
                </a:rPr>
                <a:t>disappear</a:t>
              </a:r>
              <a:endParaRPr lang="en-US" sz="1400" dirty="0">
                <a:solidFill>
                  <a:srgbClr val="FFFF00"/>
                </a:solidFill>
                <a:latin typeface="Comic Sans MS"/>
                <a:cs typeface="Comic Sans MS"/>
              </a:endParaRPr>
            </a:p>
          </p:txBody>
        </p:sp>
        <p:sp>
          <p:nvSpPr>
            <p:cNvPr id="15" name="TextBox 14"/>
            <p:cNvSpPr txBox="1"/>
            <p:nvPr/>
          </p:nvSpPr>
          <p:spPr>
            <a:xfrm>
              <a:off x="7491508" y="5915696"/>
              <a:ext cx="1273393" cy="246221"/>
            </a:xfrm>
            <a:prstGeom prst="rect">
              <a:avLst/>
            </a:prstGeom>
            <a:noFill/>
          </p:spPr>
          <p:txBody>
            <a:bodyPr wrap="none" rtlCol="0">
              <a:spAutoFit/>
            </a:bodyPr>
            <a:lstStyle/>
            <a:p>
              <a:r>
                <a:rPr lang="en-US" sz="1000" dirty="0" smtClean="0">
                  <a:latin typeface="Comic Sans MS"/>
                  <a:cs typeface="Comic Sans MS"/>
                </a:rPr>
                <a:t>Thanks Bill Fraser</a:t>
              </a:r>
              <a:endParaRPr lang="en-US" sz="1000" dirty="0">
                <a:latin typeface="Comic Sans MS"/>
                <a:cs typeface="Comic Sans MS"/>
              </a:endParaRPr>
            </a:p>
          </p:txBody>
        </p:sp>
      </p:grpSp>
      <p:grpSp>
        <p:nvGrpSpPr>
          <p:cNvPr id="18" name="Group 17"/>
          <p:cNvGrpSpPr/>
          <p:nvPr/>
        </p:nvGrpSpPr>
        <p:grpSpPr>
          <a:xfrm>
            <a:off x="568443" y="3592167"/>
            <a:ext cx="3530599" cy="2435146"/>
            <a:chOff x="936924" y="3838388"/>
            <a:chExt cx="3273236" cy="2077308"/>
          </a:xfrm>
        </p:grpSpPr>
        <p:pic>
          <p:nvPicPr>
            <p:cNvPr id="10" name="Picture 9"/>
            <p:cNvPicPr>
              <a:picLocks noChangeAspect="1"/>
            </p:cNvPicPr>
            <p:nvPr/>
          </p:nvPicPr>
          <p:blipFill>
            <a:blip r:embed="rId7"/>
            <a:stretch>
              <a:fillRect/>
            </a:stretch>
          </p:blipFill>
          <p:spPr>
            <a:xfrm>
              <a:off x="936924" y="4349373"/>
              <a:ext cx="3273236" cy="1566323"/>
            </a:xfrm>
            <a:prstGeom prst="rect">
              <a:avLst/>
            </a:prstGeom>
          </p:spPr>
        </p:pic>
        <p:sp>
          <p:nvSpPr>
            <p:cNvPr id="13" name="TextBox 12"/>
            <p:cNvSpPr txBox="1"/>
            <p:nvPr/>
          </p:nvSpPr>
          <p:spPr>
            <a:xfrm>
              <a:off x="1031124" y="5669475"/>
              <a:ext cx="1369135" cy="210040"/>
            </a:xfrm>
            <a:prstGeom prst="rect">
              <a:avLst/>
            </a:prstGeom>
            <a:noFill/>
          </p:spPr>
          <p:txBody>
            <a:bodyPr wrap="square" rtlCol="0">
              <a:spAutoFit/>
            </a:bodyPr>
            <a:lstStyle/>
            <a:p>
              <a:r>
                <a:rPr lang="en-US" sz="1000" dirty="0" smtClean="0">
                  <a:latin typeface="Comic Sans MS"/>
                  <a:cs typeface="Comic Sans MS"/>
                </a:rPr>
                <a:t>Thanks Andy Clarke</a:t>
              </a:r>
              <a:endParaRPr lang="en-US" sz="1000" dirty="0">
                <a:latin typeface="Comic Sans MS"/>
                <a:cs typeface="Comic Sans MS"/>
              </a:endParaRPr>
            </a:p>
          </p:txBody>
        </p:sp>
        <p:sp>
          <p:nvSpPr>
            <p:cNvPr id="16" name="TextBox 15"/>
            <p:cNvSpPr txBox="1"/>
            <p:nvPr/>
          </p:nvSpPr>
          <p:spPr>
            <a:xfrm>
              <a:off x="1427021" y="3838388"/>
              <a:ext cx="2696246" cy="446334"/>
            </a:xfrm>
            <a:prstGeom prst="rect">
              <a:avLst/>
            </a:prstGeom>
            <a:noFill/>
          </p:spPr>
          <p:txBody>
            <a:bodyPr wrap="square" rtlCol="0">
              <a:spAutoFit/>
            </a:bodyPr>
            <a:lstStyle/>
            <a:p>
              <a:pPr algn="ctr"/>
              <a:r>
                <a:rPr lang="en-US" sz="1400" dirty="0" smtClean="0">
                  <a:solidFill>
                    <a:srgbClr val="FFFF00"/>
                  </a:solidFill>
                  <a:latin typeface="Comic Sans MS"/>
                  <a:cs typeface="Comic Sans MS"/>
                </a:rPr>
                <a:t>West Antarctic Ice sheet will</a:t>
              </a:r>
            </a:p>
            <a:p>
              <a:pPr algn="ctr"/>
              <a:r>
                <a:rPr lang="en-US" sz="1400" dirty="0" smtClean="0">
                  <a:solidFill>
                    <a:srgbClr val="FFFF00"/>
                  </a:solidFill>
                  <a:latin typeface="Comic Sans MS"/>
                  <a:cs typeface="Comic Sans MS"/>
                </a:rPr>
                <a:t>continue to melt</a:t>
              </a:r>
              <a:endParaRPr lang="en-US" sz="1400" dirty="0">
                <a:solidFill>
                  <a:srgbClr val="FFFF00"/>
                </a:solidFill>
                <a:latin typeface="Comic Sans MS"/>
                <a:cs typeface="Comic Sans M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2052" name="Picture 4" descr="COS Collaborations"/>
          <p:cNvPicPr>
            <a:picLocks noChangeAspect="1" noChangeArrowheads="1"/>
          </p:cNvPicPr>
          <p:nvPr/>
        </p:nvPicPr>
        <p:blipFill>
          <a:blip r:embed="rId3"/>
          <a:srcRect b="31250"/>
          <a:stretch>
            <a:fillRect/>
          </a:stretch>
        </p:blipFill>
        <p:spPr bwMode="auto">
          <a:xfrm>
            <a:off x="0" y="496888"/>
            <a:ext cx="9144000" cy="3770312"/>
          </a:xfrm>
          <a:prstGeom prst="rect">
            <a:avLst/>
          </a:prstGeom>
          <a:noFill/>
        </p:spPr>
      </p:pic>
      <p:sp>
        <p:nvSpPr>
          <p:cNvPr id="2054" name="Text Box 6"/>
          <p:cNvSpPr txBox="1">
            <a:spLocks noChangeArrowheads="1"/>
          </p:cNvSpPr>
          <p:nvPr/>
        </p:nvSpPr>
        <p:spPr bwMode="auto">
          <a:xfrm>
            <a:off x="304800" y="4146550"/>
            <a:ext cx="1844675" cy="730250"/>
          </a:xfrm>
          <a:prstGeom prst="rect">
            <a:avLst/>
          </a:prstGeom>
          <a:noFill/>
          <a:ln w="9525">
            <a:noFill/>
            <a:miter lim="800000"/>
            <a:headEnd/>
            <a:tailEnd/>
          </a:ln>
        </p:spPr>
        <p:txBody>
          <a:bodyPr wrap="none">
            <a:prstTxWarp prst="textNoShape">
              <a:avLst/>
            </a:prstTxWarp>
            <a:spAutoFit/>
          </a:bodyPr>
          <a:lstStyle/>
          <a:p>
            <a:pPr algn="l"/>
            <a:r>
              <a:rPr lang="en-US" sz="1400"/>
              <a:t>Lone educator</a:t>
            </a:r>
          </a:p>
          <a:p>
            <a:pPr algn="l"/>
            <a:r>
              <a:rPr lang="en-US" sz="1400"/>
              <a:t>Typical PD programs</a:t>
            </a:r>
          </a:p>
          <a:p>
            <a:pPr algn="l"/>
            <a:r>
              <a:rPr lang="en-US" sz="1400"/>
              <a:t>Scientists on call</a:t>
            </a:r>
          </a:p>
        </p:txBody>
      </p:sp>
      <p:sp>
        <p:nvSpPr>
          <p:cNvPr id="2055" name="Line 7"/>
          <p:cNvSpPr>
            <a:spLocks noChangeShapeType="1"/>
          </p:cNvSpPr>
          <p:nvPr/>
        </p:nvSpPr>
        <p:spPr bwMode="auto">
          <a:xfrm>
            <a:off x="2209800" y="2057400"/>
            <a:ext cx="0" cy="457200"/>
          </a:xfrm>
          <a:prstGeom prst="line">
            <a:avLst/>
          </a:prstGeom>
          <a:noFill/>
          <a:ln w="57150">
            <a:solidFill>
              <a:srgbClr val="6C86C0"/>
            </a:solidFill>
            <a:round/>
            <a:headEnd/>
            <a:tailEnd type="triangle" w="med" len="med"/>
          </a:ln>
        </p:spPr>
        <p:txBody>
          <a:bodyPr wrap="none" anchor="ctr">
            <a:prstTxWarp prst="textNoShape">
              <a:avLst/>
            </a:prstTxWarp>
          </a:bodyPr>
          <a:lstStyle/>
          <a:p>
            <a:endParaRPr lang="en-US"/>
          </a:p>
        </p:txBody>
      </p:sp>
      <p:sp>
        <p:nvSpPr>
          <p:cNvPr id="2056" name="Text Box 8"/>
          <p:cNvSpPr txBox="1">
            <a:spLocks noChangeArrowheads="1"/>
          </p:cNvSpPr>
          <p:nvPr/>
        </p:nvSpPr>
        <p:spPr bwMode="auto">
          <a:xfrm>
            <a:off x="1009650" y="115888"/>
            <a:ext cx="1809750" cy="457200"/>
          </a:xfrm>
          <a:prstGeom prst="rect">
            <a:avLst/>
          </a:prstGeom>
          <a:noFill/>
          <a:ln w="9525">
            <a:noFill/>
            <a:miter lim="800000"/>
            <a:headEnd/>
            <a:tailEnd/>
          </a:ln>
        </p:spPr>
        <p:txBody>
          <a:bodyPr wrap="none">
            <a:prstTxWarp prst="textNoShape">
              <a:avLst/>
            </a:prstTxWarp>
            <a:spAutoFit/>
          </a:bodyPr>
          <a:lstStyle/>
          <a:p>
            <a:pPr algn="l"/>
            <a:r>
              <a:rPr lang="en-US">
                <a:solidFill>
                  <a:srgbClr val="A71403"/>
                </a:solidFill>
              </a:rPr>
              <a:t>COSEE-MA</a:t>
            </a:r>
          </a:p>
        </p:txBody>
      </p:sp>
      <p:sp>
        <p:nvSpPr>
          <p:cNvPr id="2057" name="Text Box 9"/>
          <p:cNvSpPr txBox="1">
            <a:spLocks noChangeArrowheads="1"/>
          </p:cNvSpPr>
          <p:nvPr/>
        </p:nvSpPr>
        <p:spPr bwMode="auto">
          <a:xfrm>
            <a:off x="6019800" y="152400"/>
            <a:ext cx="2097088" cy="457200"/>
          </a:xfrm>
          <a:prstGeom prst="rect">
            <a:avLst/>
          </a:prstGeom>
          <a:noFill/>
          <a:ln w="9525">
            <a:noFill/>
            <a:miter lim="800000"/>
            <a:headEnd/>
            <a:tailEnd/>
          </a:ln>
        </p:spPr>
        <p:txBody>
          <a:bodyPr wrap="none">
            <a:prstTxWarp prst="textNoShape">
              <a:avLst/>
            </a:prstTxWarp>
            <a:spAutoFit/>
          </a:bodyPr>
          <a:lstStyle/>
          <a:p>
            <a:pPr algn="l"/>
            <a:r>
              <a:rPr lang="en-US">
                <a:solidFill>
                  <a:srgbClr val="A71403"/>
                </a:solidFill>
              </a:rPr>
              <a:t>COSEE-NOW</a:t>
            </a:r>
          </a:p>
        </p:txBody>
      </p:sp>
      <p:sp>
        <p:nvSpPr>
          <p:cNvPr id="2058" name="Line 10"/>
          <p:cNvSpPr>
            <a:spLocks noChangeShapeType="1"/>
          </p:cNvSpPr>
          <p:nvPr/>
        </p:nvSpPr>
        <p:spPr bwMode="auto">
          <a:xfrm flipV="1">
            <a:off x="2765425" y="338138"/>
            <a:ext cx="3124200" cy="0"/>
          </a:xfrm>
          <a:prstGeom prst="line">
            <a:avLst/>
          </a:prstGeom>
          <a:noFill/>
          <a:ln w="57150">
            <a:solidFill>
              <a:srgbClr val="6C86C0"/>
            </a:solidFill>
            <a:round/>
            <a:headEnd/>
            <a:tailEnd type="triangle" w="med" len="med"/>
          </a:ln>
        </p:spPr>
        <p:txBody>
          <a:bodyPr wrap="none" anchor="ctr">
            <a:prstTxWarp prst="textNoShape">
              <a:avLst/>
            </a:prstTxWarp>
          </a:bodyPr>
          <a:lstStyle/>
          <a:p>
            <a:endParaRPr lang="en-US"/>
          </a:p>
        </p:txBody>
      </p:sp>
      <p:sp>
        <p:nvSpPr>
          <p:cNvPr id="2059" name="Line 11"/>
          <p:cNvSpPr>
            <a:spLocks noChangeShapeType="1"/>
          </p:cNvSpPr>
          <p:nvPr/>
        </p:nvSpPr>
        <p:spPr bwMode="auto">
          <a:xfrm>
            <a:off x="762000" y="1981200"/>
            <a:ext cx="0" cy="685800"/>
          </a:xfrm>
          <a:prstGeom prst="line">
            <a:avLst/>
          </a:prstGeom>
          <a:noFill/>
          <a:ln w="57150">
            <a:solidFill>
              <a:srgbClr val="6C86C0"/>
            </a:solidFill>
            <a:round/>
            <a:headEnd/>
            <a:tailEnd type="triangle" w="med" len="med"/>
          </a:ln>
        </p:spPr>
        <p:txBody>
          <a:bodyPr wrap="none" anchor="ctr">
            <a:prstTxWarp prst="textNoShape">
              <a:avLst/>
            </a:prstTxWarp>
          </a:bodyPr>
          <a:lstStyle/>
          <a:p>
            <a:endParaRPr lang="en-US"/>
          </a:p>
        </p:txBody>
      </p:sp>
      <p:sp>
        <p:nvSpPr>
          <p:cNvPr id="2060" name="Text Box 12"/>
          <p:cNvSpPr txBox="1">
            <a:spLocks noChangeArrowheads="1"/>
          </p:cNvSpPr>
          <p:nvPr/>
        </p:nvSpPr>
        <p:spPr bwMode="auto">
          <a:xfrm rot="-5430634">
            <a:off x="-263525" y="4411663"/>
            <a:ext cx="952500" cy="336550"/>
          </a:xfrm>
          <a:prstGeom prst="rect">
            <a:avLst/>
          </a:prstGeom>
          <a:noFill/>
          <a:ln w="9525">
            <a:noFill/>
            <a:miter lim="800000"/>
            <a:headEnd/>
            <a:tailEnd/>
          </a:ln>
        </p:spPr>
        <p:txBody>
          <a:bodyPr wrap="none">
            <a:prstTxWarp prst="textNoShape">
              <a:avLst/>
            </a:prstTxWarp>
            <a:spAutoFit/>
          </a:bodyPr>
          <a:lstStyle/>
          <a:p>
            <a:pPr algn="l"/>
            <a:r>
              <a:rPr lang="en-US" sz="1600" b="1" u="sng"/>
              <a:t>Impacts</a:t>
            </a:r>
          </a:p>
        </p:txBody>
      </p:sp>
      <p:sp>
        <p:nvSpPr>
          <p:cNvPr id="2061" name="Text Box 13"/>
          <p:cNvSpPr txBox="1">
            <a:spLocks noChangeArrowheads="1"/>
          </p:cNvSpPr>
          <p:nvPr/>
        </p:nvSpPr>
        <p:spPr bwMode="auto">
          <a:xfrm>
            <a:off x="434975" y="2667000"/>
            <a:ext cx="708025" cy="304800"/>
          </a:xfrm>
          <a:prstGeom prst="rect">
            <a:avLst/>
          </a:prstGeom>
          <a:noFill/>
          <a:ln w="9525">
            <a:noFill/>
            <a:miter lim="800000"/>
            <a:headEnd/>
            <a:tailEnd/>
          </a:ln>
        </p:spPr>
        <p:txBody>
          <a:bodyPr wrap="none">
            <a:prstTxWarp prst="textNoShape">
              <a:avLst/>
            </a:prstTxWarp>
            <a:spAutoFit/>
          </a:bodyPr>
          <a:lstStyle/>
          <a:p>
            <a:pPr algn="l"/>
            <a:r>
              <a:rPr lang="en-US" sz="1400" b="1"/>
              <a:t>MARE</a:t>
            </a:r>
          </a:p>
        </p:txBody>
      </p:sp>
      <p:sp>
        <p:nvSpPr>
          <p:cNvPr id="2062" name="Text Box 14"/>
          <p:cNvSpPr txBox="1">
            <a:spLocks noChangeArrowheads="1"/>
          </p:cNvSpPr>
          <p:nvPr/>
        </p:nvSpPr>
        <p:spPr bwMode="auto">
          <a:xfrm>
            <a:off x="1944688" y="2514600"/>
            <a:ext cx="569912" cy="304800"/>
          </a:xfrm>
          <a:prstGeom prst="rect">
            <a:avLst/>
          </a:prstGeom>
          <a:noFill/>
          <a:ln w="9525">
            <a:noFill/>
            <a:miter lim="800000"/>
            <a:headEnd/>
            <a:tailEnd/>
          </a:ln>
        </p:spPr>
        <p:txBody>
          <a:bodyPr wrap="none">
            <a:prstTxWarp prst="textNoShape">
              <a:avLst/>
            </a:prstTxWarp>
            <a:spAutoFit/>
          </a:bodyPr>
          <a:lstStyle/>
          <a:p>
            <a:pPr algn="l"/>
            <a:r>
              <a:rPr lang="en-US" sz="1400" b="1"/>
              <a:t>COS</a:t>
            </a:r>
          </a:p>
        </p:txBody>
      </p:sp>
      <p:sp>
        <p:nvSpPr>
          <p:cNvPr id="2063" name="Text Box 15"/>
          <p:cNvSpPr txBox="1">
            <a:spLocks noChangeArrowheads="1"/>
          </p:cNvSpPr>
          <p:nvPr/>
        </p:nvSpPr>
        <p:spPr bwMode="auto">
          <a:xfrm>
            <a:off x="2997200" y="3886200"/>
            <a:ext cx="2565400" cy="730250"/>
          </a:xfrm>
          <a:prstGeom prst="rect">
            <a:avLst/>
          </a:prstGeom>
          <a:noFill/>
          <a:ln w="9525">
            <a:noFill/>
            <a:miter lim="800000"/>
            <a:headEnd/>
            <a:tailEnd/>
          </a:ln>
        </p:spPr>
        <p:txBody>
          <a:bodyPr wrap="none">
            <a:prstTxWarp prst="textNoShape">
              <a:avLst/>
            </a:prstTxWarp>
            <a:spAutoFit/>
          </a:bodyPr>
          <a:lstStyle/>
          <a:p>
            <a:pPr algn="l"/>
            <a:r>
              <a:rPr lang="en-US" sz="1400"/>
              <a:t>Many new partnerships </a:t>
            </a:r>
          </a:p>
          <a:p>
            <a:pPr algn="l"/>
            <a:r>
              <a:rPr lang="en-US" sz="1400"/>
              <a:t>Stronger COSEE partnerships</a:t>
            </a:r>
          </a:p>
          <a:p>
            <a:pPr algn="l"/>
            <a:r>
              <a:rPr lang="en-US" sz="1400"/>
              <a:t>Student Achievement</a:t>
            </a:r>
          </a:p>
        </p:txBody>
      </p:sp>
      <p:sp>
        <p:nvSpPr>
          <p:cNvPr id="2064" name="Line 16"/>
          <p:cNvSpPr>
            <a:spLocks noChangeShapeType="1"/>
          </p:cNvSpPr>
          <p:nvPr/>
        </p:nvSpPr>
        <p:spPr bwMode="auto">
          <a:xfrm>
            <a:off x="762000" y="2971800"/>
            <a:ext cx="0" cy="1143000"/>
          </a:xfrm>
          <a:prstGeom prst="line">
            <a:avLst/>
          </a:prstGeom>
          <a:noFill/>
          <a:ln w="57150">
            <a:solidFill>
              <a:srgbClr val="6C86C0"/>
            </a:solidFill>
            <a:round/>
            <a:headEnd/>
            <a:tailEnd type="triangle" w="med" len="med"/>
          </a:ln>
        </p:spPr>
        <p:txBody>
          <a:bodyPr wrap="none" anchor="ctr">
            <a:prstTxWarp prst="textNoShape">
              <a:avLst/>
            </a:prstTxWarp>
          </a:bodyPr>
          <a:lstStyle/>
          <a:p>
            <a:endParaRPr lang="en-US"/>
          </a:p>
        </p:txBody>
      </p:sp>
      <p:sp>
        <p:nvSpPr>
          <p:cNvPr id="2065" name="Line 17"/>
          <p:cNvSpPr>
            <a:spLocks noChangeShapeType="1"/>
          </p:cNvSpPr>
          <p:nvPr/>
        </p:nvSpPr>
        <p:spPr bwMode="auto">
          <a:xfrm>
            <a:off x="2209800" y="2819400"/>
            <a:ext cx="0" cy="2133600"/>
          </a:xfrm>
          <a:prstGeom prst="line">
            <a:avLst/>
          </a:prstGeom>
          <a:noFill/>
          <a:ln w="57150">
            <a:solidFill>
              <a:srgbClr val="6C86C0"/>
            </a:solidFill>
            <a:round/>
            <a:headEnd/>
            <a:tailEnd type="triangle" w="med" len="med"/>
          </a:ln>
        </p:spPr>
        <p:txBody>
          <a:bodyPr wrap="none" anchor="ctr">
            <a:prstTxWarp prst="textNoShape">
              <a:avLst/>
            </a:prstTxWarp>
          </a:bodyPr>
          <a:lstStyle/>
          <a:p>
            <a:endParaRPr lang="en-US"/>
          </a:p>
        </p:txBody>
      </p:sp>
      <p:sp>
        <p:nvSpPr>
          <p:cNvPr id="2066" name="Line 18"/>
          <p:cNvSpPr>
            <a:spLocks noChangeShapeType="1"/>
          </p:cNvSpPr>
          <p:nvPr/>
        </p:nvSpPr>
        <p:spPr bwMode="auto">
          <a:xfrm flipH="1">
            <a:off x="4114800" y="3276600"/>
            <a:ext cx="0" cy="609600"/>
          </a:xfrm>
          <a:prstGeom prst="line">
            <a:avLst/>
          </a:prstGeom>
          <a:noFill/>
          <a:ln w="57150">
            <a:solidFill>
              <a:srgbClr val="6C86C0"/>
            </a:solidFill>
            <a:round/>
            <a:headEnd/>
            <a:tailEnd type="triangle" w="med" len="med"/>
          </a:ln>
        </p:spPr>
        <p:txBody>
          <a:bodyPr wrap="none" anchor="ctr">
            <a:prstTxWarp prst="textNoShape">
              <a:avLst/>
            </a:prstTxWarp>
          </a:bodyPr>
          <a:lstStyle/>
          <a:p>
            <a:endParaRPr lang="en-US"/>
          </a:p>
        </p:txBody>
      </p:sp>
      <p:sp>
        <p:nvSpPr>
          <p:cNvPr id="2067" name="Text Box 19"/>
          <p:cNvSpPr txBox="1">
            <a:spLocks noChangeArrowheads="1"/>
          </p:cNvSpPr>
          <p:nvPr/>
        </p:nvSpPr>
        <p:spPr bwMode="auto">
          <a:xfrm>
            <a:off x="3748088" y="2971800"/>
            <a:ext cx="747712" cy="304800"/>
          </a:xfrm>
          <a:prstGeom prst="rect">
            <a:avLst/>
          </a:prstGeom>
          <a:noFill/>
          <a:ln w="9525">
            <a:noFill/>
            <a:miter lim="800000"/>
            <a:headEnd/>
            <a:tailEnd/>
          </a:ln>
        </p:spPr>
        <p:txBody>
          <a:bodyPr wrap="none">
            <a:prstTxWarp prst="textNoShape">
              <a:avLst/>
            </a:prstTxWarp>
            <a:spAutoFit/>
          </a:bodyPr>
          <a:lstStyle/>
          <a:p>
            <a:pPr algn="l"/>
            <a:r>
              <a:rPr lang="en-US" sz="1400" b="1"/>
              <a:t>COSIA</a:t>
            </a:r>
          </a:p>
        </p:txBody>
      </p:sp>
      <p:sp>
        <p:nvSpPr>
          <p:cNvPr id="2069" name="Text Box 21"/>
          <p:cNvSpPr txBox="1">
            <a:spLocks noChangeArrowheads="1"/>
          </p:cNvSpPr>
          <p:nvPr/>
        </p:nvSpPr>
        <p:spPr bwMode="auto">
          <a:xfrm>
            <a:off x="1600200" y="4940300"/>
            <a:ext cx="2792413" cy="1155700"/>
          </a:xfrm>
          <a:prstGeom prst="rect">
            <a:avLst/>
          </a:prstGeom>
          <a:noFill/>
          <a:ln w="9525">
            <a:noFill/>
            <a:miter lim="800000"/>
            <a:headEnd/>
            <a:tailEnd/>
          </a:ln>
        </p:spPr>
        <p:txBody>
          <a:bodyPr wrap="none">
            <a:prstTxWarp prst="textNoShape">
              <a:avLst/>
            </a:prstTxWarp>
            <a:spAutoFit/>
          </a:bodyPr>
          <a:lstStyle/>
          <a:p>
            <a:pPr algn="l"/>
            <a:r>
              <a:rPr lang="en-US" sz="1400"/>
              <a:t>Interest from GSE</a:t>
            </a:r>
          </a:p>
          <a:p>
            <a:pPr algn="l"/>
            <a:r>
              <a:rPr lang="en-US" sz="1400"/>
              <a:t>Collaboration with LSC (informal)</a:t>
            </a:r>
          </a:p>
          <a:p>
            <a:pPr algn="l"/>
            <a:r>
              <a:rPr lang="en-US" sz="1400"/>
              <a:t>High Student Interest</a:t>
            </a:r>
          </a:p>
          <a:p>
            <a:pPr algn="l"/>
            <a:r>
              <a:rPr lang="en-US" sz="1400"/>
              <a:t>Proposal to NSF-EHR</a:t>
            </a:r>
          </a:p>
          <a:p>
            <a:pPr algn="l"/>
            <a:r>
              <a:rPr lang="en-US" sz="1400"/>
              <a:t>Faculty Respect</a:t>
            </a:r>
          </a:p>
        </p:txBody>
      </p:sp>
      <p:sp>
        <p:nvSpPr>
          <p:cNvPr id="2070" name="Text Box 22"/>
          <p:cNvSpPr txBox="1">
            <a:spLocks noChangeArrowheads="1"/>
          </p:cNvSpPr>
          <p:nvPr/>
        </p:nvSpPr>
        <p:spPr bwMode="auto">
          <a:xfrm>
            <a:off x="5618163" y="5257800"/>
            <a:ext cx="3297237" cy="1368425"/>
          </a:xfrm>
          <a:prstGeom prst="rect">
            <a:avLst/>
          </a:prstGeom>
          <a:noFill/>
          <a:ln w="9525">
            <a:noFill/>
            <a:miter lim="800000"/>
            <a:headEnd/>
            <a:tailEnd/>
          </a:ln>
        </p:spPr>
        <p:txBody>
          <a:bodyPr wrap="none">
            <a:prstTxWarp prst="textNoShape">
              <a:avLst/>
            </a:prstTxWarp>
            <a:spAutoFit/>
          </a:bodyPr>
          <a:lstStyle/>
          <a:p>
            <a:pPr algn="l"/>
            <a:r>
              <a:rPr lang="en-US" sz="1400"/>
              <a:t>Cultural shift in Science Community</a:t>
            </a:r>
          </a:p>
          <a:p>
            <a:pPr algn="l"/>
            <a:r>
              <a:rPr lang="en-US" sz="1400"/>
              <a:t>Collaborative Ed/Research grants</a:t>
            </a:r>
          </a:p>
          <a:p>
            <a:pPr algn="l"/>
            <a:r>
              <a:rPr lang="en-US" sz="1400"/>
              <a:t>Education School Course Opportunities</a:t>
            </a:r>
          </a:p>
          <a:p>
            <a:pPr algn="l"/>
            <a:r>
              <a:rPr lang="en-US" sz="1400"/>
              <a:t>Undergraduate Opportunities</a:t>
            </a:r>
          </a:p>
          <a:p>
            <a:pPr algn="l"/>
            <a:r>
              <a:rPr lang="en-US" sz="1400"/>
              <a:t>New Faculty &amp; GA positions</a:t>
            </a:r>
          </a:p>
          <a:p>
            <a:pPr algn="l"/>
            <a:r>
              <a:rPr lang="en-US" sz="1400"/>
              <a:t>New Facilities</a:t>
            </a:r>
          </a:p>
        </p:txBody>
      </p:sp>
      <p:sp>
        <p:nvSpPr>
          <p:cNvPr id="2071" name="Text Box 23"/>
          <p:cNvSpPr txBox="1">
            <a:spLocks noChangeArrowheads="1"/>
          </p:cNvSpPr>
          <p:nvPr/>
        </p:nvSpPr>
        <p:spPr bwMode="auto">
          <a:xfrm>
            <a:off x="5842000" y="4191000"/>
            <a:ext cx="2871788" cy="730250"/>
          </a:xfrm>
          <a:prstGeom prst="rect">
            <a:avLst/>
          </a:prstGeom>
          <a:noFill/>
          <a:ln w="9525">
            <a:noFill/>
            <a:miter lim="800000"/>
            <a:headEnd/>
            <a:tailEnd/>
          </a:ln>
        </p:spPr>
        <p:txBody>
          <a:bodyPr wrap="none">
            <a:prstTxWarp prst="textNoShape">
              <a:avLst/>
            </a:prstTxWarp>
            <a:spAutoFit/>
          </a:bodyPr>
          <a:lstStyle/>
          <a:p>
            <a:r>
              <a:rPr lang="en-US" sz="1400" b="1"/>
              <a:t>COS/COSIA/GSE Courses</a:t>
            </a:r>
          </a:p>
          <a:p>
            <a:r>
              <a:rPr lang="en-US" sz="1400" b="1"/>
              <a:t>Taking the Pulse Lecture Series</a:t>
            </a:r>
          </a:p>
          <a:p>
            <a:r>
              <a:rPr lang="en-US" sz="1400" b="1"/>
              <a:t>COOL Classroom v2</a:t>
            </a:r>
          </a:p>
        </p:txBody>
      </p:sp>
      <p:sp>
        <p:nvSpPr>
          <p:cNvPr id="2072" name="Line 24"/>
          <p:cNvSpPr>
            <a:spLocks noChangeShapeType="1"/>
          </p:cNvSpPr>
          <p:nvPr/>
        </p:nvSpPr>
        <p:spPr bwMode="auto">
          <a:xfrm flipH="1">
            <a:off x="7239000" y="4876800"/>
            <a:ext cx="0" cy="457200"/>
          </a:xfrm>
          <a:prstGeom prst="line">
            <a:avLst/>
          </a:prstGeom>
          <a:noFill/>
          <a:ln w="57150">
            <a:solidFill>
              <a:srgbClr val="6C86C0"/>
            </a:solidFill>
            <a:round/>
            <a:headEnd/>
            <a:tailEnd type="triangle" w="med" len="med"/>
          </a:ln>
        </p:spPr>
        <p:txBody>
          <a:bodyPr wrap="none" anchor="ctr">
            <a:prstTxWarp prst="textNoShape">
              <a:avLst/>
            </a:prstTxWarp>
          </a:bodyPr>
          <a:lstStyle/>
          <a:p>
            <a:endParaRPr lang="en-US"/>
          </a:p>
        </p:txBody>
      </p:sp>
      <p:sp>
        <p:nvSpPr>
          <p:cNvPr id="2073" name="Text Box 25"/>
          <p:cNvSpPr txBox="1">
            <a:spLocks noChangeArrowheads="1"/>
          </p:cNvSpPr>
          <p:nvPr/>
        </p:nvSpPr>
        <p:spPr bwMode="auto">
          <a:xfrm rot="-5430634">
            <a:off x="-355600" y="2749551"/>
            <a:ext cx="1133475" cy="336550"/>
          </a:xfrm>
          <a:prstGeom prst="rect">
            <a:avLst/>
          </a:prstGeom>
          <a:noFill/>
          <a:ln w="9525">
            <a:noFill/>
            <a:miter lim="800000"/>
            <a:headEnd/>
            <a:tailEnd/>
          </a:ln>
        </p:spPr>
        <p:txBody>
          <a:bodyPr wrap="none">
            <a:prstTxWarp prst="textNoShape">
              <a:avLst/>
            </a:prstTxWarp>
            <a:spAutoFit/>
          </a:bodyPr>
          <a:lstStyle/>
          <a:p>
            <a:pPr algn="l"/>
            <a:r>
              <a:rPr lang="en-US" sz="1600" b="1" u="sng"/>
              <a:t>Programs</a:t>
            </a:r>
          </a:p>
        </p:txBody>
      </p:sp>
      <p:pic>
        <p:nvPicPr>
          <p:cNvPr id="2074" name="Picture 26" descr="week7 086"/>
          <p:cNvPicPr>
            <a:picLocks noChangeAspect="1" noChangeArrowheads="1"/>
          </p:cNvPicPr>
          <p:nvPr/>
        </p:nvPicPr>
        <p:blipFill>
          <a:blip r:embed="rId4"/>
          <a:srcRect/>
          <a:stretch>
            <a:fillRect/>
          </a:stretch>
        </p:blipFill>
        <p:spPr bwMode="auto">
          <a:xfrm>
            <a:off x="3886200" y="5486400"/>
            <a:ext cx="1676400" cy="1257300"/>
          </a:xfrm>
          <a:prstGeom prst="rect">
            <a:avLst/>
          </a:prstGeom>
          <a:noFill/>
          <a:ln w="25400">
            <a:solidFill>
              <a:srgbClr val="6C86C0"/>
            </a:solidFill>
            <a:miter lim="800000"/>
            <a:headEnd/>
            <a:tailEnd/>
          </a:ln>
        </p:spPr>
      </p:pic>
      <p:pic>
        <p:nvPicPr>
          <p:cNvPr id="2075" name="Picture 27" descr="week5 009"/>
          <p:cNvPicPr>
            <a:picLocks noChangeAspect="1" noChangeArrowheads="1"/>
          </p:cNvPicPr>
          <p:nvPr/>
        </p:nvPicPr>
        <p:blipFill>
          <a:blip r:embed="rId5"/>
          <a:srcRect/>
          <a:stretch>
            <a:fillRect/>
          </a:stretch>
        </p:blipFill>
        <p:spPr bwMode="auto">
          <a:xfrm>
            <a:off x="1524000" y="3028950"/>
            <a:ext cx="1447800" cy="1085850"/>
          </a:xfrm>
          <a:prstGeom prst="rect">
            <a:avLst/>
          </a:prstGeom>
          <a:noFill/>
          <a:ln w="25400">
            <a:solidFill>
              <a:srgbClr val="6C86C0"/>
            </a:solidFill>
            <a:miter lim="800000"/>
            <a:headEnd/>
            <a:tailEnd/>
          </a:ln>
        </p:spPr>
      </p:pic>
      <p:sp>
        <p:nvSpPr>
          <p:cNvPr id="2079" name="Line 31"/>
          <p:cNvSpPr>
            <a:spLocks noChangeShapeType="1"/>
          </p:cNvSpPr>
          <p:nvPr/>
        </p:nvSpPr>
        <p:spPr bwMode="auto">
          <a:xfrm>
            <a:off x="1600200" y="2514600"/>
            <a:ext cx="400050" cy="153988"/>
          </a:xfrm>
          <a:prstGeom prst="line">
            <a:avLst/>
          </a:prstGeom>
          <a:noFill/>
          <a:ln w="19050">
            <a:solidFill>
              <a:srgbClr val="A71403"/>
            </a:solidFill>
            <a:round/>
            <a:headEnd/>
            <a:tailEnd type="triangle" w="med" len="med"/>
          </a:ln>
        </p:spPr>
        <p:txBody>
          <a:bodyPr wrap="none" anchor="ctr">
            <a:prstTxWarp prst="textNoShape">
              <a:avLst/>
            </a:prstTxWarp>
          </a:bodyPr>
          <a:lstStyle/>
          <a:p>
            <a:endParaRPr lang="en-US"/>
          </a:p>
        </p:txBody>
      </p:sp>
      <p:sp>
        <p:nvSpPr>
          <p:cNvPr id="2080" name="Line 32"/>
          <p:cNvSpPr>
            <a:spLocks noChangeShapeType="1"/>
          </p:cNvSpPr>
          <p:nvPr/>
        </p:nvSpPr>
        <p:spPr bwMode="auto">
          <a:xfrm>
            <a:off x="2481263" y="2708275"/>
            <a:ext cx="1308100" cy="415925"/>
          </a:xfrm>
          <a:prstGeom prst="line">
            <a:avLst/>
          </a:prstGeom>
          <a:noFill/>
          <a:ln w="19050">
            <a:solidFill>
              <a:srgbClr val="A71403"/>
            </a:solidFill>
            <a:round/>
            <a:headEnd/>
            <a:tailEnd type="triangle" w="med" len="med"/>
          </a:ln>
        </p:spPr>
        <p:txBody>
          <a:bodyPr wrap="none" anchor="ctr">
            <a:prstTxWarp prst="textNoShape">
              <a:avLst/>
            </a:prstTxWarp>
          </a:bodyPr>
          <a:lstStyle/>
          <a:p>
            <a:endParaRPr lang="en-US"/>
          </a:p>
        </p:txBody>
      </p:sp>
      <p:grpSp>
        <p:nvGrpSpPr>
          <p:cNvPr id="2" name="Group 37"/>
          <p:cNvGrpSpPr>
            <a:grpSpLocks/>
          </p:cNvGrpSpPr>
          <p:nvPr/>
        </p:nvGrpSpPr>
        <p:grpSpPr bwMode="auto">
          <a:xfrm>
            <a:off x="990600" y="2133600"/>
            <a:ext cx="838200" cy="442913"/>
            <a:chOff x="2112" y="1976"/>
            <a:chExt cx="576" cy="304"/>
          </a:xfrm>
        </p:grpSpPr>
        <p:pic>
          <p:nvPicPr>
            <p:cNvPr id="2082" name="Picture 34" descr="coseebiglogo"/>
            <p:cNvPicPr>
              <a:picLocks noChangeAspect="1" noChangeArrowheads="1"/>
            </p:cNvPicPr>
            <p:nvPr/>
          </p:nvPicPr>
          <p:blipFill>
            <a:blip r:embed="rId6"/>
            <a:srcRect r="51965"/>
            <a:stretch>
              <a:fillRect/>
            </a:stretch>
          </p:blipFill>
          <p:spPr bwMode="auto">
            <a:xfrm>
              <a:off x="2112" y="1976"/>
              <a:ext cx="576" cy="232"/>
            </a:xfrm>
            <a:prstGeom prst="rect">
              <a:avLst/>
            </a:prstGeom>
            <a:noFill/>
          </p:spPr>
        </p:pic>
        <p:pic>
          <p:nvPicPr>
            <p:cNvPr id="2083" name="Picture 35" descr="coseebiglogo"/>
            <p:cNvPicPr>
              <a:picLocks noChangeAspect="1" noChangeArrowheads="1"/>
            </p:cNvPicPr>
            <p:nvPr/>
          </p:nvPicPr>
          <p:blipFill>
            <a:blip r:embed="rId6"/>
            <a:srcRect l="55409" t="38022" b="33168"/>
            <a:stretch>
              <a:fillRect/>
            </a:stretch>
          </p:blipFill>
          <p:spPr bwMode="auto">
            <a:xfrm>
              <a:off x="2112" y="2208"/>
              <a:ext cx="576" cy="72"/>
            </a:xfrm>
            <a:prstGeom prst="rect">
              <a:avLst/>
            </a:prstGeom>
            <a:noFill/>
          </p:spPr>
        </p:pic>
      </p:grpSp>
      <p:grpSp>
        <p:nvGrpSpPr>
          <p:cNvPr id="3" name="Group 41"/>
          <p:cNvGrpSpPr>
            <a:grpSpLocks/>
          </p:cNvGrpSpPr>
          <p:nvPr/>
        </p:nvGrpSpPr>
        <p:grpSpPr bwMode="auto">
          <a:xfrm>
            <a:off x="1495425" y="4724400"/>
            <a:ext cx="7572375" cy="2057400"/>
            <a:chOff x="942" y="2976"/>
            <a:chExt cx="4770" cy="1296"/>
          </a:xfrm>
        </p:grpSpPr>
        <p:sp>
          <p:nvSpPr>
            <p:cNvPr id="2086" name="Rectangle 38"/>
            <p:cNvSpPr>
              <a:spLocks noChangeArrowheads="1"/>
            </p:cNvSpPr>
            <p:nvPr/>
          </p:nvSpPr>
          <p:spPr bwMode="auto">
            <a:xfrm>
              <a:off x="942" y="3888"/>
              <a:ext cx="890" cy="237"/>
            </a:xfrm>
            <a:prstGeom prst="rect">
              <a:avLst/>
            </a:prstGeom>
            <a:solidFill>
              <a:srgbClr val="FFFBB0"/>
            </a:solidFill>
            <a:ln w="9525">
              <a:solidFill>
                <a:srgbClr val="A71403"/>
              </a:solidFill>
              <a:miter lim="800000"/>
              <a:headEnd/>
              <a:tailEnd/>
            </a:ln>
          </p:spPr>
          <p:txBody>
            <a:bodyPr wrap="none">
              <a:prstTxWarp prst="textNoShape">
                <a:avLst/>
              </a:prstTxWarp>
              <a:spAutoFit/>
            </a:bodyPr>
            <a:lstStyle/>
            <a:p>
              <a:pPr algn="l"/>
              <a:r>
                <a:rPr lang="en-US" sz="1800" b="1">
                  <a:solidFill>
                    <a:schemeClr val="accent2"/>
                  </a:solidFill>
                </a:rPr>
                <a:t>Knowledge</a:t>
              </a:r>
            </a:p>
          </p:txBody>
        </p:sp>
        <p:sp>
          <p:nvSpPr>
            <p:cNvPr id="2087" name="Rectangle 39"/>
            <p:cNvSpPr>
              <a:spLocks noChangeArrowheads="1"/>
            </p:cNvSpPr>
            <p:nvPr/>
          </p:nvSpPr>
          <p:spPr bwMode="auto">
            <a:xfrm>
              <a:off x="2382" y="2976"/>
              <a:ext cx="498" cy="237"/>
            </a:xfrm>
            <a:prstGeom prst="rect">
              <a:avLst/>
            </a:prstGeom>
            <a:solidFill>
              <a:srgbClr val="FFFBB0"/>
            </a:solidFill>
            <a:ln w="9525">
              <a:solidFill>
                <a:srgbClr val="A71403"/>
              </a:solidFill>
              <a:miter lim="800000"/>
              <a:headEnd/>
              <a:tailEnd/>
            </a:ln>
          </p:spPr>
          <p:txBody>
            <a:bodyPr wrap="none">
              <a:prstTxWarp prst="textNoShape">
                <a:avLst/>
              </a:prstTxWarp>
              <a:spAutoFit/>
            </a:bodyPr>
            <a:lstStyle/>
            <a:p>
              <a:pPr algn="l"/>
              <a:r>
                <a:rPr lang="en-US" sz="1800" b="1">
                  <a:solidFill>
                    <a:schemeClr val="accent2"/>
                  </a:solidFill>
                </a:rPr>
                <a:t>Skills</a:t>
              </a:r>
            </a:p>
          </p:txBody>
        </p:sp>
        <p:sp>
          <p:nvSpPr>
            <p:cNvPr id="2088" name="Rectangle 40"/>
            <p:cNvSpPr>
              <a:spLocks noChangeArrowheads="1"/>
            </p:cNvSpPr>
            <p:nvPr/>
          </p:nvSpPr>
          <p:spPr bwMode="auto">
            <a:xfrm>
              <a:off x="4974" y="4035"/>
              <a:ext cx="738" cy="237"/>
            </a:xfrm>
            <a:prstGeom prst="rect">
              <a:avLst/>
            </a:prstGeom>
            <a:solidFill>
              <a:srgbClr val="FFFBB0"/>
            </a:solidFill>
            <a:ln w="9525">
              <a:solidFill>
                <a:srgbClr val="A71403"/>
              </a:solidFill>
              <a:miter lim="800000"/>
              <a:headEnd/>
              <a:tailEnd/>
            </a:ln>
          </p:spPr>
          <p:txBody>
            <a:bodyPr wrap="none">
              <a:prstTxWarp prst="textNoShape">
                <a:avLst/>
              </a:prstTxWarp>
              <a:spAutoFit/>
            </a:bodyPr>
            <a:lstStyle/>
            <a:p>
              <a:pPr algn="l"/>
              <a:r>
                <a:rPr lang="en-US" sz="1800" b="1">
                  <a:solidFill>
                    <a:schemeClr val="accent2"/>
                  </a:solidFill>
                </a:rPr>
                <a:t>Behavior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
          <p:cNvGrpSpPr/>
          <p:nvPr/>
        </p:nvGrpSpPr>
        <p:grpSpPr>
          <a:xfrm>
            <a:off x="922336" y="1491843"/>
            <a:ext cx="7648575" cy="4791869"/>
            <a:chOff x="1171575" y="2064544"/>
            <a:chExt cx="7648575" cy="4791869"/>
          </a:xfrm>
        </p:grpSpPr>
        <p:sp>
          <p:nvSpPr>
            <p:cNvPr id="3" name="Oval 8"/>
            <p:cNvSpPr>
              <a:spLocks noChangeArrowheads="1"/>
            </p:cNvSpPr>
            <p:nvPr/>
          </p:nvSpPr>
          <p:spPr bwMode="auto">
            <a:xfrm>
              <a:off x="1171575" y="2665413"/>
              <a:ext cx="1143000" cy="762000"/>
            </a:xfrm>
            <a:prstGeom prst="ellipse">
              <a:avLst/>
            </a:prstGeom>
            <a:solidFill>
              <a:srgbClr val="CCFF66"/>
            </a:solidFill>
            <a:ln w="9525">
              <a:solidFill>
                <a:schemeClr val="tx1"/>
              </a:solidFill>
              <a:round/>
              <a:headEnd/>
              <a:tailEnd/>
            </a:ln>
          </p:spPr>
          <p:txBody>
            <a:bodyPr wrap="none" anchor="ctr">
              <a:prstTxWarp prst="textNoShape">
                <a:avLst/>
              </a:prstTxWarp>
            </a:bodyPr>
            <a:lstStyle/>
            <a:p>
              <a:endParaRPr lang="en-US"/>
            </a:p>
          </p:txBody>
        </p:sp>
        <p:sp>
          <p:nvSpPr>
            <p:cNvPr id="4" name="Text Box 9"/>
            <p:cNvSpPr txBox="1">
              <a:spLocks noChangeArrowheads="1"/>
            </p:cNvSpPr>
            <p:nvPr/>
          </p:nvSpPr>
          <p:spPr bwMode="auto">
            <a:xfrm>
              <a:off x="1181100" y="2757488"/>
              <a:ext cx="1133475" cy="517525"/>
            </a:xfrm>
            <a:prstGeom prst="rect">
              <a:avLst/>
            </a:prstGeom>
            <a:noFill/>
            <a:ln w="9525">
              <a:noFill/>
              <a:miter lim="800000"/>
              <a:headEnd/>
              <a:tailEnd/>
            </a:ln>
          </p:spPr>
          <p:txBody>
            <a:bodyPr wrap="none">
              <a:prstTxWarp prst="textNoShape">
                <a:avLst/>
              </a:prstTxWarp>
              <a:spAutoFit/>
            </a:bodyPr>
            <a:lstStyle/>
            <a:p>
              <a:pPr algn="ctr"/>
              <a:r>
                <a:rPr lang="en-US" sz="1400">
                  <a:latin typeface="Comic Sans MS" pitchFamily="-106" charset="0"/>
                </a:rPr>
                <a:t>Needs </a:t>
              </a:r>
            </a:p>
            <a:p>
              <a:pPr algn="ctr"/>
              <a:r>
                <a:rPr lang="en-US" sz="1400">
                  <a:latin typeface="Comic Sans MS" pitchFamily="-106" charset="0"/>
                </a:rPr>
                <a:t>assessment</a:t>
              </a:r>
            </a:p>
          </p:txBody>
        </p:sp>
        <p:cxnSp>
          <p:nvCxnSpPr>
            <p:cNvPr id="5" name="AutoShape 10"/>
            <p:cNvCxnSpPr>
              <a:cxnSpLocks noChangeShapeType="1"/>
            </p:cNvCxnSpPr>
            <p:nvPr/>
          </p:nvCxnSpPr>
          <p:spPr bwMode="auto">
            <a:xfrm>
              <a:off x="1628775" y="3503613"/>
              <a:ext cx="914400" cy="228600"/>
            </a:xfrm>
            <a:prstGeom prst="curvedConnector3">
              <a:avLst>
                <a:gd name="adj1" fmla="val 4167"/>
              </a:avLst>
            </a:prstGeom>
            <a:noFill/>
            <a:ln w="38100">
              <a:solidFill>
                <a:srgbClr val="CCFF66"/>
              </a:solidFill>
              <a:round/>
              <a:headEnd/>
              <a:tailEnd type="triangle" w="med" len="med"/>
            </a:ln>
          </p:spPr>
        </p:cxnSp>
        <p:sp>
          <p:nvSpPr>
            <p:cNvPr id="6" name="Oval 11"/>
            <p:cNvSpPr>
              <a:spLocks noChangeArrowheads="1"/>
            </p:cNvSpPr>
            <p:nvPr/>
          </p:nvSpPr>
          <p:spPr bwMode="auto">
            <a:xfrm>
              <a:off x="2505075" y="3408363"/>
              <a:ext cx="1371600" cy="1143000"/>
            </a:xfrm>
            <a:prstGeom prst="ellipse">
              <a:avLst/>
            </a:prstGeom>
            <a:solidFill>
              <a:srgbClr val="FF5050"/>
            </a:solidFill>
            <a:ln w="9525">
              <a:solidFill>
                <a:schemeClr val="tx1"/>
              </a:solidFill>
              <a:round/>
              <a:headEnd/>
              <a:tailEnd/>
            </a:ln>
          </p:spPr>
          <p:txBody>
            <a:bodyPr wrap="none" anchor="ctr">
              <a:prstTxWarp prst="textNoShape">
                <a:avLst/>
              </a:prstTxWarp>
            </a:bodyPr>
            <a:lstStyle/>
            <a:p>
              <a:endParaRPr lang="en-US"/>
            </a:p>
          </p:txBody>
        </p:sp>
        <p:sp>
          <p:nvSpPr>
            <p:cNvPr id="7" name="Text Box 13"/>
            <p:cNvSpPr txBox="1">
              <a:spLocks noChangeArrowheads="1"/>
            </p:cNvSpPr>
            <p:nvPr/>
          </p:nvSpPr>
          <p:spPr bwMode="auto">
            <a:xfrm>
              <a:off x="2471738" y="3595688"/>
              <a:ext cx="1455737" cy="730250"/>
            </a:xfrm>
            <a:prstGeom prst="rect">
              <a:avLst/>
            </a:prstGeom>
            <a:noFill/>
            <a:ln w="9525">
              <a:noFill/>
              <a:miter lim="800000"/>
              <a:headEnd/>
              <a:tailEnd/>
            </a:ln>
          </p:spPr>
          <p:txBody>
            <a:bodyPr wrap="none">
              <a:prstTxWarp prst="textNoShape">
                <a:avLst/>
              </a:prstTxWarp>
              <a:spAutoFit/>
            </a:bodyPr>
            <a:lstStyle/>
            <a:p>
              <a:pPr algn="ctr"/>
              <a:r>
                <a:rPr lang="en-US" sz="1400">
                  <a:latin typeface="Comic Sans MS" pitchFamily="-106" charset="0"/>
                </a:rPr>
                <a:t>Develop</a:t>
              </a:r>
            </a:p>
            <a:p>
              <a:pPr algn="ctr"/>
              <a:r>
                <a:rPr lang="en-US" sz="1400">
                  <a:latin typeface="Comic Sans MS" pitchFamily="-106" charset="0"/>
                </a:rPr>
                <a:t>Demonstration </a:t>
              </a:r>
            </a:p>
            <a:p>
              <a:pPr algn="ctr"/>
              <a:r>
                <a:rPr lang="en-US" sz="1400">
                  <a:latin typeface="Comic Sans MS" pitchFamily="-106" charset="0"/>
                </a:rPr>
                <a:t>Project</a:t>
              </a:r>
            </a:p>
          </p:txBody>
        </p:sp>
        <p:sp>
          <p:nvSpPr>
            <p:cNvPr id="8" name="Oval 14"/>
            <p:cNvSpPr>
              <a:spLocks noChangeArrowheads="1"/>
            </p:cNvSpPr>
            <p:nvPr/>
          </p:nvSpPr>
          <p:spPr bwMode="auto">
            <a:xfrm>
              <a:off x="3752850" y="4675188"/>
              <a:ext cx="990600" cy="838200"/>
            </a:xfrm>
            <a:prstGeom prst="ellipse">
              <a:avLst/>
            </a:prstGeom>
            <a:solidFill>
              <a:srgbClr val="FF5050"/>
            </a:solidFill>
            <a:ln w="9525">
              <a:solidFill>
                <a:schemeClr val="tx1"/>
              </a:solidFill>
              <a:round/>
              <a:headEnd/>
              <a:tailEnd/>
            </a:ln>
          </p:spPr>
          <p:txBody>
            <a:bodyPr wrap="none" anchor="ctr">
              <a:prstTxWarp prst="textNoShape">
                <a:avLst/>
              </a:prstTxWarp>
            </a:bodyPr>
            <a:lstStyle/>
            <a:p>
              <a:endParaRPr lang="en-US"/>
            </a:p>
          </p:txBody>
        </p:sp>
        <p:sp>
          <p:nvSpPr>
            <p:cNvPr id="9" name="Text Box 15"/>
            <p:cNvSpPr txBox="1">
              <a:spLocks noChangeArrowheads="1"/>
            </p:cNvSpPr>
            <p:nvPr/>
          </p:nvSpPr>
          <p:spPr bwMode="auto">
            <a:xfrm>
              <a:off x="3835400" y="4830763"/>
              <a:ext cx="863600" cy="517525"/>
            </a:xfrm>
            <a:prstGeom prst="rect">
              <a:avLst/>
            </a:prstGeom>
            <a:noFill/>
            <a:ln w="9525">
              <a:noFill/>
              <a:miter lim="800000"/>
              <a:headEnd/>
              <a:tailEnd/>
            </a:ln>
          </p:spPr>
          <p:txBody>
            <a:bodyPr wrap="none">
              <a:prstTxWarp prst="textNoShape">
                <a:avLst/>
              </a:prstTxWarp>
              <a:spAutoFit/>
            </a:bodyPr>
            <a:lstStyle/>
            <a:p>
              <a:pPr algn="ctr"/>
              <a:r>
                <a:rPr lang="en-US" sz="1400">
                  <a:latin typeface="Comic Sans MS" pitchFamily="-106" charset="0"/>
                </a:rPr>
                <a:t>Pilot </a:t>
              </a:r>
            </a:p>
            <a:p>
              <a:pPr algn="ctr"/>
              <a:r>
                <a:rPr lang="en-US" sz="1400">
                  <a:latin typeface="Comic Sans MS" pitchFamily="-106" charset="0"/>
                </a:rPr>
                <a:t>Program</a:t>
              </a:r>
            </a:p>
          </p:txBody>
        </p:sp>
        <p:sp>
          <p:nvSpPr>
            <p:cNvPr id="10" name="Oval 16"/>
            <p:cNvSpPr>
              <a:spLocks noChangeArrowheads="1"/>
            </p:cNvSpPr>
            <p:nvPr/>
          </p:nvSpPr>
          <p:spPr bwMode="auto">
            <a:xfrm>
              <a:off x="1552575" y="4656138"/>
              <a:ext cx="990600" cy="838200"/>
            </a:xfrm>
            <a:prstGeom prst="ellipse">
              <a:avLst/>
            </a:prstGeom>
            <a:solidFill>
              <a:srgbClr val="FF5050"/>
            </a:solidFill>
            <a:ln w="9525">
              <a:solidFill>
                <a:schemeClr val="tx1"/>
              </a:solidFill>
              <a:round/>
              <a:headEnd/>
              <a:tailEnd/>
            </a:ln>
          </p:spPr>
          <p:txBody>
            <a:bodyPr wrap="none" anchor="ctr">
              <a:prstTxWarp prst="textNoShape">
                <a:avLst/>
              </a:prstTxWarp>
            </a:bodyPr>
            <a:lstStyle/>
            <a:p>
              <a:endParaRPr lang="en-US"/>
            </a:p>
          </p:txBody>
        </p:sp>
        <p:sp>
          <p:nvSpPr>
            <p:cNvPr id="11" name="Text Box 17"/>
            <p:cNvSpPr txBox="1">
              <a:spLocks noChangeArrowheads="1"/>
            </p:cNvSpPr>
            <p:nvPr/>
          </p:nvSpPr>
          <p:spPr bwMode="auto">
            <a:xfrm>
              <a:off x="1635125" y="4811713"/>
              <a:ext cx="863600" cy="517525"/>
            </a:xfrm>
            <a:prstGeom prst="rect">
              <a:avLst/>
            </a:prstGeom>
            <a:noFill/>
            <a:ln w="9525">
              <a:noFill/>
              <a:miter lim="800000"/>
              <a:headEnd/>
              <a:tailEnd/>
            </a:ln>
          </p:spPr>
          <p:txBody>
            <a:bodyPr wrap="none">
              <a:prstTxWarp prst="textNoShape">
                <a:avLst/>
              </a:prstTxWarp>
              <a:spAutoFit/>
            </a:bodyPr>
            <a:lstStyle/>
            <a:p>
              <a:pPr algn="ctr"/>
              <a:r>
                <a:rPr lang="en-US" sz="1400">
                  <a:latin typeface="Comic Sans MS" pitchFamily="-106" charset="0"/>
                </a:rPr>
                <a:t>Refine </a:t>
              </a:r>
            </a:p>
            <a:p>
              <a:pPr algn="ctr"/>
              <a:r>
                <a:rPr lang="en-US" sz="1400">
                  <a:latin typeface="Comic Sans MS" pitchFamily="-106" charset="0"/>
                </a:rPr>
                <a:t>Program</a:t>
              </a:r>
            </a:p>
          </p:txBody>
        </p:sp>
        <p:sp>
          <p:nvSpPr>
            <p:cNvPr id="12" name="Oval 18"/>
            <p:cNvSpPr>
              <a:spLocks noChangeArrowheads="1"/>
            </p:cNvSpPr>
            <p:nvPr/>
          </p:nvSpPr>
          <p:spPr bwMode="auto">
            <a:xfrm>
              <a:off x="2619375" y="5561013"/>
              <a:ext cx="990600" cy="838200"/>
            </a:xfrm>
            <a:prstGeom prst="ellipse">
              <a:avLst/>
            </a:prstGeom>
            <a:solidFill>
              <a:srgbClr val="FF5050"/>
            </a:solidFill>
            <a:ln w="9525">
              <a:solidFill>
                <a:schemeClr val="tx1"/>
              </a:solidFill>
              <a:round/>
              <a:headEnd/>
              <a:tailEnd/>
            </a:ln>
          </p:spPr>
          <p:txBody>
            <a:bodyPr wrap="none" anchor="ctr">
              <a:prstTxWarp prst="textNoShape">
                <a:avLst/>
              </a:prstTxWarp>
            </a:bodyPr>
            <a:lstStyle/>
            <a:p>
              <a:endParaRPr lang="en-US"/>
            </a:p>
          </p:txBody>
        </p:sp>
        <p:sp>
          <p:nvSpPr>
            <p:cNvPr id="13" name="Text Box 19"/>
            <p:cNvSpPr txBox="1">
              <a:spLocks noChangeArrowheads="1"/>
            </p:cNvSpPr>
            <p:nvPr/>
          </p:nvSpPr>
          <p:spPr bwMode="auto">
            <a:xfrm>
              <a:off x="2665413" y="5716588"/>
              <a:ext cx="936625" cy="517525"/>
            </a:xfrm>
            <a:prstGeom prst="rect">
              <a:avLst/>
            </a:prstGeom>
            <a:noFill/>
            <a:ln w="9525">
              <a:noFill/>
              <a:miter lim="800000"/>
              <a:headEnd/>
              <a:tailEnd/>
            </a:ln>
          </p:spPr>
          <p:txBody>
            <a:bodyPr wrap="none">
              <a:prstTxWarp prst="textNoShape">
                <a:avLst/>
              </a:prstTxWarp>
              <a:spAutoFit/>
            </a:bodyPr>
            <a:lstStyle/>
            <a:p>
              <a:pPr algn="ctr"/>
              <a:r>
                <a:rPr lang="en-US" sz="1400">
                  <a:latin typeface="Comic Sans MS" pitchFamily="-106" charset="0"/>
                </a:rPr>
                <a:t>Evaluate </a:t>
              </a:r>
            </a:p>
            <a:p>
              <a:pPr algn="ctr"/>
              <a:r>
                <a:rPr lang="en-US" sz="1400">
                  <a:latin typeface="Comic Sans MS" pitchFamily="-106" charset="0"/>
                </a:rPr>
                <a:t>Program</a:t>
              </a:r>
            </a:p>
          </p:txBody>
        </p:sp>
        <p:sp>
          <p:nvSpPr>
            <p:cNvPr id="14" name="Line 21"/>
            <p:cNvSpPr>
              <a:spLocks noChangeShapeType="1"/>
            </p:cNvSpPr>
            <p:nvPr/>
          </p:nvSpPr>
          <p:spPr bwMode="auto">
            <a:xfrm>
              <a:off x="3676650" y="4494213"/>
              <a:ext cx="228600" cy="2286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cxnSp>
          <p:nvCxnSpPr>
            <p:cNvPr id="15" name="AutoShape 22"/>
            <p:cNvCxnSpPr>
              <a:cxnSpLocks noChangeShapeType="1"/>
              <a:stCxn id="8" idx="4"/>
              <a:endCxn id="13" idx="3"/>
            </p:cNvCxnSpPr>
            <p:nvPr/>
          </p:nvCxnSpPr>
          <p:spPr bwMode="auto">
            <a:xfrm rot="5400000">
              <a:off x="3694113" y="5421313"/>
              <a:ext cx="461962" cy="646112"/>
            </a:xfrm>
            <a:prstGeom prst="curvedConnector2">
              <a:avLst/>
            </a:prstGeom>
            <a:noFill/>
            <a:ln w="38100">
              <a:solidFill>
                <a:srgbClr val="FF0000"/>
              </a:solidFill>
              <a:round/>
              <a:headEnd/>
              <a:tailEnd type="triangle" w="med" len="med"/>
            </a:ln>
          </p:spPr>
        </p:cxnSp>
        <p:cxnSp>
          <p:nvCxnSpPr>
            <p:cNvPr id="16" name="AutoShape 23"/>
            <p:cNvCxnSpPr>
              <a:cxnSpLocks noChangeShapeType="1"/>
              <a:stCxn id="13" idx="1"/>
              <a:endCxn id="10" idx="4"/>
            </p:cNvCxnSpPr>
            <p:nvPr/>
          </p:nvCxnSpPr>
          <p:spPr bwMode="auto">
            <a:xfrm rot="10800000">
              <a:off x="2047875" y="5494338"/>
              <a:ext cx="617538" cy="481012"/>
            </a:xfrm>
            <a:prstGeom prst="curvedConnector2">
              <a:avLst/>
            </a:prstGeom>
            <a:noFill/>
            <a:ln w="38100">
              <a:solidFill>
                <a:srgbClr val="FF0000"/>
              </a:solidFill>
              <a:round/>
              <a:headEnd/>
              <a:tailEnd type="triangle" w="med" len="med"/>
            </a:ln>
          </p:spPr>
        </p:cxnSp>
        <p:cxnSp>
          <p:nvCxnSpPr>
            <p:cNvPr id="17" name="AutoShape 24"/>
            <p:cNvCxnSpPr>
              <a:cxnSpLocks noChangeShapeType="1"/>
              <a:stCxn id="10" idx="0"/>
              <a:endCxn id="7" idx="1"/>
            </p:cNvCxnSpPr>
            <p:nvPr/>
          </p:nvCxnSpPr>
          <p:spPr bwMode="auto">
            <a:xfrm rot="16200000">
              <a:off x="1912144" y="4096544"/>
              <a:ext cx="695325" cy="423863"/>
            </a:xfrm>
            <a:prstGeom prst="curvedConnector2">
              <a:avLst/>
            </a:prstGeom>
            <a:noFill/>
            <a:ln w="38100">
              <a:solidFill>
                <a:srgbClr val="FF0000"/>
              </a:solidFill>
              <a:round/>
              <a:headEnd/>
              <a:tailEnd type="triangle" w="med" len="med"/>
            </a:ln>
          </p:spPr>
        </p:cxnSp>
        <p:sp>
          <p:nvSpPr>
            <p:cNvPr id="18" name="AutoShape 26"/>
            <p:cNvSpPr>
              <a:spLocks noChangeArrowheads="1"/>
            </p:cNvSpPr>
            <p:nvPr/>
          </p:nvSpPr>
          <p:spPr bwMode="auto">
            <a:xfrm>
              <a:off x="4286250" y="6018213"/>
              <a:ext cx="1905000" cy="838200"/>
            </a:xfrm>
            <a:prstGeom prst="roundRect">
              <a:avLst>
                <a:gd name="adj" fmla="val 16667"/>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 name="Text Box 27"/>
            <p:cNvSpPr txBox="1">
              <a:spLocks noChangeArrowheads="1"/>
            </p:cNvSpPr>
            <p:nvPr/>
          </p:nvSpPr>
          <p:spPr bwMode="auto">
            <a:xfrm>
              <a:off x="4286250" y="6170613"/>
              <a:ext cx="1970088" cy="517525"/>
            </a:xfrm>
            <a:prstGeom prst="rect">
              <a:avLst/>
            </a:prstGeom>
            <a:noFill/>
            <a:ln w="9525">
              <a:noFill/>
              <a:miter lim="800000"/>
              <a:headEnd/>
              <a:tailEnd/>
            </a:ln>
          </p:spPr>
          <p:txBody>
            <a:bodyPr wrap="none">
              <a:prstTxWarp prst="textNoShape">
                <a:avLst/>
              </a:prstTxWarp>
              <a:spAutoFit/>
            </a:bodyPr>
            <a:lstStyle/>
            <a:p>
              <a:pPr algn="ctr"/>
              <a:r>
                <a:rPr lang="en-US" sz="1400">
                  <a:latin typeface="Comic Sans MS" pitchFamily="-106" charset="0"/>
                </a:rPr>
                <a:t>Disseminate Program </a:t>
              </a:r>
            </a:p>
            <a:p>
              <a:pPr algn="ctr"/>
              <a:r>
                <a:rPr lang="en-US" sz="1400">
                  <a:latin typeface="Comic Sans MS" pitchFamily="-106" charset="0"/>
                </a:rPr>
                <a:t>&amp; Publish Findings</a:t>
              </a:r>
            </a:p>
          </p:txBody>
        </p:sp>
        <p:sp>
          <p:nvSpPr>
            <p:cNvPr id="20" name="AutoShape 28"/>
            <p:cNvSpPr>
              <a:spLocks noChangeArrowheads="1"/>
            </p:cNvSpPr>
            <p:nvPr/>
          </p:nvSpPr>
          <p:spPr bwMode="auto">
            <a:xfrm>
              <a:off x="4132263" y="2360613"/>
              <a:ext cx="990600" cy="838200"/>
            </a:xfrm>
            <a:prstGeom prst="roundRect">
              <a:avLst>
                <a:gd name="adj" fmla="val 16667"/>
              </a:avLst>
            </a:prstGeom>
            <a:solidFill>
              <a:srgbClr val="FF9900"/>
            </a:solidFill>
            <a:ln w="9525">
              <a:solidFill>
                <a:schemeClr val="tx1"/>
              </a:solidFill>
              <a:round/>
              <a:headEnd/>
              <a:tailEnd/>
            </a:ln>
          </p:spPr>
          <p:txBody>
            <a:bodyPr wrap="none" anchor="ctr">
              <a:prstTxWarp prst="textNoShape">
                <a:avLst/>
              </a:prstTxWarp>
            </a:bodyPr>
            <a:lstStyle/>
            <a:p>
              <a:endParaRPr lang="en-US"/>
            </a:p>
          </p:txBody>
        </p:sp>
        <p:sp>
          <p:nvSpPr>
            <p:cNvPr id="21" name="Text Box 29"/>
            <p:cNvSpPr txBox="1">
              <a:spLocks noChangeArrowheads="1"/>
            </p:cNvSpPr>
            <p:nvPr/>
          </p:nvSpPr>
          <p:spPr bwMode="auto">
            <a:xfrm>
              <a:off x="4184650" y="2522538"/>
              <a:ext cx="939800" cy="517525"/>
            </a:xfrm>
            <a:prstGeom prst="rect">
              <a:avLst/>
            </a:prstGeom>
            <a:noFill/>
            <a:ln w="9525">
              <a:noFill/>
              <a:miter lim="800000"/>
              <a:headEnd/>
              <a:tailEnd/>
            </a:ln>
          </p:spPr>
          <p:txBody>
            <a:bodyPr wrap="none">
              <a:prstTxWarp prst="textNoShape">
                <a:avLst/>
              </a:prstTxWarp>
              <a:spAutoFit/>
            </a:bodyPr>
            <a:lstStyle/>
            <a:p>
              <a:pPr algn="ctr"/>
              <a:r>
                <a:rPr lang="en-US" sz="1400" dirty="0">
                  <a:latin typeface="Comic Sans MS" pitchFamily="-106" charset="0"/>
                </a:rPr>
                <a:t>Target </a:t>
              </a:r>
            </a:p>
            <a:p>
              <a:pPr algn="ctr"/>
              <a:r>
                <a:rPr lang="en-US" sz="1400" dirty="0">
                  <a:latin typeface="Comic Sans MS" pitchFamily="-106" charset="0"/>
                </a:rPr>
                <a:t>Audience</a:t>
              </a:r>
            </a:p>
          </p:txBody>
        </p:sp>
        <p:cxnSp>
          <p:nvCxnSpPr>
            <p:cNvPr id="22" name="AutoShape 30"/>
            <p:cNvCxnSpPr>
              <a:cxnSpLocks noChangeShapeType="1"/>
              <a:stCxn id="21" idx="1"/>
              <a:endCxn id="4" idx="3"/>
            </p:cNvCxnSpPr>
            <p:nvPr/>
          </p:nvCxnSpPr>
          <p:spPr bwMode="auto">
            <a:xfrm flipH="1">
              <a:off x="2314575" y="2781300"/>
              <a:ext cx="1870075" cy="234950"/>
            </a:xfrm>
            <a:prstGeom prst="straightConnector1">
              <a:avLst/>
            </a:prstGeom>
            <a:noFill/>
            <a:ln w="38100">
              <a:solidFill>
                <a:srgbClr val="FF9900"/>
              </a:solidFill>
              <a:round/>
              <a:headEnd/>
              <a:tailEnd type="triangle" w="med" len="med"/>
            </a:ln>
          </p:spPr>
        </p:cxnSp>
        <p:cxnSp>
          <p:nvCxnSpPr>
            <p:cNvPr id="23" name="AutoShape 31"/>
            <p:cNvCxnSpPr>
              <a:cxnSpLocks noChangeShapeType="1"/>
              <a:stCxn id="20" idx="1"/>
              <a:endCxn id="6" idx="7"/>
            </p:cNvCxnSpPr>
            <p:nvPr/>
          </p:nvCxnSpPr>
          <p:spPr bwMode="auto">
            <a:xfrm flipH="1">
              <a:off x="3675063" y="2779713"/>
              <a:ext cx="457200" cy="795337"/>
            </a:xfrm>
            <a:prstGeom prst="straightConnector1">
              <a:avLst/>
            </a:prstGeom>
            <a:noFill/>
            <a:ln w="38100">
              <a:solidFill>
                <a:srgbClr val="FF9900"/>
              </a:solidFill>
              <a:round/>
              <a:headEnd/>
              <a:tailEnd type="triangle" w="med" len="med"/>
            </a:ln>
          </p:spPr>
        </p:cxnSp>
        <p:cxnSp>
          <p:nvCxnSpPr>
            <p:cNvPr id="24" name="AutoShape 32"/>
            <p:cNvCxnSpPr>
              <a:cxnSpLocks noChangeShapeType="1"/>
              <a:stCxn id="20" idx="1"/>
            </p:cNvCxnSpPr>
            <p:nvPr/>
          </p:nvCxnSpPr>
          <p:spPr bwMode="auto">
            <a:xfrm flipH="1">
              <a:off x="3981450" y="2779713"/>
              <a:ext cx="150813" cy="1866900"/>
            </a:xfrm>
            <a:prstGeom prst="straightConnector1">
              <a:avLst/>
            </a:prstGeom>
            <a:noFill/>
            <a:ln w="38100">
              <a:solidFill>
                <a:srgbClr val="FF9900"/>
              </a:solidFill>
              <a:round/>
              <a:headEnd/>
              <a:tailEnd type="triangle" w="med" len="med"/>
            </a:ln>
          </p:spPr>
        </p:cxnSp>
        <p:cxnSp>
          <p:nvCxnSpPr>
            <p:cNvPr id="25" name="AutoShape 33"/>
            <p:cNvCxnSpPr>
              <a:cxnSpLocks noChangeShapeType="1"/>
              <a:stCxn id="13" idx="3"/>
              <a:endCxn id="19" idx="1"/>
            </p:cNvCxnSpPr>
            <p:nvPr/>
          </p:nvCxnSpPr>
          <p:spPr bwMode="auto">
            <a:xfrm>
              <a:off x="3602038" y="5975350"/>
              <a:ext cx="684212" cy="454025"/>
            </a:xfrm>
            <a:prstGeom prst="straightConnector1">
              <a:avLst/>
            </a:prstGeom>
            <a:noFill/>
            <a:ln w="38100">
              <a:solidFill>
                <a:srgbClr val="BBE0E3"/>
              </a:solidFill>
              <a:round/>
              <a:headEnd/>
              <a:tailEnd type="triangle" w="med" len="med"/>
            </a:ln>
          </p:spPr>
        </p:cxnSp>
        <p:cxnSp>
          <p:nvCxnSpPr>
            <p:cNvPr id="26" name="AutoShape 34"/>
            <p:cNvCxnSpPr>
              <a:cxnSpLocks noChangeShapeType="1"/>
              <a:stCxn id="18" idx="0"/>
              <a:endCxn id="20" idx="2"/>
            </p:cNvCxnSpPr>
            <p:nvPr/>
          </p:nvCxnSpPr>
          <p:spPr bwMode="auto">
            <a:xfrm flipH="1" flipV="1">
              <a:off x="4627563" y="3198813"/>
              <a:ext cx="611187" cy="2819400"/>
            </a:xfrm>
            <a:prstGeom prst="straightConnector1">
              <a:avLst/>
            </a:prstGeom>
            <a:noFill/>
            <a:ln w="38100">
              <a:solidFill>
                <a:srgbClr val="BBE0E3"/>
              </a:solidFill>
              <a:round/>
              <a:headEnd/>
              <a:tailEnd type="triangle" w="med" len="med"/>
            </a:ln>
          </p:spPr>
        </p:cxnSp>
        <p:sp>
          <p:nvSpPr>
            <p:cNvPr id="27" name="Text Box 35"/>
            <p:cNvSpPr txBox="1">
              <a:spLocks noChangeArrowheads="1"/>
            </p:cNvSpPr>
            <p:nvPr/>
          </p:nvSpPr>
          <p:spPr bwMode="auto">
            <a:xfrm>
              <a:off x="5535613" y="2064544"/>
              <a:ext cx="2749550" cy="915987"/>
            </a:xfrm>
            <a:prstGeom prst="rect">
              <a:avLst/>
            </a:prstGeom>
            <a:noFill/>
            <a:ln w="9525">
              <a:noFill/>
              <a:miter lim="800000"/>
              <a:headEnd/>
              <a:tailEnd/>
            </a:ln>
            <a:effectLst/>
          </p:spPr>
          <p:txBody>
            <a:bodyPr wrap="none">
              <a:prstTxWarp prst="textNoShape">
                <a:avLst/>
              </a:prstTxWarp>
              <a:spAutoFit/>
            </a:bodyPr>
            <a:lstStyle/>
            <a:p>
              <a:pPr>
                <a:defRPr/>
              </a:pPr>
              <a:r>
                <a:rPr lang="en-US">
                  <a:solidFill>
                    <a:srgbClr val="FF9900"/>
                  </a:solidFill>
                  <a:effectLst>
                    <a:outerShdw blurRad="38100" dist="38100" dir="2700000" algn="tl">
                      <a:srgbClr val="000000"/>
                    </a:outerShdw>
                  </a:effectLst>
                </a:rPr>
                <a:t>Policy makers</a:t>
              </a:r>
            </a:p>
            <a:p>
              <a:pPr>
                <a:defRPr/>
              </a:pPr>
              <a:r>
                <a:rPr lang="en-US">
                  <a:solidFill>
                    <a:srgbClr val="FF9900"/>
                  </a:solidFill>
                  <a:effectLst>
                    <a:outerShdw blurRad="38100" dist="38100" dir="2700000" algn="tl">
                      <a:srgbClr val="000000"/>
                    </a:outerShdw>
                  </a:effectLst>
                </a:rPr>
                <a:t>Science literate public</a:t>
              </a:r>
            </a:p>
            <a:p>
              <a:pPr>
                <a:defRPr/>
              </a:pPr>
              <a:r>
                <a:rPr lang="en-US">
                  <a:solidFill>
                    <a:srgbClr val="FF9900"/>
                  </a:solidFill>
                  <a:effectLst>
                    <a:outerShdw blurRad="38100" dist="38100" dir="2700000" algn="tl">
                      <a:srgbClr val="000000"/>
                    </a:outerShdw>
                  </a:effectLst>
                </a:rPr>
                <a:t>K-16 teachers &amp; students</a:t>
              </a:r>
            </a:p>
          </p:txBody>
        </p:sp>
        <p:sp>
          <p:nvSpPr>
            <p:cNvPr id="28" name="Text Box 36"/>
            <p:cNvSpPr txBox="1">
              <a:spLocks noChangeArrowheads="1"/>
            </p:cNvSpPr>
            <p:nvPr/>
          </p:nvSpPr>
          <p:spPr bwMode="auto">
            <a:xfrm>
              <a:off x="6019800" y="4876800"/>
              <a:ext cx="2800350" cy="915988"/>
            </a:xfrm>
            <a:prstGeom prst="rect">
              <a:avLst/>
            </a:prstGeom>
            <a:noFill/>
            <a:ln w="9525">
              <a:noFill/>
              <a:miter lim="800000"/>
              <a:headEnd/>
              <a:tailEnd/>
            </a:ln>
            <a:effectLst/>
          </p:spPr>
          <p:txBody>
            <a:bodyPr wrap="none">
              <a:prstTxWarp prst="textNoShape">
                <a:avLst/>
              </a:prstTxWarp>
              <a:spAutoFit/>
            </a:bodyPr>
            <a:lstStyle/>
            <a:p>
              <a:pPr>
                <a:defRPr/>
              </a:pPr>
              <a:r>
                <a:rPr lang="en-US">
                  <a:solidFill>
                    <a:srgbClr val="BBE0E3"/>
                  </a:solidFill>
                  <a:effectLst>
                    <a:outerShdw blurRad="38100" dist="38100" dir="2700000" algn="tl">
                      <a:srgbClr val="000000"/>
                    </a:outerShdw>
                  </a:effectLst>
                </a:rPr>
                <a:t>COSEE network</a:t>
              </a:r>
            </a:p>
            <a:p>
              <a:pPr>
                <a:defRPr/>
              </a:pPr>
              <a:r>
                <a:rPr lang="en-US">
                  <a:solidFill>
                    <a:srgbClr val="BBE0E3"/>
                  </a:solidFill>
                  <a:effectLst>
                    <a:outerShdw blurRad="38100" dist="38100" dir="2700000" algn="tl">
                      <a:srgbClr val="000000"/>
                    </a:outerShdw>
                  </a:effectLst>
                </a:rPr>
                <a:t>IOOS EPO &amp; OOI OL</a:t>
              </a:r>
            </a:p>
            <a:p>
              <a:pPr>
                <a:defRPr/>
              </a:pPr>
              <a:r>
                <a:rPr lang="en-US">
                  <a:solidFill>
                    <a:srgbClr val="BBE0E3"/>
                  </a:solidFill>
                  <a:effectLst>
                    <a:outerShdw blurRad="38100" dist="38100" dir="2700000" algn="tl">
                      <a:srgbClr val="000000"/>
                    </a:outerShdw>
                  </a:effectLst>
                </a:rPr>
                <a:t>OOS scientific community</a:t>
              </a:r>
            </a:p>
          </p:txBody>
        </p:sp>
      </p:grpSp>
      <p:sp>
        <p:nvSpPr>
          <p:cNvPr id="29" name="Rectangle 28"/>
          <p:cNvSpPr/>
          <p:nvPr/>
        </p:nvSpPr>
        <p:spPr>
          <a:xfrm>
            <a:off x="368827" y="233803"/>
            <a:ext cx="8625409" cy="1200329"/>
          </a:xfrm>
          <a:prstGeom prst="rect">
            <a:avLst/>
          </a:prstGeom>
        </p:spPr>
        <p:txBody>
          <a:bodyPr wrap="square">
            <a:spAutoFit/>
          </a:bodyPr>
          <a:lstStyle/>
          <a:p>
            <a:pPr algn="ctr"/>
            <a:r>
              <a:rPr lang="en-US" dirty="0" smtClean="0">
                <a:solidFill>
                  <a:srgbClr val="FFFF00"/>
                </a:solidFill>
                <a:latin typeface="Comic Sans MS" pitchFamily="-106" charset="0"/>
              </a:rPr>
              <a:t>COSEE NOW provides the formal framework where the scientists can begin </a:t>
            </a:r>
          </a:p>
          <a:p>
            <a:pPr algn="ctr"/>
            <a:r>
              <a:rPr lang="en-US" dirty="0" smtClean="0">
                <a:solidFill>
                  <a:srgbClr val="FFFF00"/>
                </a:solidFill>
                <a:latin typeface="Comic Sans MS" pitchFamily="-106" charset="0"/>
              </a:rPr>
              <a:t>to track impact through assessment.  This means that the process is an iterative spiral development cycle.  As the scientist iterates, they might morph their effort from a Raider all the way through to the Developer</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1010291.jpg"/>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965200" y="4639733"/>
            <a:ext cx="184666" cy="369332"/>
          </a:xfrm>
          <a:prstGeom prst="rect">
            <a:avLst/>
          </a:prstGeom>
          <a:noFill/>
        </p:spPr>
        <p:txBody>
          <a:bodyPr wrap="none" rtlCol="0">
            <a:spAutoFit/>
          </a:bodyPr>
          <a:lstStyle/>
          <a:p>
            <a:endParaRPr lang="en-US" dirty="0"/>
          </a:p>
        </p:txBody>
      </p:sp>
      <p:sp>
        <p:nvSpPr>
          <p:cNvPr id="4" name="TextBox 3"/>
          <p:cNvSpPr txBox="1"/>
          <p:nvPr/>
        </p:nvSpPr>
        <p:spPr>
          <a:xfrm>
            <a:off x="3708401" y="50804"/>
            <a:ext cx="5401733" cy="2800766"/>
          </a:xfrm>
          <a:prstGeom prst="rect">
            <a:avLst/>
          </a:prstGeom>
          <a:noFill/>
        </p:spPr>
        <p:txBody>
          <a:bodyPr wrap="square" rtlCol="0">
            <a:spAutoFit/>
          </a:bodyPr>
          <a:lstStyle/>
          <a:p>
            <a:pPr algn="ctr"/>
            <a:r>
              <a:rPr lang="en-US" sz="1600" dirty="0" smtClean="0">
                <a:solidFill>
                  <a:schemeClr val="bg1"/>
                </a:solidFill>
              </a:rPr>
              <a:t>Engaging the science community will happen one researcher at a time; traditional outreach modes will be locked into a linear model of engagement.</a:t>
            </a:r>
          </a:p>
          <a:p>
            <a:pPr algn="ctr"/>
            <a:endParaRPr lang="en-US" sz="1600" dirty="0" smtClean="0">
              <a:solidFill>
                <a:schemeClr val="bg1"/>
              </a:solidFill>
            </a:endParaRPr>
          </a:p>
          <a:p>
            <a:pPr algn="ctr"/>
            <a:r>
              <a:rPr lang="en-US" sz="1600" dirty="0" smtClean="0">
                <a:solidFill>
                  <a:schemeClr val="bg1"/>
                </a:solidFill>
              </a:rPr>
              <a:t> COSEE NOW is a force multiplier with tools that take advantage of modern social networking capabilities. </a:t>
            </a:r>
          </a:p>
          <a:p>
            <a:pPr algn="ctr"/>
            <a:endParaRPr lang="en-US" sz="1600" dirty="0" smtClean="0">
              <a:solidFill>
                <a:schemeClr val="bg1"/>
              </a:solidFill>
            </a:endParaRPr>
          </a:p>
          <a:p>
            <a:pPr algn="ctr"/>
            <a:r>
              <a:rPr lang="en-US" sz="1600" dirty="0" smtClean="0">
                <a:solidFill>
                  <a:schemeClr val="bg1"/>
                </a:solidFill>
              </a:rPr>
              <a:t> COSEE NOW lowers the barrier for scientists to engage at whatever level they are available.  This is key, as the majority of scientists are  willing, they are  just overwhelmed and lost in where to begin.</a:t>
            </a:r>
            <a:endParaRPr lang="en-US" sz="1600"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2" descr="Outlook4"/>
          <p:cNvPicPr>
            <a:picLocks noChangeAspect="1" noChangeArrowheads="1"/>
          </p:cNvPicPr>
          <p:nvPr/>
        </p:nvPicPr>
        <p:blipFill>
          <a:blip r:embed="rId2"/>
          <a:srcRect/>
          <a:stretch>
            <a:fillRect/>
          </a:stretch>
        </p:blipFill>
        <p:spPr bwMode="auto">
          <a:xfrm>
            <a:off x="-763588" y="-31750"/>
            <a:ext cx="10591801" cy="6989763"/>
          </a:xfrm>
          <a:prstGeom prst="rect">
            <a:avLst/>
          </a:prstGeom>
          <a:noFill/>
          <a:ln w="9525">
            <a:noFill/>
            <a:miter lim="800000"/>
            <a:headEnd/>
            <a:tailEnd/>
          </a:ln>
        </p:spPr>
      </p:pic>
      <p:sp>
        <p:nvSpPr>
          <p:cNvPr id="41987" name="Rectangle 3"/>
          <p:cNvSpPr>
            <a:spLocks noGrp="1" noChangeArrowheads="1"/>
          </p:cNvSpPr>
          <p:nvPr>
            <p:ph type="body" idx="1"/>
          </p:nvPr>
        </p:nvSpPr>
        <p:spPr>
          <a:xfrm>
            <a:off x="201613" y="3505200"/>
            <a:ext cx="3455987" cy="4525963"/>
          </a:xfrm>
        </p:spPr>
        <p:txBody>
          <a:bodyPr/>
          <a:lstStyle/>
          <a:p>
            <a:pPr eaLnBrk="1" hangingPunct="1">
              <a:lnSpc>
                <a:spcPct val="80000"/>
              </a:lnSpc>
              <a:buFontTx/>
              <a:buNone/>
            </a:pPr>
            <a:r>
              <a:rPr lang="en-US" sz="1200" b="1" u="sng">
                <a:solidFill>
                  <a:srgbClr val="FFFF00"/>
                </a:solidFill>
              </a:rPr>
              <a:t>Conclusions</a:t>
            </a:r>
          </a:p>
          <a:p>
            <a:pPr eaLnBrk="1" hangingPunct="1">
              <a:lnSpc>
                <a:spcPct val="80000"/>
              </a:lnSpc>
              <a:buFontTx/>
              <a:buNone/>
            </a:pPr>
            <a:endParaRPr lang="en-US" sz="1200" b="1" u="sng">
              <a:solidFill>
                <a:srgbClr val="FFFF00"/>
              </a:solidFill>
            </a:endParaRPr>
          </a:p>
          <a:p>
            <a:pPr eaLnBrk="1" hangingPunct="1">
              <a:lnSpc>
                <a:spcPct val="80000"/>
              </a:lnSpc>
              <a:buFontTx/>
              <a:buNone/>
            </a:pPr>
            <a:r>
              <a:rPr lang="en-US" sz="1200" b="1">
                <a:solidFill>
                  <a:srgbClr val="FFFF00"/>
                </a:solidFill>
              </a:rPr>
              <a:t>There is a great need to develop better  understanding of the oceans, as they changing as this will alter human society</a:t>
            </a:r>
          </a:p>
          <a:p>
            <a:pPr eaLnBrk="1" hangingPunct="1">
              <a:lnSpc>
                <a:spcPct val="80000"/>
              </a:lnSpc>
              <a:buFontTx/>
              <a:buNone/>
            </a:pPr>
            <a:endParaRPr lang="en-US" sz="1200" b="1">
              <a:solidFill>
                <a:srgbClr val="FFFF00"/>
              </a:solidFill>
            </a:endParaRPr>
          </a:p>
          <a:p>
            <a:pPr eaLnBrk="1" hangingPunct="1">
              <a:lnSpc>
                <a:spcPct val="80000"/>
              </a:lnSpc>
              <a:buFontTx/>
              <a:buNone/>
            </a:pPr>
            <a:r>
              <a:rPr lang="en-US" sz="1200" b="1">
                <a:solidFill>
                  <a:srgbClr val="FFFF00"/>
                </a:solidFill>
              </a:rPr>
              <a:t>Education and outreach is the central KEY area for the sustained engagement of society</a:t>
            </a:r>
          </a:p>
          <a:p>
            <a:pPr eaLnBrk="1" hangingPunct="1">
              <a:lnSpc>
                <a:spcPct val="80000"/>
              </a:lnSpc>
              <a:buFontTx/>
              <a:buNone/>
            </a:pPr>
            <a:endParaRPr lang="en-US" sz="1200" b="1">
              <a:solidFill>
                <a:srgbClr val="FFFF00"/>
              </a:solidFill>
            </a:endParaRPr>
          </a:p>
          <a:p>
            <a:pPr eaLnBrk="1" hangingPunct="1">
              <a:lnSpc>
                <a:spcPct val="80000"/>
              </a:lnSpc>
              <a:buFontTx/>
              <a:buNone/>
            </a:pPr>
            <a:r>
              <a:rPr lang="en-US" sz="1200" b="1">
                <a:solidFill>
                  <a:srgbClr val="FFFF00"/>
                </a:solidFill>
              </a:rPr>
              <a:t>Ocean Observing Systems and the associated virtual communities will be key to these systems realizing their synergistic potential</a:t>
            </a:r>
          </a:p>
          <a:p>
            <a:pPr eaLnBrk="1" hangingPunct="1">
              <a:lnSpc>
                <a:spcPct val="80000"/>
              </a:lnSpc>
              <a:buFontTx/>
              <a:buNone/>
            </a:pPr>
            <a:endParaRPr lang="en-US" sz="1200" b="1">
              <a:solidFill>
                <a:srgbClr val="FFFF00"/>
              </a:solidFill>
            </a:endParaRPr>
          </a:p>
          <a:p>
            <a:pPr eaLnBrk="1" hangingPunct="1">
              <a:lnSpc>
                <a:spcPct val="80000"/>
              </a:lnSpc>
              <a:buFontTx/>
              <a:buNone/>
            </a:pPr>
            <a:r>
              <a:rPr lang="en-US" sz="1200" b="1">
                <a:solidFill>
                  <a:srgbClr val="FFFF00"/>
                </a:solidFill>
              </a:rPr>
              <a:t>COSEE NOW will hopefully provide a tool to realize that potential.  </a:t>
            </a:r>
          </a:p>
          <a:p>
            <a:pPr eaLnBrk="1" hangingPunct="1">
              <a:lnSpc>
                <a:spcPct val="80000"/>
              </a:lnSpc>
              <a:buFontTx/>
              <a:buNone/>
            </a:pPr>
            <a:endParaRPr lang="en-US" sz="1200" b="1">
              <a:solidFill>
                <a:srgbClr val="FFFF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2" descr="SPM-5_FINAL"/>
          <p:cNvPicPr>
            <a:picLocks noChangeAspect="1" noChangeArrowheads="1"/>
          </p:cNvPicPr>
          <p:nvPr/>
        </p:nvPicPr>
        <p:blipFill>
          <a:blip r:embed="rId2"/>
          <a:srcRect r="26425"/>
          <a:stretch>
            <a:fillRect/>
          </a:stretch>
        </p:blipFill>
        <p:spPr bwMode="auto">
          <a:xfrm>
            <a:off x="0" y="2095500"/>
            <a:ext cx="5029200" cy="4762500"/>
          </a:xfrm>
          <a:prstGeom prst="rect">
            <a:avLst/>
          </a:prstGeom>
          <a:noFill/>
          <a:ln w="9525">
            <a:noFill/>
            <a:miter lim="800000"/>
            <a:headEnd/>
            <a:tailEnd/>
          </a:ln>
        </p:spPr>
      </p:pic>
      <p:pic>
        <p:nvPicPr>
          <p:cNvPr id="17411" name="Picture 3" descr="161456-ki-moon"/>
          <p:cNvPicPr>
            <a:picLocks noChangeAspect="1" noChangeArrowheads="1"/>
          </p:cNvPicPr>
          <p:nvPr/>
        </p:nvPicPr>
        <p:blipFill>
          <a:blip r:embed="rId3"/>
          <a:srcRect/>
          <a:stretch>
            <a:fillRect/>
          </a:stretch>
        </p:blipFill>
        <p:spPr bwMode="auto">
          <a:xfrm>
            <a:off x="0" y="511175"/>
            <a:ext cx="1828800" cy="1277938"/>
          </a:xfrm>
          <a:prstGeom prst="rect">
            <a:avLst/>
          </a:prstGeom>
          <a:noFill/>
          <a:ln w="9525">
            <a:noFill/>
            <a:miter lim="800000"/>
            <a:headEnd/>
            <a:tailEnd/>
          </a:ln>
        </p:spPr>
      </p:pic>
      <p:sp>
        <p:nvSpPr>
          <p:cNvPr id="17412" name="Text Box 4"/>
          <p:cNvSpPr txBox="1">
            <a:spLocks noChangeArrowheads="1"/>
          </p:cNvSpPr>
          <p:nvPr/>
        </p:nvSpPr>
        <p:spPr bwMode="auto">
          <a:xfrm>
            <a:off x="1752600" y="0"/>
            <a:ext cx="7391400" cy="1187450"/>
          </a:xfrm>
          <a:prstGeom prst="rect">
            <a:avLst/>
          </a:prstGeom>
          <a:noFill/>
          <a:ln w="9525">
            <a:noFill/>
            <a:miter lim="800000"/>
            <a:headEnd/>
            <a:tailEnd/>
          </a:ln>
        </p:spPr>
        <p:txBody>
          <a:bodyPr>
            <a:prstTxWarp prst="textNoShape">
              <a:avLst/>
            </a:prstTxWarp>
            <a:spAutoFit/>
          </a:bodyPr>
          <a:lstStyle/>
          <a:p>
            <a:pPr algn="ctr" eaLnBrk="0" hangingPunct="0"/>
            <a:r>
              <a:rPr lang="en-US" sz="2400" dirty="0">
                <a:solidFill>
                  <a:srgbClr val="FFFF00"/>
                </a:solidFill>
                <a:ea typeface="ＭＳ Ｐゴシック" pitchFamily="-106" charset="-128"/>
                <a:cs typeface="ＭＳ Ｐゴシック" pitchFamily="-106" charset="-128"/>
              </a:rPr>
              <a:t>U.N. Secretary General Ban </a:t>
            </a:r>
            <a:r>
              <a:rPr lang="en-US" sz="2400" dirty="0" err="1">
                <a:solidFill>
                  <a:srgbClr val="FFFF00"/>
                </a:solidFill>
                <a:ea typeface="ＭＳ Ｐゴシック" pitchFamily="-106" charset="-128"/>
                <a:cs typeface="ＭＳ Ｐゴシック" pitchFamily="-106" charset="-128"/>
              </a:rPr>
              <a:t>Ki</a:t>
            </a:r>
            <a:r>
              <a:rPr lang="en-US" sz="2400" dirty="0">
                <a:solidFill>
                  <a:srgbClr val="FFFF00"/>
                </a:solidFill>
                <a:ea typeface="ＭＳ Ｐゴシック" pitchFamily="-106" charset="-128"/>
                <a:cs typeface="ＭＳ Ｐゴシック" pitchFamily="-106" charset="-128"/>
              </a:rPr>
              <a:t>-moon:</a:t>
            </a:r>
          </a:p>
          <a:p>
            <a:pPr algn="ctr" eaLnBrk="0" hangingPunct="0"/>
            <a:r>
              <a:rPr lang="en-US" sz="2400" i="1" dirty="0">
                <a:solidFill>
                  <a:srgbClr val="FFFF00"/>
                </a:solidFill>
                <a:ea typeface="ＭＳ Ｐゴシック" pitchFamily="-106" charset="-128"/>
                <a:cs typeface="ＭＳ Ｐゴシック" pitchFamily="-106" charset="-128"/>
              </a:rPr>
              <a:t>“Slowing or even reversing the existing trends of global warming is the defining challenge of our ages”</a:t>
            </a:r>
            <a:r>
              <a:rPr lang="en-US" sz="2400" dirty="0">
                <a:solidFill>
                  <a:schemeClr val="bg1"/>
                </a:solidFill>
                <a:ea typeface="ＭＳ Ｐゴシック" pitchFamily="-106" charset="-128"/>
                <a:cs typeface="ＭＳ Ｐゴシック" pitchFamily="-106" charset="-128"/>
              </a:rPr>
              <a:t> </a:t>
            </a:r>
          </a:p>
        </p:txBody>
      </p:sp>
      <p:pic>
        <p:nvPicPr>
          <p:cNvPr id="17413" name="Picture 5" descr="Gore accepts Nobel, urges US, China to make ’boldest moves’ on climate"/>
          <p:cNvPicPr>
            <a:picLocks noChangeAspect="1" noChangeArrowheads="1"/>
          </p:cNvPicPr>
          <p:nvPr/>
        </p:nvPicPr>
        <p:blipFill>
          <a:blip r:embed="rId4"/>
          <a:srcRect/>
          <a:stretch>
            <a:fillRect/>
          </a:stretch>
        </p:blipFill>
        <p:spPr bwMode="auto">
          <a:xfrm>
            <a:off x="5105400" y="1295400"/>
            <a:ext cx="1504950" cy="1114425"/>
          </a:xfrm>
          <a:prstGeom prst="rect">
            <a:avLst/>
          </a:prstGeom>
          <a:noFill/>
          <a:ln w="9525">
            <a:noFill/>
            <a:miter lim="800000"/>
            <a:headEnd/>
            <a:tailEnd/>
          </a:ln>
        </p:spPr>
      </p:pic>
      <p:sp>
        <p:nvSpPr>
          <p:cNvPr id="17414" name="Text Box 6"/>
          <p:cNvSpPr txBox="1">
            <a:spLocks noChangeArrowheads="1"/>
          </p:cNvSpPr>
          <p:nvPr/>
        </p:nvSpPr>
        <p:spPr bwMode="auto">
          <a:xfrm>
            <a:off x="5029200" y="2438400"/>
            <a:ext cx="4114800" cy="4419600"/>
          </a:xfrm>
          <a:prstGeom prst="rect">
            <a:avLst/>
          </a:prstGeom>
          <a:noFill/>
          <a:ln w="9525">
            <a:noFill/>
            <a:miter lim="800000"/>
            <a:headEnd/>
            <a:tailEnd/>
          </a:ln>
        </p:spPr>
        <p:txBody>
          <a:bodyPr>
            <a:prstTxWarp prst="textNoShape">
              <a:avLst/>
            </a:prstTxWarp>
            <a:spAutoFit/>
          </a:bodyPr>
          <a:lstStyle/>
          <a:p>
            <a:pPr marL="457200" indent="-457200" eaLnBrk="0" hangingPunct="0">
              <a:buFontTx/>
              <a:buAutoNum type="arabicParenR"/>
            </a:pPr>
            <a:r>
              <a:rPr lang="en-US" sz="2000" i="1">
                <a:solidFill>
                  <a:schemeClr val="bg1"/>
                </a:solidFill>
                <a:ea typeface="ＭＳ Ｐゴシック" pitchFamily="-106" charset="-128"/>
                <a:cs typeface="ＭＳ Ｐゴシック" pitchFamily="-106" charset="-128"/>
              </a:rPr>
              <a:t>How do we define what constitutes dangerous anthropogenic interference with the climate system?</a:t>
            </a:r>
          </a:p>
          <a:p>
            <a:pPr marL="457200" indent="-457200" eaLnBrk="0" hangingPunct="0"/>
            <a:endParaRPr lang="en-US" sz="2000" i="1">
              <a:solidFill>
                <a:schemeClr val="bg1"/>
              </a:solidFill>
              <a:ea typeface="ＭＳ Ｐゴシック" pitchFamily="-106" charset="-128"/>
              <a:cs typeface="ＭＳ Ｐゴシック" pitchFamily="-106" charset="-128"/>
            </a:endParaRPr>
          </a:p>
          <a:p>
            <a:pPr marL="457200" indent="-457200" eaLnBrk="0" hangingPunct="0"/>
            <a:r>
              <a:rPr lang="en-US" sz="2000" i="1">
                <a:solidFill>
                  <a:schemeClr val="bg1"/>
                </a:solidFill>
                <a:ea typeface="ＭＳ Ｐゴシック" pitchFamily="-106" charset="-128"/>
                <a:cs typeface="ＭＳ Ｐゴシック" pitchFamily="-106" charset="-128"/>
              </a:rPr>
              <a:t>2) How do we prepare the human race to face sea level rise &amp; a world with new geographic features?</a:t>
            </a:r>
          </a:p>
          <a:p>
            <a:pPr marL="457200" indent="-457200" eaLnBrk="0" hangingPunct="0"/>
            <a:endParaRPr lang="en-US" sz="2000" i="1">
              <a:solidFill>
                <a:schemeClr val="bg1"/>
              </a:solidFill>
              <a:ea typeface="ＭＳ Ｐゴシック" pitchFamily="-106" charset="-128"/>
              <a:cs typeface="ＭＳ Ｐゴシック" pitchFamily="-106" charset="-128"/>
            </a:endParaRPr>
          </a:p>
          <a:p>
            <a:pPr marL="457200" indent="-457200" eaLnBrk="0" hangingPunct="0"/>
            <a:r>
              <a:rPr lang="en-US" sz="2000" i="1">
                <a:solidFill>
                  <a:schemeClr val="bg1"/>
                </a:solidFill>
                <a:ea typeface="ＭＳ Ｐゴシック" pitchFamily="-106" charset="-128"/>
                <a:cs typeface="ＭＳ Ｐゴシック" pitchFamily="-106" charset="-128"/>
              </a:rPr>
              <a:t>3) What changes in lifestyles, behavior patterns and management practices are needed, and by when?</a:t>
            </a:r>
            <a:r>
              <a:rPr lang="en-US" sz="2400" i="1">
                <a:ea typeface="ＭＳ Ｐゴシック" pitchFamily="-106" charset="-128"/>
                <a:cs typeface="ＭＳ Ｐゴシック" pitchFamily="-106" charset="-128"/>
              </a:rPr>
              <a:t> </a:t>
            </a:r>
          </a:p>
        </p:txBody>
      </p:sp>
      <p:sp>
        <p:nvSpPr>
          <p:cNvPr id="17415" name="Text Box 7"/>
          <p:cNvSpPr txBox="1">
            <a:spLocks noChangeArrowheads="1"/>
          </p:cNvSpPr>
          <p:nvPr/>
        </p:nvSpPr>
        <p:spPr bwMode="auto">
          <a:xfrm>
            <a:off x="0" y="0"/>
            <a:ext cx="1706563" cy="457200"/>
          </a:xfrm>
          <a:prstGeom prst="rect">
            <a:avLst/>
          </a:prstGeom>
          <a:noFill/>
          <a:ln w="9525">
            <a:noFill/>
            <a:miter lim="800000"/>
            <a:headEnd/>
            <a:tailEnd/>
          </a:ln>
        </p:spPr>
        <p:txBody>
          <a:bodyPr wrap="none">
            <a:prstTxWarp prst="textNoShape">
              <a:avLst/>
            </a:prstTxWarp>
            <a:spAutoFit/>
          </a:bodyPr>
          <a:lstStyle/>
          <a:p>
            <a:pPr algn="ctr" eaLnBrk="0" hangingPunct="0"/>
            <a:r>
              <a:rPr lang="en-US" sz="2400" b="1">
                <a:solidFill>
                  <a:srgbClr val="FFFF00"/>
                </a:solidFill>
                <a:ea typeface="ＭＳ Ｐゴシック" pitchFamily="-106" charset="-128"/>
                <a:cs typeface="ＭＳ Ｐゴシック" pitchFamily="-106" charset="-128"/>
              </a:rPr>
              <a:t>Motivation</a:t>
            </a:r>
          </a:p>
        </p:txBody>
      </p:sp>
      <p:sp>
        <p:nvSpPr>
          <p:cNvPr id="17416" name="Rectangle 8"/>
          <p:cNvSpPr>
            <a:spLocks noChangeArrowheads="1"/>
          </p:cNvSpPr>
          <p:nvPr/>
        </p:nvSpPr>
        <p:spPr bwMode="auto">
          <a:xfrm>
            <a:off x="6781800" y="1447800"/>
            <a:ext cx="2362200" cy="701675"/>
          </a:xfrm>
          <a:prstGeom prst="rect">
            <a:avLst/>
          </a:prstGeom>
          <a:noFill/>
          <a:ln w="9525">
            <a:noFill/>
            <a:miter lim="800000"/>
            <a:headEnd/>
            <a:tailEnd/>
          </a:ln>
        </p:spPr>
        <p:txBody>
          <a:bodyPr>
            <a:prstTxWarp prst="textNoShape">
              <a:avLst/>
            </a:prstTxWarp>
            <a:spAutoFit/>
          </a:bodyPr>
          <a:lstStyle/>
          <a:p>
            <a:pPr algn="ctr" eaLnBrk="0" hangingPunct="0"/>
            <a:r>
              <a:rPr lang="en-US" sz="2000">
                <a:solidFill>
                  <a:schemeClr val="bg1"/>
                </a:solidFill>
                <a:ea typeface="ＭＳ Ｐゴシック" pitchFamily="-106" charset="-128"/>
                <a:cs typeface="ＭＳ Ｐゴシック" pitchFamily="-106" charset="-128"/>
              </a:rPr>
              <a:t>Dr. R. K. Pachauri</a:t>
            </a:r>
          </a:p>
          <a:p>
            <a:pPr algn="ctr" eaLnBrk="0" hangingPunct="0"/>
            <a:r>
              <a:rPr lang="en-US" sz="2000">
                <a:solidFill>
                  <a:schemeClr val="bg1"/>
                </a:solidFill>
                <a:ea typeface="ＭＳ Ｐゴシック" pitchFamily="-106" charset="-128"/>
                <a:cs typeface="ＭＳ Ｐゴシック" pitchFamily="-106" charset="-128"/>
              </a:rPr>
              <a:t>Chairman, IPCC:</a:t>
            </a:r>
          </a:p>
        </p:txBody>
      </p:sp>
      <p:sp>
        <p:nvSpPr>
          <p:cNvPr id="17417" name="Rectangle 9"/>
          <p:cNvSpPr>
            <a:spLocks noChangeArrowheads="1"/>
          </p:cNvSpPr>
          <p:nvPr/>
        </p:nvSpPr>
        <p:spPr bwMode="auto">
          <a:xfrm>
            <a:off x="3276600" y="2438400"/>
            <a:ext cx="1458913" cy="517525"/>
          </a:xfrm>
          <a:prstGeom prst="rect">
            <a:avLst/>
          </a:prstGeom>
          <a:noFill/>
          <a:ln w="9525">
            <a:noFill/>
            <a:miter lim="800000"/>
            <a:headEnd/>
            <a:tailEnd/>
          </a:ln>
        </p:spPr>
        <p:txBody>
          <a:bodyPr wrap="none">
            <a:prstTxWarp prst="textNoShape">
              <a:avLst/>
            </a:prstTxWarp>
            <a:spAutoFit/>
          </a:bodyPr>
          <a:lstStyle/>
          <a:p>
            <a:pPr algn="ctr" eaLnBrk="0" hangingPunct="0"/>
            <a:r>
              <a:rPr lang="en-US" sz="1400">
                <a:solidFill>
                  <a:schemeClr val="tx2"/>
                </a:solidFill>
                <a:ea typeface="ＭＳ Ｐゴシック" pitchFamily="-106" charset="-128"/>
                <a:cs typeface="ＭＳ Ｐゴシック" pitchFamily="-106" charset="-128"/>
              </a:rPr>
              <a:t>IPCC AR4 WG I</a:t>
            </a:r>
            <a:br>
              <a:rPr lang="en-US" sz="1400">
                <a:solidFill>
                  <a:schemeClr val="tx2"/>
                </a:solidFill>
                <a:ea typeface="ＭＳ Ｐゴシック" pitchFamily="-106" charset="-128"/>
                <a:cs typeface="ＭＳ Ｐゴシック" pitchFamily="-106" charset="-128"/>
              </a:rPr>
            </a:br>
            <a:r>
              <a:rPr lang="en-US" sz="1400">
                <a:solidFill>
                  <a:schemeClr val="tx2"/>
                </a:solidFill>
                <a:ea typeface="ＭＳ Ｐゴシック" pitchFamily="-106" charset="-128"/>
                <a:cs typeface="ＭＳ Ｐゴシック" pitchFamily="-106" charset="-128"/>
              </a:rPr>
              <a:t>Figure SPM.5</a:t>
            </a:r>
          </a:p>
        </p:txBody>
      </p:sp>
      <p:sp>
        <p:nvSpPr>
          <p:cNvPr id="17418" name="Rectangle 10"/>
          <p:cNvSpPr>
            <a:spLocks noChangeArrowheads="1"/>
          </p:cNvSpPr>
          <p:nvPr/>
        </p:nvSpPr>
        <p:spPr bwMode="auto">
          <a:xfrm>
            <a:off x="7731125" y="2133600"/>
            <a:ext cx="1412875" cy="376238"/>
          </a:xfrm>
          <a:prstGeom prst="rect">
            <a:avLst/>
          </a:prstGeom>
          <a:solidFill>
            <a:srgbClr val="FFFBB0"/>
          </a:solidFill>
          <a:ln w="9525">
            <a:solidFill>
              <a:srgbClr val="A71403"/>
            </a:solidFill>
            <a:miter lim="800000"/>
            <a:headEnd/>
            <a:tailEnd/>
          </a:ln>
        </p:spPr>
        <p:txBody>
          <a:bodyPr wrap="none">
            <a:prstTxWarp prst="textNoShape">
              <a:avLst/>
            </a:prstTxWarp>
            <a:spAutoFit/>
          </a:bodyPr>
          <a:lstStyle/>
          <a:p>
            <a:pPr eaLnBrk="0" hangingPunct="0"/>
            <a:r>
              <a:rPr lang="en-US" b="1">
                <a:solidFill>
                  <a:schemeClr val="accent2"/>
                </a:solidFill>
                <a:ea typeface="ＭＳ Ｐゴシック" pitchFamily="-106" charset="-128"/>
                <a:cs typeface="ＭＳ Ｐゴシック" pitchFamily="-106" charset="-128"/>
              </a:rPr>
              <a:t>Knowledge</a:t>
            </a:r>
          </a:p>
        </p:txBody>
      </p:sp>
      <p:sp>
        <p:nvSpPr>
          <p:cNvPr id="17419" name="Rectangle 11"/>
          <p:cNvSpPr>
            <a:spLocks noChangeArrowheads="1"/>
          </p:cNvSpPr>
          <p:nvPr/>
        </p:nvSpPr>
        <p:spPr bwMode="auto">
          <a:xfrm>
            <a:off x="8353425" y="3657600"/>
            <a:ext cx="790575" cy="376238"/>
          </a:xfrm>
          <a:prstGeom prst="rect">
            <a:avLst/>
          </a:prstGeom>
          <a:solidFill>
            <a:srgbClr val="FFFBB0"/>
          </a:solidFill>
          <a:ln w="9525">
            <a:solidFill>
              <a:srgbClr val="A71403"/>
            </a:solidFill>
            <a:miter lim="800000"/>
            <a:headEnd/>
            <a:tailEnd/>
          </a:ln>
        </p:spPr>
        <p:txBody>
          <a:bodyPr wrap="none">
            <a:prstTxWarp prst="textNoShape">
              <a:avLst/>
            </a:prstTxWarp>
            <a:spAutoFit/>
          </a:bodyPr>
          <a:lstStyle/>
          <a:p>
            <a:pPr eaLnBrk="0" hangingPunct="0"/>
            <a:r>
              <a:rPr lang="en-US" b="1">
                <a:solidFill>
                  <a:schemeClr val="accent2"/>
                </a:solidFill>
                <a:ea typeface="ＭＳ Ｐゴシック" pitchFamily="-106" charset="-128"/>
                <a:cs typeface="ＭＳ Ｐゴシック" pitchFamily="-106" charset="-128"/>
              </a:rPr>
              <a:t>Skills</a:t>
            </a:r>
          </a:p>
        </p:txBody>
      </p:sp>
      <p:sp>
        <p:nvSpPr>
          <p:cNvPr id="17420" name="Rectangle 12"/>
          <p:cNvSpPr>
            <a:spLocks noChangeArrowheads="1"/>
          </p:cNvSpPr>
          <p:nvPr/>
        </p:nvSpPr>
        <p:spPr bwMode="auto">
          <a:xfrm>
            <a:off x="7972425" y="5105400"/>
            <a:ext cx="1171575" cy="376238"/>
          </a:xfrm>
          <a:prstGeom prst="rect">
            <a:avLst/>
          </a:prstGeom>
          <a:solidFill>
            <a:srgbClr val="FFFBB0"/>
          </a:solidFill>
          <a:ln w="9525">
            <a:solidFill>
              <a:srgbClr val="A71403"/>
            </a:solidFill>
            <a:miter lim="800000"/>
            <a:headEnd/>
            <a:tailEnd/>
          </a:ln>
        </p:spPr>
        <p:txBody>
          <a:bodyPr wrap="none">
            <a:prstTxWarp prst="textNoShape">
              <a:avLst/>
            </a:prstTxWarp>
            <a:spAutoFit/>
          </a:bodyPr>
          <a:lstStyle/>
          <a:p>
            <a:pPr eaLnBrk="0" hangingPunct="0"/>
            <a:r>
              <a:rPr lang="en-US" b="1">
                <a:solidFill>
                  <a:schemeClr val="accent2"/>
                </a:solidFill>
                <a:ea typeface="ＭＳ Ｐゴシック" pitchFamily="-106" charset="-128"/>
                <a:cs typeface="ＭＳ Ｐゴシック" pitchFamily="-106" charset="-128"/>
              </a:rPr>
              <a:t>Behavior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14867" y="33868"/>
            <a:ext cx="8297333" cy="646331"/>
          </a:xfrm>
          <a:prstGeom prst="rect">
            <a:avLst/>
          </a:prstGeom>
          <a:noFill/>
          <a:effectLst>
            <a:outerShdw blurRad="50800" dist="38100" dir="2700000">
              <a:srgbClr val="000000">
                <a:alpha val="43000"/>
              </a:srgbClr>
            </a:outerShdw>
          </a:effectLst>
        </p:spPr>
        <p:txBody>
          <a:bodyPr wrap="square" rtlCol="0">
            <a:spAutoFit/>
          </a:bodyPr>
          <a:lstStyle/>
          <a:p>
            <a:pPr algn="ctr"/>
            <a:r>
              <a:rPr lang="en-US" dirty="0" smtClean="0">
                <a:solidFill>
                  <a:srgbClr val="FFFF00"/>
                </a:solidFill>
                <a:latin typeface="Comic Sans MS"/>
                <a:cs typeface="Comic Sans MS"/>
              </a:rPr>
              <a:t>While I am FULLY excited &amp; motivated to engage in education/outreach, I am limited by time and energy, as my responsibilities include:</a:t>
            </a:r>
            <a:endParaRPr lang="en-US" dirty="0">
              <a:solidFill>
                <a:srgbClr val="FFFF00"/>
              </a:solidFill>
              <a:latin typeface="Comic Sans MS"/>
              <a:cs typeface="Comic Sans MS"/>
            </a:endParaRPr>
          </a:p>
        </p:txBody>
      </p:sp>
      <p:sp>
        <p:nvSpPr>
          <p:cNvPr id="3" name="TextBox 2"/>
          <p:cNvSpPr txBox="1"/>
          <p:nvPr/>
        </p:nvSpPr>
        <p:spPr>
          <a:xfrm>
            <a:off x="-135470" y="697132"/>
            <a:ext cx="6111877" cy="5755423"/>
          </a:xfrm>
          <a:prstGeom prst="rect">
            <a:avLst/>
          </a:prstGeom>
          <a:noFill/>
          <a:effectLst>
            <a:outerShdw blurRad="50800" dist="38100" dir="2700000">
              <a:srgbClr val="000000">
                <a:alpha val="43000"/>
              </a:srgbClr>
            </a:outerShdw>
          </a:effectLst>
        </p:spPr>
        <p:txBody>
          <a:bodyPr wrap="square" rtlCol="0">
            <a:spAutoFit/>
          </a:bodyPr>
          <a:lstStyle/>
          <a:p>
            <a:pPr algn="ctr"/>
            <a:r>
              <a:rPr lang="en-US" sz="1600" dirty="0" smtClean="0">
                <a:solidFill>
                  <a:srgbClr val="FF6600"/>
                </a:solidFill>
                <a:latin typeface="Comic Sans MS"/>
                <a:cs typeface="Comic Sans MS"/>
              </a:rPr>
              <a:t>Teaching undergraduates</a:t>
            </a:r>
          </a:p>
          <a:p>
            <a:pPr algn="ctr"/>
            <a:r>
              <a:rPr lang="en-US" sz="1600" dirty="0" smtClean="0">
                <a:solidFill>
                  <a:srgbClr val="FF6600"/>
                </a:solidFill>
                <a:latin typeface="Comic Sans MS"/>
                <a:cs typeface="Comic Sans MS"/>
              </a:rPr>
              <a:t>Teaching graduates</a:t>
            </a:r>
          </a:p>
          <a:p>
            <a:pPr algn="ctr"/>
            <a:r>
              <a:rPr lang="en-US" sz="1600" dirty="0" smtClean="0">
                <a:solidFill>
                  <a:srgbClr val="FF6600"/>
                </a:solidFill>
                <a:latin typeface="Comic Sans MS"/>
                <a:cs typeface="Comic Sans MS"/>
              </a:rPr>
              <a:t>Mentoring post-doctoral researchers</a:t>
            </a:r>
          </a:p>
          <a:p>
            <a:pPr algn="ctr"/>
            <a:r>
              <a:rPr lang="en-US" sz="1600" dirty="0" smtClean="0">
                <a:solidFill>
                  <a:srgbClr val="FF6600"/>
                </a:solidFill>
                <a:latin typeface="Comic Sans MS"/>
                <a:cs typeface="Comic Sans MS"/>
              </a:rPr>
              <a:t>Mentor junior faculty</a:t>
            </a:r>
          </a:p>
          <a:p>
            <a:pPr algn="ctr"/>
            <a:r>
              <a:rPr lang="en-US" sz="1600" dirty="0" smtClean="0">
                <a:solidFill>
                  <a:srgbClr val="FF6600"/>
                </a:solidFill>
                <a:latin typeface="Comic Sans MS"/>
                <a:cs typeface="Comic Sans MS"/>
              </a:rPr>
              <a:t>Writing manuscripts</a:t>
            </a:r>
          </a:p>
          <a:p>
            <a:pPr algn="ctr"/>
            <a:r>
              <a:rPr lang="en-US" sz="1600" dirty="0" smtClean="0">
                <a:solidFill>
                  <a:srgbClr val="FF6600"/>
                </a:solidFill>
                <a:latin typeface="Comic Sans MS"/>
                <a:cs typeface="Comic Sans MS"/>
              </a:rPr>
              <a:t>Writing grants</a:t>
            </a:r>
          </a:p>
          <a:p>
            <a:pPr algn="ctr"/>
            <a:r>
              <a:rPr lang="en-US" sz="1600" dirty="0" smtClean="0">
                <a:solidFill>
                  <a:srgbClr val="FF6600"/>
                </a:solidFill>
                <a:latin typeface="Comic Sans MS"/>
                <a:cs typeface="Comic Sans MS"/>
              </a:rPr>
              <a:t>Writing progress reports</a:t>
            </a:r>
          </a:p>
          <a:p>
            <a:pPr algn="ctr"/>
            <a:r>
              <a:rPr lang="en-US" sz="1600" dirty="0" smtClean="0">
                <a:solidFill>
                  <a:srgbClr val="FF6600"/>
                </a:solidFill>
                <a:latin typeface="Comic Sans MS"/>
                <a:cs typeface="Comic Sans MS"/>
              </a:rPr>
              <a:t>Reporting findings at professional meetings</a:t>
            </a:r>
          </a:p>
          <a:p>
            <a:pPr algn="ctr"/>
            <a:r>
              <a:rPr lang="en-US" sz="1600" dirty="0" smtClean="0">
                <a:solidFill>
                  <a:srgbClr val="FF6600"/>
                </a:solidFill>
                <a:latin typeface="Comic Sans MS"/>
                <a:cs typeface="Comic Sans MS"/>
              </a:rPr>
              <a:t>Foster science communication via seminars</a:t>
            </a:r>
          </a:p>
          <a:p>
            <a:pPr algn="ctr"/>
            <a:r>
              <a:rPr lang="en-US" sz="1600" dirty="0" smtClean="0">
                <a:solidFill>
                  <a:srgbClr val="FF6600"/>
                </a:solidFill>
                <a:latin typeface="Comic Sans MS"/>
                <a:cs typeface="Comic Sans MS"/>
              </a:rPr>
              <a:t>Deal with increase in regulatory burden</a:t>
            </a:r>
          </a:p>
          <a:p>
            <a:pPr algn="ctr"/>
            <a:r>
              <a:rPr lang="en-US" sz="1600" dirty="0" smtClean="0">
                <a:solidFill>
                  <a:srgbClr val="FF6600"/>
                </a:solidFill>
                <a:latin typeface="Comic Sans MS"/>
                <a:cs typeface="Comic Sans MS"/>
              </a:rPr>
              <a:t>Manage labs</a:t>
            </a:r>
          </a:p>
          <a:p>
            <a:pPr algn="ctr"/>
            <a:r>
              <a:rPr lang="en-US" sz="1600" dirty="0" smtClean="0">
                <a:solidFill>
                  <a:srgbClr val="FF6600"/>
                </a:solidFill>
                <a:latin typeface="Comic Sans MS"/>
                <a:cs typeface="Comic Sans MS"/>
              </a:rPr>
              <a:t>Plan field expeditions</a:t>
            </a:r>
          </a:p>
          <a:p>
            <a:pPr algn="ctr"/>
            <a:r>
              <a:rPr lang="en-US" sz="1600" dirty="0" smtClean="0">
                <a:solidFill>
                  <a:srgbClr val="FF6600"/>
                </a:solidFill>
                <a:latin typeface="Comic Sans MS"/>
                <a:cs typeface="Comic Sans MS"/>
              </a:rPr>
              <a:t>Produce Federal reports</a:t>
            </a:r>
          </a:p>
          <a:p>
            <a:pPr algn="ctr"/>
            <a:r>
              <a:rPr lang="en-US" sz="1600" dirty="0" smtClean="0">
                <a:solidFill>
                  <a:srgbClr val="FF6600"/>
                </a:solidFill>
                <a:latin typeface="Comic Sans MS"/>
                <a:cs typeface="Comic Sans MS"/>
              </a:rPr>
              <a:t>Partake in community management</a:t>
            </a:r>
          </a:p>
          <a:p>
            <a:pPr algn="ctr"/>
            <a:r>
              <a:rPr lang="en-US" sz="1600" dirty="0" smtClean="0">
                <a:solidFill>
                  <a:srgbClr val="FF6600"/>
                </a:solidFill>
                <a:latin typeface="Comic Sans MS"/>
                <a:cs typeface="Comic Sans MS"/>
              </a:rPr>
              <a:t>Talk to University donors</a:t>
            </a:r>
          </a:p>
          <a:p>
            <a:pPr algn="ctr"/>
            <a:r>
              <a:rPr lang="en-US" sz="1600" dirty="0" smtClean="0">
                <a:solidFill>
                  <a:srgbClr val="FF6600"/>
                </a:solidFill>
                <a:latin typeface="Comic Sans MS"/>
                <a:cs typeface="Comic Sans MS"/>
              </a:rPr>
              <a:t>Work on Department committees</a:t>
            </a:r>
          </a:p>
          <a:p>
            <a:pPr algn="ctr"/>
            <a:r>
              <a:rPr lang="en-US" sz="1600" dirty="0" smtClean="0">
                <a:solidFill>
                  <a:srgbClr val="FF6600"/>
                </a:solidFill>
                <a:latin typeface="Comic Sans MS"/>
                <a:cs typeface="Comic Sans MS"/>
              </a:rPr>
              <a:t>Work on University committees</a:t>
            </a:r>
          </a:p>
          <a:p>
            <a:pPr algn="ctr"/>
            <a:r>
              <a:rPr lang="en-US" sz="1600" dirty="0" smtClean="0">
                <a:solidFill>
                  <a:srgbClr val="FF6600"/>
                </a:solidFill>
                <a:latin typeface="Comic Sans MS"/>
                <a:cs typeface="Comic Sans MS"/>
              </a:rPr>
              <a:t>Work on State committees</a:t>
            </a:r>
          </a:p>
          <a:p>
            <a:pPr algn="ctr"/>
            <a:r>
              <a:rPr lang="en-US" sz="1600" dirty="0" smtClean="0">
                <a:solidFill>
                  <a:srgbClr val="FF6600"/>
                </a:solidFill>
                <a:latin typeface="Comic Sans MS"/>
                <a:cs typeface="Comic Sans MS"/>
              </a:rPr>
              <a:t>Work on Federal committees</a:t>
            </a:r>
          </a:p>
          <a:p>
            <a:pPr algn="ctr"/>
            <a:r>
              <a:rPr lang="en-US" sz="1600" dirty="0" smtClean="0">
                <a:solidFill>
                  <a:srgbClr val="FF6600"/>
                </a:solidFill>
                <a:latin typeface="Comic Sans MS"/>
                <a:cs typeface="Comic Sans MS"/>
              </a:rPr>
              <a:t>Work on International </a:t>
            </a:r>
            <a:r>
              <a:rPr lang="en-US" sz="1600" dirty="0" err="1" smtClean="0">
                <a:solidFill>
                  <a:srgbClr val="FF6600"/>
                </a:solidFill>
                <a:latin typeface="Comic Sans MS"/>
                <a:cs typeface="Comic Sans MS"/>
              </a:rPr>
              <a:t>committeesan</a:t>
            </a:r>
            <a:endParaRPr lang="en-US" sz="1600" dirty="0" smtClean="0">
              <a:solidFill>
                <a:srgbClr val="FF6600"/>
              </a:solidFill>
              <a:latin typeface="Comic Sans MS"/>
              <a:cs typeface="Comic Sans MS"/>
            </a:endParaRPr>
          </a:p>
          <a:p>
            <a:pPr algn="ctr"/>
            <a:r>
              <a:rPr lang="en-US" sz="1600" i="1" dirty="0" smtClean="0">
                <a:solidFill>
                  <a:srgbClr val="FF6600"/>
                </a:solidFill>
                <a:latin typeface="Comic Sans MS"/>
                <a:cs typeface="Comic Sans MS"/>
              </a:rPr>
              <a:t>Informal census for three scientists </a:t>
            </a:r>
            <a:r>
              <a:rPr lang="en-US" sz="1600" i="1" dirty="0" err="1" smtClean="0">
                <a:solidFill>
                  <a:srgbClr val="FF6600"/>
                </a:solidFill>
                <a:latin typeface="Comic Sans MS"/>
                <a:cs typeface="Comic Sans MS"/>
              </a:rPr>
              <a:t>yeild</a:t>
            </a:r>
            <a:r>
              <a:rPr lang="en-US" sz="1600" i="1" dirty="0" smtClean="0">
                <a:solidFill>
                  <a:srgbClr val="FF6600"/>
                </a:solidFill>
                <a:latin typeface="Comic Sans MS"/>
                <a:cs typeface="Comic Sans MS"/>
              </a:rPr>
              <a:t> a required </a:t>
            </a:r>
            <a:r>
              <a:rPr lang="en-US" sz="1600" i="1" dirty="0" smtClean="0">
                <a:solidFill>
                  <a:srgbClr val="FF6600"/>
                </a:solidFill>
                <a:latin typeface="Comic Sans MS"/>
                <a:cs typeface="Comic Sans MS"/>
              </a:rPr>
              <a:t>work week of 120 hours</a:t>
            </a:r>
            <a:r>
              <a:rPr lang="en-US" sz="1600" i="1" dirty="0" smtClean="0">
                <a:solidFill>
                  <a:srgbClr val="FF6600"/>
                </a:solidFill>
                <a:latin typeface="Comic Sans MS"/>
                <a:cs typeface="Comic Sans MS"/>
              </a:rPr>
              <a:t> </a:t>
            </a:r>
          </a:p>
          <a:p>
            <a:pPr algn="ctr"/>
            <a:endParaRPr lang="en-US" sz="1600" dirty="0" smtClean="0">
              <a:solidFill>
                <a:srgbClr val="FF6600"/>
              </a:solidFill>
              <a:latin typeface="Comic Sans MS"/>
              <a:cs typeface="Comic Sans MS"/>
            </a:endParaRPr>
          </a:p>
        </p:txBody>
      </p:sp>
      <p:pic>
        <p:nvPicPr>
          <p:cNvPr id="4" name="Picture 3" descr="overloaded+donkey.jpg"/>
          <p:cNvPicPr>
            <a:picLocks noChangeAspect="1"/>
          </p:cNvPicPr>
          <p:nvPr/>
        </p:nvPicPr>
        <p:blipFill>
          <a:blip r:embed="rId2"/>
          <a:stretch>
            <a:fillRect/>
          </a:stretch>
        </p:blipFill>
        <p:spPr>
          <a:xfrm>
            <a:off x="5037661" y="1693797"/>
            <a:ext cx="3759200" cy="3873500"/>
          </a:xfrm>
          <a:prstGeom prst="rect">
            <a:avLst/>
          </a:prstGeom>
        </p:spPr>
      </p:pic>
      <p:sp>
        <p:nvSpPr>
          <p:cNvPr id="5" name="TextBox 4"/>
          <p:cNvSpPr txBox="1"/>
          <p:nvPr/>
        </p:nvSpPr>
        <p:spPr>
          <a:xfrm>
            <a:off x="5300128" y="668869"/>
            <a:ext cx="3014134" cy="923330"/>
          </a:xfrm>
          <a:prstGeom prst="rect">
            <a:avLst/>
          </a:prstGeom>
          <a:noFill/>
        </p:spPr>
        <p:txBody>
          <a:bodyPr wrap="square" rtlCol="0">
            <a:spAutoFit/>
          </a:bodyPr>
          <a:lstStyle/>
          <a:p>
            <a:pPr algn="ctr"/>
            <a:r>
              <a:rPr lang="en-US" dirty="0" smtClean="0">
                <a:solidFill>
                  <a:srgbClr val="FFFF00"/>
                </a:solidFill>
                <a:latin typeface="Comic Sans MS"/>
                <a:cs typeface="Comic Sans MS"/>
              </a:rPr>
              <a:t>In short I am overloaded just like my education and outreach brethren</a:t>
            </a:r>
            <a:endParaRPr lang="en-US" dirty="0">
              <a:solidFill>
                <a:srgbClr val="FFFF00"/>
              </a:solidFill>
              <a:latin typeface="Comic Sans MS"/>
              <a:cs typeface="Comic Sans MS"/>
            </a:endParaRPr>
          </a:p>
        </p:txBody>
      </p:sp>
      <p:sp>
        <p:nvSpPr>
          <p:cNvPr id="6" name="TextBox 5"/>
          <p:cNvSpPr txBox="1"/>
          <p:nvPr/>
        </p:nvSpPr>
        <p:spPr>
          <a:xfrm>
            <a:off x="595335" y="6058377"/>
            <a:ext cx="8049129" cy="646331"/>
          </a:xfrm>
          <a:prstGeom prst="rect">
            <a:avLst/>
          </a:prstGeom>
          <a:noFill/>
        </p:spPr>
        <p:txBody>
          <a:bodyPr wrap="square" rtlCol="0">
            <a:spAutoFit/>
          </a:bodyPr>
          <a:lstStyle/>
          <a:p>
            <a:pPr algn="ctr"/>
            <a:r>
              <a:rPr lang="en-US" dirty="0" smtClean="0">
                <a:solidFill>
                  <a:srgbClr val="FFFF00"/>
                </a:solidFill>
                <a:latin typeface="Comic Sans MS"/>
                <a:cs typeface="Comic Sans MS"/>
              </a:rPr>
              <a:t>NEED TO LOWER </a:t>
            </a:r>
            <a:r>
              <a:rPr lang="en-US" dirty="0" smtClean="0">
                <a:solidFill>
                  <a:srgbClr val="FFFF00"/>
                </a:solidFill>
                <a:latin typeface="Comic Sans MS"/>
                <a:cs typeface="Comic Sans MS"/>
              </a:rPr>
              <a:t>THE ACTIVATION ENERGY</a:t>
            </a:r>
            <a:r>
              <a:rPr lang="en-US" dirty="0" smtClean="0">
                <a:solidFill>
                  <a:srgbClr val="FFFF00"/>
                </a:solidFill>
                <a:latin typeface="Comic Sans MS"/>
                <a:cs typeface="Comic Sans MS"/>
              </a:rPr>
              <a:t> FOR ALL </a:t>
            </a:r>
            <a:r>
              <a:rPr lang="en-US" dirty="0" smtClean="0">
                <a:solidFill>
                  <a:srgbClr val="FFFF00"/>
                </a:solidFill>
                <a:latin typeface="Comic Sans MS"/>
                <a:cs typeface="Comic Sans MS"/>
              </a:rPr>
              <a:t>OF US TO COLLABORATE AND MAKE PROGRESS</a:t>
            </a:r>
            <a:endParaRPr lang="en-US" dirty="0">
              <a:solidFill>
                <a:srgbClr val="FFFF00"/>
              </a:solidFill>
              <a:latin typeface="Comic Sans MS"/>
              <a:cs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0999" y="807197"/>
            <a:ext cx="5427134" cy="5573965"/>
          </a:xfrm>
          <a:prstGeom prst="rect">
            <a:avLst/>
          </a:prstGeom>
        </p:spPr>
      </p:pic>
      <p:sp>
        <p:nvSpPr>
          <p:cNvPr id="5" name="TextBox 4"/>
          <p:cNvSpPr txBox="1"/>
          <p:nvPr/>
        </p:nvSpPr>
        <p:spPr>
          <a:xfrm>
            <a:off x="465667" y="0"/>
            <a:ext cx="8475133" cy="646331"/>
          </a:xfrm>
          <a:prstGeom prst="rect">
            <a:avLst/>
          </a:prstGeom>
          <a:noFill/>
          <a:effectLst>
            <a:outerShdw blurRad="50800" dist="38100" dir="2700000">
              <a:srgbClr val="000000">
                <a:alpha val="43000"/>
              </a:srgbClr>
            </a:outerShdw>
          </a:effectLst>
        </p:spPr>
        <p:txBody>
          <a:bodyPr wrap="square" rtlCol="0">
            <a:spAutoFit/>
          </a:bodyPr>
          <a:lstStyle/>
          <a:p>
            <a:pPr algn="ctr"/>
            <a:r>
              <a:rPr lang="en-US" dirty="0" smtClean="0">
                <a:solidFill>
                  <a:srgbClr val="FFFF00"/>
                </a:solidFill>
                <a:latin typeface="Comic Sans MS"/>
                <a:cs typeface="Comic Sans MS"/>
              </a:rPr>
              <a:t>COSEE NOW </a:t>
            </a:r>
            <a:r>
              <a:rPr lang="en-US" dirty="0" smtClean="0">
                <a:solidFill>
                  <a:srgbClr val="FFFF00"/>
                </a:solidFill>
                <a:effectLst>
                  <a:outerShdw blurRad="50800" dist="38100" dir="2700000">
                    <a:srgbClr val="000000">
                      <a:alpha val="43000"/>
                    </a:srgbClr>
                  </a:outerShdw>
                </a:effectLst>
                <a:latin typeface="Comic Sans MS"/>
                <a:cs typeface="Comic Sans MS"/>
              </a:rPr>
              <a:t>provides</a:t>
            </a:r>
            <a:r>
              <a:rPr lang="en-US" dirty="0" smtClean="0">
                <a:solidFill>
                  <a:srgbClr val="FFFF00"/>
                </a:solidFill>
                <a:latin typeface="Comic Sans MS"/>
                <a:cs typeface="Comic Sans MS"/>
              </a:rPr>
              <a:t> the bridge to connect the professionals in science to the professionals in outreach to the professionals in education</a:t>
            </a:r>
            <a:endParaRPr lang="en-US" dirty="0">
              <a:solidFill>
                <a:srgbClr val="FFFF00"/>
              </a:solidFill>
              <a:latin typeface="Comic Sans MS"/>
              <a:cs typeface="Comic Sans MS"/>
            </a:endParaRPr>
          </a:p>
        </p:txBody>
      </p:sp>
      <p:sp>
        <p:nvSpPr>
          <p:cNvPr id="6" name="TextBox 5"/>
          <p:cNvSpPr txBox="1"/>
          <p:nvPr/>
        </p:nvSpPr>
        <p:spPr>
          <a:xfrm>
            <a:off x="5969000" y="1126067"/>
            <a:ext cx="2971800" cy="5016759"/>
          </a:xfrm>
          <a:prstGeom prst="rect">
            <a:avLst/>
          </a:prstGeom>
          <a:noFill/>
          <a:effectLst>
            <a:outerShdw blurRad="50800" dist="38100" dir="2700000">
              <a:srgbClr val="000000">
                <a:alpha val="43000"/>
              </a:srgbClr>
            </a:outerShdw>
          </a:effectLst>
        </p:spPr>
        <p:txBody>
          <a:bodyPr wrap="square" rtlCol="0">
            <a:spAutoFit/>
          </a:bodyPr>
          <a:lstStyle/>
          <a:p>
            <a:pPr algn="ctr"/>
            <a:r>
              <a:rPr lang="en-US" sz="1600" dirty="0" smtClean="0">
                <a:solidFill>
                  <a:srgbClr val="FFFF00"/>
                </a:solidFill>
                <a:latin typeface="Comic Sans MS"/>
                <a:cs typeface="Comic Sans MS"/>
              </a:rPr>
              <a:t>My talk today will discuss how I view COSEE </a:t>
            </a:r>
            <a:r>
              <a:rPr lang="en-US" sz="1600" u="sng" dirty="0" smtClean="0">
                <a:solidFill>
                  <a:srgbClr val="FFFF00"/>
                </a:solidFill>
                <a:latin typeface="Comic Sans MS"/>
                <a:cs typeface="Comic Sans MS"/>
              </a:rPr>
              <a:t>from my view as a scientist</a:t>
            </a:r>
            <a:r>
              <a:rPr lang="en-US" sz="1600" dirty="0" smtClean="0">
                <a:solidFill>
                  <a:srgbClr val="FFFF00"/>
                </a:solidFill>
                <a:latin typeface="Comic Sans MS"/>
                <a:cs typeface="Comic Sans MS"/>
              </a:rPr>
              <a:t>.  Take home message, I need </a:t>
            </a:r>
          </a:p>
          <a:p>
            <a:pPr algn="ctr"/>
            <a:r>
              <a:rPr lang="en-US" sz="1600" dirty="0" smtClean="0">
                <a:solidFill>
                  <a:srgbClr val="FFFF00"/>
                </a:solidFill>
                <a:latin typeface="Comic Sans MS"/>
                <a:cs typeface="Comic Sans MS"/>
              </a:rPr>
              <a:t>these bridges to:</a:t>
            </a:r>
          </a:p>
          <a:p>
            <a:pPr algn="ctr"/>
            <a:endParaRPr lang="en-US" sz="1600" dirty="0" smtClean="0">
              <a:solidFill>
                <a:srgbClr val="FFFF00"/>
              </a:solidFill>
              <a:latin typeface="Comic Sans MS"/>
              <a:cs typeface="Comic Sans MS"/>
            </a:endParaRPr>
          </a:p>
          <a:p>
            <a:pPr algn="ctr"/>
            <a:r>
              <a:rPr lang="en-US" sz="1600" dirty="0" smtClean="0">
                <a:solidFill>
                  <a:srgbClr val="FFFF00"/>
                </a:solidFill>
                <a:latin typeface="Zapf Dingbats" charset="2"/>
                <a:cs typeface="Zapf Dingbats" charset="2"/>
              </a:rPr>
              <a:t>L</a:t>
            </a:r>
            <a:r>
              <a:rPr lang="en-US" sz="1600" dirty="0" smtClean="0">
                <a:solidFill>
                  <a:srgbClr val="FFFF00"/>
                </a:solidFill>
                <a:latin typeface="Comic Sans MS"/>
                <a:cs typeface="Comic Sans MS"/>
              </a:rPr>
              <a:t> get help in translation</a:t>
            </a:r>
          </a:p>
          <a:p>
            <a:pPr algn="ctr"/>
            <a:endParaRPr lang="en-US" sz="1600" dirty="0" smtClean="0">
              <a:solidFill>
                <a:srgbClr val="FFFF00"/>
              </a:solidFill>
              <a:latin typeface="Comic Sans MS"/>
              <a:cs typeface="Comic Sans MS"/>
            </a:endParaRPr>
          </a:p>
          <a:p>
            <a:pPr algn="ctr"/>
            <a:r>
              <a:rPr lang="en-US" sz="1600" dirty="0" smtClean="0">
                <a:solidFill>
                  <a:srgbClr val="FFFF00"/>
                </a:solidFill>
                <a:latin typeface="Zapf Dingbats" charset="2"/>
                <a:cs typeface="Zapf Dingbats" charset="2"/>
              </a:rPr>
              <a:t>L </a:t>
            </a:r>
            <a:r>
              <a:rPr lang="en-US" sz="1600" dirty="0" smtClean="0">
                <a:solidFill>
                  <a:srgbClr val="FFFF00"/>
                </a:solidFill>
                <a:latin typeface="Comic Sans MS"/>
                <a:cs typeface="Comic Sans MS"/>
              </a:rPr>
              <a:t>be provided a range of engagement possibilities that allow scientist to  engage in the level they wish</a:t>
            </a:r>
          </a:p>
          <a:p>
            <a:pPr algn="ctr"/>
            <a:endParaRPr lang="en-US" sz="1600" dirty="0" smtClean="0">
              <a:solidFill>
                <a:srgbClr val="FFFF00"/>
              </a:solidFill>
              <a:latin typeface="Comic Sans MS"/>
              <a:cs typeface="Comic Sans MS"/>
            </a:endParaRPr>
          </a:p>
          <a:p>
            <a:pPr algn="ctr"/>
            <a:r>
              <a:rPr lang="en-US" sz="1600" dirty="0" smtClean="0">
                <a:solidFill>
                  <a:srgbClr val="FFFF00"/>
                </a:solidFill>
                <a:latin typeface="Zapf Dingbats" charset="2"/>
                <a:cs typeface="Zapf Dingbats" charset="2"/>
              </a:rPr>
              <a:t>L</a:t>
            </a:r>
            <a:r>
              <a:rPr lang="en-US" sz="1600" dirty="0" smtClean="0">
                <a:solidFill>
                  <a:srgbClr val="FFFF00"/>
                </a:solidFill>
                <a:latin typeface="Comic Sans MS"/>
                <a:cs typeface="Comic Sans MS"/>
              </a:rPr>
              <a:t> be provided a training ground to learn new modes to conduct the outreach</a:t>
            </a:r>
          </a:p>
          <a:p>
            <a:pPr algn="ctr"/>
            <a:endParaRPr lang="en-US" sz="1600" dirty="0" smtClean="0">
              <a:solidFill>
                <a:srgbClr val="FFFF00"/>
              </a:solidFill>
              <a:latin typeface="Comic Sans MS"/>
              <a:cs typeface="Comic Sans MS"/>
            </a:endParaRPr>
          </a:p>
          <a:p>
            <a:pPr algn="ctr"/>
            <a:r>
              <a:rPr lang="en-US" sz="1600" dirty="0" smtClean="0">
                <a:solidFill>
                  <a:srgbClr val="FFFF00"/>
                </a:solidFill>
                <a:latin typeface="Zapf Dingbats" charset="2"/>
                <a:cs typeface="Zapf Dingbats" charset="2"/>
              </a:rPr>
              <a:t>L</a:t>
            </a:r>
            <a:r>
              <a:rPr lang="en-US" sz="1600" dirty="0" smtClean="0">
                <a:solidFill>
                  <a:srgbClr val="FFFF00"/>
                </a:solidFill>
                <a:latin typeface="Comic Sans MS"/>
                <a:cs typeface="Comic Sans MS"/>
              </a:rPr>
              <a:t> become part of a community in which to toss ideas around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82607" y="25396"/>
            <a:ext cx="8424333" cy="1200328"/>
          </a:xfrm>
          <a:prstGeom prst="rect">
            <a:avLst/>
          </a:prstGeom>
          <a:noFill/>
          <a:effectLst>
            <a:outerShdw blurRad="50800" dist="38100" dir="2700000">
              <a:srgbClr val="000000">
                <a:alpha val="43000"/>
              </a:srgbClr>
            </a:outerShdw>
          </a:effectLst>
        </p:spPr>
        <p:txBody>
          <a:bodyPr wrap="square" rtlCol="0">
            <a:spAutoFit/>
          </a:bodyPr>
          <a:lstStyle/>
          <a:p>
            <a:pPr algn="ctr"/>
            <a:r>
              <a:rPr lang="en-US" sz="2400" dirty="0" smtClean="0">
                <a:solidFill>
                  <a:srgbClr val="FFFF00"/>
                </a:solidFill>
                <a:latin typeface="Comic Sans MS"/>
                <a:cs typeface="Comic Sans MS"/>
              </a:rPr>
              <a:t>Why else do we need this? Scientists are dedicated and committed; however  often are, at best, </a:t>
            </a:r>
            <a:r>
              <a:rPr lang="en-US" sz="2400" u="sng" dirty="0" smtClean="0">
                <a:solidFill>
                  <a:srgbClr val="FFFF00"/>
                </a:solidFill>
                <a:latin typeface="Comic Sans MS"/>
                <a:cs typeface="Comic Sans MS"/>
              </a:rPr>
              <a:t>challenged</a:t>
            </a:r>
            <a:r>
              <a:rPr lang="en-US" sz="2400" dirty="0" smtClean="0">
                <a:solidFill>
                  <a:srgbClr val="FFFF00"/>
                </a:solidFill>
                <a:latin typeface="Comic Sans MS"/>
                <a:cs typeface="Comic Sans MS"/>
              </a:rPr>
              <a:t> to tell of their journey</a:t>
            </a:r>
            <a:endParaRPr lang="en-US" sz="2400" dirty="0">
              <a:solidFill>
                <a:srgbClr val="FFFF00"/>
              </a:solidFill>
              <a:latin typeface="Comic Sans MS"/>
              <a:cs typeface="Comic Sans MS"/>
            </a:endParaRPr>
          </a:p>
        </p:txBody>
      </p:sp>
      <p:sp>
        <p:nvSpPr>
          <p:cNvPr id="5" name="TextBox 4"/>
          <p:cNvSpPr txBox="1"/>
          <p:nvPr/>
        </p:nvSpPr>
        <p:spPr>
          <a:xfrm>
            <a:off x="239183" y="915010"/>
            <a:ext cx="2389391" cy="584776"/>
          </a:xfrm>
          <a:prstGeom prst="rect">
            <a:avLst/>
          </a:prstGeom>
          <a:noFill/>
        </p:spPr>
        <p:txBody>
          <a:bodyPr wrap="square" rtlCol="0">
            <a:spAutoFit/>
          </a:bodyPr>
          <a:lstStyle/>
          <a:p>
            <a:pPr algn="ctr"/>
            <a:r>
              <a:rPr lang="en-US" sz="1600" dirty="0" smtClean="0">
                <a:solidFill>
                  <a:srgbClr val="FFFF00"/>
                </a:solidFill>
                <a:latin typeface="Comic Sans MS"/>
                <a:cs typeface="Comic Sans MS"/>
              </a:rPr>
              <a:t>Scientist humor has </a:t>
            </a:r>
          </a:p>
          <a:p>
            <a:pPr algn="ctr"/>
            <a:r>
              <a:rPr lang="en-US" sz="1600" dirty="0" smtClean="0">
                <a:solidFill>
                  <a:srgbClr val="FFFF00"/>
                </a:solidFill>
                <a:latin typeface="Comic Sans MS"/>
                <a:cs typeface="Comic Sans MS"/>
              </a:rPr>
              <a:t>selective appeal</a:t>
            </a:r>
            <a:endParaRPr lang="en-US" sz="1600" dirty="0">
              <a:solidFill>
                <a:srgbClr val="FFFF00"/>
              </a:solidFill>
              <a:latin typeface="Comic Sans MS"/>
              <a:cs typeface="Comic Sans MS"/>
            </a:endParaRPr>
          </a:p>
        </p:txBody>
      </p:sp>
      <p:sp>
        <p:nvSpPr>
          <p:cNvPr id="7" name="Rectangle 6"/>
          <p:cNvSpPr/>
          <p:nvPr/>
        </p:nvSpPr>
        <p:spPr>
          <a:xfrm>
            <a:off x="2294471" y="1624331"/>
            <a:ext cx="4572000" cy="830997"/>
          </a:xfrm>
          <a:prstGeom prst="rect">
            <a:avLst/>
          </a:prstGeom>
        </p:spPr>
        <p:txBody>
          <a:bodyPr>
            <a:spAutoFit/>
          </a:bodyPr>
          <a:lstStyle/>
          <a:p>
            <a:pPr algn="ctr"/>
            <a:r>
              <a:rPr lang="en-US" sz="1600" dirty="0" smtClean="0">
                <a:solidFill>
                  <a:srgbClr val="FFFF00"/>
                </a:solidFill>
                <a:latin typeface="Comic Sans MS"/>
                <a:cs typeface="Comic Sans MS"/>
              </a:rPr>
              <a:t>Their outreach does not</a:t>
            </a:r>
          </a:p>
          <a:p>
            <a:pPr algn="ctr"/>
            <a:r>
              <a:rPr lang="en-US" sz="1600" dirty="0" smtClean="0">
                <a:solidFill>
                  <a:srgbClr val="FFFF00"/>
                </a:solidFill>
                <a:latin typeface="Comic Sans MS"/>
                <a:cs typeface="Comic Sans MS"/>
              </a:rPr>
              <a:t>play well with wider </a:t>
            </a:r>
          </a:p>
          <a:p>
            <a:pPr algn="ctr"/>
            <a:r>
              <a:rPr lang="en-US" sz="1600" dirty="0" smtClean="0">
                <a:solidFill>
                  <a:srgbClr val="FFFF00"/>
                </a:solidFill>
                <a:latin typeface="Comic Sans MS"/>
                <a:cs typeface="Comic Sans MS"/>
              </a:rPr>
              <a:t>community</a:t>
            </a:r>
            <a:endParaRPr lang="en-US" sz="1600" dirty="0">
              <a:solidFill>
                <a:srgbClr val="FFFF00"/>
              </a:solidFill>
              <a:latin typeface="Comic Sans MS"/>
              <a:cs typeface="Comic Sans MS"/>
            </a:endParaRPr>
          </a:p>
        </p:txBody>
      </p:sp>
      <p:sp>
        <p:nvSpPr>
          <p:cNvPr id="8" name="Rectangle 7"/>
          <p:cNvSpPr/>
          <p:nvPr/>
        </p:nvSpPr>
        <p:spPr>
          <a:xfrm>
            <a:off x="5147728" y="982746"/>
            <a:ext cx="4572000" cy="584776"/>
          </a:xfrm>
          <a:prstGeom prst="rect">
            <a:avLst/>
          </a:prstGeom>
        </p:spPr>
        <p:txBody>
          <a:bodyPr>
            <a:spAutoFit/>
          </a:bodyPr>
          <a:lstStyle/>
          <a:p>
            <a:pPr algn="ctr"/>
            <a:r>
              <a:rPr lang="en-US" sz="1600" dirty="0" smtClean="0">
                <a:solidFill>
                  <a:srgbClr val="FFFF00"/>
                </a:solidFill>
                <a:latin typeface="Comic Sans MS"/>
                <a:cs typeface="Comic Sans MS"/>
              </a:rPr>
              <a:t>Often we are unaware</a:t>
            </a:r>
          </a:p>
          <a:p>
            <a:pPr algn="ctr"/>
            <a:r>
              <a:rPr lang="en-US" sz="1600" dirty="0" smtClean="0">
                <a:solidFill>
                  <a:srgbClr val="FFFF00"/>
                </a:solidFill>
                <a:latin typeface="Comic Sans MS"/>
                <a:cs typeface="Comic Sans MS"/>
              </a:rPr>
              <a:t>of how others perceive us.</a:t>
            </a:r>
            <a:endParaRPr lang="en-US" sz="1600" dirty="0">
              <a:solidFill>
                <a:srgbClr val="FFFF00"/>
              </a:solidFill>
              <a:latin typeface="Comic Sans MS"/>
              <a:cs typeface="Comic Sans MS"/>
            </a:endParaRPr>
          </a:p>
        </p:txBody>
      </p:sp>
      <p:grpSp>
        <p:nvGrpSpPr>
          <p:cNvPr id="16" name="Group 15"/>
          <p:cNvGrpSpPr/>
          <p:nvPr/>
        </p:nvGrpSpPr>
        <p:grpSpPr>
          <a:xfrm>
            <a:off x="6429610" y="1567522"/>
            <a:ext cx="1949722" cy="2626660"/>
            <a:chOff x="6624351" y="1567522"/>
            <a:chExt cx="1949722" cy="2626660"/>
          </a:xfrm>
        </p:grpSpPr>
        <p:pic>
          <p:nvPicPr>
            <p:cNvPr id="10" name="Picture 9"/>
            <p:cNvPicPr>
              <a:picLocks noChangeAspect="1"/>
            </p:cNvPicPr>
            <p:nvPr/>
          </p:nvPicPr>
          <p:blipFill>
            <a:blip r:embed="rId2"/>
            <a:stretch>
              <a:fillRect/>
            </a:stretch>
          </p:blipFill>
          <p:spPr>
            <a:xfrm>
              <a:off x="6893981" y="2105032"/>
              <a:ext cx="1401450" cy="2089150"/>
            </a:xfrm>
            <a:prstGeom prst="rect">
              <a:avLst/>
            </a:prstGeom>
          </p:spPr>
        </p:pic>
        <p:sp>
          <p:nvSpPr>
            <p:cNvPr id="11" name="TextBox 10"/>
            <p:cNvSpPr txBox="1"/>
            <p:nvPr/>
          </p:nvSpPr>
          <p:spPr>
            <a:xfrm>
              <a:off x="6624351" y="1567522"/>
              <a:ext cx="1949722" cy="553998"/>
            </a:xfrm>
            <a:prstGeom prst="rect">
              <a:avLst/>
            </a:prstGeom>
            <a:noFill/>
          </p:spPr>
          <p:txBody>
            <a:bodyPr wrap="none" rtlCol="0">
              <a:spAutoFit/>
            </a:bodyPr>
            <a:lstStyle/>
            <a:p>
              <a:pPr algn="ctr"/>
              <a:r>
                <a:rPr lang="en-US" sz="1500" dirty="0" smtClean="0">
                  <a:solidFill>
                    <a:srgbClr val="FF6600"/>
                  </a:solidFill>
                  <a:latin typeface="Comic Sans MS"/>
                  <a:cs typeface="Comic Sans MS"/>
                </a:rPr>
                <a:t>Right now I think I</a:t>
              </a:r>
            </a:p>
            <a:p>
              <a:pPr algn="ctr"/>
              <a:r>
                <a:rPr lang="en-US" sz="1500" dirty="0" smtClean="0">
                  <a:solidFill>
                    <a:srgbClr val="FF6600"/>
                  </a:solidFill>
                  <a:latin typeface="Comic Sans MS"/>
                  <a:cs typeface="Comic Sans MS"/>
                </a:rPr>
                <a:t>am this to you</a:t>
              </a:r>
              <a:endParaRPr lang="en-US" sz="1500" dirty="0">
                <a:solidFill>
                  <a:srgbClr val="FF6600"/>
                </a:solidFill>
                <a:latin typeface="Comic Sans MS"/>
                <a:cs typeface="Comic Sans MS"/>
              </a:endParaRPr>
            </a:p>
          </p:txBody>
        </p:sp>
      </p:grpSp>
      <p:grpSp>
        <p:nvGrpSpPr>
          <p:cNvPr id="15" name="Group 14"/>
          <p:cNvGrpSpPr/>
          <p:nvPr/>
        </p:nvGrpSpPr>
        <p:grpSpPr>
          <a:xfrm>
            <a:off x="5994180" y="4171193"/>
            <a:ext cx="3065150" cy="2192374"/>
            <a:chOff x="5994180" y="4171193"/>
            <a:chExt cx="3065150" cy="2192374"/>
          </a:xfrm>
        </p:grpSpPr>
        <p:pic>
          <p:nvPicPr>
            <p:cNvPr id="9" name="Picture 8"/>
            <p:cNvPicPr>
              <a:picLocks noChangeAspect="1"/>
            </p:cNvPicPr>
            <p:nvPr/>
          </p:nvPicPr>
          <p:blipFill>
            <a:blip r:embed="rId3"/>
            <a:srcRect t="8568"/>
            <a:stretch>
              <a:fillRect/>
            </a:stretch>
          </p:blipFill>
          <p:spPr>
            <a:xfrm>
              <a:off x="6078850" y="4453471"/>
              <a:ext cx="2804583" cy="1910096"/>
            </a:xfrm>
            <a:prstGeom prst="rect">
              <a:avLst/>
            </a:prstGeom>
          </p:spPr>
        </p:pic>
        <p:sp>
          <p:nvSpPr>
            <p:cNvPr id="12" name="TextBox 11"/>
            <p:cNvSpPr txBox="1"/>
            <p:nvPr/>
          </p:nvSpPr>
          <p:spPr>
            <a:xfrm>
              <a:off x="5994180" y="4171193"/>
              <a:ext cx="3065150" cy="323165"/>
            </a:xfrm>
            <a:prstGeom prst="rect">
              <a:avLst/>
            </a:prstGeom>
            <a:noFill/>
          </p:spPr>
          <p:txBody>
            <a:bodyPr wrap="square" rtlCol="0">
              <a:spAutoFit/>
            </a:bodyPr>
            <a:lstStyle/>
            <a:p>
              <a:pPr algn="ctr"/>
              <a:r>
                <a:rPr lang="en-US" sz="1500" dirty="0" smtClean="0">
                  <a:solidFill>
                    <a:srgbClr val="FF6600"/>
                  </a:solidFill>
                  <a:latin typeface="Comic Sans MS"/>
                  <a:cs typeface="Comic Sans MS"/>
                </a:rPr>
                <a:t>Right now you are seeing this</a:t>
              </a:r>
              <a:endParaRPr lang="en-US" sz="1500" dirty="0">
                <a:solidFill>
                  <a:srgbClr val="FF6600"/>
                </a:solidFill>
                <a:latin typeface="Comic Sans MS"/>
                <a:cs typeface="Comic Sans MS"/>
              </a:endParaRPr>
            </a:p>
          </p:txBody>
        </p:sp>
      </p:grpSp>
      <p:grpSp>
        <p:nvGrpSpPr>
          <p:cNvPr id="17" name="Group 16"/>
          <p:cNvGrpSpPr/>
          <p:nvPr/>
        </p:nvGrpSpPr>
        <p:grpSpPr>
          <a:xfrm>
            <a:off x="196848" y="1499786"/>
            <a:ext cx="2607416" cy="3209114"/>
            <a:chOff x="196848" y="1499786"/>
            <a:chExt cx="2607416" cy="3209114"/>
          </a:xfrm>
        </p:grpSpPr>
        <p:pic>
          <p:nvPicPr>
            <p:cNvPr id="3" name="Picture 2"/>
            <p:cNvPicPr>
              <a:picLocks noChangeAspect="1"/>
            </p:cNvPicPr>
            <p:nvPr/>
          </p:nvPicPr>
          <p:blipFill>
            <a:blip r:embed="rId4"/>
            <a:srcRect t="1402"/>
            <a:stretch>
              <a:fillRect/>
            </a:stretch>
          </p:blipFill>
          <p:spPr>
            <a:xfrm>
              <a:off x="196848" y="1499786"/>
              <a:ext cx="2607416" cy="2605358"/>
            </a:xfrm>
            <a:prstGeom prst="rect">
              <a:avLst/>
            </a:prstGeom>
          </p:spPr>
        </p:pic>
        <p:sp>
          <p:nvSpPr>
            <p:cNvPr id="13" name="TextBox 12"/>
            <p:cNvSpPr txBox="1"/>
            <p:nvPr/>
          </p:nvSpPr>
          <p:spPr>
            <a:xfrm>
              <a:off x="448739" y="4062569"/>
              <a:ext cx="2049585" cy="646331"/>
            </a:xfrm>
            <a:prstGeom prst="rect">
              <a:avLst/>
            </a:prstGeom>
            <a:noFill/>
          </p:spPr>
          <p:txBody>
            <a:bodyPr wrap="none" rtlCol="0">
              <a:spAutoFit/>
            </a:bodyPr>
            <a:lstStyle/>
            <a:p>
              <a:pPr algn="ctr"/>
              <a:r>
                <a:rPr lang="en-US" dirty="0" smtClean="0">
                  <a:solidFill>
                    <a:srgbClr val="FF6600"/>
                  </a:solidFill>
                </a:rPr>
                <a:t>My entry to Rutgers</a:t>
              </a:r>
            </a:p>
            <a:p>
              <a:pPr algn="ctr"/>
              <a:r>
                <a:rPr lang="en-US" dirty="0" smtClean="0">
                  <a:solidFill>
                    <a:srgbClr val="FF6600"/>
                  </a:solidFill>
                </a:rPr>
                <a:t>Comedy Night</a:t>
              </a:r>
              <a:endParaRPr lang="en-US" dirty="0">
                <a:solidFill>
                  <a:srgbClr val="FF6600"/>
                </a:solidFill>
              </a:endParaRPr>
            </a:p>
          </p:txBody>
        </p:sp>
      </p:grpSp>
      <p:grpSp>
        <p:nvGrpSpPr>
          <p:cNvPr id="18" name="Group 17"/>
          <p:cNvGrpSpPr/>
          <p:nvPr/>
        </p:nvGrpSpPr>
        <p:grpSpPr>
          <a:xfrm>
            <a:off x="3253324" y="2455328"/>
            <a:ext cx="2517246" cy="3482664"/>
            <a:chOff x="3253324" y="2455328"/>
            <a:chExt cx="2517246" cy="3482664"/>
          </a:xfrm>
        </p:grpSpPr>
        <p:pic>
          <p:nvPicPr>
            <p:cNvPr id="4" name="Picture 3"/>
            <p:cNvPicPr>
              <a:picLocks noChangeAspect="1"/>
            </p:cNvPicPr>
            <p:nvPr/>
          </p:nvPicPr>
          <p:blipFill>
            <a:blip r:embed="rId5"/>
            <a:stretch>
              <a:fillRect/>
            </a:stretch>
          </p:blipFill>
          <p:spPr>
            <a:xfrm>
              <a:off x="3253324" y="2455328"/>
              <a:ext cx="2517246" cy="2836333"/>
            </a:xfrm>
            <a:prstGeom prst="rect">
              <a:avLst/>
            </a:prstGeom>
          </p:spPr>
        </p:pic>
        <p:sp>
          <p:nvSpPr>
            <p:cNvPr id="14" name="TextBox 13"/>
            <p:cNvSpPr txBox="1"/>
            <p:nvPr/>
          </p:nvSpPr>
          <p:spPr>
            <a:xfrm>
              <a:off x="3625242" y="5291661"/>
              <a:ext cx="1723549" cy="646331"/>
            </a:xfrm>
            <a:prstGeom prst="rect">
              <a:avLst/>
            </a:prstGeom>
            <a:noFill/>
          </p:spPr>
          <p:txBody>
            <a:bodyPr wrap="none" rtlCol="0">
              <a:spAutoFit/>
            </a:bodyPr>
            <a:lstStyle/>
            <a:p>
              <a:pPr algn="ctr"/>
              <a:r>
                <a:rPr lang="en-US" dirty="0" smtClean="0">
                  <a:solidFill>
                    <a:srgbClr val="FF6600"/>
                  </a:solidFill>
                </a:rPr>
                <a:t>My entry to NYC</a:t>
              </a:r>
            </a:p>
            <a:p>
              <a:pPr algn="ctr"/>
              <a:r>
                <a:rPr lang="en-US" dirty="0" smtClean="0">
                  <a:solidFill>
                    <a:srgbClr val="FF6600"/>
                  </a:solidFill>
                </a:rPr>
                <a:t>fashion week</a:t>
              </a:r>
              <a:endParaRPr lang="en-US" dirty="0">
                <a:solidFill>
                  <a:srgbClr val="FF66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ssolv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3" name="Straight Arrow Connector 2"/>
          <p:cNvCxnSpPr/>
          <p:nvPr/>
        </p:nvCxnSpPr>
        <p:spPr>
          <a:xfrm>
            <a:off x="1073200" y="3164946"/>
            <a:ext cx="7941734" cy="1588"/>
          </a:xfrm>
          <a:prstGeom prst="straightConnector1">
            <a:avLst/>
          </a:prstGeom>
          <a:ln w="57150" cap="flat" cmpd="sng" algn="ctr">
            <a:solidFill>
              <a:srgbClr val="FFFF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421" y="118538"/>
            <a:ext cx="9035988" cy="1200328"/>
          </a:xfrm>
          <a:prstGeom prst="rect">
            <a:avLst/>
          </a:prstGeom>
          <a:noFill/>
          <a:effectLst>
            <a:outerShdw blurRad="50800" dist="38100" dir="2700000">
              <a:srgbClr val="000000">
                <a:alpha val="43000"/>
              </a:srgbClr>
            </a:outerShdw>
          </a:effectLst>
        </p:spPr>
        <p:txBody>
          <a:bodyPr wrap="square" rtlCol="0">
            <a:spAutoFit/>
          </a:bodyPr>
          <a:lstStyle/>
          <a:p>
            <a:pPr algn="ctr"/>
            <a:r>
              <a:rPr lang="en-US" sz="2400" dirty="0" smtClean="0">
                <a:solidFill>
                  <a:srgbClr val="FFFF00"/>
                </a:solidFill>
                <a:latin typeface="Comic Sans MS"/>
                <a:cs typeface="Comic Sans MS"/>
              </a:rPr>
              <a:t>COSEE NOW facilitates engagement over a range </a:t>
            </a:r>
          </a:p>
          <a:p>
            <a:pPr algn="ctr"/>
            <a:r>
              <a:rPr lang="en-US" sz="2400" dirty="0" smtClean="0">
                <a:solidFill>
                  <a:srgbClr val="FFFF00"/>
                </a:solidFill>
                <a:latin typeface="Comic Sans MS"/>
                <a:cs typeface="Comic Sans MS"/>
              </a:rPr>
              <a:t>levels that fits the individual scientist’s needs and </a:t>
            </a:r>
            <a:r>
              <a:rPr lang="en-US" sz="2400" dirty="0" err="1" smtClean="0">
                <a:solidFill>
                  <a:srgbClr val="FFFF00"/>
                </a:solidFill>
                <a:latin typeface="Comic Sans MS"/>
                <a:cs typeface="Comic Sans MS"/>
              </a:rPr>
              <a:t>availibility</a:t>
            </a:r>
            <a:r>
              <a:rPr lang="en-US" sz="2400" dirty="0" smtClean="0">
                <a:solidFill>
                  <a:srgbClr val="FFFF00"/>
                </a:solidFill>
                <a:latin typeface="Comic Sans MS"/>
                <a:cs typeface="Comic Sans MS"/>
              </a:rPr>
              <a:t>, it provides a flexible buy-in plan:</a:t>
            </a:r>
            <a:endParaRPr lang="en-US" sz="2400" dirty="0">
              <a:solidFill>
                <a:srgbClr val="FFFF00"/>
              </a:solidFill>
              <a:latin typeface="Comic Sans MS"/>
              <a:cs typeface="Comic Sans MS"/>
            </a:endParaRPr>
          </a:p>
        </p:txBody>
      </p:sp>
      <p:sp>
        <p:nvSpPr>
          <p:cNvPr id="6" name="TextBox 5"/>
          <p:cNvSpPr txBox="1"/>
          <p:nvPr/>
        </p:nvSpPr>
        <p:spPr>
          <a:xfrm rot="18650509">
            <a:off x="1498143" y="2210463"/>
            <a:ext cx="1526379" cy="461665"/>
          </a:xfrm>
          <a:prstGeom prst="rect">
            <a:avLst/>
          </a:prstGeom>
          <a:noFill/>
        </p:spPr>
        <p:txBody>
          <a:bodyPr wrap="none" rtlCol="0">
            <a:spAutoFit/>
          </a:bodyPr>
          <a:lstStyle/>
          <a:p>
            <a:r>
              <a:rPr lang="en-US" sz="2400" dirty="0" smtClean="0">
                <a:solidFill>
                  <a:srgbClr val="FF6600"/>
                </a:solidFill>
              </a:rPr>
              <a:t>The Raider</a:t>
            </a:r>
            <a:endParaRPr lang="en-US" sz="2400" dirty="0">
              <a:solidFill>
                <a:srgbClr val="FF6600"/>
              </a:solidFill>
            </a:endParaRPr>
          </a:p>
        </p:txBody>
      </p:sp>
      <p:sp>
        <p:nvSpPr>
          <p:cNvPr id="7" name="TextBox 6"/>
          <p:cNvSpPr txBox="1"/>
          <p:nvPr/>
        </p:nvSpPr>
        <p:spPr>
          <a:xfrm rot="18650509">
            <a:off x="2714475" y="2087258"/>
            <a:ext cx="1932891" cy="461665"/>
          </a:xfrm>
          <a:prstGeom prst="rect">
            <a:avLst/>
          </a:prstGeom>
          <a:noFill/>
        </p:spPr>
        <p:txBody>
          <a:bodyPr wrap="none" rtlCol="0">
            <a:spAutoFit/>
          </a:bodyPr>
          <a:lstStyle/>
          <a:p>
            <a:r>
              <a:rPr lang="en-US" sz="2400" dirty="0" smtClean="0">
                <a:solidFill>
                  <a:srgbClr val="FF6600"/>
                </a:solidFill>
              </a:rPr>
              <a:t>The Customer</a:t>
            </a:r>
            <a:endParaRPr lang="en-US" sz="2400" dirty="0">
              <a:solidFill>
                <a:srgbClr val="FF6600"/>
              </a:solidFill>
            </a:endParaRPr>
          </a:p>
        </p:txBody>
      </p:sp>
      <p:sp>
        <p:nvSpPr>
          <p:cNvPr id="8" name="TextBox 7"/>
          <p:cNvSpPr txBox="1"/>
          <p:nvPr/>
        </p:nvSpPr>
        <p:spPr>
          <a:xfrm rot="18650509">
            <a:off x="4113900" y="2121127"/>
            <a:ext cx="1741733" cy="461665"/>
          </a:xfrm>
          <a:prstGeom prst="rect">
            <a:avLst/>
          </a:prstGeom>
          <a:noFill/>
        </p:spPr>
        <p:txBody>
          <a:bodyPr wrap="none" rtlCol="0">
            <a:spAutoFit/>
          </a:bodyPr>
          <a:lstStyle/>
          <a:p>
            <a:r>
              <a:rPr lang="en-US" sz="2400" dirty="0" smtClean="0">
                <a:solidFill>
                  <a:srgbClr val="FF6600"/>
                </a:solidFill>
              </a:rPr>
              <a:t>The Adopter</a:t>
            </a:r>
            <a:endParaRPr lang="en-US" sz="2400" dirty="0">
              <a:solidFill>
                <a:srgbClr val="FF6600"/>
              </a:solidFill>
            </a:endParaRPr>
          </a:p>
        </p:txBody>
      </p:sp>
      <p:sp>
        <p:nvSpPr>
          <p:cNvPr id="9" name="TextBox 8"/>
          <p:cNvSpPr txBox="1"/>
          <p:nvPr/>
        </p:nvSpPr>
        <p:spPr>
          <a:xfrm rot="18650509">
            <a:off x="5684976" y="2290460"/>
            <a:ext cx="1342735" cy="461665"/>
          </a:xfrm>
          <a:prstGeom prst="rect">
            <a:avLst/>
          </a:prstGeom>
          <a:noFill/>
        </p:spPr>
        <p:txBody>
          <a:bodyPr wrap="none" rtlCol="0">
            <a:spAutoFit/>
          </a:bodyPr>
          <a:lstStyle/>
          <a:p>
            <a:r>
              <a:rPr lang="en-US" sz="2400" dirty="0" smtClean="0">
                <a:solidFill>
                  <a:srgbClr val="FF6600"/>
                </a:solidFill>
              </a:rPr>
              <a:t>The Pupil</a:t>
            </a:r>
            <a:endParaRPr lang="en-US" sz="2400" dirty="0">
              <a:solidFill>
                <a:srgbClr val="FF6600"/>
              </a:solidFill>
            </a:endParaRPr>
          </a:p>
        </p:txBody>
      </p:sp>
      <p:sp>
        <p:nvSpPr>
          <p:cNvPr id="10" name="TextBox 9"/>
          <p:cNvSpPr txBox="1"/>
          <p:nvPr/>
        </p:nvSpPr>
        <p:spPr>
          <a:xfrm rot="18650509">
            <a:off x="6725083" y="2053401"/>
            <a:ext cx="2005677" cy="461665"/>
          </a:xfrm>
          <a:prstGeom prst="rect">
            <a:avLst/>
          </a:prstGeom>
          <a:noFill/>
        </p:spPr>
        <p:txBody>
          <a:bodyPr wrap="none" rtlCol="0">
            <a:spAutoFit/>
          </a:bodyPr>
          <a:lstStyle/>
          <a:p>
            <a:r>
              <a:rPr lang="en-US" sz="2400" dirty="0" smtClean="0">
                <a:solidFill>
                  <a:srgbClr val="FF6600"/>
                </a:solidFill>
              </a:rPr>
              <a:t>The Developer</a:t>
            </a:r>
            <a:endParaRPr lang="en-US" sz="2400" dirty="0">
              <a:solidFill>
                <a:srgbClr val="FF6600"/>
              </a:solidFill>
            </a:endParaRPr>
          </a:p>
        </p:txBody>
      </p:sp>
      <p:sp>
        <p:nvSpPr>
          <p:cNvPr id="11" name="TextBox 10"/>
          <p:cNvSpPr txBox="1"/>
          <p:nvPr/>
        </p:nvSpPr>
        <p:spPr>
          <a:xfrm>
            <a:off x="108019" y="3610001"/>
            <a:ext cx="850000" cy="369332"/>
          </a:xfrm>
          <a:prstGeom prst="rect">
            <a:avLst/>
          </a:prstGeom>
          <a:noFill/>
        </p:spPr>
        <p:txBody>
          <a:bodyPr wrap="none" rtlCol="0">
            <a:spAutoFit/>
          </a:bodyPr>
          <a:lstStyle/>
          <a:p>
            <a:r>
              <a:rPr lang="en-US" dirty="0" smtClean="0">
                <a:solidFill>
                  <a:srgbClr val="FF6600"/>
                </a:solidFill>
                <a:latin typeface="Comic Sans MS"/>
                <a:cs typeface="Comic Sans MS"/>
              </a:rPr>
              <a:t>Time : </a:t>
            </a:r>
            <a:endParaRPr lang="en-US" dirty="0">
              <a:solidFill>
                <a:srgbClr val="FF6600"/>
              </a:solidFill>
              <a:latin typeface="Comic Sans MS"/>
              <a:cs typeface="Comic Sans MS"/>
            </a:endParaRPr>
          </a:p>
        </p:txBody>
      </p:sp>
      <p:sp>
        <p:nvSpPr>
          <p:cNvPr id="12" name="TextBox 11"/>
          <p:cNvSpPr txBox="1"/>
          <p:nvPr/>
        </p:nvSpPr>
        <p:spPr>
          <a:xfrm>
            <a:off x="1387752" y="3610001"/>
            <a:ext cx="1041609" cy="369332"/>
          </a:xfrm>
          <a:prstGeom prst="rect">
            <a:avLst/>
          </a:prstGeom>
          <a:noFill/>
        </p:spPr>
        <p:txBody>
          <a:bodyPr wrap="none" rtlCol="0">
            <a:spAutoFit/>
          </a:bodyPr>
          <a:lstStyle/>
          <a:p>
            <a:r>
              <a:rPr lang="en-US" dirty="0" smtClean="0">
                <a:solidFill>
                  <a:srgbClr val="FFFF00"/>
                </a:solidFill>
                <a:latin typeface="Comic Sans MS"/>
                <a:cs typeface="Comic Sans MS"/>
              </a:rPr>
              <a:t>Minutes </a:t>
            </a:r>
            <a:endParaRPr lang="en-US" dirty="0">
              <a:solidFill>
                <a:srgbClr val="FFFF00"/>
              </a:solidFill>
              <a:latin typeface="Comic Sans MS"/>
              <a:cs typeface="Comic Sans MS"/>
            </a:endParaRPr>
          </a:p>
        </p:txBody>
      </p:sp>
      <p:sp>
        <p:nvSpPr>
          <p:cNvPr id="13" name="TextBox 12"/>
          <p:cNvSpPr txBox="1"/>
          <p:nvPr/>
        </p:nvSpPr>
        <p:spPr>
          <a:xfrm>
            <a:off x="7058926" y="3593068"/>
            <a:ext cx="799167" cy="369332"/>
          </a:xfrm>
          <a:prstGeom prst="rect">
            <a:avLst/>
          </a:prstGeom>
          <a:noFill/>
        </p:spPr>
        <p:txBody>
          <a:bodyPr wrap="none" rtlCol="0">
            <a:spAutoFit/>
          </a:bodyPr>
          <a:lstStyle/>
          <a:p>
            <a:r>
              <a:rPr lang="en-US" dirty="0" smtClean="0">
                <a:solidFill>
                  <a:srgbClr val="FFFF00"/>
                </a:solidFill>
                <a:latin typeface="Comic Sans MS"/>
                <a:cs typeface="Comic Sans MS"/>
              </a:rPr>
              <a:t>Years</a:t>
            </a:r>
            <a:endParaRPr lang="en-US" dirty="0">
              <a:solidFill>
                <a:srgbClr val="FFFF00"/>
              </a:solidFill>
              <a:latin typeface="Comic Sans MS"/>
              <a:cs typeface="Comic Sans MS"/>
            </a:endParaRPr>
          </a:p>
        </p:txBody>
      </p:sp>
      <p:sp>
        <p:nvSpPr>
          <p:cNvPr id="14" name="TextBox 13"/>
          <p:cNvSpPr txBox="1"/>
          <p:nvPr/>
        </p:nvSpPr>
        <p:spPr>
          <a:xfrm>
            <a:off x="2874262" y="3610001"/>
            <a:ext cx="701897" cy="369332"/>
          </a:xfrm>
          <a:prstGeom prst="rect">
            <a:avLst/>
          </a:prstGeom>
          <a:noFill/>
        </p:spPr>
        <p:txBody>
          <a:bodyPr wrap="none" rtlCol="0">
            <a:spAutoFit/>
          </a:bodyPr>
          <a:lstStyle/>
          <a:p>
            <a:r>
              <a:rPr lang="en-US" dirty="0" smtClean="0">
                <a:solidFill>
                  <a:srgbClr val="FFFF00"/>
                </a:solidFill>
                <a:latin typeface="Comic Sans MS"/>
                <a:cs typeface="Comic Sans MS"/>
              </a:rPr>
              <a:t>Days</a:t>
            </a:r>
            <a:endParaRPr lang="en-US" dirty="0">
              <a:solidFill>
                <a:srgbClr val="FFFF00"/>
              </a:solidFill>
              <a:latin typeface="Comic Sans MS"/>
              <a:cs typeface="Comic Sans MS"/>
            </a:endParaRPr>
          </a:p>
        </p:txBody>
      </p:sp>
      <p:sp>
        <p:nvSpPr>
          <p:cNvPr id="15" name="TextBox 14"/>
          <p:cNvSpPr txBox="1"/>
          <p:nvPr/>
        </p:nvSpPr>
        <p:spPr>
          <a:xfrm>
            <a:off x="4140643" y="3610001"/>
            <a:ext cx="914583" cy="369332"/>
          </a:xfrm>
          <a:prstGeom prst="rect">
            <a:avLst/>
          </a:prstGeom>
          <a:noFill/>
        </p:spPr>
        <p:txBody>
          <a:bodyPr wrap="none" rtlCol="0">
            <a:spAutoFit/>
          </a:bodyPr>
          <a:lstStyle/>
          <a:p>
            <a:r>
              <a:rPr lang="en-US" dirty="0" smtClean="0">
                <a:solidFill>
                  <a:srgbClr val="FFFF00"/>
                </a:solidFill>
                <a:latin typeface="Comic Sans MS"/>
                <a:cs typeface="Comic Sans MS"/>
              </a:rPr>
              <a:t>Weeks</a:t>
            </a:r>
            <a:endParaRPr lang="en-US" dirty="0">
              <a:solidFill>
                <a:srgbClr val="FFFF00"/>
              </a:solidFill>
              <a:latin typeface="Comic Sans MS"/>
              <a:cs typeface="Comic Sans MS"/>
            </a:endParaRPr>
          </a:p>
        </p:txBody>
      </p:sp>
      <p:sp>
        <p:nvSpPr>
          <p:cNvPr id="16" name="TextBox 15"/>
          <p:cNvSpPr txBox="1"/>
          <p:nvPr/>
        </p:nvSpPr>
        <p:spPr>
          <a:xfrm>
            <a:off x="5542488" y="3610001"/>
            <a:ext cx="985140" cy="369332"/>
          </a:xfrm>
          <a:prstGeom prst="rect">
            <a:avLst/>
          </a:prstGeom>
          <a:noFill/>
        </p:spPr>
        <p:txBody>
          <a:bodyPr wrap="none" rtlCol="0">
            <a:spAutoFit/>
          </a:bodyPr>
          <a:lstStyle/>
          <a:p>
            <a:r>
              <a:rPr lang="en-US" dirty="0" smtClean="0">
                <a:solidFill>
                  <a:srgbClr val="FFFF00"/>
                </a:solidFill>
                <a:latin typeface="Comic Sans MS"/>
                <a:cs typeface="Comic Sans MS"/>
              </a:rPr>
              <a:t>Months</a:t>
            </a:r>
            <a:endParaRPr lang="en-US" dirty="0">
              <a:solidFill>
                <a:srgbClr val="FFFF00"/>
              </a:solidFill>
              <a:latin typeface="Comic Sans MS"/>
              <a:cs typeface="Comic Sans MS"/>
            </a:endParaRPr>
          </a:p>
        </p:txBody>
      </p:sp>
      <p:sp>
        <p:nvSpPr>
          <p:cNvPr id="17" name="TextBox 16"/>
          <p:cNvSpPr txBox="1"/>
          <p:nvPr/>
        </p:nvSpPr>
        <p:spPr>
          <a:xfrm>
            <a:off x="108022" y="4185726"/>
            <a:ext cx="1234908" cy="369332"/>
          </a:xfrm>
          <a:prstGeom prst="rect">
            <a:avLst/>
          </a:prstGeom>
          <a:noFill/>
        </p:spPr>
        <p:txBody>
          <a:bodyPr wrap="none" rtlCol="0">
            <a:spAutoFit/>
          </a:bodyPr>
          <a:lstStyle/>
          <a:p>
            <a:r>
              <a:rPr lang="en-US" dirty="0" smtClean="0">
                <a:solidFill>
                  <a:srgbClr val="FF6600"/>
                </a:solidFill>
                <a:latin typeface="Comic Sans MS"/>
                <a:cs typeface="Comic Sans MS"/>
              </a:rPr>
              <a:t>Resource: </a:t>
            </a:r>
            <a:endParaRPr lang="en-US" dirty="0">
              <a:solidFill>
                <a:srgbClr val="FF6600"/>
              </a:solidFill>
              <a:latin typeface="Comic Sans MS"/>
              <a:cs typeface="Comic Sans MS"/>
            </a:endParaRPr>
          </a:p>
        </p:txBody>
      </p:sp>
      <p:sp>
        <p:nvSpPr>
          <p:cNvPr id="18" name="TextBox 17"/>
          <p:cNvSpPr txBox="1"/>
          <p:nvPr/>
        </p:nvSpPr>
        <p:spPr>
          <a:xfrm>
            <a:off x="1489353" y="4185726"/>
            <a:ext cx="688597" cy="369332"/>
          </a:xfrm>
          <a:prstGeom prst="rect">
            <a:avLst/>
          </a:prstGeom>
          <a:noFill/>
        </p:spPr>
        <p:txBody>
          <a:bodyPr wrap="none" rtlCol="0">
            <a:spAutoFit/>
          </a:bodyPr>
          <a:lstStyle/>
          <a:p>
            <a:r>
              <a:rPr lang="en-US" dirty="0" smtClean="0">
                <a:solidFill>
                  <a:srgbClr val="FFFF00"/>
                </a:solidFill>
                <a:latin typeface="Comic Sans MS"/>
                <a:cs typeface="Comic Sans MS"/>
              </a:rPr>
              <a:t>Free</a:t>
            </a:r>
            <a:endParaRPr lang="en-US" dirty="0">
              <a:solidFill>
                <a:srgbClr val="FFFF00"/>
              </a:solidFill>
              <a:latin typeface="Comic Sans MS"/>
              <a:cs typeface="Comic Sans MS"/>
            </a:endParaRPr>
          </a:p>
        </p:txBody>
      </p:sp>
      <p:sp>
        <p:nvSpPr>
          <p:cNvPr id="19" name="TextBox 18"/>
          <p:cNvSpPr txBox="1"/>
          <p:nvPr/>
        </p:nvSpPr>
        <p:spPr>
          <a:xfrm>
            <a:off x="2824402" y="4202662"/>
            <a:ext cx="823625" cy="646331"/>
          </a:xfrm>
          <a:prstGeom prst="rect">
            <a:avLst/>
          </a:prstGeom>
          <a:noFill/>
        </p:spPr>
        <p:txBody>
          <a:bodyPr wrap="none" rtlCol="0">
            <a:spAutoFit/>
          </a:bodyPr>
          <a:lstStyle/>
          <a:p>
            <a:pPr algn="ctr"/>
            <a:r>
              <a:rPr lang="en-US" dirty="0" smtClean="0">
                <a:solidFill>
                  <a:srgbClr val="FFFF00"/>
                </a:solidFill>
                <a:latin typeface="Comic Sans MS"/>
                <a:cs typeface="Comic Sans MS"/>
              </a:rPr>
              <a:t>100s-</a:t>
            </a:r>
          </a:p>
          <a:p>
            <a:pPr algn="ctr"/>
            <a:r>
              <a:rPr lang="en-US" dirty="0" smtClean="0">
                <a:solidFill>
                  <a:srgbClr val="FFFF00"/>
                </a:solidFill>
                <a:latin typeface="Comic Sans MS"/>
                <a:cs typeface="Comic Sans MS"/>
              </a:rPr>
              <a:t>1000s</a:t>
            </a:r>
            <a:endParaRPr lang="en-US" dirty="0">
              <a:solidFill>
                <a:srgbClr val="FFFF00"/>
              </a:solidFill>
              <a:latin typeface="Comic Sans MS"/>
              <a:cs typeface="Comic Sans MS"/>
            </a:endParaRPr>
          </a:p>
        </p:txBody>
      </p:sp>
      <p:sp>
        <p:nvSpPr>
          <p:cNvPr id="20" name="TextBox 19"/>
          <p:cNvSpPr txBox="1"/>
          <p:nvPr/>
        </p:nvSpPr>
        <p:spPr>
          <a:xfrm>
            <a:off x="4091719" y="4219598"/>
            <a:ext cx="1028422" cy="646331"/>
          </a:xfrm>
          <a:prstGeom prst="rect">
            <a:avLst/>
          </a:prstGeom>
          <a:noFill/>
        </p:spPr>
        <p:txBody>
          <a:bodyPr wrap="none" rtlCol="0">
            <a:spAutoFit/>
          </a:bodyPr>
          <a:lstStyle/>
          <a:p>
            <a:pPr algn="ctr"/>
            <a:r>
              <a:rPr lang="en-US" dirty="0" smtClean="0">
                <a:solidFill>
                  <a:srgbClr val="FFFF00"/>
                </a:solidFill>
                <a:latin typeface="Comic Sans MS"/>
                <a:cs typeface="Comic Sans MS"/>
              </a:rPr>
              <a:t>1000s-</a:t>
            </a:r>
          </a:p>
          <a:p>
            <a:pPr algn="ctr"/>
            <a:r>
              <a:rPr lang="en-US" dirty="0" smtClean="0">
                <a:solidFill>
                  <a:srgbClr val="FFFF00"/>
                </a:solidFill>
                <a:latin typeface="Comic Sans MS"/>
                <a:cs typeface="Comic Sans MS"/>
              </a:rPr>
              <a:t>10,000s</a:t>
            </a:r>
            <a:endParaRPr lang="en-US" dirty="0">
              <a:solidFill>
                <a:srgbClr val="FFFF00"/>
              </a:solidFill>
              <a:latin typeface="Comic Sans MS"/>
              <a:cs typeface="Comic Sans MS"/>
            </a:endParaRPr>
          </a:p>
        </p:txBody>
      </p:sp>
      <p:sp>
        <p:nvSpPr>
          <p:cNvPr id="21" name="TextBox 20"/>
          <p:cNvSpPr txBox="1"/>
          <p:nvPr/>
        </p:nvSpPr>
        <p:spPr>
          <a:xfrm>
            <a:off x="5514094" y="4219601"/>
            <a:ext cx="1028422" cy="369332"/>
          </a:xfrm>
          <a:prstGeom prst="rect">
            <a:avLst/>
          </a:prstGeom>
          <a:noFill/>
        </p:spPr>
        <p:txBody>
          <a:bodyPr wrap="none" rtlCol="0">
            <a:spAutoFit/>
          </a:bodyPr>
          <a:lstStyle/>
          <a:p>
            <a:pPr algn="ctr"/>
            <a:r>
              <a:rPr lang="en-US" dirty="0" smtClean="0">
                <a:solidFill>
                  <a:srgbClr val="FFFF00"/>
                </a:solidFill>
                <a:latin typeface="Comic Sans MS"/>
                <a:cs typeface="Comic Sans MS"/>
              </a:rPr>
              <a:t>10,000s</a:t>
            </a:r>
            <a:endParaRPr lang="en-US" dirty="0">
              <a:solidFill>
                <a:srgbClr val="FFFF00"/>
              </a:solidFill>
              <a:latin typeface="Comic Sans MS"/>
              <a:cs typeface="Comic Sans MS"/>
            </a:endParaRPr>
          </a:p>
        </p:txBody>
      </p:sp>
      <p:sp>
        <p:nvSpPr>
          <p:cNvPr id="22" name="TextBox 21"/>
          <p:cNvSpPr txBox="1"/>
          <p:nvPr/>
        </p:nvSpPr>
        <p:spPr>
          <a:xfrm>
            <a:off x="6899585" y="4253470"/>
            <a:ext cx="1169310" cy="369332"/>
          </a:xfrm>
          <a:prstGeom prst="rect">
            <a:avLst/>
          </a:prstGeom>
          <a:noFill/>
        </p:spPr>
        <p:txBody>
          <a:bodyPr wrap="none" rtlCol="0">
            <a:spAutoFit/>
          </a:bodyPr>
          <a:lstStyle/>
          <a:p>
            <a:pPr algn="ctr"/>
            <a:r>
              <a:rPr lang="en-US" dirty="0" smtClean="0">
                <a:solidFill>
                  <a:srgbClr val="FFFF00"/>
                </a:solidFill>
                <a:latin typeface="Comic Sans MS"/>
                <a:cs typeface="Comic Sans MS"/>
              </a:rPr>
              <a:t>100,000s</a:t>
            </a:r>
            <a:endParaRPr lang="en-US" dirty="0">
              <a:solidFill>
                <a:srgbClr val="FFFF00"/>
              </a:solidFill>
              <a:latin typeface="Comic Sans MS"/>
              <a:cs typeface="Comic Sans MS"/>
            </a:endParaRPr>
          </a:p>
        </p:txBody>
      </p:sp>
      <p:sp>
        <p:nvSpPr>
          <p:cNvPr id="23" name="TextBox 22"/>
          <p:cNvSpPr txBox="1"/>
          <p:nvPr/>
        </p:nvSpPr>
        <p:spPr>
          <a:xfrm>
            <a:off x="-27438" y="5083178"/>
            <a:ext cx="1686908" cy="646331"/>
          </a:xfrm>
          <a:prstGeom prst="rect">
            <a:avLst/>
          </a:prstGeom>
          <a:noFill/>
        </p:spPr>
        <p:txBody>
          <a:bodyPr wrap="square" rtlCol="0">
            <a:spAutoFit/>
          </a:bodyPr>
          <a:lstStyle/>
          <a:p>
            <a:pPr algn="ctr"/>
            <a:r>
              <a:rPr lang="en-US" dirty="0" smtClean="0">
                <a:solidFill>
                  <a:srgbClr val="FF6600"/>
                </a:solidFill>
                <a:latin typeface="Comic Sans MS"/>
                <a:cs typeface="Comic Sans MS"/>
              </a:rPr>
              <a:t>Degree of collaboration</a:t>
            </a:r>
            <a:endParaRPr lang="en-US" dirty="0">
              <a:solidFill>
                <a:srgbClr val="FF6600"/>
              </a:solidFill>
              <a:latin typeface="Comic Sans MS"/>
              <a:cs typeface="Comic Sans MS"/>
            </a:endParaRPr>
          </a:p>
        </p:txBody>
      </p:sp>
      <p:sp>
        <p:nvSpPr>
          <p:cNvPr id="24" name="TextBox 23"/>
          <p:cNvSpPr txBox="1"/>
          <p:nvPr/>
        </p:nvSpPr>
        <p:spPr>
          <a:xfrm>
            <a:off x="1489356" y="5066245"/>
            <a:ext cx="737289" cy="369332"/>
          </a:xfrm>
          <a:prstGeom prst="rect">
            <a:avLst/>
          </a:prstGeom>
          <a:noFill/>
        </p:spPr>
        <p:txBody>
          <a:bodyPr wrap="none" rtlCol="0">
            <a:spAutoFit/>
          </a:bodyPr>
          <a:lstStyle/>
          <a:p>
            <a:r>
              <a:rPr lang="en-US" dirty="0" smtClean="0">
                <a:solidFill>
                  <a:srgbClr val="FFFF00"/>
                </a:solidFill>
                <a:latin typeface="Comic Sans MS"/>
                <a:cs typeface="Comic Sans MS"/>
              </a:rPr>
              <a:t>None</a:t>
            </a:r>
            <a:endParaRPr lang="en-US" dirty="0">
              <a:solidFill>
                <a:srgbClr val="FFFF00"/>
              </a:solidFill>
              <a:latin typeface="Comic Sans MS"/>
              <a:cs typeface="Comic Sans MS"/>
            </a:endParaRPr>
          </a:p>
        </p:txBody>
      </p:sp>
      <p:sp>
        <p:nvSpPr>
          <p:cNvPr id="25" name="TextBox 24"/>
          <p:cNvSpPr txBox="1"/>
          <p:nvPr/>
        </p:nvSpPr>
        <p:spPr>
          <a:xfrm>
            <a:off x="7120804" y="5049315"/>
            <a:ext cx="1026505" cy="646331"/>
          </a:xfrm>
          <a:prstGeom prst="rect">
            <a:avLst/>
          </a:prstGeom>
          <a:noFill/>
        </p:spPr>
        <p:txBody>
          <a:bodyPr wrap="none" rtlCol="0">
            <a:spAutoFit/>
          </a:bodyPr>
          <a:lstStyle/>
          <a:p>
            <a:r>
              <a:rPr lang="en-US" dirty="0" smtClean="0">
                <a:solidFill>
                  <a:srgbClr val="FFFF00"/>
                </a:solidFill>
                <a:latin typeface="Comic Sans MS"/>
                <a:cs typeface="Comic Sans MS"/>
              </a:rPr>
              <a:t>Many &amp;</a:t>
            </a:r>
          </a:p>
          <a:p>
            <a:r>
              <a:rPr lang="en-US" dirty="0" smtClean="0">
                <a:solidFill>
                  <a:srgbClr val="FFFF00"/>
                </a:solidFill>
                <a:latin typeface="Comic Sans MS"/>
                <a:cs typeface="Comic Sans MS"/>
              </a:rPr>
              <a:t>Intense</a:t>
            </a:r>
            <a:endParaRPr lang="en-US" dirty="0">
              <a:solidFill>
                <a:srgbClr val="FFFF00"/>
              </a:solidFill>
              <a:latin typeface="Comic Sans MS"/>
              <a:cs typeface="Comic Sans MS"/>
            </a:endParaRPr>
          </a:p>
        </p:txBody>
      </p:sp>
      <p:sp>
        <p:nvSpPr>
          <p:cNvPr id="26" name="TextBox 25"/>
          <p:cNvSpPr txBox="1"/>
          <p:nvPr/>
        </p:nvSpPr>
        <p:spPr>
          <a:xfrm>
            <a:off x="5501123" y="5049315"/>
            <a:ext cx="1026505" cy="369332"/>
          </a:xfrm>
          <a:prstGeom prst="rect">
            <a:avLst/>
          </a:prstGeom>
          <a:noFill/>
        </p:spPr>
        <p:txBody>
          <a:bodyPr wrap="none" rtlCol="0">
            <a:spAutoFit/>
          </a:bodyPr>
          <a:lstStyle/>
          <a:p>
            <a:r>
              <a:rPr lang="en-US" dirty="0" smtClean="0">
                <a:solidFill>
                  <a:srgbClr val="FFFF00"/>
                </a:solidFill>
                <a:latin typeface="Comic Sans MS"/>
                <a:cs typeface="Comic Sans MS"/>
              </a:rPr>
              <a:t>Intense</a:t>
            </a:r>
            <a:endParaRPr lang="en-US" dirty="0">
              <a:solidFill>
                <a:srgbClr val="FFFF00"/>
              </a:solidFill>
              <a:latin typeface="Comic Sans MS"/>
              <a:cs typeface="Comic Sans MS"/>
            </a:endParaRPr>
          </a:p>
        </p:txBody>
      </p:sp>
      <p:sp>
        <p:nvSpPr>
          <p:cNvPr id="27" name="TextBox 26"/>
          <p:cNvSpPr txBox="1"/>
          <p:nvPr/>
        </p:nvSpPr>
        <p:spPr>
          <a:xfrm>
            <a:off x="4101571" y="5049315"/>
            <a:ext cx="917739" cy="369332"/>
          </a:xfrm>
          <a:prstGeom prst="rect">
            <a:avLst/>
          </a:prstGeom>
          <a:noFill/>
        </p:spPr>
        <p:txBody>
          <a:bodyPr wrap="none" rtlCol="0">
            <a:spAutoFit/>
          </a:bodyPr>
          <a:lstStyle/>
          <a:p>
            <a:r>
              <a:rPr lang="en-US" dirty="0" smtClean="0">
                <a:solidFill>
                  <a:srgbClr val="FFFF00"/>
                </a:solidFill>
                <a:latin typeface="Comic Sans MS"/>
                <a:cs typeface="Comic Sans MS"/>
              </a:rPr>
              <a:t>Formal</a:t>
            </a:r>
            <a:endParaRPr lang="en-US" dirty="0">
              <a:solidFill>
                <a:srgbClr val="FFFF00"/>
              </a:solidFill>
              <a:latin typeface="Comic Sans MS"/>
              <a:cs typeface="Comic Sans MS"/>
            </a:endParaRPr>
          </a:p>
        </p:txBody>
      </p:sp>
      <p:sp>
        <p:nvSpPr>
          <p:cNvPr id="28" name="TextBox 27"/>
          <p:cNvSpPr txBox="1"/>
          <p:nvPr/>
        </p:nvSpPr>
        <p:spPr>
          <a:xfrm>
            <a:off x="2702019" y="5049315"/>
            <a:ext cx="1164689" cy="369332"/>
          </a:xfrm>
          <a:prstGeom prst="rect">
            <a:avLst/>
          </a:prstGeom>
          <a:noFill/>
        </p:spPr>
        <p:txBody>
          <a:bodyPr wrap="none" rtlCol="0">
            <a:spAutoFit/>
          </a:bodyPr>
          <a:lstStyle/>
          <a:p>
            <a:r>
              <a:rPr lang="en-US" dirty="0" smtClean="0">
                <a:solidFill>
                  <a:srgbClr val="FFFF00"/>
                </a:solidFill>
                <a:latin typeface="Comic Sans MS"/>
                <a:cs typeface="Comic Sans MS"/>
              </a:rPr>
              <a:t>Informal</a:t>
            </a:r>
            <a:endParaRPr lang="en-US" dirty="0">
              <a:solidFill>
                <a:srgbClr val="FFFF00"/>
              </a:solidFill>
              <a:latin typeface="Comic Sans MS"/>
              <a:cs typeface="Comic Sans MS"/>
            </a:endParaRPr>
          </a:p>
        </p:txBody>
      </p:sp>
      <p:sp>
        <p:nvSpPr>
          <p:cNvPr id="29" name="TextBox 28"/>
          <p:cNvSpPr txBox="1"/>
          <p:nvPr/>
        </p:nvSpPr>
        <p:spPr>
          <a:xfrm>
            <a:off x="-27435" y="5828233"/>
            <a:ext cx="1686908" cy="923330"/>
          </a:xfrm>
          <a:prstGeom prst="rect">
            <a:avLst/>
          </a:prstGeom>
          <a:noFill/>
        </p:spPr>
        <p:txBody>
          <a:bodyPr wrap="square" rtlCol="0">
            <a:spAutoFit/>
          </a:bodyPr>
          <a:lstStyle/>
          <a:p>
            <a:pPr algn="ctr"/>
            <a:r>
              <a:rPr lang="en-US" dirty="0" smtClean="0">
                <a:solidFill>
                  <a:srgbClr val="FF6600"/>
                </a:solidFill>
                <a:latin typeface="Comic Sans MS"/>
                <a:cs typeface="Comic Sans MS"/>
              </a:rPr>
              <a:t>Longevity</a:t>
            </a:r>
          </a:p>
          <a:p>
            <a:pPr algn="ctr"/>
            <a:r>
              <a:rPr lang="en-US" dirty="0" smtClean="0">
                <a:solidFill>
                  <a:srgbClr val="FF6600"/>
                </a:solidFill>
                <a:latin typeface="Comic Sans MS"/>
                <a:cs typeface="Comic Sans MS"/>
              </a:rPr>
              <a:t>of</a:t>
            </a:r>
          </a:p>
          <a:p>
            <a:pPr algn="ctr"/>
            <a:r>
              <a:rPr lang="en-US" dirty="0" smtClean="0">
                <a:solidFill>
                  <a:srgbClr val="FF6600"/>
                </a:solidFill>
                <a:latin typeface="Comic Sans MS"/>
                <a:cs typeface="Comic Sans MS"/>
              </a:rPr>
              <a:t>impact</a:t>
            </a:r>
            <a:endParaRPr lang="en-US" dirty="0">
              <a:solidFill>
                <a:srgbClr val="FF6600"/>
              </a:solidFill>
              <a:latin typeface="Comic Sans MS"/>
              <a:cs typeface="Comic Sans MS"/>
            </a:endParaRPr>
          </a:p>
        </p:txBody>
      </p:sp>
      <p:sp>
        <p:nvSpPr>
          <p:cNvPr id="30" name="TextBox 29"/>
          <p:cNvSpPr txBox="1"/>
          <p:nvPr/>
        </p:nvSpPr>
        <p:spPr>
          <a:xfrm>
            <a:off x="1523225" y="6065295"/>
            <a:ext cx="819117" cy="369332"/>
          </a:xfrm>
          <a:prstGeom prst="rect">
            <a:avLst/>
          </a:prstGeom>
          <a:noFill/>
        </p:spPr>
        <p:txBody>
          <a:bodyPr wrap="none" rtlCol="0">
            <a:spAutoFit/>
          </a:bodyPr>
          <a:lstStyle/>
          <a:p>
            <a:r>
              <a:rPr lang="en-US" dirty="0" smtClean="0">
                <a:solidFill>
                  <a:srgbClr val="FFFF00"/>
                </a:solidFill>
                <a:latin typeface="Comic Sans MS"/>
                <a:cs typeface="Comic Sans MS"/>
              </a:rPr>
              <a:t>Short</a:t>
            </a:r>
            <a:endParaRPr lang="en-US" dirty="0">
              <a:solidFill>
                <a:srgbClr val="FFFF00"/>
              </a:solidFill>
              <a:latin typeface="Comic Sans MS"/>
              <a:cs typeface="Comic Sans MS"/>
            </a:endParaRPr>
          </a:p>
        </p:txBody>
      </p:sp>
      <p:sp>
        <p:nvSpPr>
          <p:cNvPr id="31" name="TextBox 30"/>
          <p:cNvSpPr txBox="1"/>
          <p:nvPr/>
        </p:nvSpPr>
        <p:spPr>
          <a:xfrm>
            <a:off x="7017010" y="6065295"/>
            <a:ext cx="1541370" cy="369332"/>
          </a:xfrm>
          <a:prstGeom prst="rect">
            <a:avLst/>
          </a:prstGeom>
          <a:noFill/>
        </p:spPr>
        <p:txBody>
          <a:bodyPr wrap="none" rtlCol="0">
            <a:spAutoFit/>
          </a:bodyPr>
          <a:lstStyle/>
          <a:p>
            <a:r>
              <a:rPr lang="en-US" dirty="0" smtClean="0">
                <a:solidFill>
                  <a:srgbClr val="FFFF00"/>
                </a:solidFill>
                <a:latin typeface="Comic Sans MS"/>
                <a:cs typeface="Comic Sans MS"/>
              </a:rPr>
              <a:t>Generational</a:t>
            </a:r>
            <a:endParaRPr lang="en-US" dirty="0">
              <a:solidFill>
                <a:srgbClr val="FFFF00"/>
              </a:solidFill>
              <a:latin typeface="Comic Sans MS"/>
              <a:cs typeface="Comic Sans MS"/>
            </a:endParaRPr>
          </a:p>
        </p:txBody>
      </p:sp>
      <p:sp>
        <p:nvSpPr>
          <p:cNvPr id="32" name="TextBox 31"/>
          <p:cNvSpPr txBox="1"/>
          <p:nvPr/>
        </p:nvSpPr>
        <p:spPr>
          <a:xfrm>
            <a:off x="4140643" y="6065295"/>
            <a:ext cx="916612" cy="369332"/>
          </a:xfrm>
          <a:prstGeom prst="rect">
            <a:avLst/>
          </a:prstGeom>
          <a:noFill/>
        </p:spPr>
        <p:txBody>
          <a:bodyPr wrap="none" rtlCol="0">
            <a:spAutoFit/>
          </a:bodyPr>
          <a:lstStyle/>
          <a:p>
            <a:r>
              <a:rPr lang="en-US" dirty="0" smtClean="0">
                <a:solidFill>
                  <a:srgbClr val="FFFF00"/>
                </a:solidFill>
                <a:latin typeface="Comic Sans MS"/>
                <a:cs typeface="Comic Sans MS"/>
              </a:rPr>
              <a:t>Career</a:t>
            </a:r>
            <a:endParaRPr lang="en-US" dirty="0">
              <a:solidFill>
                <a:srgbClr val="FFFF00"/>
              </a:solidFill>
              <a:latin typeface="Comic Sans MS"/>
              <a:cs typeface="Comic Sans MS"/>
            </a:endParaRPr>
          </a:p>
        </p:txBody>
      </p:sp>
      <p:sp>
        <p:nvSpPr>
          <p:cNvPr id="33" name="TextBox 32"/>
          <p:cNvSpPr txBox="1"/>
          <p:nvPr/>
        </p:nvSpPr>
        <p:spPr>
          <a:xfrm>
            <a:off x="118746" y="1947097"/>
            <a:ext cx="1324188" cy="923330"/>
          </a:xfrm>
          <a:prstGeom prst="rect">
            <a:avLst/>
          </a:prstGeom>
          <a:noFill/>
        </p:spPr>
        <p:txBody>
          <a:bodyPr wrap="none" rtlCol="0">
            <a:spAutoFit/>
          </a:bodyPr>
          <a:lstStyle/>
          <a:p>
            <a:pPr algn="ctr"/>
            <a:r>
              <a:rPr lang="en-US" i="1" dirty="0" smtClean="0">
                <a:solidFill>
                  <a:srgbClr val="FF6600"/>
                </a:solidFill>
                <a:latin typeface="Comic Sans MS"/>
                <a:cs typeface="Comic Sans MS"/>
              </a:rPr>
              <a:t>Different</a:t>
            </a:r>
          </a:p>
          <a:p>
            <a:pPr algn="ctr"/>
            <a:r>
              <a:rPr lang="en-US" i="1" dirty="0" smtClean="0">
                <a:solidFill>
                  <a:srgbClr val="FF6600"/>
                </a:solidFill>
                <a:latin typeface="Comic Sans MS"/>
                <a:cs typeface="Comic Sans MS"/>
              </a:rPr>
              <a:t>Science </a:t>
            </a:r>
          </a:p>
          <a:p>
            <a:pPr algn="ctr"/>
            <a:r>
              <a:rPr lang="en-US" i="1" dirty="0" smtClean="0">
                <a:solidFill>
                  <a:srgbClr val="FF6600"/>
                </a:solidFill>
                <a:latin typeface="Comic Sans MS"/>
                <a:cs typeface="Comic Sans MS"/>
              </a:rPr>
              <a:t>Users </a:t>
            </a:r>
            <a:endParaRPr lang="en-US" i="1" dirty="0">
              <a:solidFill>
                <a:srgbClr val="FF6600"/>
              </a:solidFill>
              <a:latin typeface="Comic Sans MS"/>
              <a:cs typeface="Comic Sans M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81197" y="1100567"/>
            <a:ext cx="5452533" cy="5469572"/>
          </a:xfrm>
          <a:prstGeom prst="rect">
            <a:avLst/>
          </a:prstGeom>
        </p:spPr>
      </p:pic>
      <p:sp>
        <p:nvSpPr>
          <p:cNvPr id="5" name="TextBox 4"/>
          <p:cNvSpPr txBox="1"/>
          <p:nvPr/>
        </p:nvSpPr>
        <p:spPr>
          <a:xfrm>
            <a:off x="440267" y="172530"/>
            <a:ext cx="8365067" cy="707886"/>
          </a:xfrm>
          <a:prstGeom prst="rect">
            <a:avLst/>
          </a:prstGeom>
          <a:noFill/>
          <a:effectLst>
            <a:outerShdw blurRad="50800" dist="38100" dir="2700000">
              <a:srgbClr val="000000">
                <a:alpha val="43000"/>
              </a:srgbClr>
            </a:outerShdw>
          </a:effectLst>
        </p:spPr>
        <p:txBody>
          <a:bodyPr wrap="square" rtlCol="0">
            <a:spAutoFit/>
          </a:bodyPr>
          <a:lstStyle/>
          <a:p>
            <a:pPr algn="ctr"/>
            <a:r>
              <a:rPr lang="en-US" sz="2000" dirty="0" smtClean="0">
                <a:solidFill>
                  <a:srgbClr val="FFFF00"/>
                </a:solidFill>
                <a:latin typeface="Comic Sans MS"/>
                <a:cs typeface="Comic Sans MS"/>
              </a:rPr>
              <a:t>Level 1 Science User (The Raider): COSEE NOW provides online library of resources, I can use in lectures, classes, home work, etc.</a:t>
            </a:r>
            <a:endParaRPr lang="en-US" sz="2000" dirty="0">
              <a:solidFill>
                <a:srgbClr val="FFFF00"/>
              </a:solidFill>
              <a:latin typeface="Comic Sans MS"/>
              <a:cs typeface="Comic Sans MS"/>
            </a:endParaRPr>
          </a:p>
        </p:txBody>
      </p:sp>
      <p:sp>
        <p:nvSpPr>
          <p:cNvPr id="6" name="TextBox 5"/>
          <p:cNvSpPr txBox="1"/>
          <p:nvPr/>
        </p:nvSpPr>
        <p:spPr>
          <a:xfrm>
            <a:off x="67741" y="6299200"/>
            <a:ext cx="1218791" cy="369332"/>
          </a:xfrm>
          <a:prstGeom prst="rect">
            <a:avLst/>
          </a:prstGeom>
          <a:noFill/>
        </p:spPr>
        <p:txBody>
          <a:bodyPr wrap="none" rtlCol="0">
            <a:spAutoFit/>
          </a:bodyPr>
          <a:lstStyle/>
          <a:p>
            <a:r>
              <a:rPr lang="en-US" dirty="0" smtClean="0">
                <a:solidFill>
                  <a:srgbClr val="FFFF00"/>
                </a:solidFill>
              </a:rPr>
              <a:t>Knowledge</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9110" y="168337"/>
            <a:ext cx="6339417" cy="6537266"/>
          </a:xfrm>
          <a:prstGeom prst="rect">
            <a:avLst/>
          </a:prstGeom>
        </p:spPr>
      </p:pic>
      <p:sp>
        <p:nvSpPr>
          <p:cNvPr id="3" name="TextBox 2"/>
          <p:cNvSpPr txBox="1"/>
          <p:nvPr/>
        </p:nvSpPr>
        <p:spPr>
          <a:xfrm>
            <a:off x="67741" y="6299200"/>
            <a:ext cx="1218791" cy="369332"/>
          </a:xfrm>
          <a:prstGeom prst="rect">
            <a:avLst/>
          </a:prstGeom>
          <a:noFill/>
        </p:spPr>
        <p:txBody>
          <a:bodyPr wrap="none" rtlCol="0">
            <a:spAutoFit/>
          </a:bodyPr>
          <a:lstStyle/>
          <a:p>
            <a:r>
              <a:rPr lang="en-US" dirty="0" smtClean="0">
                <a:solidFill>
                  <a:srgbClr val="FFFF00"/>
                </a:solidFill>
              </a:rPr>
              <a:t>Knowledge</a:t>
            </a:r>
            <a:endParaRPr lang="en-US" dirty="0">
              <a:solidFill>
                <a:srgbClr val="FFFF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343</TotalTime>
  <Words>1347</Words>
  <Application>Microsoft Macintosh PowerPoint</Application>
  <PresentationFormat>On-screen Show (4:3)</PresentationFormat>
  <Paragraphs>226</Paragraphs>
  <Slides>23</Slides>
  <Notes>2</Notes>
  <HiddenSlides>0</HiddenSlides>
  <MMClips>0</MMClips>
  <ScaleCrop>false</ScaleCrop>
  <HeadingPairs>
    <vt:vector size="4" baseType="variant">
      <vt:variant>
        <vt:lpstr>Design Template</vt:lpstr>
      </vt:variant>
      <vt:variant>
        <vt:i4>1</vt:i4>
      </vt:variant>
      <vt:variant>
        <vt:lpstr>Slide Titles</vt:lpstr>
      </vt:variant>
      <vt:variant>
        <vt:i4>23</vt:i4>
      </vt:variant>
    </vt:vector>
  </HeadingPairs>
  <TitlesOfParts>
    <vt:vector size="2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Rutgers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Oscar Schofield</dc:creator>
  <cp:lastModifiedBy>Oscar Schofield</cp:lastModifiedBy>
  <cp:revision>45</cp:revision>
  <dcterms:created xsi:type="dcterms:W3CDTF">2010-02-25T13:49:32Z</dcterms:created>
  <dcterms:modified xsi:type="dcterms:W3CDTF">2010-02-25T14:02:27Z</dcterms:modified>
</cp:coreProperties>
</file>