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29"/>
  </p:notesMasterIdLst>
  <p:sldIdLst>
    <p:sldId id="256" r:id="rId2"/>
    <p:sldId id="434" r:id="rId3"/>
    <p:sldId id="446" r:id="rId4"/>
    <p:sldId id="445" r:id="rId5"/>
    <p:sldId id="433" r:id="rId6"/>
    <p:sldId id="447" r:id="rId7"/>
    <p:sldId id="437" r:id="rId8"/>
    <p:sldId id="435" r:id="rId9"/>
    <p:sldId id="430" r:id="rId10"/>
    <p:sldId id="440" r:id="rId11"/>
    <p:sldId id="428" r:id="rId12"/>
    <p:sldId id="424" r:id="rId13"/>
    <p:sldId id="441" r:id="rId14"/>
    <p:sldId id="425" r:id="rId15"/>
    <p:sldId id="426" r:id="rId16"/>
    <p:sldId id="448" r:id="rId17"/>
    <p:sldId id="427" r:id="rId18"/>
    <p:sldId id="449" r:id="rId19"/>
    <p:sldId id="436" r:id="rId20"/>
    <p:sldId id="450" r:id="rId21"/>
    <p:sldId id="442" r:id="rId22"/>
    <p:sldId id="431" r:id="rId23"/>
    <p:sldId id="444" r:id="rId24"/>
    <p:sldId id="432" r:id="rId25"/>
    <p:sldId id="429" r:id="rId26"/>
    <p:sldId id="452" r:id="rId27"/>
    <p:sldId id="45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B2B2B2"/>
    <a:srgbClr val="006699"/>
    <a:srgbClr val="33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0644" autoAdjust="0"/>
    <p:restoredTop sz="87992" autoAdjust="0"/>
  </p:normalViewPr>
  <p:slideViewPr>
    <p:cSldViewPr>
      <p:cViewPr>
        <p:scale>
          <a:sx n="75" d="100"/>
          <a:sy n="75" d="100"/>
        </p:scale>
        <p:origin x="-3088" y="-1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2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ict"/><Relationship Id="rId1" Type="http://schemas.openxmlformats.org/officeDocument/2006/relationships/image" Target="../media/image11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6F0C59-C157-1945-B902-4D9DAE1AC1A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Arial" pitchFamily="-106" charset="0"/>
        <a:cs typeface="Arial" pitchFamily="-106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6B9D4-E3E9-304B-96AF-134971FBA2A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C3155-F9A7-5F4A-BE2F-CC395A65F0C9}" type="slidenum">
              <a:rPr lang="en-US"/>
              <a:pPr/>
              <a:t>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78B42-12F6-4940-B6C9-B1E79B9573E2}" type="slidenum">
              <a:rPr lang="en-US"/>
              <a:pPr/>
              <a:t>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0BD41-991C-D54E-9262-0436093174CC}" type="slidenum">
              <a:rPr lang="en-US"/>
              <a:pPr/>
              <a:t>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4AD51-A7E6-2A41-B332-E5CDA5D21F75}" type="slidenum">
              <a:rPr lang="en-US"/>
              <a:pPr/>
              <a:t>8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6B9D4-E3E9-304B-96AF-134971FBA2AB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07CB8-73E0-3B46-97F6-C380754505BD}" type="slidenum">
              <a:rPr lang="en-US"/>
              <a:pPr/>
              <a:t>18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B6C023-94B8-614B-B37C-4C456E61E2F6}" type="slidenum">
              <a:rPr lang="en-US"/>
              <a:pPr/>
              <a:t>19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33600" y="1600200"/>
            <a:ext cx="4857750" cy="1058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3048000"/>
            <a:ext cx="4000500" cy="12636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239" name="Picture 2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41" name="Picture 2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1600" dist="38099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9243" name="Picture 27"/>
          <p:cNvPicPr>
            <a:picLocks noChangeAspect="1" noChangeArrowheads="1"/>
          </p:cNvPicPr>
          <p:nvPr userDrawn="1"/>
        </p:nvPicPr>
        <p:blipFill>
          <a:blip r:embed="rId4">
            <a:alphaModFix amt="51000"/>
          </a:blip>
          <a:srcRect/>
          <a:stretch>
            <a:fillRect/>
          </a:stretch>
        </p:blipFill>
        <p:spPr bwMode="auto">
          <a:xfrm>
            <a:off x="152400" y="6096000"/>
            <a:ext cx="5105400" cy="630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44" name="Text Box 28"/>
          <p:cNvSpPr txBox="1">
            <a:spLocks noChangeArrowheads="1"/>
          </p:cNvSpPr>
          <p:nvPr userDrawn="1"/>
        </p:nvSpPr>
        <p:spPr bwMode="auto">
          <a:xfrm>
            <a:off x="5943600" y="6096000"/>
            <a:ext cx="3048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solidFill>
                  <a:schemeClr val="bg1"/>
                </a:solidFill>
                <a:latin typeface="Lucida Sans Unicode" pitchFamily="-106" charset="-52"/>
              </a:rPr>
              <a:t>Science Community Workshop I</a:t>
            </a:r>
          </a:p>
          <a:p>
            <a:pPr algn="ctr">
              <a:spcBef>
                <a:spcPct val="50000"/>
              </a:spcBef>
            </a:pPr>
            <a:r>
              <a:rPr lang="en-US" sz="1400" i="1" dirty="0">
                <a:solidFill>
                  <a:schemeClr val="bg1"/>
                </a:solidFill>
                <a:latin typeface="Lucida Sans Unicode" pitchFamily="-106" charset="-52"/>
              </a:rPr>
              <a:t>Baltimore, Nov 11-12, 2009</a:t>
            </a:r>
          </a:p>
        </p:txBody>
      </p:sp>
      <p:sp>
        <p:nvSpPr>
          <p:cNvPr id="9245" name="Text Box 29"/>
          <p:cNvSpPr txBox="1">
            <a:spLocks noChangeArrowheads="1"/>
          </p:cNvSpPr>
          <p:nvPr userDrawn="1"/>
        </p:nvSpPr>
        <p:spPr bwMode="auto">
          <a:xfrm>
            <a:off x="1524000" y="152400"/>
            <a:ext cx="601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solidFill>
                  <a:schemeClr val="bg1"/>
                </a:solidFill>
                <a:latin typeface="Lucida Sans Unicode" pitchFamily="-106" charset="-52"/>
              </a:rPr>
              <a:t>Ocean Observatories Initiative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2B08A1-355C-2744-8389-6150590333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C64E0D-4509-9942-BEE3-A81AB2D1EC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FBEA5A-D9E5-1448-8C72-983D5F06A80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5C793D-7051-9640-8641-841B4A61D21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78C601C-218A-4546-9201-F1F2AECC713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F68CFF-9C2C-5B45-B5B9-E7CF60AFD95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8660D43-2D23-704E-AA66-79F22120B5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294A531-7311-C749-AF8D-CA9E3C16EBD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07E06D-C29B-6B4B-B1E4-A2018741770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8D10CA-196C-724C-A240-DFF4CA9EAC1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new background"/>
          <p:cNvPicPr>
            <a:picLocks noChangeAspect="1" noChangeArrowheads="1"/>
          </p:cNvPicPr>
          <p:nvPr userDrawn="1"/>
        </p:nvPicPr>
        <p:blipFill>
          <a:blip r:embed="rId13">
            <a:lum bright="60000" contrast="-70000"/>
          </a:blip>
          <a:srcRect l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Science Community Workshop 1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hlink"/>
                </a:solidFill>
              </a:defRPr>
            </a:lvl1pPr>
          </a:lstStyle>
          <a:p>
            <a:fld id="{5BDD7B1A-F5DA-3C47-92C5-25335E8B0F0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99"/>
          </a:solidFill>
          <a:latin typeface="Arial" pitchFamily="-106" charset="0"/>
          <a:ea typeface="Arial" pitchFamily="-106" charset="0"/>
          <a:cs typeface="Arial" pitchFamily="-10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1" Type="http://schemas.openxmlformats.org/officeDocument/2006/relationships/video" Target="file://localhost/oscar_new/projects/OOI/talks/OOI_Integrated_808.key/2%20minute%20earthquake-14.mo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1" Type="http://schemas.openxmlformats.org/officeDocument/2006/relationships/video" Target="file://localhost/Users/oscar/Desktop/SALTYD~1%20copy.MO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video" Target="file://localhost/oscar_new/projects/OOI/talks/osc_OOI_kick_off_Talk.key/smokers%20and%20worms%20002-QuickTime%20Movie%20h.264%20HD-9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1" Type="http://schemas.openxmlformats.org/officeDocument/2006/relationships/video" Target="file://localhost/Users/oscar/Desktop/IMAGES/ocean_observation/avoidance2%20copy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2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6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4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MacintoshHD:Users:alan:Desktop:Oceans09-ver_04.doc!OLE_LINK2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t="12222" b="25740"/>
          <a:stretch>
            <a:fillRect/>
          </a:stretch>
        </p:blipFill>
        <p:spPr bwMode="auto">
          <a:xfrm>
            <a:off x="-1219200" y="685800"/>
            <a:ext cx="11811000" cy="640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Community Workshop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3100" cy="7218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 minute earthquake-14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0600" y="1066800"/>
            <a:ext cx="7162800" cy="537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Example: There is an event. The events have been identified by the science user.  The science user or science user group is then alerted.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25" y="609600"/>
            <a:ext cx="9382125" cy="5410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24000" y="2286000"/>
            <a:ext cx="228600" cy="228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effectLst>
            <a:glow rad="1016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4876800"/>
            <a:ext cx="3725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Working group has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programmed network to adaptively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detect and conduct experiments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LTYD~1 copy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Science Community Workshop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905000"/>
            <a:ext cx="2819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Scientist has subscribed to the vent working group.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The scientist is alerted to </a:t>
            </a:r>
          </a:p>
          <a:p>
            <a:pPr algn="ctr"/>
            <a:r>
              <a:rPr lang="en-US" dirty="0" smtClean="0"/>
              <a:t>an event occurring. 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The </a:t>
            </a:r>
          </a:p>
          <a:p>
            <a:pPr algn="ctr"/>
            <a:r>
              <a:rPr lang="en-US" dirty="0" smtClean="0"/>
              <a:t>event alerts all scientists</a:t>
            </a:r>
          </a:p>
          <a:p>
            <a:pPr algn="ctr"/>
            <a:r>
              <a:rPr lang="en-US" dirty="0" smtClean="0"/>
              <a:t>in the working group to the event.  They can interact and modify ongoing experiments.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39063" t="12500" r="29089" b="27756"/>
          <a:stretch>
            <a:fillRect/>
          </a:stretch>
        </p:blipFill>
        <p:spPr>
          <a:xfrm rot="858225">
            <a:off x="4114800" y="423377"/>
            <a:ext cx="4302748" cy="60536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181600" y="2133600"/>
            <a:ext cx="152400" cy="152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FFFFFF"/>
              </a:gs>
              <a:gs pos="5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9063" t="12500" r="29089" b="27756"/>
          <a:stretch>
            <a:fillRect/>
          </a:stretch>
        </p:blipFill>
        <p:spPr>
          <a:xfrm rot="858225">
            <a:off x="4114800" y="423377"/>
            <a:ext cx="4302748" cy="60536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Science Community Workshop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667000"/>
            <a:ext cx="28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Scientist logs into</a:t>
            </a:r>
          </a:p>
          <a:p>
            <a:pPr algn="ctr"/>
            <a:r>
              <a:rPr lang="en-US" dirty="0" smtClean="0"/>
              <a:t>system to assess visually</a:t>
            </a:r>
          </a:p>
          <a:p>
            <a:pPr algn="ctr"/>
            <a:r>
              <a:rPr lang="en-US" dirty="0" smtClean="0"/>
              <a:t>status of the experiment</a:t>
            </a:r>
          </a:p>
          <a:p>
            <a:pPr algn="ctr"/>
            <a:endParaRPr lang="en-US" dirty="0" smtClean="0"/>
          </a:p>
        </p:txBody>
      </p:sp>
      <p:pic>
        <p:nvPicPr>
          <p:cNvPr id="7" name="smokers and worms 002-QuickTime Movie h.264 HD-9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33280" y="1422638"/>
            <a:ext cx="2494935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Community Workshop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781" y="533400"/>
            <a:ext cx="607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Another social group will be assessing how the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methane hydrate fields are impacted by the seismic event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981" y="304800"/>
            <a:ext cx="8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Mining the full data collected to put the processes in the historical data context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519" y="914400"/>
            <a:ext cx="9748519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533400" y="1123950"/>
            <a:ext cx="8207375" cy="5734050"/>
            <a:chOff x="846" y="951"/>
            <a:chExt cx="10506" cy="7340"/>
          </a:xfrm>
        </p:grpSpPr>
        <p:sp>
          <p:nvSpPr>
            <p:cNvPr id="18435" name="AutoShape 3"/>
            <p:cNvSpPr>
              <a:spLocks noChangeAspect="1" noChangeArrowheads="1" noTextEdit="1"/>
            </p:cNvSpPr>
            <p:nvPr/>
          </p:nvSpPr>
          <p:spPr bwMode="auto">
            <a:xfrm>
              <a:off x="846" y="951"/>
              <a:ext cx="10506" cy="7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436" name="Picture 4" descr="2970-00001_OV2_CEI_Process-Execu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" y="1041"/>
              <a:ext cx="9453" cy="6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1234" y="1307"/>
              <a:ext cx="105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prstTxWarp prst="textNoShape">
                <a:avLst/>
              </a:prstTxWarp>
            </a:bodyPr>
            <a:lstStyle/>
            <a:p>
              <a:pPr algn="l" defTabSz="642938" eaLnBrk="1" hangingPunct="1"/>
              <a:r>
                <a:rPr lang="en-US" sz="600">
                  <a:latin typeface="Cambria" charset="0"/>
                  <a:ea typeface="Times New Roman" charset="0"/>
                  <a:cs typeface="Times New Roman" charset="0"/>
                  <a:sym typeface="Chalkboard" charset="0"/>
                </a:rPr>
                <a:t>Fig. 10</a:t>
              </a:r>
              <a:r>
                <a:rPr lang="en-US" sz="600">
                  <a:latin typeface="Times New Roman" charset="0"/>
                  <a:ea typeface="Times New Roman" charset="0"/>
                  <a:cs typeface="Times New Roman" charset="0"/>
                  <a:sym typeface="Chalkboard" charset="0"/>
                </a:rPr>
                <a:t>.</a:t>
              </a:r>
            </a:p>
          </p:txBody>
        </p:sp>
      </p:grp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" y="6858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762000" y="1219200"/>
            <a:ext cx="609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0"/>
            <a:ext cx="9144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Gill Sans" charset="0"/>
              </a:rPr>
              <a:t>The Common Execution Infrastructure (CEI) provides for the virtualization of computing across the OOI, </a:t>
            </a:r>
            <a:r>
              <a:rPr lang="en-US" sz="1600" i="1">
                <a:latin typeface="Gill Sans" charset="0"/>
              </a:rPr>
              <a:t>including execution resource provisioning, remote operational management and process execution</a:t>
            </a:r>
            <a:r>
              <a:rPr lang="en-US" sz="1600">
                <a:latin typeface="Gill Sans" charset="0"/>
              </a:rPr>
              <a:t>.</a:t>
            </a:r>
          </a:p>
          <a:p>
            <a:pPr algn="l"/>
            <a:r>
              <a:rPr lang="en-US" sz="1600">
                <a:latin typeface="Gill Sans" charset="0"/>
              </a:rPr>
              <a:t>-Supports software package functional decomposition and deployment, implementation and integration, as well as execution engines and an environment for specific user-requested purposes.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4038600" y="4838700"/>
            <a:ext cx="1447800" cy="4191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t="12222" b="14444"/>
          <a:stretch>
            <a:fillRect/>
          </a:stretch>
        </p:blipFill>
        <p:spPr bwMode="auto">
          <a:xfrm>
            <a:off x="0" y="762000"/>
            <a:ext cx="9144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048000" y="304800"/>
            <a:ext cx="6530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Gill Sans" charset="0"/>
              </a:rPr>
              <a:t>Building on real test</a:t>
            </a:r>
            <a:r>
              <a:rPr lang="en-US" dirty="0">
                <a:latin typeface="Gill Sans" charset="0"/>
              </a:rPr>
              <a:t>-</a:t>
            </a:r>
            <a:r>
              <a:rPr lang="en-US" dirty="0" smtClean="0">
                <a:latin typeface="Gill Sans" charset="0"/>
              </a:rPr>
              <a:t>beds</a:t>
            </a:r>
            <a:endParaRPr lang="en-US" dirty="0">
              <a:latin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12222" b="25740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09600" y="4565650"/>
            <a:ext cx="81692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dirty="0">
                <a:latin typeface="Gill Sans" charset="0"/>
              </a:rPr>
              <a:t>This will require a highly distributed set of capabilities that facilitates</a:t>
            </a:r>
            <a:r>
              <a:rPr lang="en-US" sz="1600" dirty="0">
                <a:latin typeface="Gill Sans" charset="0"/>
              </a:rPr>
              <a:t>:</a:t>
            </a:r>
          </a:p>
          <a:p>
            <a:pPr algn="l"/>
            <a:r>
              <a:rPr lang="en-US" sz="1600" dirty="0">
                <a:latin typeface="Gill Sans" charset="0"/>
              </a:rPr>
              <a:t>• End-to-end data preservation and access,</a:t>
            </a:r>
          </a:p>
          <a:p>
            <a:pPr algn="l"/>
            <a:r>
              <a:rPr lang="en-US" sz="1600" dirty="0">
                <a:latin typeface="Gill Sans" charset="0"/>
              </a:rPr>
              <a:t>• End-to-end, human-to-machine and machine-to machine control of how data are collected and analyzed,</a:t>
            </a:r>
          </a:p>
          <a:p>
            <a:pPr algn="l"/>
            <a:r>
              <a:rPr lang="en-US" sz="1600" dirty="0">
                <a:latin typeface="Gill Sans" charset="0"/>
              </a:rPr>
              <a:t>• Direct, closed loop interaction of models with the data acquisition process,</a:t>
            </a:r>
          </a:p>
          <a:p>
            <a:pPr algn="l"/>
            <a:r>
              <a:rPr lang="en-US" sz="1600" dirty="0">
                <a:latin typeface="Gill Sans" charset="0"/>
              </a:rPr>
              <a:t>• Virtual collaborations created on demand to drive data-model coupling and share ocean observatory resources (e.g., instruments, networks, computing, storage and workflows),</a:t>
            </a:r>
          </a:p>
          <a:p>
            <a:pPr algn="l"/>
            <a:r>
              <a:rPr lang="en-US" sz="1600" dirty="0">
                <a:latin typeface="Gill Sans" charset="0"/>
              </a:rPr>
              <a:t>• End-to-end preservation of the ocean observatory process and its outcomes, and</a:t>
            </a:r>
          </a:p>
          <a:p>
            <a:pPr algn="l"/>
            <a:r>
              <a:rPr lang="en-US" sz="1600" dirty="0">
                <a:latin typeface="Gill Sans" charset="0"/>
              </a:rPr>
              <a:t>• Automation of the planning and prosecution of observational programs.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ayers_white bkg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088" r="-14088"/>
          <a:stretch>
            <a:fillRect/>
          </a:stretch>
        </p:blipFill>
        <p:spPr>
          <a:xfrm>
            <a:off x="-1295400" y="-1"/>
            <a:ext cx="11734800" cy="710562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6096000" cy="6932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9457" y="6096000"/>
            <a:ext cx="73787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From the scientist perspective, tools for data aggregation beyond the OOI</a:t>
            </a:r>
          </a:p>
          <a:p>
            <a:r>
              <a:rPr lang="en-US" sz="1600" b="1" dirty="0" smtClean="0"/>
              <a:t>			From 6:43 this morning 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68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7200"/>
            <a:ext cx="7797800" cy="5145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0"/>
            <a:ext cx="7848600" cy="599399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95800" y="2057400"/>
            <a:ext cx="3886200" cy="3555914"/>
            <a:chOff x="4495800" y="2057400"/>
            <a:chExt cx="3886200" cy="35559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600" y="3429000"/>
              <a:ext cx="2819400" cy="2184314"/>
            </a:xfrm>
            <a:prstGeom prst="rect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6" name="Oval 15"/>
            <p:cNvSpPr/>
            <p:nvPr/>
          </p:nvSpPr>
          <p:spPr>
            <a:xfrm>
              <a:off x="4495800" y="2057400"/>
              <a:ext cx="381000" cy="381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16" idx="4"/>
            </p:cNvCxnSpPr>
            <p:nvPr/>
          </p:nvCxnSpPr>
          <p:spPr>
            <a:xfrm rot="16200000" flipH="1">
              <a:off x="4629150" y="2495550"/>
              <a:ext cx="990600" cy="876300"/>
            </a:xfrm>
            <a:prstGeom prst="line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0" y="304800"/>
            <a:ext cx="3663950" cy="21132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2819400"/>
            <a:ext cx="1517650" cy="2040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voidance2 copy.j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2065919"/>
            <a:ext cx="9144000" cy="2726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3810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functionality to allow for data visualization.  The goal is to enable data mining and allow basic tools for analysis/synthesis to ultimately data to move from collection to publication.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953000"/>
            <a:ext cx="169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AUV acoustics</a:t>
            </a:r>
          </a:p>
          <a:p>
            <a:r>
              <a:rPr lang="en-US" dirty="0" smtClean="0"/>
              <a:t>AUV trajectory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16201" y="22860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24600" y="22860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2133600"/>
            <a:ext cx="174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Fluorometer</a:t>
            </a:r>
            <a:r>
              <a:rPr lang="en-US" dirty="0" smtClean="0"/>
              <a:t> 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6314" y="2145268"/>
            <a:ext cx="174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Fluorometer</a:t>
            </a:r>
            <a:r>
              <a:rPr lang="en-US" dirty="0" smtClean="0"/>
              <a:t> off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873695"/>
            <a:ext cx="2482850" cy="2012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6075" y="224135"/>
            <a:ext cx="6888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Provenance: Enabling a community shift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974068"/>
            <a:ext cx="29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Dekas</a:t>
            </a:r>
            <a:r>
              <a:rPr lang="en-US" dirty="0" smtClean="0"/>
              <a:t> et al. 2009. Science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914400"/>
            <a:ext cx="2853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nanoSIMS</a:t>
            </a:r>
            <a:r>
              <a:rPr lang="en-US" dirty="0" smtClean="0"/>
              <a:t>: Shows the </a:t>
            </a:r>
          </a:p>
          <a:p>
            <a:pPr algn="ctr"/>
            <a:r>
              <a:rPr lang="en-US" dirty="0" smtClean="0"/>
              <a:t>Microbial consortia fix and</a:t>
            </a:r>
          </a:p>
          <a:p>
            <a:pPr algn="ctr"/>
            <a:r>
              <a:rPr lang="en-US" dirty="0" smtClean="0"/>
              <a:t>use nitrogen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048000" y="762000"/>
            <a:ext cx="4191000" cy="3503863"/>
            <a:chOff x="3048000" y="762000"/>
            <a:chExt cx="4191000" cy="35038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8600" y="2057400"/>
              <a:ext cx="2133600" cy="22084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24200" y="762000"/>
              <a:ext cx="4114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Young untenured  scientist inspired writes an NSF proposal to miniaturize</a:t>
              </a:r>
            </a:p>
            <a:p>
              <a:pPr algn="ctr"/>
              <a:r>
                <a:rPr lang="en-US" dirty="0" smtClean="0"/>
                <a:t>His proposal seduces the panel, and he is funded first submittal  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048000" y="30480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096000" y="1981200"/>
            <a:ext cx="4114800" cy="1758950"/>
            <a:chOff x="6096000" y="1981200"/>
            <a:chExt cx="4114800" cy="17589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8859" y="2362200"/>
              <a:ext cx="1632741" cy="137795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6400800" y="30480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96000" y="19812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Built</a:t>
              </a: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924800" y="2870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077200" y="28194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229600" y="2743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305800" y="2667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153400" y="2743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001000" y="28194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848600" y="2895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0" y="3810000"/>
            <a:ext cx="4114800" cy="2667000"/>
            <a:chOff x="5181600" y="3810000"/>
            <a:chExt cx="4114800" cy="2667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200" y="4675431"/>
              <a:ext cx="3124200" cy="1801569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rot="5400000">
              <a:off x="7735094" y="4228306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81600" y="43434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DEPLOYED</a:t>
              </a:r>
              <a:endParaRPr lang="en-US" dirty="0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rot="10800000">
            <a:off x="5029200" y="44196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084705" y="4648200"/>
            <a:ext cx="4554095" cy="2115595"/>
            <a:chOff x="1084705" y="4648200"/>
            <a:chExt cx="4554095" cy="2115595"/>
          </a:xfrm>
        </p:grpSpPr>
        <p:sp>
          <p:nvSpPr>
            <p:cNvPr id="35" name="Left Arrow 34"/>
            <p:cNvSpPr/>
            <p:nvPr/>
          </p:nvSpPr>
          <p:spPr>
            <a:xfrm>
              <a:off x="4038600" y="5105400"/>
              <a:ext cx="1600200" cy="838200"/>
            </a:xfrm>
            <a:prstGeom prst="leftArrow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000" y="5486400"/>
              <a:ext cx="1211604" cy="12192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4705" y="4648200"/>
              <a:ext cx="1277495" cy="7937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4600" y="4648200"/>
              <a:ext cx="1524000" cy="21155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32" y="838200"/>
            <a:ext cx="2420815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18421"/>
          <a:stretch>
            <a:fillRect/>
          </a:stretch>
        </p:blipFill>
        <p:spPr>
          <a:xfrm>
            <a:off x="4410044" y="838200"/>
            <a:ext cx="4285088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r="30527" b="40368"/>
          <a:stretch>
            <a:fillRect/>
          </a:stretch>
        </p:blipFill>
        <p:spPr>
          <a:xfrm>
            <a:off x="4427932" y="3581400"/>
            <a:ext cx="42672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581400"/>
            <a:ext cx="3961438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71" y="838200"/>
            <a:ext cx="1509861" cy="2679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5400" y="228600"/>
            <a:ext cx="648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science interactions enabled through social network tools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03196"/>
            <a:ext cx="9144000" cy="70788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Support EPE IO community which provides </a:t>
            </a:r>
            <a:r>
              <a:rPr lang="en-US" sz="2000" dirty="0" smtClean="0">
                <a:latin typeface="Comic Sans MS"/>
                <a:cs typeface="Comic Sans MS"/>
              </a:rPr>
              <a:t>the community in which joint efforts can lead to the development of new educational infrastructure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073" y="1218859"/>
            <a:ext cx="7670799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Comic Sans MS"/>
                <a:cs typeface="Comic Sans MS"/>
              </a:rPr>
              <a:t>Building Curricula: Communication Ocean Sciences</a:t>
            </a:r>
          </a:p>
          <a:p>
            <a:pPr algn="ctr"/>
            <a:r>
              <a:rPr lang="en-US" sz="2400" i="1" dirty="0" smtClean="0">
                <a:latin typeface="Comic Sans MS"/>
                <a:cs typeface="Comic Sans MS"/>
              </a:rPr>
              <a:t>Focuses in theoretical and practical aspects of how people learn.</a:t>
            </a:r>
            <a:endParaRPr lang="en-US" sz="2400" i="1" dirty="0">
              <a:latin typeface="Comic Sans MS"/>
              <a:cs typeface="Comic Sans MS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493682" y="3020423"/>
            <a:ext cx="3972989" cy="2836435"/>
            <a:chOff x="4332143" y="2861320"/>
            <a:chExt cx="3972989" cy="2836435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502275" y="2861320"/>
              <a:ext cx="16201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Invitation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4332143" y="4854458"/>
              <a:ext cx="17928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Application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6361113" y="3724923"/>
              <a:ext cx="18424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Exploration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754107" y="4866758"/>
              <a:ext cx="155102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Concept</a:t>
              </a:r>
              <a:r>
                <a:rPr lang="en-US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pPr algn="l"/>
              <a:r>
                <a:rPr lang="en-US" sz="24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Invention</a:t>
              </a:r>
              <a:endPara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78325" y="3705870"/>
              <a:ext cx="16789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Reflection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10667" y="3322985"/>
              <a:ext cx="591608" cy="382885"/>
            </a:xfrm>
            <a:prstGeom prst="straightConnector1">
              <a:avLst/>
            </a:prstGeom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122430" y="3274418"/>
              <a:ext cx="514503" cy="450505"/>
            </a:xfrm>
            <a:prstGeom prst="straightConnector1">
              <a:avLst/>
            </a:prstGeom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7236163" y="4561795"/>
              <a:ext cx="686923" cy="1588"/>
            </a:xfrm>
            <a:prstGeom prst="straightConnector1">
              <a:avLst/>
            </a:prstGeom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>
              <a:off x="6129407" y="5092321"/>
              <a:ext cx="573901" cy="3"/>
            </a:xfrm>
            <a:prstGeom prst="straightConnector1">
              <a:avLst/>
            </a:prstGeom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V="1">
              <a:off x="4591807" y="4505447"/>
              <a:ext cx="639307" cy="1588"/>
            </a:xfrm>
            <a:prstGeom prst="straightConnector1">
              <a:avLst/>
            </a:prstGeom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18" descr="week5 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336" y="2685159"/>
            <a:ext cx="2667000" cy="2000250"/>
          </a:xfrm>
          <a:prstGeom prst="rect">
            <a:avLst/>
          </a:prstGeom>
          <a:noFill/>
        </p:spPr>
      </p:pic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5329" y="4834990"/>
            <a:ext cx="1789036" cy="13435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6" name="Picture 9" descr="week7%200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85" y="4818057"/>
            <a:ext cx="1790247" cy="1343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7" y="25396"/>
            <a:ext cx="8424333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Why else do we need this? Scientists are dedicated and committed; however  often are, at best, </a:t>
            </a:r>
            <a:r>
              <a:rPr lang="en-US" sz="2400" u="sng" dirty="0" smtClean="0">
                <a:latin typeface="Comic Sans MS"/>
                <a:cs typeface="Comic Sans MS"/>
              </a:rPr>
              <a:t>challenged</a:t>
            </a:r>
            <a:r>
              <a:rPr lang="en-US" sz="2400" dirty="0" smtClean="0">
                <a:latin typeface="Comic Sans MS"/>
                <a:cs typeface="Comic Sans MS"/>
              </a:rPr>
              <a:t> to tell of their journey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183" y="915010"/>
            <a:ext cx="23893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Scientist humor has 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selective appeal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4471" y="16243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Their outreach does not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play well with wider 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community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7728" y="98274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Often we are unaware</a:t>
            </a: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of how others perceive us.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6429610" y="1567522"/>
            <a:ext cx="1949722" cy="2626660"/>
            <a:chOff x="6624351" y="1567522"/>
            <a:chExt cx="1949722" cy="26266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3981" y="2105032"/>
              <a:ext cx="1401450" cy="20891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24351" y="1567522"/>
              <a:ext cx="194972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Right now I think I</a:t>
              </a:r>
            </a:p>
            <a:p>
              <a:pPr algn="ctr"/>
              <a:r>
                <a:rPr lang="en-US" sz="15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am this to you</a:t>
              </a:r>
              <a:endParaRPr lang="en-US" sz="15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94180" y="4171193"/>
            <a:ext cx="3065150" cy="2192374"/>
            <a:chOff x="5994180" y="4171193"/>
            <a:chExt cx="3065150" cy="21923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t="8568"/>
            <a:stretch>
              <a:fillRect/>
            </a:stretch>
          </p:blipFill>
          <p:spPr>
            <a:xfrm>
              <a:off x="6078850" y="4453471"/>
              <a:ext cx="2804583" cy="191009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94180" y="4171193"/>
              <a:ext cx="30651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FF6600"/>
                  </a:solidFill>
                  <a:latin typeface="Comic Sans MS"/>
                  <a:cs typeface="Comic Sans MS"/>
                </a:rPr>
                <a:t>Right now you are seeing this</a:t>
              </a:r>
              <a:endParaRPr lang="en-US" sz="1500" dirty="0">
                <a:solidFill>
                  <a:srgbClr val="FF66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6848" y="1499786"/>
            <a:ext cx="2607416" cy="3209114"/>
            <a:chOff x="196848" y="1499786"/>
            <a:chExt cx="2607416" cy="32091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rcRect t="1402"/>
            <a:stretch>
              <a:fillRect/>
            </a:stretch>
          </p:blipFill>
          <p:spPr>
            <a:xfrm>
              <a:off x="196848" y="1499786"/>
              <a:ext cx="2607416" cy="26053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8739" y="4062569"/>
              <a:ext cx="20495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6600"/>
                  </a:solidFill>
                </a:rPr>
                <a:t>My entry to Rutgers</a:t>
              </a:r>
            </a:p>
            <a:p>
              <a:pPr algn="ctr"/>
              <a:r>
                <a:rPr lang="en-US" dirty="0" smtClean="0">
                  <a:solidFill>
                    <a:srgbClr val="FF6600"/>
                  </a:solidFill>
                </a:rPr>
                <a:t>Comedy Night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253324" y="2455328"/>
            <a:ext cx="2517246" cy="3482664"/>
            <a:chOff x="3253324" y="2455328"/>
            <a:chExt cx="2517246" cy="34826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3324" y="2455328"/>
              <a:ext cx="2517246" cy="283633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25242" y="5291661"/>
              <a:ext cx="17235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6600"/>
                  </a:solidFill>
                </a:rPr>
                <a:t>My entry to NYC</a:t>
              </a:r>
            </a:p>
            <a:p>
              <a:pPr algn="ctr"/>
              <a:r>
                <a:rPr lang="en-US" dirty="0" smtClean="0">
                  <a:solidFill>
                    <a:srgbClr val="FF6600"/>
                  </a:solidFill>
                </a:rPr>
                <a:t>fashion week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t="12222" b="13333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/>
            <a:r>
              <a:rPr lang="en-US" sz="1600">
                <a:latin typeface="Gill Sans" charset="0"/>
              </a:rPr>
              <a:t>The CI integration strategy is based on messaging and service-orientation. </a:t>
            </a:r>
          </a:p>
          <a:p>
            <a:pPr marL="457200" indent="-457200" algn="l">
              <a:buFont typeface="Arial" charset="0"/>
              <a:buAutoNum type="arabicParenR"/>
            </a:pPr>
            <a:r>
              <a:rPr lang="en-US" sz="1600">
                <a:latin typeface="Gill Sans" charset="0"/>
              </a:rPr>
              <a:t>A high-performance message exchange provides a communication conduit with dynamic routing and interception capabilities for all interacting elements of the system-of-systems. </a:t>
            </a:r>
          </a:p>
          <a:p>
            <a:pPr marL="457200" indent="-457200" algn="l"/>
            <a:r>
              <a:rPr lang="en-US" sz="1600">
                <a:latin typeface="Gill Sans" charset="0"/>
              </a:rPr>
              <a:t>2)     Service-orientation manages and maintain is applications in a heterogeneous distributed system. All functional capabilities and resources represent themselves as services with defined service access protocols based on message exchange. Services are independent of implementation technologies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Science Community Workshop 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A531-7311-C749-AF8D-CA9E3C16EBD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12222" b="12222"/>
          <a:stretch>
            <a:fillRect/>
          </a:stretch>
        </p:blipFill>
        <p:spPr bwMode="auto">
          <a:xfrm>
            <a:off x="0" y="838200"/>
            <a:ext cx="91440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2514600" cy="2966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91000"/>
            <a:ext cx="2438400" cy="1847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00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WHERE DID THE CYBER REQUIREMENTS COME FROM?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285" y="4038600"/>
            <a:ext cx="5323715" cy="198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0" y="1219200"/>
            <a:ext cx="434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Close to 20 workshops spanning numerical modeling,  infrastructure management, system architecture, through  to education/outreach.  These resulted in the system design. That was rigorously reviewed during PDR, CDR, and FDR. Involved well over 200 people from the ocean science, engineering and computer science communities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8600" y="0"/>
            <a:ext cx="8686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Gill Sans" charset="0"/>
              </a:rPr>
              <a:t>The CI Capability Container provides all essential infrastructure elements and selected deployment-specific application support. Capability containers can be deployed wherever CI-integrated resources are required across the observatory network, and can be adapted to available </a:t>
            </a:r>
            <a:r>
              <a:rPr lang="en-US" sz="1600" dirty="0" smtClean="0">
                <a:latin typeface="Gill Sans" charset="0"/>
              </a:rPr>
              <a:t>resources and </a:t>
            </a:r>
            <a:r>
              <a:rPr lang="en-US" sz="1600" dirty="0">
                <a:latin typeface="Gill Sans" charset="0"/>
              </a:rPr>
              <a:t>their environment.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406" y="6059269"/>
            <a:ext cx="8640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Translation:  The software is a self contained package.  It is capable of upgrades. </a:t>
            </a:r>
          </a:p>
          <a:p>
            <a:pPr algn="ctr"/>
            <a:r>
              <a:rPr lang="en-US" dirty="0" smtClean="0"/>
              <a:t>It can be deployed on instruments, to shore side facilities.</a:t>
            </a:r>
            <a:endParaRPr lang="en-US" dirty="0"/>
          </a:p>
        </p:txBody>
      </p:sp>
      <p:pic>
        <p:nvPicPr>
          <p:cNvPr id="6" name="Picture 5" descr="code-obfuscation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296400" cy="4648200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828800" y="1066800"/>
          <a:ext cx="5051425" cy="4991100"/>
        </p:xfrm>
        <a:graphic>
          <a:graphicData uri="http://schemas.openxmlformats.org/presentationml/2006/ole">
            <p:oleObj spid="_x0000_s70658" name="Document" r:id="rId4" imgW="3213100" imgH="31750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tle 2"/>
          <p:cNvPicPr>
            <a:picLocks noGrp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-65088"/>
            <a:ext cx="7023100" cy="598488"/>
          </a:xfr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8600" y="533400"/>
            <a:ext cx="8686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Gill Sans" charset="0"/>
              </a:rPr>
              <a:t>The CI Capability Container provides all essential infrastructure elements and selected deployment-specific application support. Capability containers can be deployed wherever CI-integrated resources are required across the observatory network, and can be adapted to available resources</a:t>
            </a:r>
          </a:p>
          <a:p>
            <a:r>
              <a:rPr lang="en-US" sz="1600">
                <a:latin typeface="Gill Sans" charset="0"/>
              </a:rPr>
              <a:t>and their environment.</a:t>
            </a:r>
          </a:p>
        </p:txBody>
      </p:sp>
      <p:pic>
        <p:nvPicPr>
          <p:cNvPr id="5" name="Picture 1026"/>
          <p:cNvPicPr>
            <a:picLocks noChangeAspect="1" noChangeArrowheads="1"/>
          </p:cNvPicPr>
          <p:nvPr/>
        </p:nvPicPr>
        <p:blipFill>
          <a:blip r:embed="rId4"/>
          <a:srcRect t="12222" b="13333"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438400" y="914400"/>
            <a:ext cx="426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How will CI help me?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t="12222" b="13333"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Science Community Workshop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EA5A-D9E5-1448-8C72-983D5F06A80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1219200"/>
            <a:ext cx="10024533" cy="563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1524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 scientists form a distributed team to study earthquake modulation of seafloor biota. They use the cyber tools to form a social network to design experiments, explore data, and publish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8071</TotalTime>
  <Words>894</Words>
  <Application>Microsoft Macintosh PowerPoint</Application>
  <PresentationFormat>On-screen Show (4:3)</PresentationFormat>
  <Paragraphs>105</Paragraphs>
  <Slides>27</Slides>
  <Notes>8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Custom Design</vt:lpstr>
      <vt:lpstr>MacintoshHD:Users:alan:Desktop:Oceans09-ver_04.doc!OLE_LINK2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Ferlaino</dc:creator>
  <cp:lastModifiedBy>Oscar Schofield</cp:lastModifiedBy>
  <cp:revision>174</cp:revision>
  <dcterms:created xsi:type="dcterms:W3CDTF">2010-04-30T14:58:57Z</dcterms:created>
  <dcterms:modified xsi:type="dcterms:W3CDTF">2010-04-30T15:17:48Z</dcterms:modified>
</cp:coreProperties>
</file>