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0"/>
  </p:notesMasterIdLst>
  <p:sldIdLst>
    <p:sldId id="296" r:id="rId2"/>
    <p:sldId id="310" r:id="rId3"/>
    <p:sldId id="331" r:id="rId4"/>
    <p:sldId id="307" r:id="rId5"/>
    <p:sldId id="326" r:id="rId6"/>
    <p:sldId id="329" r:id="rId7"/>
    <p:sldId id="330" r:id="rId8"/>
    <p:sldId id="312" r:id="rId9"/>
    <p:sldId id="257" r:id="rId10"/>
    <p:sldId id="256" r:id="rId11"/>
    <p:sldId id="282" r:id="rId12"/>
    <p:sldId id="280" r:id="rId13"/>
    <p:sldId id="332" r:id="rId14"/>
    <p:sldId id="335" r:id="rId15"/>
    <p:sldId id="291" r:id="rId16"/>
    <p:sldId id="320" r:id="rId17"/>
    <p:sldId id="321" r:id="rId18"/>
    <p:sldId id="322" r:id="rId19"/>
    <p:sldId id="323" r:id="rId20"/>
    <p:sldId id="324" r:id="rId21"/>
    <p:sldId id="325" r:id="rId22"/>
    <p:sldId id="287" r:id="rId23"/>
    <p:sldId id="336" r:id="rId24"/>
    <p:sldId id="289" r:id="rId25"/>
    <p:sldId id="288" r:id="rId26"/>
    <p:sldId id="337" r:id="rId27"/>
    <p:sldId id="290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156" autoAdjust="0"/>
    <p:restoredTop sz="93115" autoAdjust="0"/>
  </p:normalViewPr>
  <p:slideViewPr>
    <p:cSldViewPr snapToGrid="0" snapToObjects="1">
      <p:cViewPr>
        <p:scale>
          <a:sx n="150" d="100"/>
          <a:sy n="150" d="100"/>
        </p:scale>
        <p:origin x="-14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EFFF-5D80-8942-89F8-E256CA87069E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EE086-5D61-154E-AF47-86F81FF567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EE086-5D61-154E-AF47-86F81FF567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8EE983-94A6-2842-8F76-28FCBD8B01D8}" type="slidenum">
              <a:rPr lang="en-US"/>
              <a:pPr/>
              <a:t>5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00FF"/>
            </a:gs>
            <a:gs pos="100000">
              <a:srgbClr val="000000"/>
            </a:gs>
          </a:gsLst>
          <a:lin ang="57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3B54-ADDF-7040-8C98-CF16071B4100}" type="datetimeFigureOut">
              <a:rPr lang="en-US" smtClean="0"/>
              <a:pPr/>
              <a:t>2/23/10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546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0132" y="1811867"/>
            <a:ext cx="8619067" cy="366254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Observations of Storm Response and Sediment Transport on the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Middle Atlantic Bight Continental Shelf</a:t>
            </a:r>
          </a:p>
          <a:p>
            <a:pPr algn="ctr"/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"/>
              <a:cs typeface="Gill Sans"/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Scott Glenn, Hugh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Roarty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,  Josh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Kohut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, Travis Miles, John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Kerfoot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, Oscar Schofield  (Rutgers University)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&amp;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Wendell Brown (UMass), Larry Atkinson (ODU),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Bill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Boicourt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UMaryland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/>
                <a:cs typeface="Gill Sans"/>
              </a:rPr>
              <a:t>)</a:t>
            </a: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3399" y="5917640"/>
            <a:ext cx="1532681" cy="6218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8100" dir="2700000" sx="103000" sy="103000" algn="tl" rotWithShape="0">
              <a:srgbClr val="808080">
                <a:alpha val="2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5814296"/>
            <a:ext cx="1600200" cy="72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sx="103000" sy="103000" algn="tl" rotWithShape="0">
              <a:srgbClr val="808080">
                <a:alpha val="25000"/>
              </a:srgbClr>
            </a:outerShdw>
          </a:effectLst>
        </p:spPr>
      </p:pic>
      <p:pic>
        <p:nvPicPr>
          <p:cNvPr id="10" name="Picture 9" descr="Screen shot 2010-02-08 at 5.23.44 AM.png"/>
          <p:cNvPicPr>
            <a:picLocks noChangeAspect="1"/>
          </p:cNvPicPr>
          <p:nvPr/>
        </p:nvPicPr>
        <p:blipFill>
          <a:blip r:embed="rId6"/>
          <a:srcRect l="1595" t="7177" r="72118" b="57862"/>
          <a:stretch>
            <a:fillRect/>
          </a:stretch>
        </p:blipFill>
        <p:spPr>
          <a:xfrm>
            <a:off x="4667951" y="5814296"/>
            <a:ext cx="1507067" cy="1043704"/>
          </a:xfrm>
          <a:prstGeom prst="rect">
            <a:avLst/>
          </a:prstGeom>
        </p:spPr>
      </p:pic>
      <p:pic>
        <p:nvPicPr>
          <p:cNvPr id="11" name="Picture 10" descr="Screen shot 2010-02-08 at 5.23.44 AM.png"/>
          <p:cNvPicPr>
            <a:picLocks noChangeAspect="1"/>
          </p:cNvPicPr>
          <p:nvPr/>
        </p:nvPicPr>
        <p:blipFill>
          <a:blip r:embed="rId6"/>
          <a:srcRect l="17665" t="62621" r="26968"/>
          <a:stretch>
            <a:fillRect/>
          </a:stretch>
        </p:blipFill>
        <p:spPr>
          <a:xfrm>
            <a:off x="6175018" y="5814296"/>
            <a:ext cx="2968982" cy="1043704"/>
          </a:xfrm>
          <a:prstGeom prst="rect">
            <a:avLst/>
          </a:prstGeom>
        </p:spPr>
      </p:pic>
      <p:pic>
        <p:nvPicPr>
          <p:cNvPr id="13" name="Picture 47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6080" y="5607058"/>
            <a:ext cx="1303337" cy="125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LAST_track.png"/>
          <p:cNvPicPr>
            <a:picLocks noChangeAspect="1"/>
          </p:cNvPicPr>
          <p:nvPr/>
        </p:nvPicPr>
        <p:blipFill>
          <a:blip r:embed="rId2"/>
          <a:srcRect l="9721" r="6432" b="4199"/>
          <a:stretch>
            <a:fillRect/>
          </a:stretch>
        </p:blipFill>
        <p:spPr>
          <a:xfrm>
            <a:off x="1473200" y="971447"/>
            <a:ext cx="6180667" cy="564948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0800000">
            <a:off x="4402668" y="3725334"/>
            <a:ext cx="728133" cy="3894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63069" y="3996271"/>
            <a:ext cx="78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MVCO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334936" y="4571999"/>
            <a:ext cx="728133" cy="3894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63069" y="4859869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Storm 1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049600" y="4976800"/>
            <a:ext cx="504801" cy="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41216" y="5229202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Storm 2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Martha’s Vineyard Coastal Observatory Storms – October 9 &amp; 13, 2005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8_d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0" y="5023676"/>
            <a:ext cx="7789333" cy="1709258"/>
          </a:xfrm>
          <a:prstGeom prst="rect">
            <a:avLst/>
          </a:prstGeom>
        </p:spPr>
      </p:pic>
      <p:pic>
        <p:nvPicPr>
          <p:cNvPr id="3" name="Picture 2" descr="ru08_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0" y="3280792"/>
            <a:ext cx="7789333" cy="1709258"/>
          </a:xfrm>
          <a:prstGeom prst="rect">
            <a:avLst/>
          </a:prstGeom>
        </p:spPr>
      </p:pic>
      <p:pic>
        <p:nvPicPr>
          <p:cNvPr id="4" name="Picture 3" descr="ru08_te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0" y="1537668"/>
            <a:ext cx="7789333" cy="1709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14" y="12474"/>
            <a:ext cx="8502640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The glider showed a transition in the </a:t>
            </a:r>
            <a:r>
              <a:rPr lang="en-US" sz="2400" dirty="0" err="1" smtClean="0">
                <a:solidFill>
                  <a:srgbClr val="FFFF00"/>
                </a:solidFill>
                <a:latin typeface="Gill Sans"/>
              </a:rPr>
              <a:t>hydrography</a:t>
            </a:r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 between the storms.  During storm 1, system was stratified.  This stratification was eroded by the second storm.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20583" y="1466760"/>
            <a:ext cx="954617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89133" y="1465262"/>
            <a:ext cx="1329267" cy="3086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2333" y="1111186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4083" y="1111186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2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08_bb4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0" y="4877399"/>
            <a:ext cx="7789333" cy="1709258"/>
          </a:xfrm>
          <a:prstGeom prst="rect">
            <a:avLst/>
          </a:prstGeom>
        </p:spPr>
      </p:pic>
      <p:pic>
        <p:nvPicPr>
          <p:cNvPr id="10" name="Picture 9" descr="ru08_bb66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0" y="1333420"/>
            <a:ext cx="7789333" cy="1710151"/>
          </a:xfrm>
          <a:prstGeom prst="rect">
            <a:avLst/>
          </a:prstGeom>
        </p:spPr>
      </p:pic>
      <p:pic>
        <p:nvPicPr>
          <p:cNvPr id="11" name="Picture 10" descr="ru08_ch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30" y="3107071"/>
            <a:ext cx="7789333" cy="17092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85100" y="4896449"/>
            <a:ext cx="338670" cy="19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ru08_bb660.png"/>
          <p:cNvPicPr>
            <a:picLocks noChangeAspect="1"/>
          </p:cNvPicPr>
          <p:nvPr/>
        </p:nvPicPr>
        <p:blipFill>
          <a:blip r:embed="rId3"/>
          <a:srcRect l="87907" r="7446"/>
          <a:stretch>
            <a:fillRect/>
          </a:stretch>
        </p:blipFill>
        <p:spPr>
          <a:xfrm>
            <a:off x="7711020" y="4873479"/>
            <a:ext cx="361950" cy="17101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529" y="-12700"/>
            <a:ext cx="814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1, </a:t>
            </a:r>
            <a:r>
              <a:rPr lang="en-US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, none of the material penetrates through the weak stratification.  Long period waves keep matter suspended.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229" y="520700"/>
            <a:ext cx="814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2, </a:t>
            </a:r>
            <a:r>
              <a:rPr lang="en-US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, throughout the water column, during both storms chlorophyll is not a major constituent.</a:t>
            </a:r>
          </a:p>
          <a:p>
            <a:pPr algn="ctr"/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746500" y="1244520"/>
            <a:ext cx="9779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51600" y="1242932"/>
            <a:ext cx="11811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08_bb6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7" y="4758267"/>
            <a:ext cx="7789333" cy="1710151"/>
          </a:xfrm>
          <a:prstGeom prst="rect">
            <a:avLst/>
          </a:prstGeom>
        </p:spPr>
      </p:pic>
      <p:pic>
        <p:nvPicPr>
          <p:cNvPr id="5" name="Picture 4" descr="ru08_log_dens_bb660_storm1_20051010T0000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61" y="466460"/>
            <a:ext cx="2891372" cy="3992847"/>
          </a:xfrm>
          <a:prstGeom prst="rect">
            <a:avLst/>
          </a:prstGeom>
        </p:spPr>
      </p:pic>
      <p:pic>
        <p:nvPicPr>
          <p:cNvPr id="6" name="Picture 5" descr="ru08_log_dens_bb660_storm2_20051013T02004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701" y="466460"/>
            <a:ext cx="2915888" cy="4026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Martha’s Vineyard Coastal Observatory Storms – October 9 &amp; 13, 2005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46600" y="3225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08_Downcast_residual_above17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4960"/>
            <a:ext cx="9144000" cy="2006520"/>
          </a:xfrm>
          <a:prstGeom prst="rect">
            <a:avLst/>
          </a:prstGeom>
        </p:spPr>
      </p:pic>
      <p:pic>
        <p:nvPicPr>
          <p:cNvPr id="5" name="Picture 4" descr="ru08_Downcast_residual_under17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1480"/>
            <a:ext cx="9144000" cy="20065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409266" y="5190066"/>
            <a:ext cx="1769534" cy="13377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22600" y="5190066"/>
            <a:ext cx="1769534" cy="13377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ru08_downcast_me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840534"/>
            <a:ext cx="9144001" cy="2004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Martha’s Vineyard Coastal Observatory Storms – October 9 &amp; 13, 2005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0332" y="6544736"/>
            <a:ext cx="2895600" cy="244475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Model/Observation agreement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5486400" y="1273175"/>
            <a:ext cx="23106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Observatory (simulated) data</a:t>
            </a:r>
          </a:p>
        </p:txBody>
      </p: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1295400" y="3635375"/>
            <a:ext cx="1177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Virtual Ocean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1219200" y="1196975"/>
            <a:ext cx="21361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Design, Testing and Deploy</a:t>
            </a:r>
          </a:p>
        </p:txBody>
      </p:sp>
      <p:cxnSp>
        <p:nvCxnSpPr>
          <p:cNvPr id="9" name="AutoShape 52"/>
          <p:cNvCxnSpPr>
            <a:cxnSpLocks noChangeShapeType="1"/>
          </p:cNvCxnSpPr>
          <p:nvPr/>
        </p:nvCxnSpPr>
        <p:spPr bwMode="auto">
          <a:xfrm>
            <a:off x="5410200" y="1620838"/>
            <a:ext cx="2400300" cy="479425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7848600" y="1676400"/>
            <a:ext cx="75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Models</a:t>
            </a:r>
          </a:p>
        </p:txBody>
      </p:sp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7620000" y="3665538"/>
            <a:ext cx="1450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Data Assimilation</a:t>
            </a:r>
          </a:p>
        </p:txBody>
      </p:sp>
      <p:cxnSp>
        <p:nvCxnSpPr>
          <p:cNvPr id="12" name="AutoShape 55"/>
          <p:cNvCxnSpPr>
            <a:cxnSpLocks noChangeShapeType="1"/>
          </p:cNvCxnSpPr>
          <p:nvPr/>
        </p:nvCxnSpPr>
        <p:spPr bwMode="auto">
          <a:xfrm rot="5400000">
            <a:off x="6542087" y="4649788"/>
            <a:ext cx="365125" cy="21717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5828611" y="5334000"/>
            <a:ext cx="7713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FF00"/>
                </a:solidFill>
              </a:rPr>
              <a:t>Data</a:t>
            </a:r>
          </a:p>
          <a:p>
            <a:pPr algn="ctr"/>
            <a:r>
              <a:rPr lang="en-US" sz="1400">
                <a:solidFill>
                  <a:srgbClr val="FFFF00"/>
                </a:solidFill>
              </a:rPr>
              <a:t>Analysis</a:t>
            </a:r>
          </a:p>
        </p:txBody>
      </p:sp>
      <p:sp>
        <p:nvSpPr>
          <p:cNvPr id="14" name="Text Box 59"/>
          <p:cNvSpPr txBox="1">
            <a:spLocks noChangeArrowheads="1"/>
          </p:cNvSpPr>
          <p:nvPr/>
        </p:nvSpPr>
        <p:spPr bwMode="auto">
          <a:xfrm>
            <a:off x="1066800" y="5997575"/>
            <a:ext cx="2223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Science Questions &amp; Drivers</a:t>
            </a: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7696200" y="3352800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6" name="AutoShape 62"/>
          <p:cNvCxnSpPr>
            <a:cxnSpLocks noChangeShapeType="1"/>
          </p:cNvCxnSpPr>
          <p:nvPr/>
        </p:nvCxnSpPr>
        <p:spPr bwMode="auto">
          <a:xfrm rot="10800000">
            <a:off x="1257300" y="5562600"/>
            <a:ext cx="2247900" cy="3556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8" name="Line 65"/>
          <p:cNvSpPr>
            <a:spLocks noChangeShapeType="1"/>
          </p:cNvSpPr>
          <p:nvPr/>
        </p:nvSpPr>
        <p:spPr bwMode="auto">
          <a:xfrm>
            <a:off x="605659" y="2346960"/>
            <a:ext cx="631108" cy="10058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1236768" y="2346960"/>
            <a:ext cx="668232" cy="10058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 flipH="1">
            <a:off x="457163" y="3352800"/>
            <a:ext cx="85385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 flipV="1">
            <a:off x="568535" y="234696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568535" y="2956560"/>
            <a:ext cx="0" cy="39624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304800" y="2743200"/>
            <a:ext cx="60945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00"/>
                </a:solidFill>
              </a:rPr>
              <a:t>~100 </a:t>
            </a:r>
            <a:r>
              <a:rPr lang="en-US" sz="1400" dirty="0" err="1">
                <a:solidFill>
                  <a:srgbClr val="FFFF00"/>
                </a:solidFill>
              </a:rPr>
              <a:t>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 flipH="1">
            <a:off x="605659" y="2346960"/>
            <a:ext cx="408364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Line 72"/>
          <p:cNvSpPr>
            <a:spLocks noChangeShapeType="1"/>
          </p:cNvSpPr>
          <p:nvPr/>
        </p:nvSpPr>
        <p:spPr bwMode="auto">
          <a:xfrm>
            <a:off x="1385264" y="2346960"/>
            <a:ext cx="51973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Text Box 73"/>
          <p:cNvSpPr txBox="1">
            <a:spLocks noChangeArrowheads="1"/>
          </p:cNvSpPr>
          <p:nvPr/>
        </p:nvSpPr>
        <p:spPr bwMode="auto">
          <a:xfrm>
            <a:off x="838458" y="2286000"/>
            <a:ext cx="54603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00"/>
                </a:solidFill>
              </a:rPr>
              <a:t>~3 km</a:t>
            </a:r>
          </a:p>
        </p:txBody>
      </p:sp>
      <p:sp>
        <p:nvSpPr>
          <p:cNvPr id="27" name="Line 74"/>
          <p:cNvSpPr>
            <a:spLocks noChangeShapeType="1"/>
          </p:cNvSpPr>
          <p:nvPr/>
        </p:nvSpPr>
        <p:spPr bwMode="auto">
          <a:xfrm flipV="1">
            <a:off x="1219200" y="3352800"/>
            <a:ext cx="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8" name="AutoShape 75"/>
          <p:cNvCxnSpPr>
            <a:cxnSpLocks noChangeShapeType="1"/>
          </p:cNvCxnSpPr>
          <p:nvPr/>
        </p:nvCxnSpPr>
        <p:spPr bwMode="auto">
          <a:xfrm rot="16200000">
            <a:off x="2315369" y="562769"/>
            <a:ext cx="284162" cy="24003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29" name="Text Box 86"/>
          <p:cNvSpPr txBox="1">
            <a:spLocks noChangeArrowheads="1"/>
          </p:cNvSpPr>
          <p:nvPr/>
        </p:nvSpPr>
        <p:spPr bwMode="auto">
          <a:xfrm>
            <a:off x="2133600" y="2057400"/>
            <a:ext cx="841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Sensor &amp;</a:t>
            </a:r>
          </a:p>
          <a:p>
            <a:r>
              <a:rPr lang="en-US" sz="1400">
                <a:solidFill>
                  <a:srgbClr val="FFFF00"/>
                </a:solidFill>
              </a:rPr>
              <a:t>Platform</a:t>
            </a:r>
          </a:p>
        </p:txBody>
      </p:sp>
      <p:cxnSp>
        <p:nvCxnSpPr>
          <p:cNvPr id="30" name="AutoShape 87"/>
          <p:cNvCxnSpPr>
            <a:cxnSpLocks noChangeShapeType="1"/>
          </p:cNvCxnSpPr>
          <p:nvPr/>
        </p:nvCxnSpPr>
        <p:spPr bwMode="auto">
          <a:xfrm>
            <a:off x="5410200" y="1620838"/>
            <a:ext cx="228600" cy="4297362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rgbClr val="FFFF00"/>
            </a:solidFill>
            <a:prstDash val="dash"/>
            <a:miter lim="800000"/>
            <a:headEnd/>
            <a:tailEnd type="triangle" w="med" len="med"/>
          </a:ln>
        </p:spPr>
      </p:cxnSp>
      <p:sp>
        <p:nvSpPr>
          <p:cNvPr id="31" name="Text Box 88"/>
          <p:cNvSpPr txBox="1">
            <a:spLocks noChangeArrowheads="1"/>
          </p:cNvSpPr>
          <p:nvPr/>
        </p:nvSpPr>
        <p:spPr bwMode="auto">
          <a:xfrm>
            <a:off x="5638800" y="6019800"/>
            <a:ext cx="3045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Data Synthesis: Nowcast &amp; Data Impact</a:t>
            </a:r>
          </a:p>
        </p:txBody>
      </p:sp>
      <p:pic>
        <p:nvPicPr>
          <p:cNvPr id="32" name="Picture 34" descr="glider-surface.jpg"/>
          <p:cNvPicPr>
            <a:picLocks noChangeAspect="1"/>
          </p:cNvPicPr>
          <p:nvPr/>
        </p:nvPicPr>
        <p:blipFill>
          <a:blip r:embed="rId2"/>
          <a:srcRect l="11905" t="25322" r="7143" b="29660"/>
          <a:stretch>
            <a:fillRect/>
          </a:stretch>
        </p:blipFill>
        <p:spPr bwMode="auto">
          <a:xfrm>
            <a:off x="381000" y="1752600"/>
            <a:ext cx="1676400" cy="55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7" descr="hf_nyhops_110812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038600"/>
            <a:ext cx="2057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 descr="ru05_ensemble1_20091110.jpg"/>
          <p:cNvPicPr>
            <a:picLocks noChangeAspect="1"/>
          </p:cNvPicPr>
          <p:nvPr/>
        </p:nvPicPr>
        <p:blipFill>
          <a:blip r:embed="rId4"/>
          <a:srcRect l="40556" t="56667" r="29395" b="3333"/>
          <a:stretch>
            <a:fillRect/>
          </a:stretch>
        </p:blipFill>
        <p:spPr bwMode="auto">
          <a:xfrm>
            <a:off x="3505200" y="47244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 descr="CM Capture 1.png"/>
          <p:cNvPicPr>
            <a:picLocks noChangeAspect="1"/>
          </p:cNvPicPr>
          <p:nvPr/>
        </p:nvPicPr>
        <p:blipFill>
          <a:blip r:embed="rId5"/>
          <a:srcRect l="22501" t="17261" r="11667" b="18135"/>
          <a:stretch>
            <a:fillRect/>
          </a:stretch>
        </p:blipFill>
        <p:spPr bwMode="auto">
          <a:xfrm>
            <a:off x="3657600" y="1020763"/>
            <a:ext cx="17526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 descr="curve_fitt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4114800"/>
            <a:ext cx="19415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 descr="NYHOPS_1109.jpg"/>
          <p:cNvPicPr>
            <a:picLocks noChangeAspect="1"/>
          </p:cNvPicPr>
          <p:nvPr/>
        </p:nvPicPr>
        <p:blipFill>
          <a:blip r:embed="rId7"/>
          <a:srcRect l="15625" t="9721" r="14583" b="19444"/>
          <a:stretch>
            <a:fillRect/>
          </a:stretch>
        </p:blipFill>
        <p:spPr bwMode="auto">
          <a:xfrm>
            <a:off x="7086600" y="2146300"/>
            <a:ext cx="16859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IDA Storm Nov 10 2009</a:t>
            </a:r>
          </a:p>
        </p:txBody>
      </p:sp>
      <p:pic>
        <p:nvPicPr>
          <p:cNvPr id="28675" name="Picture 3" descr="sfcplot_sm_20091110.gif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8006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vec_10-Nov-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IDA Storm Nov 11 2009</a:t>
            </a:r>
          </a:p>
        </p:txBody>
      </p:sp>
      <p:pic>
        <p:nvPicPr>
          <p:cNvPr id="29699" name="Picture 4" descr="sfcplot_sm_2009111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vec_Nov.11,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IDA Storm Nov 12 2009</a:t>
            </a:r>
          </a:p>
        </p:txBody>
      </p:sp>
      <p:pic>
        <p:nvPicPr>
          <p:cNvPr id="30723" name="Picture 4" descr="sfcplot_sm_200911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vec_Nov.12,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IDA Storm Nov 13 2009</a:t>
            </a:r>
          </a:p>
        </p:txBody>
      </p:sp>
      <p:pic>
        <p:nvPicPr>
          <p:cNvPr id="31747" name="Picture 4" descr="sfcplot_sm_2009111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vec_Nov.13,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0-02-22 at 8.13.0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28941" cy="3993615"/>
          </a:xfrm>
          <a:prstGeom prst="rect">
            <a:avLst/>
          </a:prstGeom>
        </p:spPr>
      </p:pic>
      <p:pic>
        <p:nvPicPr>
          <p:cNvPr id="5" name="Picture 4" descr="Screen shot 2010-02-22 at 8.13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07" y="3039532"/>
            <a:ext cx="5100495" cy="3818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8942" y="1839203"/>
            <a:ext cx="3815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From </a:t>
            </a:r>
            <a:r>
              <a:rPr lang="en-US" u="sng" dirty="0" smtClean="0">
                <a:solidFill>
                  <a:srgbClr val="FFFFFF"/>
                </a:solidFill>
              </a:rPr>
              <a:t>John Warner</a:t>
            </a:r>
            <a:r>
              <a:rPr lang="en-US" dirty="0" smtClean="0">
                <a:solidFill>
                  <a:srgbClr val="FFFFFF"/>
                </a:solidFill>
              </a:rPr>
              <a:t>, Jeff List, Rob </a:t>
            </a:r>
            <a:r>
              <a:rPr lang="en-US" dirty="0" err="1" smtClean="0">
                <a:solidFill>
                  <a:srgbClr val="FFFFFF"/>
                </a:solidFill>
              </a:rPr>
              <a:t>Thieler</a:t>
            </a:r>
            <a:r>
              <a:rPr lang="en-US" dirty="0" smtClean="0">
                <a:solidFill>
                  <a:srgbClr val="FFFFFF"/>
                </a:solidFill>
              </a:rPr>
              <a:t>, Brandy Armstrong, </a:t>
            </a:r>
            <a:r>
              <a:rPr lang="en-US" dirty="0" err="1" smtClean="0">
                <a:solidFill>
                  <a:srgbClr val="FFFFFF"/>
                </a:solidFill>
              </a:rPr>
              <a:t>Ruoying</a:t>
            </a:r>
            <a:r>
              <a:rPr lang="en-US" dirty="0" smtClean="0">
                <a:solidFill>
                  <a:srgbClr val="FFFFFF"/>
                </a:solidFill>
              </a:rPr>
              <a:t> He, Joseph </a:t>
            </a:r>
            <a:r>
              <a:rPr lang="en-US" dirty="0" err="1" smtClean="0">
                <a:solidFill>
                  <a:srgbClr val="FFFFFF"/>
                </a:solidFill>
              </a:rPr>
              <a:t>Zambon</a:t>
            </a:r>
            <a:r>
              <a:rPr lang="en-US" dirty="0" smtClean="0">
                <a:solidFill>
                  <a:srgbClr val="FFFFFF"/>
                </a:solidFill>
              </a:rPr>
              <a:t>,  USGS &amp; NCSU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8941" y="0"/>
            <a:ext cx="381505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USGS/NCSU Coupled Ocean-Atmosphere-Wave-Sediment Transport (COAWST) Modeling System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uses the NOPP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Community Sediment Transport Modeling System (CSTMS) (</a:t>
            </a:r>
            <a:r>
              <a:rPr lang="en-US" dirty="0" err="1" smtClean="0">
                <a:solidFill>
                  <a:srgbClr val="FFFF00"/>
                </a:solidFill>
              </a:rPr>
              <a:t>cstms.org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8" name="Picture 7" descr="Screen shot 2010-02-22 at 8.3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3" y="4124732"/>
            <a:ext cx="2171700" cy="1011604"/>
          </a:xfrm>
          <a:prstGeom prst="rect">
            <a:avLst/>
          </a:prstGeom>
        </p:spPr>
      </p:pic>
      <p:pic>
        <p:nvPicPr>
          <p:cNvPr id="9" name="Picture 8" descr="Screen shot 2010-02-22 at 8.34.5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19669"/>
            <a:ext cx="1905823" cy="1259936"/>
          </a:xfrm>
          <a:prstGeom prst="rect">
            <a:avLst/>
          </a:prstGeom>
        </p:spPr>
      </p:pic>
      <p:pic>
        <p:nvPicPr>
          <p:cNvPr id="10" name="Picture 9" descr="Screen shot 2010-02-22 at 8.35.1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22" y="5211729"/>
            <a:ext cx="1933511" cy="1267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IDA Storm Nov 14 2009</a:t>
            </a:r>
          </a:p>
        </p:txBody>
      </p:sp>
      <p:pic>
        <p:nvPicPr>
          <p:cNvPr id="32771" name="Picture 4" descr="sfcplot_sm_20091114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4800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vec_Nov.14,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IDA Storm Nov 15 2009</a:t>
            </a:r>
          </a:p>
        </p:txBody>
      </p:sp>
      <p:pic>
        <p:nvPicPr>
          <p:cNvPr id="33795" name="Picture 4" descr="sfcplot_sm_2009111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92275"/>
            <a:ext cx="48006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vec_Nov.15,2009a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6400"/>
            <a:ext cx="43434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911120800rawhfrwstdmed-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86" y="651933"/>
            <a:ext cx="2799834" cy="2548467"/>
          </a:xfrm>
          <a:prstGeom prst="rect">
            <a:avLst/>
          </a:prstGeom>
        </p:spPr>
      </p:pic>
      <p:pic>
        <p:nvPicPr>
          <p:cNvPr id="11" name="Picture 10" descr="0911121700rawhfrwstdm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898" y="651933"/>
            <a:ext cx="2799834" cy="2548467"/>
          </a:xfrm>
          <a:prstGeom prst="rect">
            <a:avLst/>
          </a:prstGeom>
        </p:spPr>
      </p:pic>
      <p:pic>
        <p:nvPicPr>
          <p:cNvPr id="13" name="Picture 12" descr="ru21_091030t1632_091112t2232_osse_zcur_m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19" y="3414443"/>
            <a:ext cx="3848235" cy="2888742"/>
          </a:xfrm>
          <a:prstGeom prst="rect">
            <a:avLst/>
          </a:prstGeom>
        </p:spPr>
      </p:pic>
      <p:pic>
        <p:nvPicPr>
          <p:cNvPr id="16" name="Picture 15" descr="OSSE_tra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258" y="3414443"/>
            <a:ext cx="3683005" cy="288874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16200000" flipV="1">
            <a:off x="6172862" y="5631083"/>
            <a:ext cx="240728" cy="682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72067" y="5662075"/>
            <a:ext cx="143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NOAA buoy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94522" y="4631460"/>
            <a:ext cx="736600" cy="6486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50111" y="4888086"/>
            <a:ext cx="80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Storm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009waveheight2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8660"/>
            <a:ext cx="9144000" cy="2009670"/>
          </a:xfrm>
          <a:prstGeom prst="rect">
            <a:avLst/>
          </a:prstGeom>
        </p:spPr>
      </p:pic>
      <p:pic>
        <p:nvPicPr>
          <p:cNvPr id="3" name="Picture 2" descr="44009windspeed20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1091"/>
            <a:ext cx="9144000" cy="2007569"/>
          </a:xfrm>
          <a:prstGeom prst="rect">
            <a:avLst/>
          </a:prstGeom>
        </p:spPr>
      </p:pic>
      <p:pic>
        <p:nvPicPr>
          <p:cNvPr id="4" name="Picture 3" descr="44009bottomorbital200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48330"/>
            <a:ext cx="9144000" cy="200967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5_d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4783673"/>
            <a:ext cx="7933267" cy="1741752"/>
          </a:xfrm>
          <a:prstGeom prst="rect">
            <a:avLst/>
          </a:prstGeom>
        </p:spPr>
      </p:pic>
      <p:pic>
        <p:nvPicPr>
          <p:cNvPr id="4" name="Picture 3" descr="ru05_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" y="2958179"/>
            <a:ext cx="7933267" cy="1741752"/>
          </a:xfrm>
          <a:prstGeom prst="rect">
            <a:avLst/>
          </a:prstGeom>
        </p:spPr>
      </p:pic>
      <p:pic>
        <p:nvPicPr>
          <p:cNvPr id="5" name="Picture 4" descr="ru05_te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6" y="1143533"/>
            <a:ext cx="7933267" cy="17408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199467" y="1016001"/>
            <a:ext cx="3420533" cy="254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69477" y="672069"/>
            <a:ext cx="83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storms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5_bb4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817076"/>
            <a:ext cx="8542867" cy="1874610"/>
          </a:xfrm>
          <a:prstGeom prst="rect">
            <a:avLst/>
          </a:prstGeom>
        </p:spPr>
      </p:pic>
      <p:pic>
        <p:nvPicPr>
          <p:cNvPr id="3" name="Picture 2" descr="ru05_bbrat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764410"/>
            <a:ext cx="8542867" cy="1874610"/>
          </a:xfrm>
          <a:prstGeom prst="rect">
            <a:avLst/>
          </a:prstGeom>
        </p:spPr>
      </p:pic>
      <p:pic>
        <p:nvPicPr>
          <p:cNvPr id="4" name="Picture 3" descr="ru05_ch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11662"/>
            <a:ext cx="8542867" cy="1875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8542" y="447744"/>
            <a:ext cx="6235451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chlorophyll contributes significantly to the </a:t>
            </a:r>
            <a:r>
              <a:rPr lang="en-US" dirty="0" err="1" smtClean="0">
                <a:solidFill>
                  <a:srgbClr val="FFFF00"/>
                </a:solidFill>
              </a:rPr>
              <a:t>resuspension</a:t>
            </a:r>
            <a:r>
              <a:rPr lang="en-US" dirty="0" smtClean="0">
                <a:solidFill>
                  <a:srgbClr val="FFFF00"/>
                </a:solidFill>
              </a:rPr>
              <a:t> signal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5_log_dens_bb660_1_20091111T0059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087" y="544866"/>
            <a:ext cx="2955318" cy="4081154"/>
          </a:xfrm>
          <a:prstGeom prst="rect">
            <a:avLst/>
          </a:prstGeom>
        </p:spPr>
      </p:pic>
      <p:pic>
        <p:nvPicPr>
          <p:cNvPr id="5" name="Picture 4" descr="ru05_log_dens_bb660_2_20091113T1856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043" y="508000"/>
            <a:ext cx="2982014" cy="4118020"/>
          </a:xfrm>
          <a:prstGeom prst="rect">
            <a:avLst/>
          </a:prstGeom>
        </p:spPr>
      </p:pic>
      <p:pic>
        <p:nvPicPr>
          <p:cNvPr id="6" name="Picture 5" descr="ru05_bb66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54620"/>
            <a:ext cx="9144000" cy="200338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0703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Simulation Experiment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400" b="1" kern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2009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920563" y="2298702"/>
            <a:ext cx="266704" cy="213513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68800" y="2298702"/>
            <a:ext cx="3632200" cy="1254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535333" y="149422"/>
            <a:ext cx="651934" cy="21069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368800" y="149421"/>
            <a:ext cx="3162302" cy="282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u05_downcast_mean.png"/>
          <p:cNvPicPr>
            <a:picLocks noChangeAspect="1"/>
          </p:cNvPicPr>
          <p:nvPr/>
        </p:nvPicPr>
        <p:blipFill>
          <a:blip r:embed="rId2"/>
          <a:srcRect t="8648" r="12821"/>
          <a:stretch>
            <a:fillRect/>
          </a:stretch>
        </p:blipFill>
        <p:spPr>
          <a:xfrm>
            <a:off x="4368800" y="431800"/>
            <a:ext cx="3166533" cy="1832994"/>
          </a:xfrm>
          <a:prstGeom prst="rect">
            <a:avLst/>
          </a:prstGeom>
        </p:spPr>
      </p:pic>
      <p:pic>
        <p:nvPicPr>
          <p:cNvPr id="3" name="Picture 2" descr="ru05_downcast_residu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2424165"/>
            <a:ext cx="3632200" cy="2009670"/>
          </a:xfrm>
          <a:prstGeom prst="rect">
            <a:avLst/>
          </a:prstGeom>
        </p:spPr>
      </p:pic>
      <p:pic>
        <p:nvPicPr>
          <p:cNvPr id="4" name="Picture 3" descr="ru05_downcast_residual_timeseries.png"/>
          <p:cNvPicPr>
            <a:picLocks noChangeAspect="1"/>
          </p:cNvPicPr>
          <p:nvPr/>
        </p:nvPicPr>
        <p:blipFill>
          <a:blip r:embed="rId4"/>
          <a:srcRect l="7685" r="8241"/>
          <a:stretch>
            <a:fillRect/>
          </a:stretch>
        </p:blipFill>
        <p:spPr>
          <a:xfrm>
            <a:off x="626533" y="4458185"/>
            <a:ext cx="7687734" cy="2007569"/>
          </a:xfrm>
          <a:prstGeom prst="rect">
            <a:avLst/>
          </a:prstGeom>
        </p:spPr>
      </p:pic>
      <p:pic>
        <p:nvPicPr>
          <p:cNvPr id="7" name="Picture 6" descr="ru05_downcast_mean.png"/>
          <p:cNvPicPr>
            <a:picLocks noChangeAspect="1"/>
          </p:cNvPicPr>
          <p:nvPr/>
        </p:nvPicPr>
        <p:blipFill>
          <a:blip r:embed="rId2"/>
          <a:srcRect l="87686" r="7870" b="14134"/>
          <a:stretch>
            <a:fillRect/>
          </a:stretch>
        </p:blipFill>
        <p:spPr>
          <a:xfrm>
            <a:off x="7594600" y="258274"/>
            <a:ext cx="406400" cy="1722927"/>
          </a:xfrm>
          <a:prstGeom prst="rect">
            <a:avLst/>
          </a:prstGeom>
        </p:spPr>
      </p:pic>
      <p:pic>
        <p:nvPicPr>
          <p:cNvPr id="8" name="Picture 7" descr="ru05_downcast_mean.png"/>
          <p:cNvPicPr>
            <a:picLocks noChangeAspect="1"/>
          </p:cNvPicPr>
          <p:nvPr/>
        </p:nvPicPr>
        <p:blipFill>
          <a:blip r:embed="rId2"/>
          <a:srcRect l="7778" r="86852" b="19197"/>
          <a:stretch>
            <a:fillRect/>
          </a:stretch>
        </p:blipFill>
        <p:spPr>
          <a:xfrm>
            <a:off x="4368800" y="258270"/>
            <a:ext cx="491068" cy="1621327"/>
          </a:xfrm>
          <a:prstGeom prst="rect">
            <a:avLst/>
          </a:prstGeom>
        </p:spPr>
      </p:pic>
      <p:pic>
        <p:nvPicPr>
          <p:cNvPr id="9" name="Picture 8" descr="ru05_downcast_mean.png"/>
          <p:cNvPicPr>
            <a:picLocks noChangeAspect="1"/>
          </p:cNvPicPr>
          <p:nvPr/>
        </p:nvPicPr>
        <p:blipFill>
          <a:blip r:embed="rId2"/>
          <a:srcRect l="9815" t="86710" r="83426"/>
          <a:stretch>
            <a:fillRect/>
          </a:stretch>
        </p:blipFill>
        <p:spPr>
          <a:xfrm>
            <a:off x="4525434" y="1989667"/>
            <a:ext cx="618066" cy="2666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67029" y="1981201"/>
            <a:ext cx="753534" cy="143933"/>
            <a:chOff x="7116233" y="2112394"/>
            <a:chExt cx="753534" cy="143933"/>
          </a:xfrm>
        </p:grpSpPr>
        <p:pic>
          <p:nvPicPr>
            <p:cNvPr id="10" name="Picture 9" descr="ru05_downcast_mean.png"/>
            <p:cNvPicPr>
              <a:picLocks noChangeAspect="1"/>
            </p:cNvPicPr>
            <p:nvPr/>
          </p:nvPicPr>
          <p:blipFill>
            <a:blip r:embed="rId2"/>
            <a:srcRect l="83056" t="85235" r="10000" b="7592"/>
            <a:stretch>
              <a:fillRect/>
            </a:stretch>
          </p:blipFill>
          <p:spPr>
            <a:xfrm>
              <a:off x="7116233" y="2112394"/>
              <a:ext cx="635000" cy="143933"/>
            </a:xfrm>
            <a:prstGeom prst="rect">
              <a:avLst/>
            </a:prstGeom>
          </p:spPr>
        </p:pic>
        <p:cxnSp>
          <p:nvCxnSpPr>
            <p:cNvPr id="12" name="Straight Connector 11"/>
            <p:cNvCxnSpPr>
              <a:endCxn id="10" idx="0"/>
            </p:cNvCxnSpPr>
            <p:nvPr/>
          </p:nvCxnSpPr>
          <p:spPr>
            <a:xfrm rot="10800000">
              <a:off x="7433733" y="2112394"/>
              <a:ext cx="436034" cy="158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7704693" y="2158984"/>
              <a:ext cx="76160" cy="846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7768170" y="1879597"/>
            <a:ext cx="232830" cy="101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43500" y="1989711"/>
            <a:ext cx="2023529" cy="13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20167" y="1921937"/>
            <a:ext cx="110067" cy="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71188" y="149421"/>
            <a:ext cx="254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Downcast mean vertical velocity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5934" y="4144435"/>
            <a:ext cx="2933700" cy="130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u05_downcast_mean.png"/>
          <p:cNvPicPr>
            <a:picLocks noChangeAspect="1"/>
          </p:cNvPicPr>
          <p:nvPr/>
        </p:nvPicPr>
        <p:blipFill>
          <a:blip r:embed="rId2"/>
          <a:srcRect l="9815" t="86710" r="83426"/>
          <a:stretch>
            <a:fillRect/>
          </a:stretch>
        </p:blipFill>
        <p:spPr>
          <a:xfrm>
            <a:off x="4525434" y="4169282"/>
            <a:ext cx="618066" cy="2666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167029" y="4160816"/>
            <a:ext cx="753534" cy="143933"/>
            <a:chOff x="7116233" y="2112394"/>
            <a:chExt cx="753534" cy="143933"/>
          </a:xfrm>
        </p:grpSpPr>
        <p:pic>
          <p:nvPicPr>
            <p:cNvPr id="24" name="Picture 23" descr="ru05_downcast_mean.png"/>
            <p:cNvPicPr>
              <a:picLocks noChangeAspect="1"/>
            </p:cNvPicPr>
            <p:nvPr/>
          </p:nvPicPr>
          <p:blipFill>
            <a:blip r:embed="rId2"/>
            <a:srcRect l="83056" t="85235" r="10000" b="7592"/>
            <a:stretch>
              <a:fillRect/>
            </a:stretch>
          </p:blipFill>
          <p:spPr>
            <a:xfrm>
              <a:off x="7116233" y="2112394"/>
              <a:ext cx="635000" cy="143933"/>
            </a:xfrm>
            <a:prstGeom prst="rect">
              <a:avLst/>
            </a:prstGeom>
          </p:spPr>
        </p:pic>
        <p:cxnSp>
          <p:nvCxnSpPr>
            <p:cNvPr id="25" name="Straight Connector 24"/>
            <p:cNvCxnSpPr>
              <a:endCxn id="24" idx="0"/>
            </p:cNvCxnSpPr>
            <p:nvPr/>
          </p:nvCxnSpPr>
          <p:spPr>
            <a:xfrm rot="10800000">
              <a:off x="7433733" y="2112394"/>
              <a:ext cx="436034" cy="158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7704693" y="2158984"/>
              <a:ext cx="76160" cy="846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4660900" y="2569634"/>
            <a:ext cx="169334" cy="1574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u05_downcast_mean.png"/>
          <p:cNvPicPr>
            <a:picLocks noChangeAspect="1"/>
          </p:cNvPicPr>
          <p:nvPr/>
        </p:nvPicPr>
        <p:blipFill>
          <a:blip r:embed="rId2"/>
          <a:srcRect l="7870" r="86852" b="19197"/>
          <a:stretch>
            <a:fillRect/>
          </a:stretch>
        </p:blipFill>
        <p:spPr>
          <a:xfrm>
            <a:off x="4368800" y="2424165"/>
            <a:ext cx="482602" cy="16213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62606" y="2298702"/>
            <a:ext cx="27221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Downcast vertical velocity residual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31102" y="2424165"/>
            <a:ext cx="448733" cy="1749394"/>
            <a:chOff x="8001000" y="2424165"/>
            <a:chExt cx="448733" cy="1749394"/>
          </a:xfrm>
        </p:grpSpPr>
        <p:pic>
          <p:nvPicPr>
            <p:cNvPr id="32" name="Picture 31" descr="ru05_downcast_residual.png"/>
            <p:cNvPicPr>
              <a:picLocks noChangeAspect="1"/>
            </p:cNvPicPr>
            <p:nvPr/>
          </p:nvPicPr>
          <p:blipFill>
            <a:blip r:embed="rId3"/>
            <a:srcRect l="87500" r="7593" b="13585"/>
            <a:stretch>
              <a:fillRect/>
            </a:stretch>
          </p:blipFill>
          <p:spPr>
            <a:xfrm>
              <a:off x="8001000" y="2424165"/>
              <a:ext cx="448733" cy="173665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191510" y="4045492"/>
              <a:ext cx="232834" cy="128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 descr="ru05 w_residual20091111T0109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17" y="765320"/>
            <a:ext cx="1769715" cy="3539429"/>
          </a:xfrm>
          <a:prstGeom prst="rect">
            <a:avLst/>
          </a:prstGeom>
        </p:spPr>
      </p:pic>
      <p:pic>
        <p:nvPicPr>
          <p:cNvPr id="40" name="Picture 39" descr="ru05 w_residual20091113T00132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375" y="774700"/>
            <a:ext cx="1794934" cy="3589867"/>
          </a:xfrm>
          <a:prstGeom prst="rect">
            <a:avLst/>
          </a:prstGeom>
        </p:spPr>
      </p:pic>
      <p:sp>
        <p:nvSpPr>
          <p:cNvPr id="41" name="Rectangle 2"/>
          <p:cNvSpPr txBox="1">
            <a:spLocks noChangeArrowheads="1"/>
          </p:cNvSpPr>
          <p:nvPr/>
        </p:nvSpPr>
        <p:spPr bwMode="auto">
          <a:xfrm>
            <a:off x="0" y="0"/>
            <a:ext cx="436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OSSE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googlehanna0906f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394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5257800" y="29718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4487355" y="3600450"/>
            <a:ext cx="4656645" cy="33239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FFFF00"/>
                </a:solidFill>
              </a:rPr>
              <a:t>Regional-Scale Conclusions</a:t>
            </a:r>
          </a:p>
          <a:p>
            <a:pPr marL="342900" indent="-342900"/>
            <a:endParaRPr lang="en-US" sz="800" b="1" dirty="0">
              <a:solidFill>
                <a:srgbClr val="FFFF00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b="1" dirty="0">
                <a:solidFill>
                  <a:schemeClr val="bg1"/>
                </a:solidFill>
              </a:rPr>
              <a:t>Gliders are Proven Storm Sampling Platforms</a:t>
            </a:r>
          </a:p>
          <a:p>
            <a:pPr marL="342900" indent="-342900">
              <a:buFontTx/>
              <a:buAutoNum type="arabicParenR"/>
            </a:pPr>
            <a:endParaRPr lang="en-US" sz="80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2) Existing Optical Sensors Produce Unique Sediment Transport Results – Regionally Distributed Fleets Possible Now – Spatial Patterns</a:t>
            </a:r>
          </a:p>
          <a:p>
            <a:pPr marL="342900" indent="-342900"/>
            <a:endParaRPr lang="en-US" sz="80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3) New Sensors Will Further Enable New Storm Science </a:t>
            </a: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     - Turbulent Closure &amp; Mixing</a:t>
            </a:r>
          </a:p>
        </p:txBody>
      </p:sp>
      <p:sp>
        <p:nvSpPr>
          <p:cNvPr id="93189" name="Rectangle 7"/>
          <p:cNvSpPr>
            <a:spLocks noChangeArrowheads="1"/>
          </p:cNvSpPr>
          <p:nvPr/>
        </p:nvSpPr>
        <p:spPr bwMode="auto">
          <a:xfrm>
            <a:off x="11876088" y="410368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~AUT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33400"/>
            <a:ext cx="3694113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63" name="Picture 3" descr="~AU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33400"/>
            <a:ext cx="371951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4403725" y="-1111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charset="0"/>
            </a:endParaRPr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FF00"/>
                </a:solidFill>
              </a:rPr>
              <a:t>Observational Sediment </a:t>
            </a:r>
            <a:r>
              <a:rPr lang="en-US" sz="2400" b="1" dirty="0">
                <a:solidFill>
                  <a:srgbClr val="FFFF00"/>
                </a:solidFill>
              </a:rPr>
              <a:t>Transport Studies</a:t>
            </a:r>
            <a:r>
              <a:rPr lang="en-US" sz="2400" b="1" dirty="0" smtClean="0">
                <a:solidFill>
                  <a:srgbClr val="FFFF00"/>
                </a:solidFill>
              </a:rPr>
              <a:t> – Traditional Approach</a:t>
            </a:r>
          </a:p>
          <a:p>
            <a:endParaRPr lang="en-US" dirty="0">
              <a:latin typeface="Comic Sans MS" charset="0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4251325" y="62896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Comic Sans MS" charset="0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0" y="6091238"/>
            <a:ext cx="9118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Benthic Acoustic Stress Sensor (BASS) Tripod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Before and After Summer Deployment at </a:t>
            </a:r>
            <a:r>
              <a:rPr lang="en-US" b="1" dirty="0" err="1" smtClean="0">
                <a:solidFill>
                  <a:schemeClr val="bg1"/>
                </a:solidFill>
              </a:rPr>
              <a:t>Longterm</a:t>
            </a:r>
            <a:r>
              <a:rPr lang="en-US" b="1" dirty="0" smtClean="0">
                <a:solidFill>
                  <a:schemeClr val="bg1"/>
                </a:solidFill>
              </a:rPr>
              <a:t> Ecosystem Observatory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3368" name="Oval 8"/>
          <p:cNvSpPr>
            <a:spLocks noChangeArrowheads="1"/>
          </p:cNvSpPr>
          <p:nvPr/>
        </p:nvSpPr>
        <p:spPr bwMode="auto">
          <a:xfrm>
            <a:off x="1905000" y="12954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369" name="Oval 9"/>
          <p:cNvSpPr>
            <a:spLocks noChangeArrowheads="1"/>
          </p:cNvSpPr>
          <p:nvPr/>
        </p:nvSpPr>
        <p:spPr bwMode="auto">
          <a:xfrm>
            <a:off x="4876800" y="28956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marcoos_tracks_3d"/>
          <p:cNvPicPr>
            <a:picLocks noChangeAspect="1" noChangeArrowheads="1"/>
          </p:cNvPicPr>
          <p:nvPr/>
        </p:nvPicPr>
        <p:blipFill>
          <a:blip r:embed="rId2"/>
          <a:srcRect l="26215" t="6366" r="24501" b="6886"/>
          <a:stretch>
            <a:fillRect/>
          </a:stretch>
        </p:blipFill>
        <p:spPr bwMode="auto">
          <a:xfrm>
            <a:off x="0" y="0"/>
            <a:ext cx="5194300" cy="6858000"/>
          </a:xfrm>
          <a:prstGeom prst="rect">
            <a:avLst/>
          </a:prstGeom>
          <a:noFill/>
        </p:spPr>
      </p:pic>
      <p:pic>
        <p:nvPicPr>
          <p:cNvPr id="162819" name="Picture 3" descr="Logo_joh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605" y="71438"/>
            <a:ext cx="1084262" cy="647700"/>
          </a:xfrm>
          <a:prstGeom prst="rect">
            <a:avLst/>
          </a:prstGeom>
          <a:noFill/>
        </p:spPr>
      </p:pic>
      <p:pic>
        <p:nvPicPr>
          <p:cNvPr id="162821" name="Picture 5" descr="SideBySideGlider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4125" y="3149648"/>
            <a:ext cx="1159934" cy="10940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2828" name="Line 12"/>
          <p:cNvSpPr>
            <a:spLocks noChangeShapeType="1"/>
          </p:cNvSpPr>
          <p:nvPr/>
        </p:nvSpPr>
        <p:spPr bwMode="auto">
          <a:xfrm flipV="1">
            <a:off x="1828800" y="2971800"/>
            <a:ext cx="1752600" cy="2743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829" name="Text Box 13"/>
          <p:cNvSpPr txBox="1">
            <a:spLocks noChangeArrowheads="1"/>
          </p:cNvSpPr>
          <p:nvPr/>
        </p:nvSpPr>
        <p:spPr bwMode="auto">
          <a:xfrm rot="-3505432">
            <a:off x="2126457" y="4426743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Storm Track</a:t>
            </a:r>
          </a:p>
        </p:txBody>
      </p:sp>
      <p:pic>
        <p:nvPicPr>
          <p:cNvPr id="162830" name="Picture 14" descr="glider_sensor_on_pictu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4125" y="4529728"/>
            <a:ext cx="1066800" cy="1169397"/>
          </a:xfrm>
          <a:prstGeom prst="rect">
            <a:avLst/>
          </a:prstGeom>
          <a:noFill/>
        </p:spPr>
      </p:pic>
      <p:sp>
        <p:nvSpPr>
          <p:cNvPr id="162831" name="Text Box 15"/>
          <p:cNvSpPr txBox="1">
            <a:spLocks noChangeArrowheads="1"/>
          </p:cNvSpPr>
          <p:nvPr/>
        </p:nvSpPr>
        <p:spPr bwMode="auto">
          <a:xfrm>
            <a:off x="3794125" y="6589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2834" name="Text Box 18"/>
          <p:cNvSpPr txBox="1">
            <a:spLocks noChangeArrowheads="1"/>
          </p:cNvSpPr>
          <p:nvPr/>
        </p:nvSpPr>
        <p:spPr bwMode="auto">
          <a:xfrm>
            <a:off x="6616700" y="5334000"/>
            <a:ext cx="25273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/>
              <a:t>Hurricane Tracks</a:t>
            </a:r>
          </a:p>
          <a:p>
            <a:pPr algn="r"/>
            <a:r>
              <a:rPr lang="en-US" sz="2000"/>
              <a:t>Through New Jersey</a:t>
            </a:r>
          </a:p>
          <a:p>
            <a:pPr algn="r"/>
            <a:endParaRPr lang="en-US" sz="2000"/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3838575" y="5699125"/>
            <a:ext cx="102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Optical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Sensors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5194300" y="1"/>
            <a:ext cx="3937000" cy="489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Storm-Induced Sediment </a:t>
            </a:r>
            <a:r>
              <a:rPr lang="en-US" b="1" dirty="0" err="1" smtClean="0">
                <a:solidFill>
                  <a:srgbClr val="FFFF00"/>
                </a:solidFill>
              </a:rPr>
              <a:t>Resuspension</a:t>
            </a:r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Using Optical Sensors on Gliders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Science Questions: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What differences are observed in stratified versus </a:t>
            </a:r>
            <a:r>
              <a:rPr lang="en-US" b="1" dirty="0" err="1">
                <a:solidFill>
                  <a:schemeClr val="bg1"/>
                </a:solidFill>
              </a:rPr>
              <a:t>unstratified</a:t>
            </a:r>
            <a:r>
              <a:rPr lang="en-US" b="1" dirty="0">
                <a:solidFill>
                  <a:schemeClr val="bg1"/>
                </a:solidFill>
              </a:rPr>
              <a:t> seasons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What processes influence the </a:t>
            </a:r>
            <a:r>
              <a:rPr lang="en-US" b="1" dirty="0" err="1">
                <a:solidFill>
                  <a:schemeClr val="bg1"/>
                </a:solidFill>
              </a:rPr>
              <a:t>resuspension</a:t>
            </a:r>
            <a:r>
              <a:rPr lang="en-US" b="1" dirty="0">
                <a:solidFill>
                  <a:schemeClr val="bg1"/>
                </a:solidFill>
              </a:rPr>
              <a:t> of sediment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What are the implications for the redistribution of sediment in the MAB</a:t>
            </a:r>
            <a:r>
              <a:rPr lang="en-US" b="1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b="1" dirty="0">
                <a:solidFill>
                  <a:srgbClr val="FFFF00"/>
                </a:solidFill>
              </a:rPr>
              <a:t>Focus Area</a:t>
            </a:r>
            <a:r>
              <a:rPr lang="en-US" b="1" dirty="0" smtClean="0">
                <a:solidFill>
                  <a:srgbClr val="FFFF00"/>
                </a:solidFill>
              </a:rPr>
              <a:t>: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Mid-shelf region of </a:t>
            </a:r>
            <a:r>
              <a:rPr lang="en-US" b="1" dirty="0" smtClean="0">
                <a:solidFill>
                  <a:schemeClr val="bg1"/>
                </a:solidFill>
              </a:rPr>
              <a:t>MAB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Relatively </a:t>
            </a:r>
            <a:r>
              <a:rPr lang="en-US" b="1" dirty="0" smtClean="0">
                <a:solidFill>
                  <a:schemeClr val="bg1"/>
                </a:solidFill>
              </a:rPr>
              <a:t>unexplored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Broad band of medium grain sands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1" name="Picture 4" descr="sediement_map"/>
          <p:cNvPicPr>
            <a:picLocks noChangeAspect="1" noChangeArrowheads="1"/>
          </p:cNvPicPr>
          <p:nvPr/>
        </p:nvPicPr>
        <p:blipFill>
          <a:blip r:embed="rId6">
            <a:lum bright="12000" contrast="12000"/>
          </a:blip>
          <a:srcRect/>
          <a:stretch>
            <a:fillRect/>
          </a:stretch>
        </p:blipFill>
        <p:spPr bwMode="auto">
          <a:xfrm>
            <a:off x="5706533" y="3953933"/>
            <a:ext cx="2809954" cy="290406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" name="Picture 17" descr="sensor6"/>
          <p:cNvPicPr>
            <a:picLocks noChangeAspect="1" noChangeArrowheads="1"/>
          </p:cNvPicPr>
          <p:nvPr/>
        </p:nvPicPr>
        <p:blipFill>
          <a:blip r:embed="rId7"/>
          <a:srcRect t="18073" b="13297"/>
          <a:stretch>
            <a:fillRect/>
          </a:stretch>
        </p:blipFill>
        <p:spPr bwMode="auto">
          <a:xfrm>
            <a:off x="2351390" y="5496312"/>
            <a:ext cx="1230010" cy="84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12z_oct_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5800"/>
            <a:ext cx="3810000" cy="3048000"/>
          </a:xfrm>
          <a:prstGeom prst="rect">
            <a:avLst/>
          </a:prstGeom>
          <a:noFill/>
        </p:spPr>
      </p:pic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88925" y="39688"/>
            <a:ext cx="811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Tuckerton Endurance Line - October </a:t>
            </a:r>
            <a:r>
              <a:rPr lang="en-US" sz="2400" b="1" dirty="0">
                <a:solidFill>
                  <a:srgbClr val="FFFF00"/>
                </a:solidFill>
              </a:rPr>
              <a:t>2003 Fall Transition </a:t>
            </a:r>
            <a:r>
              <a:rPr lang="en-US" sz="2400" b="1" dirty="0" smtClean="0">
                <a:solidFill>
                  <a:srgbClr val="FFFF00"/>
                </a:solidFill>
              </a:rPr>
              <a:t>Storm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0" y="34290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Oct 29</a:t>
            </a:r>
          </a:p>
        </p:txBody>
      </p:sp>
      <p:sp>
        <p:nvSpPr>
          <p:cNvPr id="55310" name="Text Box 14"/>
          <p:cNvSpPr txBox="1">
            <a:spLocks noChangeArrowheads="1"/>
          </p:cNvSpPr>
          <p:nvPr/>
        </p:nvSpPr>
        <p:spPr bwMode="auto">
          <a:xfrm>
            <a:off x="4876800" y="56388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Oct 29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7315200" y="5638800"/>
            <a:ext cx="857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Oct 30</a:t>
            </a:r>
          </a:p>
        </p:txBody>
      </p:sp>
      <p:pic>
        <p:nvPicPr>
          <p:cNvPr id="12" name="Picture 5" descr="eline_map_currents2"/>
          <p:cNvPicPr>
            <a:picLocks noChangeAspect="1" noChangeArrowheads="1"/>
          </p:cNvPicPr>
          <p:nvPr/>
        </p:nvPicPr>
        <p:blipFill>
          <a:blip r:embed="rId4"/>
          <a:srcRect l="7639" t="6018" r="11676" b="3703"/>
          <a:stretch>
            <a:fillRect/>
          </a:stretch>
        </p:blipFill>
        <p:spPr bwMode="auto">
          <a:xfrm>
            <a:off x="161925" y="3808412"/>
            <a:ext cx="3648075" cy="3060790"/>
          </a:xfrm>
          <a:prstGeom prst="rect">
            <a:avLst/>
          </a:prstGeom>
          <a:noFill/>
        </p:spPr>
      </p:pic>
      <p:pic>
        <p:nvPicPr>
          <p:cNvPr id="13" name="Picture 2" descr="031028-031118-ru03_031029T2010_031030T1822_eline_dens_xsec"/>
          <p:cNvPicPr>
            <a:picLocks noChangeAspect="1" noChangeArrowheads="1"/>
          </p:cNvPicPr>
          <p:nvPr/>
        </p:nvPicPr>
        <p:blipFill>
          <a:blip r:embed="rId5"/>
          <a:srcRect l="6375" t="1111" r="6125" b="6889"/>
          <a:stretch>
            <a:fillRect/>
          </a:stretch>
        </p:blipFill>
        <p:spPr bwMode="auto">
          <a:xfrm>
            <a:off x="4605474" y="501353"/>
            <a:ext cx="3432988" cy="2030180"/>
          </a:xfrm>
          <a:prstGeom prst="rect">
            <a:avLst/>
          </a:prstGeom>
          <a:noFill/>
        </p:spPr>
      </p:pic>
      <p:pic>
        <p:nvPicPr>
          <p:cNvPr id="14" name="Picture 5" descr="031028-031118-ru03_031029T2010_031030T1822_eline_bb470_xsec"/>
          <p:cNvPicPr>
            <a:picLocks noChangeAspect="1" noChangeArrowheads="1"/>
          </p:cNvPicPr>
          <p:nvPr/>
        </p:nvPicPr>
        <p:blipFill>
          <a:blip r:embed="rId6"/>
          <a:srcRect l="6375" t="1111" r="6375" b="7333"/>
          <a:stretch>
            <a:fillRect/>
          </a:stretch>
        </p:blipFill>
        <p:spPr bwMode="auto">
          <a:xfrm>
            <a:off x="4653115" y="2697634"/>
            <a:ext cx="3385348" cy="1997425"/>
          </a:xfrm>
          <a:prstGeom prst="rect">
            <a:avLst/>
          </a:prstGeom>
          <a:noFill/>
        </p:spPr>
      </p:pic>
      <p:pic>
        <p:nvPicPr>
          <p:cNvPr id="15" name="Picture 6" descr="031028-031118-ru03_031029T2010_031030T1822_eline_bb4702bb676_xsec"/>
          <p:cNvPicPr>
            <a:picLocks noChangeAspect="1" noChangeArrowheads="1"/>
          </p:cNvPicPr>
          <p:nvPr/>
        </p:nvPicPr>
        <p:blipFill>
          <a:blip r:embed="rId7"/>
          <a:srcRect l="6250" t="1778" r="8501" b="6889"/>
          <a:stretch>
            <a:fillRect/>
          </a:stretch>
        </p:blipFill>
        <p:spPr bwMode="auto">
          <a:xfrm>
            <a:off x="4653114" y="4817516"/>
            <a:ext cx="3385348" cy="2040484"/>
          </a:xfrm>
          <a:prstGeom prst="rect">
            <a:avLst/>
          </a:prstGeom>
          <a:noFill/>
        </p:spPr>
      </p:pic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5035549" y="4286780"/>
            <a:ext cx="2279652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035549" y="3920067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Backscatter (470)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035549" y="1656556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Density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876800" y="6005513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Backscatter Ratio (470/676)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81025" y="6188869"/>
            <a:ext cx="2357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Glider Track &amp; Currents</a:t>
            </a:r>
            <a:endParaRPr lang="en-US" dirty="0"/>
          </a:p>
        </p:txBody>
      </p:sp>
      <p:pic>
        <p:nvPicPr>
          <p:cNvPr id="21" name="Picture 2" descr="P10100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3734" y="3920067"/>
            <a:ext cx="1236134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etrics_final_5R"/>
          <p:cNvPicPr>
            <a:picLocks noChangeAspect="1" noChangeArrowheads="1"/>
          </p:cNvPicPr>
          <p:nvPr/>
        </p:nvPicPr>
        <p:blipFill>
          <a:blip r:embed="rId2"/>
          <a:srcRect l="5882" t="6944" r="5882" b="59093"/>
          <a:stretch>
            <a:fillRect/>
          </a:stretch>
        </p:blipFill>
        <p:spPr bwMode="auto">
          <a:xfrm>
            <a:off x="685800" y="2644775"/>
            <a:ext cx="84582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590800" y="2797175"/>
            <a:ext cx="564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1                         2               3                 4                   5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52600" y="685800"/>
            <a:ext cx="1600200" cy="1828800"/>
            <a:chOff x="144" y="144"/>
            <a:chExt cx="3456" cy="3456"/>
          </a:xfrm>
        </p:grpSpPr>
        <p:pic>
          <p:nvPicPr>
            <p:cNvPr id="89108" name="Picture 12" descr="ru03-2003-300-10-70-dbd_avg_regression_lar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9" name="Picture 13" descr="ru03-2003-300-10-70-dbd_sigma_larg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994150" y="686330"/>
            <a:ext cx="1524000" cy="1905000"/>
            <a:chOff x="144" y="144"/>
            <a:chExt cx="3456" cy="3456"/>
          </a:xfrm>
        </p:grpSpPr>
        <p:pic>
          <p:nvPicPr>
            <p:cNvPr id="89106" name="Picture 15" descr="ru03-2003-300-10-72-dbd_avg_regression_lar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7" name="Picture 16" descr="ru03-2003-300-10-72-dbd_sigma_larg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5" name="Text Box 18"/>
          <p:cNvSpPr txBox="1">
            <a:spLocks noChangeArrowheads="1"/>
          </p:cNvSpPr>
          <p:nvPr/>
        </p:nvSpPr>
        <p:spPr bwMode="auto">
          <a:xfrm>
            <a:off x="5638800" y="1040447"/>
            <a:ext cx="3505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Fall Transition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 BBL Growth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 Rapid Increase in </a:t>
            </a:r>
            <a:r>
              <a:rPr lang="en-US" b="1" dirty="0" err="1">
                <a:solidFill>
                  <a:schemeClr val="bg1"/>
                </a:solidFill>
              </a:rPr>
              <a:t>u</a:t>
            </a:r>
            <a:r>
              <a:rPr lang="en-US" b="1" dirty="0">
                <a:solidFill>
                  <a:schemeClr val="bg1"/>
                </a:solidFill>
              </a:rPr>
              <a:t>*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     as stratification </a:t>
            </a:r>
            <a:r>
              <a:rPr lang="en-US" b="1" dirty="0">
                <a:solidFill>
                  <a:schemeClr val="bg1"/>
                </a:solidFill>
              </a:rPr>
              <a:t>is lost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bg1"/>
                </a:solidFill>
              </a:rPr>
              <a:t> Mixing throughout </a:t>
            </a:r>
            <a:r>
              <a:rPr lang="en-US" b="1" dirty="0" smtClean="0">
                <a:solidFill>
                  <a:schemeClr val="bg1"/>
                </a:solidFill>
              </a:rPr>
              <a:t>water column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89096" name="Text Box 19"/>
          <p:cNvSpPr txBox="1">
            <a:spLocks noChangeArrowheads="1"/>
          </p:cNvSpPr>
          <p:nvPr/>
        </p:nvSpPr>
        <p:spPr bwMode="auto">
          <a:xfrm>
            <a:off x="0" y="32766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RMS</a:t>
            </a:r>
          </a:p>
        </p:txBody>
      </p:sp>
      <p:sp>
        <p:nvSpPr>
          <p:cNvPr id="89097" name="Text Box 20"/>
          <p:cNvSpPr txBox="1">
            <a:spLocks noChangeArrowheads="1"/>
          </p:cNvSpPr>
          <p:nvPr/>
        </p:nvSpPr>
        <p:spPr bwMode="auto">
          <a:xfrm>
            <a:off x="0" y="53340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wf/u*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0" y="685800"/>
            <a:ext cx="1524000" cy="1831975"/>
            <a:chOff x="191" y="191"/>
            <a:chExt cx="3457" cy="3457"/>
          </a:xfrm>
        </p:grpSpPr>
        <p:pic>
          <p:nvPicPr>
            <p:cNvPr id="89104" name="Picture 22" descr="ru03-2003-300-10-64-dbd_avg_regression_larg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2" y="192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5" name="Picture 23" descr="ru03-2003-300-10-64-dbd_sigma_larg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1" y="191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9" name="Text Box 24"/>
          <p:cNvSpPr txBox="1">
            <a:spLocks noChangeArrowheads="1"/>
          </p:cNvSpPr>
          <p:nvPr/>
        </p:nvSpPr>
        <p:spPr bwMode="auto">
          <a:xfrm>
            <a:off x="2743200" y="649128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October 30, 2003</a:t>
            </a:r>
          </a:p>
        </p:txBody>
      </p:sp>
      <p:sp>
        <p:nvSpPr>
          <p:cNvPr id="89100" name="Line 25"/>
          <p:cNvSpPr>
            <a:spLocks noChangeShapeType="1"/>
          </p:cNvSpPr>
          <p:nvPr/>
        </p:nvSpPr>
        <p:spPr bwMode="auto">
          <a:xfrm flipV="1">
            <a:off x="3810000" y="762000"/>
            <a:ext cx="0" cy="17526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1" name="Text Box 26"/>
          <p:cNvSpPr txBox="1">
            <a:spLocks noChangeArrowheads="1"/>
          </p:cNvSpPr>
          <p:nvPr/>
        </p:nvSpPr>
        <p:spPr bwMode="auto">
          <a:xfrm>
            <a:off x="1676400" y="4343400"/>
            <a:ext cx="192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Before Transition</a:t>
            </a:r>
          </a:p>
        </p:txBody>
      </p:sp>
      <p:sp>
        <p:nvSpPr>
          <p:cNvPr id="89102" name="Text Box 27"/>
          <p:cNvSpPr txBox="1">
            <a:spLocks noChangeArrowheads="1"/>
          </p:cNvSpPr>
          <p:nvPr/>
        </p:nvSpPr>
        <p:spPr bwMode="auto">
          <a:xfrm>
            <a:off x="4648200" y="43434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After Transition</a:t>
            </a:r>
          </a:p>
        </p:txBody>
      </p:sp>
      <p:sp>
        <p:nvSpPr>
          <p:cNvPr id="89103" name="Line 30"/>
          <p:cNvSpPr>
            <a:spLocks noChangeShapeType="1"/>
          </p:cNvSpPr>
          <p:nvPr/>
        </p:nvSpPr>
        <p:spPr bwMode="auto">
          <a:xfrm>
            <a:off x="3841750" y="42672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88925" y="39688"/>
            <a:ext cx="811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Tuckerton Endurance Line - October </a:t>
            </a:r>
            <a:r>
              <a:rPr lang="en-US" sz="2400" b="1" dirty="0">
                <a:solidFill>
                  <a:srgbClr val="FFFF00"/>
                </a:solidFill>
              </a:rPr>
              <a:t>2003 Fall Transition </a:t>
            </a:r>
            <a:r>
              <a:rPr lang="en-US" sz="2400" b="1" dirty="0" smtClean="0">
                <a:solidFill>
                  <a:srgbClr val="FFFF00"/>
                </a:solidFill>
              </a:rPr>
              <a:t>Storm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4600" y="486666"/>
            <a:ext cx="2252133" cy="4881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etrics_final_5R"/>
          <p:cNvPicPr>
            <a:picLocks noChangeAspect="1" noChangeArrowheads="1"/>
          </p:cNvPicPr>
          <p:nvPr/>
        </p:nvPicPr>
        <p:blipFill>
          <a:blip r:embed="rId2"/>
          <a:srcRect l="4509" t="38785" r="5882" b="8081"/>
          <a:stretch>
            <a:fillRect/>
          </a:stretch>
        </p:blipFill>
        <p:spPr bwMode="auto">
          <a:xfrm>
            <a:off x="990600" y="601663"/>
            <a:ext cx="8153400" cy="62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2590800" y="1066800"/>
            <a:ext cx="564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1                         2               3                 4                   5</a:t>
            </a:r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136525" y="1484313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</a:t>
            </a:r>
          </a:p>
          <a:p>
            <a:r>
              <a:rPr lang="en-US" b="1">
                <a:solidFill>
                  <a:schemeClr val="bg1"/>
                </a:solidFill>
              </a:rPr>
              <a:t>Load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0" y="3429000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Current</a:t>
            </a:r>
          </a:p>
          <a:p>
            <a:r>
              <a:rPr lang="en-US" b="1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0" y="5410200"/>
            <a:ext cx="882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Net</a:t>
            </a:r>
          </a:p>
          <a:p>
            <a:r>
              <a:rPr lang="en-US" b="1">
                <a:solidFill>
                  <a:schemeClr val="bg1"/>
                </a:solidFill>
              </a:rPr>
              <a:t>Trans-</a:t>
            </a:r>
          </a:p>
          <a:p>
            <a:r>
              <a:rPr lang="en-US" b="1">
                <a:solidFill>
                  <a:schemeClr val="bg1"/>
                </a:solidFill>
              </a:rPr>
              <a:t>    port</a:t>
            </a:r>
          </a:p>
        </p:txBody>
      </p:sp>
      <p:sp>
        <p:nvSpPr>
          <p:cNvPr id="90120" name="Text Box 10"/>
          <p:cNvSpPr txBox="1">
            <a:spLocks noChangeArrowheads="1"/>
          </p:cNvSpPr>
          <p:nvPr/>
        </p:nvSpPr>
        <p:spPr bwMode="auto">
          <a:xfrm>
            <a:off x="2743200" y="649128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October 30, 2003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88925" y="39688"/>
            <a:ext cx="81144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Tuckerton Endurance Line - October </a:t>
            </a:r>
            <a:r>
              <a:rPr lang="en-US" sz="2400" b="1" dirty="0">
                <a:solidFill>
                  <a:srgbClr val="FFFF00"/>
                </a:solidFill>
              </a:rPr>
              <a:t>2003 Fall Transition </a:t>
            </a:r>
            <a:r>
              <a:rPr lang="en-US" sz="2400" b="1" dirty="0" smtClean="0">
                <a:solidFill>
                  <a:srgbClr val="FFFF00"/>
                </a:solidFill>
              </a:rPr>
              <a:t>Storm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nplot_2005100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119" y="523220"/>
            <a:ext cx="2903154" cy="2089311"/>
          </a:xfrm>
          <a:prstGeom prst="rect">
            <a:avLst/>
          </a:prstGeom>
        </p:spPr>
      </p:pic>
      <p:pic>
        <p:nvPicPr>
          <p:cNvPr id="4" name="Picture 3" descr="stnplot_200510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15" y="540895"/>
            <a:ext cx="2908785" cy="20933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8798" y="2612531"/>
            <a:ext cx="8212666" cy="4245469"/>
            <a:chOff x="575731" y="1671388"/>
            <a:chExt cx="8212666" cy="4245469"/>
          </a:xfrm>
        </p:grpSpPr>
        <p:pic>
          <p:nvPicPr>
            <p:cNvPr id="6" name="Picture 5" descr="mv_2005_press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2664" y="2179628"/>
              <a:ext cx="8195733" cy="1798436"/>
            </a:xfrm>
            <a:prstGeom prst="rect">
              <a:avLst/>
            </a:prstGeom>
          </p:spPr>
        </p:pic>
        <p:pic>
          <p:nvPicPr>
            <p:cNvPr id="7" name="Picture 6" descr="mv_2005_wind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31" y="4118421"/>
              <a:ext cx="8195733" cy="1798436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743203" y="2061097"/>
              <a:ext cx="759636" cy="3194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858947" y="2047108"/>
              <a:ext cx="1794933" cy="1588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92404" y="1671388"/>
              <a:ext cx="94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Storm 1</a:t>
              </a:r>
              <a:endParaRPr lang="en-US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20850" y="1693115"/>
              <a:ext cx="94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latin typeface="Gill Sans"/>
                  <a:cs typeface="Gill Sans"/>
                </a:rPr>
                <a:t>Storm 2</a:t>
              </a:r>
              <a:endParaRPr lang="en-US" dirty="0">
                <a:solidFill>
                  <a:srgbClr val="FFFF00"/>
                </a:solidFill>
                <a:latin typeface="Gill Sans"/>
                <a:cs typeface="Gill San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Martha’s Vineyard Coastal Observatory Storms – October 9 &amp; 13, 2005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VCO_CBLAST_orbital_velocit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4868695"/>
            <a:ext cx="8229600" cy="1803042"/>
          </a:xfrm>
          <a:prstGeom prst="rect">
            <a:avLst/>
          </a:prstGeom>
        </p:spPr>
      </p:pic>
      <p:pic>
        <p:nvPicPr>
          <p:cNvPr id="5" name="Picture 4" descr="MVCO_CBLAST_wavehe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4" y="1011639"/>
            <a:ext cx="8229600" cy="1806812"/>
          </a:xfrm>
          <a:prstGeom prst="rect">
            <a:avLst/>
          </a:prstGeom>
        </p:spPr>
      </p:pic>
      <p:pic>
        <p:nvPicPr>
          <p:cNvPr id="6" name="Picture 5" descr="MVCO_CBLAST_waveperio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4" y="2952527"/>
            <a:ext cx="8229600" cy="180870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776133" y="928136"/>
            <a:ext cx="778934" cy="18533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75880" y="931330"/>
            <a:ext cx="1794933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91451" y="541871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1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7783" y="577337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2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Martha’s Vineyard Coastal Observatory Storms – October 9 &amp; 13, 2005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751</Words>
  <Application>Microsoft Macintosh PowerPoint</Application>
  <PresentationFormat>On-screen Show (4:3)</PresentationFormat>
  <Paragraphs>130</Paragraphs>
  <Slides>28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IDA Storm Nov 10 2009</vt:lpstr>
      <vt:lpstr>IDA Storm Nov 11 2009</vt:lpstr>
      <vt:lpstr>IDA Storm Nov 12 2009</vt:lpstr>
      <vt:lpstr>IDA Storm Nov 13 2009</vt:lpstr>
      <vt:lpstr>IDA Storm Nov 14 2009</vt:lpstr>
      <vt:lpstr>IDA Storm Nov 15 2009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Oscar Schofield</dc:creator>
  <cp:lastModifiedBy>Scott Glenn</cp:lastModifiedBy>
  <cp:revision>57</cp:revision>
  <dcterms:created xsi:type="dcterms:W3CDTF">2010-02-23T15:01:23Z</dcterms:created>
  <dcterms:modified xsi:type="dcterms:W3CDTF">2010-02-23T15:01:40Z</dcterms:modified>
</cp:coreProperties>
</file>