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slide" Target="slides/slide39.xml"/><Relationship Id="rId21" Type="http://schemas.openxmlformats.org/officeDocument/2006/relationships/slide" Target="slides/slide16.xml"/><Relationship Id="rId43" Type="http://schemas.openxmlformats.org/officeDocument/2006/relationships/slide" Target="slides/slide38.xml"/><Relationship Id="rId24" Type="http://schemas.openxmlformats.org/officeDocument/2006/relationships/slide" Target="slides/slide19.xml"/><Relationship Id="rId46" Type="http://schemas.openxmlformats.org/officeDocument/2006/relationships/slide" Target="slides/slide41.xml"/><Relationship Id="rId23" Type="http://schemas.openxmlformats.org/officeDocument/2006/relationships/slide" Target="slides/slide18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48" Type="http://schemas.openxmlformats.org/officeDocument/2006/relationships/slide" Target="slides/slide43.xml"/><Relationship Id="rId25" Type="http://schemas.openxmlformats.org/officeDocument/2006/relationships/slide" Target="slides/slide20.xml"/><Relationship Id="rId47" Type="http://schemas.openxmlformats.org/officeDocument/2006/relationships/slide" Target="slides/slide42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76cfe3725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76cfe3725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64e06ec0a5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64e06ec0a5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64e06ec0a5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64e06ec0a5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64e06ec0a5_0_1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64e06ec0a5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64e06ec0a5_0_1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64e06ec0a5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76cfe37252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76cfe3725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64e06ec0a5_0_1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64e06ec0a5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64e06ec0a5_0_1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64e06ec0a5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64e06ec0a5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64e06ec0a5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7ba1f101b7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7ba1f101b7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7ba1f101b7_2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7ba1f101b7_2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7ba1f101b7_2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7ba1f101b7_2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7ba1f101b7_2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7ba1f101b7_2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76cfe37252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76cfe37252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5ddc66f9a6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5ddc66f9a6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5ddc66f9a6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5ddc66f9a6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64e06ec0a5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64e06ec0a5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80a54fe399_2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80a54fe399_2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80a54fe399_2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80a54fe399_2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80a54fe399_2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80a54fe399_2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80a54fe399_2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80a54fe399_2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80a54fe399_2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80a54fe399_2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80a54fe399_2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80a54fe399_2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6892dcb34b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6892dcb34b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6892dcb34b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6892dcb34b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6892dcb34b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6892dcb34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6892dcb34b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6892dcb34b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6892dcb34b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6892dcb34b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6892dcb34b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6892dcb34b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6892dcb34b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36892dcb34b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6892dcb34b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36892dcb34b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6892dcb34b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36892dcb34b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6892dcb34b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6892dcb34b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6892dcb34b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36892dcb34b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6892dcb34b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36892dcb34b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6892dcb34b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36892dcb34b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6892dcb34b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36892dcb34b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6892dcb34b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36892dcb34b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6892dcb34b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6892dcb34b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6892dcb34b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6892dcb34b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6892dcb34b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36892dcb34b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6892dcb34b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36892dcb34b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6892dcb34b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36892dcb34b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3.png"/><Relationship Id="rId4" Type="http://schemas.openxmlformats.org/officeDocument/2006/relationships/image" Target="../media/image3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1.png"/><Relationship Id="rId4" Type="http://schemas.openxmlformats.org/officeDocument/2006/relationships/image" Target="../media/image3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7.png"/><Relationship Id="rId4" Type="http://schemas.openxmlformats.org/officeDocument/2006/relationships/image" Target="../media/image3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4.png"/><Relationship Id="rId4" Type="http://schemas.openxmlformats.org/officeDocument/2006/relationships/image" Target="../media/image4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1.png"/><Relationship Id="rId4" Type="http://schemas.openxmlformats.org/officeDocument/2006/relationships/image" Target="../media/image3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5.png"/><Relationship Id="rId4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6.png"/><Relationship Id="rId4" Type="http://schemas.openxmlformats.org/officeDocument/2006/relationships/image" Target="../media/image4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Relationship Id="rId4" Type="http://schemas.openxmlformats.org/officeDocument/2006/relationships/image" Target="../media/image4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9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7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0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8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2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4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5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8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2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9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3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8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Overview for October 2, 2025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NOAA RTOFS version of HyCOM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 title="grase_2025-10-02T00Z_currents-0m_rtofs.png"/>
          <p:cNvPicPr preferRelativeResize="0"/>
          <p:nvPr/>
        </p:nvPicPr>
        <p:blipFill rotWithShape="1">
          <a:blip r:embed="rId3">
            <a:alphaModFix/>
          </a:blip>
          <a:srcRect b="777" l="0" r="0" t="777"/>
          <a:stretch/>
        </p:blipFill>
        <p:spPr>
          <a:xfrm>
            <a:off x="0" y="412163"/>
            <a:ext cx="4571999" cy="4319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6" title="grase_2025-10-08T12Z_currents-0m_rtofs.png"/>
          <p:cNvPicPr preferRelativeResize="0"/>
          <p:nvPr/>
        </p:nvPicPr>
        <p:blipFill rotWithShape="1">
          <a:blip r:embed="rId4">
            <a:alphaModFix/>
          </a:blip>
          <a:srcRect b="777" l="0" r="0" t="777"/>
          <a:stretch/>
        </p:blipFill>
        <p:spPr>
          <a:xfrm>
            <a:off x="4572000" y="412163"/>
            <a:ext cx="4571998" cy="431916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4" name="Google Shape;74;p16"/>
          <p:cNvCxnSpPr/>
          <p:nvPr/>
        </p:nvCxnSpPr>
        <p:spPr>
          <a:xfrm flipH="1" rot="10800000">
            <a:off x="964875" y="1177425"/>
            <a:ext cx="1276500" cy="1740000"/>
          </a:xfrm>
          <a:prstGeom prst="straightConnector1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" name="Google Shape;75;p16"/>
          <p:cNvCxnSpPr/>
          <p:nvPr/>
        </p:nvCxnSpPr>
        <p:spPr>
          <a:xfrm>
            <a:off x="1208000" y="706575"/>
            <a:ext cx="1344900" cy="11625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7" title="grase_2025-10-02T00Z_currents-80m_rtofs.png"/>
          <p:cNvPicPr preferRelativeResize="0"/>
          <p:nvPr/>
        </p:nvPicPr>
        <p:blipFill rotWithShape="1">
          <a:blip r:embed="rId3">
            <a:alphaModFix/>
          </a:blip>
          <a:srcRect b="777" l="0" r="0" t="777"/>
          <a:stretch/>
        </p:blipFill>
        <p:spPr>
          <a:xfrm>
            <a:off x="0" y="412163"/>
            <a:ext cx="4571999" cy="4319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7" title="grase_2025-10-08T12Z_currents-80m_rtofs.png"/>
          <p:cNvPicPr preferRelativeResize="0"/>
          <p:nvPr/>
        </p:nvPicPr>
        <p:blipFill rotWithShape="1">
          <a:blip r:embed="rId4">
            <a:alphaModFix/>
          </a:blip>
          <a:srcRect b="777" l="0" r="0" t="777"/>
          <a:stretch/>
        </p:blipFill>
        <p:spPr>
          <a:xfrm>
            <a:off x="4572000" y="412163"/>
            <a:ext cx="4571998" cy="43191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8" title="grase_2025-10-02T00Z_currents-1500m_rtofs.png"/>
          <p:cNvPicPr preferRelativeResize="0"/>
          <p:nvPr/>
        </p:nvPicPr>
        <p:blipFill rotWithShape="1">
          <a:blip r:embed="rId3">
            <a:alphaModFix/>
          </a:blip>
          <a:srcRect b="777" l="0" r="0" t="777"/>
          <a:stretch/>
        </p:blipFill>
        <p:spPr>
          <a:xfrm>
            <a:off x="0" y="412163"/>
            <a:ext cx="4571999" cy="4319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8" title="grase_2025-10-08T12Z_currents-1500m_rtofs.png"/>
          <p:cNvPicPr preferRelativeResize="0"/>
          <p:nvPr/>
        </p:nvPicPr>
        <p:blipFill rotWithShape="1">
          <a:blip r:embed="rId4">
            <a:alphaModFix/>
          </a:blip>
          <a:srcRect b="777" l="0" r="0" t="777"/>
          <a:stretch/>
        </p:blipFill>
        <p:spPr>
          <a:xfrm>
            <a:off x="4572000" y="412163"/>
            <a:ext cx="4571998" cy="431916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8" name="Google Shape;88;p18"/>
          <p:cNvCxnSpPr/>
          <p:nvPr/>
        </p:nvCxnSpPr>
        <p:spPr>
          <a:xfrm>
            <a:off x="1366525" y="1142550"/>
            <a:ext cx="932400" cy="676800"/>
          </a:xfrm>
          <a:prstGeom prst="straightConnector1">
            <a:avLst/>
          </a:prstGeom>
          <a:noFill/>
          <a:ln cap="flat" cmpd="sng" w="38100">
            <a:solidFill>
              <a:srgbClr val="00FF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Navy ESPC version of HyCOM</a:t>
            </a:r>
            <a:endParaRPr/>
          </a:p>
        </p:txBody>
      </p:sp>
      <p:sp>
        <p:nvSpPr>
          <p:cNvPr id="94" name="Google Shape;94;p19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0" title="grase_2025-10-02T00Z_currents-0m_espc.png"/>
          <p:cNvPicPr preferRelativeResize="0"/>
          <p:nvPr/>
        </p:nvPicPr>
        <p:blipFill rotWithShape="1">
          <a:blip r:embed="rId3">
            <a:alphaModFix/>
          </a:blip>
          <a:srcRect b="777" l="0" r="0" t="777"/>
          <a:stretch/>
        </p:blipFill>
        <p:spPr>
          <a:xfrm>
            <a:off x="0" y="412163"/>
            <a:ext cx="4571999" cy="4319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0" title="grase_2025-10-08T12Z_currents-0m_espc.png"/>
          <p:cNvPicPr preferRelativeResize="0"/>
          <p:nvPr/>
        </p:nvPicPr>
        <p:blipFill rotWithShape="1">
          <a:blip r:embed="rId4">
            <a:alphaModFix/>
          </a:blip>
          <a:srcRect b="777" l="0" r="0" t="777"/>
          <a:stretch/>
        </p:blipFill>
        <p:spPr>
          <a:xfrm>
            <a:off x="4572000" y="412163"/>
            <a:ext cx="4571998" cy="431916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1" name="Google Shape;101;p20"/>
          <p:cNvCxnSpPr/>
          <p:nvPr/>
        </p:nvCxnSpPr>
        <p:spPr>
          <a:xfrm flipH="1" rot="10800000">
            <a:off x="964875" y="1177425"/>
            <a:ext cx="1276500" cy="1740000"/>
          </a:xfrm>
          <a:prstGeom prst="straightConnector1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" name="Google Shape;102;p20"/>
          <p:cNvCxnSpPr/>
          <p:nvPr/>
        </p:nvCxnSpPr>
        <p:spPr>
          <a:xfrm>
            <a:off x="1208000" y="706575"/>
            <a:ext cx="1344900" cy="11625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1" title="grase_2025-10-02T00Z_currents-80m_espc.png"/>
          <p:cNvPicPr preferRelativeResize="0"/>
          <p:nvPr/>
        </p:nvPicPr>
        <p:blipFill rotWithShape="1">
          <a:blip r:embed="rId3">
            <a:alphaModFix/>
          </a:blip>
          <a:srcRect b="777" l="0" r="0" t="777"/>
          <a:stretch/>
        </p:blipFill>
        <p:spPr>
          <a:xfrm>
            <a:off x="0" y="412163"/>
            <a:ext cx="4571999" cy="4319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1" title="grase_2025-10-08T12Z_currents-80m_espc.png"/>
          <p:cNvPicPr preferRelativeResize="0"/>
          <p:nvPr/>
        </p:nvPicPr>
        <p:blipFill rotWithShape="1">
          <a:blip r:embed="rId4">
            <a:alphaModFix/>
          </a:blip>
          <a:srcRect b="777" l="0" r="0" t="777"/>
          <a:stretch/>
        </p:blipFill>
        <p:spPr>
          <a:xfrm>
            <a:off x="4572000" y="412163"/>
            <a:ext cx="4571998" cy="43191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2" title="grase_2025-10-02T00Z_currents-1500m_espc.png"/>
          <p:cNvPicPr preferRelativeResize="0"/>
          <p:nvPr/>
        </p:nvPicPr>
        <p:blipFill rotWithShape="1">
          <a:blip r:embed="rId3">
            <a:alphaModFix/>
          </a:blip>
          <a:srcRect b="777" l="0" r="0" t="777"/>
          <a:stretch/>
        </p:blipFill>
        <p:spPr>
          <a:xfrm>
            <a:off x="0" y="412163"/>
            <a:ext cx="4571999" cy="4319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2" title="grase_2025-10-08T12Z_currents-1500m_espc.png"/>
          <p:cNvPicPr preferRelativeResize="0"/>
          <p:nvPr/>
        </p:nvPicPr>
        <p:blipFill rotWithShape="1">
          <a:blip r:embed="rId4">
            <a:alphaModFix/>
          </a:blip>
          <a:srcRect b="777" l="0" r="0" t="777"/>
          <a:stretch/>
        </p:blipFill>
        <p:spPr>
          <a:xfrm>
            <a:off x="4572000" y="412163"/>
            <a:ext cx="4571998" cy="43191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European CMEMS</a:t>
            </a:r>
            <a:endParaRPr/>
          </a:p>
        </p:txBody>
      </p:sp>
      <p:sp>
        <p:nvSpPr>
          <p:cNvPr id="120" name="Google Shape;120;p2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4" title="grase_2025-10-02T00Z_currents-0m_cmems.png"/>
          <p:cNvPicPr preferRelativeResize="0"/>
          <p:nvPr/>
        </p:nvPicPr>
        <p:blipFill rotWithShape="1">
          <a:blip r:embed="rId3">
            <a:alphaModFix/>
          </a:blip>
          <a:srcRect b="777" l="0" r="0" t="777"/>
          <a:stretch/>
        </p:blipFill>
        <p:spPr>
          <a:xfrm>
            <a:off x="0" y="412163"/>
            <a:ext cx="4571999" cy="4319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4" title="grase_2025-10-08T12Z_currents-0m_cmems.png"/>
          <p:cNvPicPr preferRelativeResize="0"/>
          <p:nvPr/>
        </p:nvPicPr>
        <p:blipFill rotWithShape="1">
          <a:blip r:embed="rId4">
            <a:alphaModFix/>
          </a:blip>
          <a:srcRect b="777" l="0" r="0" t="777"/>
          <a:stretch/>
        </p:blipFill>
        <p:spPr>
          <a:xfrm>
            <a:off x="4572000" y="412163"/>
            <a:ext cx="4571998" cy="431916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7" name="Google Shape;127;p24"/>
          <p:cNvCxnSpPr/>
          <p:nvPr/>
        </p:nvCxnSpPr>
        <p:spPr>
          <a:xfrm flipH="1" rot="10800000">
            <a:off x="964875" y="1177425"/>
            <a:ext cx="1276500" cy="1740000"/>
          </a:xfrm>
          <a:prstGeom prst="straightConnector1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" name="Google Shape;128;p24"/>
          <p:cNvCxnSpPr/>
          <p:nvPr/>
        </p:nvCxnSpPr>
        <p:spPr>
          <a:xfrm>
            <a:off x="1208000" y="706575"/>
            <a:ext cx="1344900" cy="11625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5" title="grase_2025-10-02T00Z_currents-80m_cmems.png"/>
          <p:cNvPicPr preferRelativeResize="0"/>
          <p:nvPr/>
        </p:nvPicPr>
        <p:blipFill rotWithShape="1">
          <a:blip r:embed="rId3">
            <a:alphaModFix/>
          </a:blip>
          <a:srcRect b="777" l="0" r="0" t="777"/>
          <a:stretch/>
        </p:blipFill>
        <p:spPr>
          <a:xfrm>
            <a:off x="0" y="412163"/>
            <a:ext cx="4571999" cy="4319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5" title="grase_2025-10-08T12Z_currents-80m_cmems.png"/>
          <p:cNvPicPr preferRelativeResize="0"/>
          <p:nvPr/>
        </p:nvPicPr>
        <p:blipFill rotWithShape="1">
          <a:blip r:embed="rId4">
            <a:alphaModFix/>
          </a:blip>
          <a:srcRect b="777" l="0" r="0" t="777"/>
          <a:stretch/>
        </p:blipFill>
        <p:spPr>
          <a:xfrm>
            <a:off x="4572000" y="412163"/>
            <a:ext cx="4571998" cy="43191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6" title="grase_2025-10-02T00Z_currents-1500m_cmems.png"/>
          <p:cNvPicPr preferRelativeResize="0"/>
          <p:nvPr/>
        </p:nvPicPr>
        <p:blipFill rotWithShape="1">
          <a:blip r:embed="rId3">
            <a:alphaModFix/>
          </a:blip>
          <a:srcRect b="777" l="0" r="0" t="777"/>
          <a:stretch/>
        </p:blipFill>
        <p:spPr>
          <a:xfrm>
            <a:off x="0" y="412163"/>
            <a:ext cx="4571999" cy="4319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6" title="grase_2025-10-08T12Z_currents-1500m_cmems.png"/>
          <p:cNvPicPr preferRelativeResize="0"/>
          <p:nvPr/>
        </p:nvPicPr>
        <p:blipFill rotWithShape="1">
          <a:blip r:embed="rId4">
            <a:alphaModFix/>
          </a:blip>
          <a:srcRect b="777" l="0" r="0" t="777"/>
          <a:stretch/>
        </p:blipFill>
        <p:spPr>
          <a:xfrm>
            <a:off x="4572000" y="412163"/>
            <a:ext cx="4571998" cy="43191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Speed Cross Sections (Red Line)</a:t>
            </a:r>
            <a:endParaRPr/>
          </a:p>
        </p:txBody>
      </p:sp>
      <p:sp>
        <p:nvSpPr>
          <p:cNvPr id="146" name="Google Shape;146;p27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ESPC -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RTOFS -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CMEMS - 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8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52" name="Google Shape;152;p28" title="tortugas_eddy_speed_2025-10-02T00Z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29" title="tortugas_eddy_speed_2025-10-02T00Z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30" title="tortugas_eddy_speed_2025-10-02T00Z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1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68" name="Google Shape;168;p31" title="tortugas_eddy_temperature_2025-10-02T00Z_ESPC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32" title="tortugas_eddy_temperature_2025-10-02T00Z_RTOFS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33" title="tortugas_eddy_temperature_2025-10-02T00Z_CMEMS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4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84" name="Google Shape;184;p34" title="tortugas_eddy_salinity_2025-10-02T00Z_ESPC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35" title="tortugas_eddy_salinity_2025-10-02T00Z_RTOFS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36" title="tortugas_eddy_salinity_2025-10-02T00Z_CMEMS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Speed Cross Sections (Magenta Line)</a:t>
            </a:r>
            <a:endParaRPr/>
          </a:p>
        </p:txBody>
      </p:sp>
      <p:sp>
        <p:nvSpPr>
          <p:cNvPr id="200" name="Google Shape;200;p37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ESPC -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RTOFS -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CMEMS - 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8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06" name="Google Shape;206;p38" title="tortugas_eddy_speed_2025-10-02T00Z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39" title="tortugas_eddy_speed_2025-10-02T00Z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40" title="tortugas_eddy_speed_2025-10-02T00Z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1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22" name="Google Shape;222;p41" title="tortugas_eddy_temperature_2025-10-02T00Z_ESPC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42" title="tortugas_eddy_temperature_2025-10-02T00Z_RTOFS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43" title="tortugas_eddy_temperature_2025-10-02T00Z_CMEMS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44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38" name="Google Shape;238;p44" title="tortugas_eddy_salinity_2025-10-02T00Z_ESPC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45" title="tortugas_eddy_salinity_2025-10-02T00Z_RTOFS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46" title="tortugas_eddy_salinity_2025-10-02T00Z_CMEMS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Speed Cross Sections (Orange Line)</a:t>
            </a:r>
            <a:endParaRPr/>
          </a:p>
        </p:txBody>
      </p:sp>
      <p:sp>
        <p:nvSpPr>
          <p:cNvPr id="254" name="Google Shape;254;p47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ESPC -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RTOFS -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CMEMS - 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8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60" name="Google Shape;260;p48" title="tortugas_eddy_speed_2025-10-02T00Z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49" title="tortugas_eddy_speed_2025-10-02T00Z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50" title="tortugas_eddy_speed_2025-10-02T00Z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51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76" name="Google Shape;276;p51" title="tortugas_eddy_temperature_2025-10-02T00Z_ESPC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52" title="tortugas_eddy_temperature_2025-10-02T00Z_RTOFS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53" title="tortugas_eddy_temperature_2025-10-02T00Z_CMEMS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4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92" name="Google Shape;292;p54" title="tortugas_eddy_salinity_2025-10-02T00Z_ESPC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p55" title="tortugas_eddy_salinity_2025-10-02T00Z_RTOFS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56" title="tortugas_eddy_salinity_2025-10-02T00Z_CMEMS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