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76cfe3725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76cfe3725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64e06ec0a5_0_1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64e06ec0a5_0_1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64e06ec0a5_0_1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64e06ec0a5_0_1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64e06ec0a5_0_18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64e06ec0a5_0_1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64e06ec0a5_0_19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64e06ec0a5_0_1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76cfe37252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376cfe37252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64e06ec0a5_0_16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64e06ec0a5_0_1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64e06ec0a5_0_16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364e06ec0a5_0_1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64e06ec0a5_0_1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64e06ec0a5_0_1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7ba1f101b7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37ba1f101b7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7ba1f101b7_2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37ba1f101b7_2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7ba1f101b7_2_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7ba1f101b7_2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7ba1f101b7_2_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37ba1f101b7_2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76cfe37252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376cfe37252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5ddc66f9a6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35ddc66f9a6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5ddc66f9a6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35ddc66f9a6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64e06ec0a5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364e06ec0a5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380a54fe399_2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380a54fe399_2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80a54fe399_2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380a54fe399_2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80a54fe399_2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380a54fe399_2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80a54fe399_2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380a54fe399_2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80a54fe399_2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380a54fe399_2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380a54fe399_2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380a54fe399_2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6661b6a99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36661b6a99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36661b6a992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36661b6a992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36661b6a992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36661b6a992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36661b6a992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36661b6a992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6661b6a992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36661b6a992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36661b6a992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36661b6a992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36661b6a992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36661b6a992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36661b6a992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36661b6a992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36661b6a992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36661b6a992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36661b6a992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36661b6a992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36661b6a992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36661b6a992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36661b6a992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36661b6a992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9.png"/><Relationship Id="rId4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4.png"/><Relationship Id="rId4" Type="http://schemas.openxmlformats.org/officeDocument/2006/relationships/image" Target="../media/image2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8.png"/><Relationship Id="rId4" Type="http://schemas.openxmlformats.org/officeDocument/2006/relationships/image" Target="../media/image2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7.png"/><Relationship Id="rId4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png"/><Relationship Id="rId4" Type="http://schemas.openxmlformats.org/officeDocument/2006/relationships/image" Target="../media/image2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9.png"/><Relationship Id="rId4" Type="http://schemas.openxmlformats.org/officeDocument/2006/relationships/image" Target="../media/image1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Relationship Id="rId4" Type="http://schemas.openxmlformats.org/officeDocument/2006/relationships/image" Target="../media/image1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5.png"/><Relationship Id="rId4" Type="http://schemas.openxmlformats.org/officeDocument/2006/relationships/image" Target="../media/image1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1.png"/><Relationship Id="rId4" Type="http://schemas.openxmlformats.org/officeDocument/2006/relationships/image" Target="../media/image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9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8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0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4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3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0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0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1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2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8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6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3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4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Overview for September 25, 2025</a:t>
            </a:r>
            <a:endParaRPr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17500" lvl="0" marL="457200" rtl="0" algn="l">
              <a:spcBef>
                <a:spcPts val="80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NOAA RTOFS version of HyCOM</a:t>
            </a:r>
            <a:endParaRPr/>
          </a:p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17500" lvl="0" marL="457200" rtl="0" algn="l">
              <a:spcBef>
                <a:spcPts val="80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6" title="grase_2025-09-25T00Z_currents-0m_rtof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6" title="grase_2025-10-01T12Z_currents-0m_rtof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4" name="Google Shape;74;p16"/>
          <p:cNvCxnSpPr/>
          <p:nvPr/>
        </p:nvCxnSpPr>
        <p:spPr>
          <a:xfrm>
            <a:off x="1277750" y="871950"/>
            <a:ext cx="1015500" cy="983100"/>
          </a:xfrm>
          <a:prstGeom prst="straightConnector1">
            <a:avLst/>
          </a:prstGeom>
          <a:noFill/>
          <a:ln cap="flat" cmpd="sng" w="38100">
            <a:solidFill>
              <a:srgbClr val="00FFFF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7" title="grase_2025-09-25T00Z_currents-80m_rtof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7" title="grase_2025-10-01T12Z_currents-80m_rtof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8" title="grase_2025-09-25T00Z_currents-1500m_rtof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8" title="grase_2025-10-01T12Z_currents-1500m_rtof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7" name="Google Shape;87;p18"/>
          <p:cNvCxnSpPr/>
          <p:nvPr/>
        </p:nvCxnSpPr>
        <p:spPr>
          <a:xfrm>
            <a:off x="1366525" y="1142550"/>
            <a:ext cx="932400" cy="676800"/>
          </a:xfrm>
          <a:prstGeom prst="straightConnector1">
            <a:avLst/>
          </a:prstGeom>
          <a:noFill/>
          <a:ln cap="flat" cmpd="sng" w="38100">
            <a:solidFill>
              <a:srgbClr val="00FFFF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9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Navy ESPC version of HyCOM</a:t>
            </a:r>
            <a:endParaRPr/>
          </a:p>
        </p:txBody>
      </p:sp>
      <p:sp>
        <p:nvSpPr>
          <p:cNvPr id="93" name="Google Shape;93;p19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17500" lvl="0" marL="457200" rtl="0" algn="l">
              <a:spcBef>
                <a:spcPts val="80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20" title="grase_2025-09-25T00Z_currents-0m_espc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20" title="grase_2025-10-01T12Z_currents-0m_espc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0" name="Google Shape;100;p20"/>
          <p:cNvCxnSpPr/>
          <p:nvPr/>
        </p:nvCxnSpPr>
        <p:spPr>
          <a:xfrm>
            <a:off x="1310500" y="871950"/>
            <a:ext cx="1212000" cy="1015800"/>
          </a:xfrm>
          <a:prstGeom prst="straightConnector1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21" title="grase_2025-09-25T00Z_currents-80m_espc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21" title="grase_2025-10-01T12Z_currents-80m_espc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22" title="grase_2025-09-25T00Z_currents-1500m_espc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22" title="grase_2025-10-01T12Z_currents-1500m_espc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European CMEMS</a:t>
            </a:r>
            <a:endParaRPr/>
          </a:p>
        </p:txBody>
      </p:sp>
      <p:sp>
        <p:nvSpPr>
          <p:cNvPr id="118" name="Google Shape;118;p2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17500" lvl="0" marL="457200" rtl="0" algn="l">
              <a:spcBef>
                <a:spcPts val="80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24" title="grase_2025-09-25T00Z_currents-0m_cmem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24" title="grase_2025-10-01T12Z_currents-0m_cmem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5" name="Google Shape;125;p24"/>
          <p:cNvCxnSpPr/>
          <p:nvPr/>
        </p:nvCxnSpPr>
        <p:spPr>
          <a:xfrm>
            <a:off x="1138500" y="871950"/>
            <a:ext cx="1236300" cy="1287000"/>
          </a:xfrm>
          <a:prstGeom prst="straightConnector1">
            <a:avLst/>
          </a:prstGeom>
          <a:noFill/>
          <a:ln cap="flat" cmpd="sng" w="38100">
            <a:solidFill>
              <a:srgbClr val="9900FF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25" title="grase_2025-09-25T00Z_currents-80m_cmem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5" title="grase_2025-10-01T12Z_currents-80m_cmem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oogle Shape;136;p26" title="grase_2025-09-25T00Z_currents-1500m_cmems.png"/>
          <p:cNvPicPr preferRelativeResize="0"/>
          <p:nvPr/>
        </p:nvPicPr>
        <p:blipFill rotWithShape="1">
          <a:blip r:embed="rId3">
            <a:alphaModFix/>
          </a:blip>
          <a:srcRect b="0" l="59" r="59" t="0"/>
          <a:stretch/>
        </p:blipFill>
        <p:spPr>
          <a:xfrm>
            <a:off x="0" y="412163"/>
            <a:ext cx="4571998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6" title="grase_2025-10-01T12Z_currents-1500m_cmems.png"/>
          <p:cNvPicPr preferRelativeResize="0"/>
          <p:nvPr/>
        </p:nvPicPr>
        <p:blipFill rotWithShape="1">
          <a:blip r:embed="rId4">
            <a:alphaModFix/>
          </a:blip>
          <a:srcRect b="0" l="59" r="59" t="0"/>
          <a:stretch/>
        </p:blipFill>
        <p:spPr>
          <a:xfrm>
            <a:off x="4572000" y="412163"/>
            <a:ext cx="4571998" cy="4319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7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Current Speed Cross Sections through the pinch point and the eastern cyclonic eddy</a:t>
            </a:r>
            <a:endParaRPr/>
          </a:p>
        </p:txBody>
      </p:sp>
      <p:sp>
        <p:nvSpPr>
          <p:cNvPr id="143" name="Google Shape;143;p27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17500" lvl="0" marL="457200" rtl="0" algn="l">
              <a:spcBef>
                <a:spcPts val="8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ESPC - 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RTOFS - 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CMEMS - 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8"/>
          <p:cNvSpPr txBox="1"/>
          <p:nvPr/>
        </p:nvSpPr>
        <p:spPr>
          <a:xfrm>
            <a:off x="2010450" y="1181325"/>
            <a:ext cx="6016800" cy="33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ESPC Not Available for this transect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49" name="Google Shape;149;p28" title="tortugas_eddy_speed_2025-09-25T00Z_ESPC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29" title="tortugas_eddy_speed_2025-09-25T00Z_RTOF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30" title="tortugas_eddy_speed_2025-09-25T00Z_CMEM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31"/>
          <p:cNvSpPr txBox="1"/>
          <p:nvPr/>
        </p:nvSpPr>
        <p:spPr>
          <a:xfrm>
            <a:off x="2010450" y="1181325"/>
            <a:ext cx="6016800" cy="33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ESPC Not Available for this transect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65" name="Google Shape;165;p31" title="tortugas_eddy_temperature_2025-09-25T00Z_ESPC.png"/>
          <p:cNvPicPr preferRelativeResize="0"/>
          <p:nvPr/>
        </p:nvPicPr>
        <p:blipFill rotWithShape="1">
          <a:blip r:embed="rId3">
            <a:alphaModFix/>
          </a:blip>
          <a:srcRect b="308" l="0" r="0" t="317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p32" title="tortugas_eddy_temperature_2025-09-25T00Z_RTOFS.png"/>
          <p:cNvPicPr preferRelativeResize="0"/>
          <p:nvPr/>
        </p:nvPicPr>
        <p:blipFill rotWithShape="1">
          <a:blip r:embed="rId3">
            <a:alphaModFix/>
          </a:blip>
          <a:srcRect b="308" l="0" r="0" t="317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33" title="tortugas_eddy_temperature_2025-09-25T00Z_CMEMS.png"/>
          <p:cNvPicPr preferRelativeResize="0"/>
          <p:nvPr/>
        </p:nvPicPr>
        <p:blipFill rotWithShape="1">
          <a:blip r:embed="rId3">
            <a:alphaModFix/>
          </a:blip>
          <a:srcRect b="308" l="0" r="0" t="317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4"/>
          <p:cNvSpPr txBox="1"/>
          <p:nvPr/>
        </p:nvSpPr>
        <p:spPr>
          <a:xfrm>
            <a:off x="2010450" y="1181325"/>
            <a:ext cx="6016800" cy="33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ESPC Not Available for this transect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81" name="Google Shape;181;p34" title="tortugas_eddy_salinity_2025-09-25T00Z_ESPC.png"/>
          <p:cNvPicPr preferRelativeResize="0"/>
          <p:nvPr/>
        </p:nvPicPr>
        <p:blipFill rotWithShape="1">
          <a:blip r:embed="rId3">
            <a:alphaModFix/>
          </a:blip>
          <a:srcRect b="0" l="709" r="709" t="0"/>
          <a:stretch/>
        </p:blipFill>
        <p:spPr>
          <a:xfrm>
            <a:off x="408400" y="0"/>
            <a:ext cx="8327188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35" title="tortugas_eddy_salinity_2025-09-25T00Z_RTOFS.png"/>
          <p:cNvPicPr preferRelativeResize="0"/>
          <p:nvPr/>
        </p:nvPicPr>
        <p:blipFill rotWithShape="1">
          <a:blip r:embed="rId3">
            <a:alphaModFix/>
          </a:blip>
          <a:srcRect b="0" l="709" r="709" t="0"/>
          <a:stretch/>
        </p:blipFill>
        <p:spPr>
          <a:xfrm>
            <a:off x="408400" y="0"/>
            <a:ext cx="8327188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36" title="tortugas_eddy_salinity_2025-09-25T00Z_CMEMS.png"/>
          <p:cNvPicPr preferRelativeResize="0"/>
          <p:nvPr/>
        </p:nvPicPr>
        <p:blipFill rotWithShape="1">
          <a:blip r:embed="rId3">
            <a:alphaModFix/>
          </a:blip>
          <a:srcRect b="0" l="709" r="709" t="0"/>
          <a:stretch/>
        </p:blipFill>
        <p:spPr>
          <a:xfrm>
            <a:off x="408400" y="0"/>
            <a:ext cx="8327188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7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Current Speed Cross Sections </a:t>
            </a:r>
            <a:endParaRPr/>
          </a:p>
        </p:txBody>
      </p:sp>
      <p:sp>
        <p:nvSpPr>
          <p:cNvPr id="197" name="Google Shape;197;p37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17500" lvl="0" marL="457200" rtl="0" algn="l">
              <a:spcBef>
                <a:spcPts val="8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RTOFS - Teal Line in Slide 3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8"/>
          <p:cNvSpPr txBox="1"/>
          <p:nvPr/>
        </p:nvSpPr>
        <p:spPr>
          <a:xfrm>
            <a:off x="2010450" y="1181325"/>
            <a:ext cx="6016800" cy="33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ESPC Not Available for this transect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203" name="Google Shape;203;p38" title="tortugas_eddy_speed_2025-09-25T00Z_RTOF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99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9"/>
          <p:cNvSpPr txBox="1"/>
          <p:nvPr/>
        </p:nvSpPr>
        <p:spPr>
          <a:xfrm>
            <a:off x="2010450" y="1181325"/>
            <a:ext cx="6016800" cy="33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ESPC Not Available for this transect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209" name="Google Shape;209;p39" title="tortugas_eddy_temperature_2025-09-25T00Z_RTOFS.png"/>
          <p:cNvPicPr preferRelativeResize="0"/>
          <p:nvPr/>
        </p:nvPicPr>
        <p:blipFill rotWithShape="1">
          <a:blip r:embed="rId3">
            <a:alphaModFix/>
          </a:blip>
          <a:srcRect b="308" l="0" r="0" t="317"/>
          <a:stretch/>
        </p:blipFill>
        <p:spPr>
          <a:xfrm>
            <a:off x="408400" y="0"/>
            <a:ext cx="8327199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40"/>
          <p:cNvSpPr txBox="1"/>
          <p:nvPr/>
        </p:nvSpPr>
        <p:spPr>
          <a:xfrm>
            <a:off x="2010450" y="1181325"/>
            <a:ext cx="6016800" cy="33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ESPC Not Available for this transect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215" name="Google Shape;215;p40" title="tortugas_eddy_salinity_2025-09-25T00Z_RTOFS.png"/>
          <p:cNvPicPr preferRelativeResize="0"/>
          <p:nvPr/>
        </p:nvPicPr>
        <p:blipFill rotWithShape="1">
          <a:blip r:embed="rId3">
            <a:alphaModFix/>
          </a:blip>
          <a:srcRect b="0" l="709" r="709" t="0"/>
          <a:stretch/>
        </p:blipFill>
        <p:spPr>
          <a:xfrm>
            <a:off x="408400" y="0"/>
            <a:ext cx="8327188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41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Current Speed Cross Sections </a:t>
            </a:r>
            <a:endParaRPr/>
          </a:p>
        </p:txBody>
      </p:sp>
      <p:sp>
        <p:nvSpPr>
          <p:cNvPr id="221" name="Google Shape;221;p41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17500" lvl="0" marL="457200" rtl="0" algn="l">
              <a:spcBef>
                <a:spcPts val="8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ESPC - Blue Line in Slide 7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42"/>
          <p:cNvSpPr txBox="1"/>
          <p:nvPr/>
        </p:nvSpPr>
        <p:spPr>
          <a:xfrm>
            <a:off x="2010450" y="1181325"/>
            <a:ext cx="6016800" cy="33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ESPC Not Available for this transect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227" name="Google Shape;227;p42" title="tortugas_eddy_speed_2025-09-25T00Z_ESPC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99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43"/>
          <p:cNvSpPr txBox="1"/>
          <p:nvPr/>
        </p:nvSpPr>
        <p:spPr>
          <a:xfrm>
            <a:off x="2010450" y="1181325"/>
            <a:ext cx="6016800" cy="33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ESPC Not Available for this transect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233" name="Google Shape;233;p43" title="tortugas_eddy_temperature_2025-09-25T00Z_ESPC.png"/>
          <p:cNvPicPr preferRelativeResize="0"/>
          <p:nvPr/>
        </p:nvPicPr>
        <p:blipFill rotWithShape="1">
          <a:blip r:embed="rId3">
            <a:alphaModFix/>
          </a:blip>
          <a:srcRect b="308" l="0" r="0" t="317"/>
          <a:stretch/>
        </p:blipFill>
        <p:spPr>
          <a:xfrm>
            <a:off x="408400" y="0"/>
            <a:ext cx="8327199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44"/>
          <p:cNvSpPr txBox="1"/>
          <p:nvPr/>
        </p:nvSpPr>
        <p:spPr>
          <a:xfrm>
            <a:off x="2010450" y="1181325"/>
            <a:ext cx="6016800" cy="33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ESPC Not Available for this transect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239" name="Google Shape;239;p44" title="tortugas_eddy_salinity_2025-09-25T00Z_ESPC.png"/>
          <p:cNvPicPr preferRelativeResize="0"/>
          <p:nvPr/>
        </p:nvPicPr>
        <p:blipFill rotWithShape="1">
          <a:blip r:embed="rId3">
            <a:alphaModFix/>
          </a:blip>
          <a:srcRect b="0" l="709" r="709" t="0"/>
          <a:stretch/>
        </p:blipFill>
        <p:spPr>
          <a:xfrm>
            <a:off x="408400" y="0"/>
            <a:ext cx="8327188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45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Current Speed Cross Sections </a:t>
            </a:r>
            <a:endParaRPr/>
          </a:p>
        </p:txBody>
      </p:sp>
      <p:sp>
        <p:nvSpPr>
          <p:cNvPr id="245" name="Google Shape;245;p45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17500" lvl="0" marL="457200" rtl="0" algn="l">
              <a:spcBef>
                <a:spcPts val="8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CMEMS - Red Line in Slide 11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46"/>
          <p:cNvSpPr txBox="1"/>
          <p:nvPr/>
        </p:nvSpPr>
        <p:spPr>
          <a:xfrm>
            <a:off x="2010450" y="1181325"/>
            <a:ext cx="6016800" cy="33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ESPC Not Available for this transect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251" name="Google Shape;251;p46" title="tortugas_eddy_speed_2025-09-25T00Z_CMEM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99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47"/>
          <p:cNvSpPr txBox="1"/>
          <p:nvPr/>
        </p:nvSpPr>
        <p:spPr>
          <a:xfrm>
            <a:off x="2010450" y="1181325"/>
            <a:ext cx="6016800" cy="33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ESPC Not Available for this transect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257" name="Google Shape;257;p47" title="tortugas_eddy_temperature_2025-09-25T00Z_CMEMS.png"/>
          <p:cNvPicPr preferRelativeResize="0"/>
          <p:nvPr/>
        </p:nvPicPr>
        <p:blipFill rotWithShape="1">
          <a:blip r:embed="rId3">
            <a:alphaModFix/>
          </a:blip>
          <a:srcRect b="308" l="0" r="0" t="317"/>
          <a:stretch/>
        </p:blipFill>
        <p:spPr>
          <a:xfrm>
            <a:off x="408400" y="0"/>
            <a:ext cx="8327199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48"/>
          <p:cNvSpPr txBox="1"/>
          <p:nvPr/>
        </p:nvSpPr>
        <p:spPr>
          <a:xfrm>
            <a:off x="2010450" y="1181325"/>
            <a:ext cx="6016800" cy="33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ESPC Not Available for this transect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263" name="Google Shape;263;p48" title="tortugas_eddy_salinity_2025-09-25T00Z_CMEMS.png"/>
          <p:cNvPicPr preferRelativeResize="0"/>
          <p:nvPr/>
        </p:nvPicPr>
        <p:blipFill rotWithShape="1">
          <a:blip r:embed="rId3">
            <a:alphaModFix/>
          </a:blip>
          <a:srcRect b="0" l="709" r="709" t="0"/>
          <a:stretch/>
        </p:blipFill>
        <p:spPr>
          <a:xfrm>
            <a:off x="408400" y="0"/>
            <a:ext cx="8327188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