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76cfe3725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76cfe3725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76cfe3725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76cfe3725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64e06ec0a5_0_1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64e06ec0a5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64e06ec0a5_0_16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364e06ec0a5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64e06ec0a5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64e06ec0a5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64e06ec0a5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64e06ec0a5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64e06ec0a5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64e06ec0a5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64e06ec0a5_0_18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64e06ec0a5_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64e06ec0a5_0_1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64e06ec0a5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64e06ec0a5_0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64e06ec0a5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64e06ec0a5_0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64e06ec0a5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64e06ec0a5_0_20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364e06ec0a5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64e06ec0a5_0_2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364e06ec0a5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64e06ec0a5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64e06ec0a5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64e06ec0a5_0_2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64e06ec0a5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64e06ec0a5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64e06ec0a5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64e06ec0a5_0_2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364e06ec0a5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76cfe37252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76cfe37252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5ddc66f9a6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5ddc66f9a6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5ddc66f9a6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5ddc66f9a6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5ddc66f9a6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5ddc66f9a6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64e06ec0a5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64e06ec0a5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6.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5.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3.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25.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24.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Overview for August 28, 2025</a:t>
            </a:r>
            <a:endParaRPr/>
          </a:p>
        </p:txBody>
      </p:sp>
      <p:sp>
        <p:nvSpPr>
          <p:cNvPr id="61" name="Google Shape;61;p14"/>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317500" lvl="0" marL="457200" rtl="0" algn="l">
              <a:spcBef>
                <a:spcPts val="800"/>
              </a:spcBef>
              <a:spcAft>
                <a:spcPts val="0"/>
              </a:spcAft>
              <a:buSzPts val="1400"/>
              <a:buChar char="●"/>
            </a:pPr>
            <a:r>
              <a:t/>
            </a:r>
            <a:endParaRPr/>
          </a:p>
          <a:p>
            <a:pPr indent="0" lvl="0" marL="0" rtl="0" algn="l">
              <a:spcBef>
                <a:spcPts val="1200"/>
              </a:spcBef>
              <a:spcAft>
                <a:spcPts val="120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Navy ESPC version of HyCOM</a:t>
            </a:r>
            <a:endParaRPr/>
          </a:p>
        </p:txBody>
      </p:sp>
      <p:sp>
        <p:nvSpPr>
          <p:cNvPr id="67" name="Google Shape;67;p15"/>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317500" lvl="0" marL="457200" rtl="0" algn="l">
              <a:spcBef>
                <a:spcPts val="800"/>
              </a:spcBef>
              <a:spcAft>
                <a:spcPts val="0"/>
              </a:spcAft>
              <a:buSzPts val="1400"/>
              <a:buChar char="●"/>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pic>
        <p:nvPicPr>
          <p:cNvPr id="72" name="Google Shape;72;p16" title="grase_2025-08-28T00Z_currents-0m_espc.png"/>
          <p:cNvPicPr preferRelativeResize="0"/>
          <p:nvPr/>
        </p:nvPicPr>
        <p:blipFill rotWithShape="1">
          <a:blip r:embed="rId3">
            <a:alphaModFix/>
          </a:blip>
          <a:srcRect b="0" l="0" r="0" t="0"/>
          <a:stretch/>
        </p:blipFill>
        <p:spPr>
          <a:xfrm>
            <a:off x="0" y="412163"/>
            <a:ext cx="4571999" cy="4319163"/>
          </a:xfrm>
          <a:prstGeom prst="rect">
            <a:avLst/>
          </a:prstGeom>
          <a:noFill/>
          <a:ln>
            <a:noFill/>
          </a:ln>
        </p:spPr>
      </p:pic>
      <p:pic>
        <p:nvPicPr>
          <p:cNvPr id="73" name="Google Shape;73;p16" title="grase_2025-09-02T12Z_currents-0m_espc.png"/>
          <p:cNvPicPr preferRelativeResize="0"/>
          <p:nvPr/>
        </p:nvPicPr>
        <p:blipFill rotWithShape="1">
          <a:blip r:embed="rId4">
            <a:alphaModFix/>
          </a:blip>
          <a:srcRect b="0" l="0" r="0" t="0"/>
          <a:stretch/>
        </p:blipFill>
        <p:spPr>
          <a:xfrm>
            <a:off x="4572000" y="412163"/>
            <a:ext cx="4571999" cy="431917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pic>
        <p:nvPicPr>
          <p:cNvPr id="78" name="Google Shape;78;p17" title="grase_2025-08-28T00Z_currents-80m_espc.png"/>
          <p:cNvPicPr preferRelativeResize="0"/>
          <p:nvPr/>
        </p:nvPicPr>
        <p:blipFill rotWithShape="1">
          <a:blip r:embed="rId3">
            <a:alphaModFix/>
          </a:blip>
          <a:srcRect b="0" l="0" r="0" t="0"/>
          <a:stretch/>
        </p:blipFill>
        <p:spPr>
          <a:xfrm>
            <a:off x="0" y="412163"/>
            <a:ext cx="4571999" cy="4319163"/>
          </a:xfrm>
          <a:prstGeom prst="rect">
            <a:avLst/>
          </a:prstGeom>
          <a:noFill/>
          <a:ln>
            <a:noFill/>
          </a:ln>
        </p:spPr>
      </p:pic>
      <p:pic>
        <p:nvPicPr>
          <p:cNvPr id="79" name="Google Shape;79;p17" title="grase_2025-09-02T12Z_currents-80m_espc.png"/>
          <p:cNvPicPr preferRelativeResize="0"/>
          <p:nvPr/>
        </p:nvPicPr>
        <p:blipFill rotWithShape="1">
          <a:blip r:embed="rId4">
            <a:alphaModFix/>
          </a:blip>
          <a:srcRect b="0" l="0" r="0" t="0"/>
          <a:stretch/>
        </p:blipFill>
        <p:spPr>
          <a:xfrm>
            <a:off x="4572000" y="412163"/>
            <a:ext cx="4571999" cy="431917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8" title="grase_2025-08-28T00Z_currents-1500m_espc.png"/>
          <p:cNvPicPr preferRelativeResize="0"/>
          <p:nvPr/>
        </p:nvPicPr>
        <p:blipFill rotWithShape="1">
          <a:blip r:embed="rId3">
            <a:alphaModFix/>
          </a:blip>
          <a:srcRect b="0" l="0" r="0" t="0"/>
          <a:stretch/>
        </p:blipFill>
        <p:spPr>
          <a:xfrm>
            <a:off x="0" y="412163"/>
            <a:ext cx="4571999" cy="4319163"/>
          </a:xfrm>
          <a:prstGeom prst="rect">
            <a:avLst/>
          </a:prstGeom>
          <a:noFill/>
          <a:ln>
            <a:noFill/>
          </a:ln>
        </p:spPr>
      </p:pic>
      <p:pic>
        <p:nvPicPr>
          <p:cNvPr id="85" name="Google Shape;85;p18" title="grase_2025-09-02T12Z_currents-1500m_espc.png"/>
          <p:cNvPicPr preferRelativeResize="0"/>
          <p:nvPr/>
        </p:nvPicPr>
        <p:blipFill rotWithShape="1">
          <a:blip r:embed="rId4">
            <a:alphaModFix/>
          </a:blip>
          <a:srcRect b="0" l="0" r="0" t="0"/>
          <a:stretch/>
        </p:blipFill>
        <p:spPr>
          <a:xfrm>
            <a:off x="4572000" y="412163"/>
            <a:ext cx="4571999" cy="431917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NOAA RTOFS version of HyCOM</a:t>
            </a:r>
            <a:endParaRPr/>
          </a:p>
        </p:txBody>
      </p:sp>
      <p:sp>
        <p:nvSpPr>
          <p:cNvPr id="91" name="Google Shape;91;p19"/>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317500" lvl="0" marL="457200" rtl="0" algn="l">
              <a:spcBef>
                <a:spcPts val="800"/>
              </a:spcBef>
              <a:spcAft>
                <a:spcPts val="0"/>
              </a:spcAft>
              <a:buSzPts val="1400"/>
              <a:buChar char="●"/>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pic>
        <p:nvPicPr>
          <p:cNvPr id="96" name="Google Shape;96;p20" title="grase_2025-08-28T00Z_currents-0m_rtofs.png"/>
          <p:cNvPicPr preferRelativeResize="0"/>
          <p:nvPr/>
        </p:nvPicPr>
        <p:blipFill rotWithShape="1">
          <a:blip r:embed="rId3">
            <a:alphaModFix/>
          </a:blip>
          <a:srcRect b="0" l="0" r="0" t="0"/>
          <a:stretch/>
        </p:blipFill>
        <p:spPr>
          <a:xfrm>
            <a:off x="0" y="412163"/>
            <a:ext cx="4571999" cy="4319163"/>
          </a:xfrm>
          <a:prstGeom prst="rect">
            <a:avLst/>
          </a:prstGeom>
          <a:noFill/>
          <a:ln>
            <a:noFill/>
          </a:ln>
        </p:spPr>
      </p:pic>
      <p:pic>
        <p:nvPicPr>
          <p:cNvPr id="97" name="Google Shape;97;p20" title="grase_2025-09-02T12Z_currents-0m_rtofs.png"/>
          <p:cNvPicPr preferRelativeResize="0"/>
          <p:nvPr/>
        </p:nvPicPr>
        <p:blipFill rotWithShape="1">
          <a:blip r:embed="rId4">
            <a:alphaModFix/>
          </a:blip>
          <a:srcRect b="0" l="0" r="0" t="0"/>
          <a:stretch/>
        </p:blipFill>
        <p:spPr>
          <a:xfrm>
            <a:off x="4572000" y="412163"/>
            <a:ext cx="4571999" cy="431917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pic>
        <p:nvPicPr>
          <p:cNvPr id="102" name="Google Shape;102;p21" title="grase_2025-08-28T00Z_currents-80m_rtofs.png"/>
          <p:cNvPicPr preferRelativeResize="0"/>
          <p:nvPr/>
        </p:nvPicPr>
        <p:blipFill rotWithShape="1">
          <a:blip r:embed="rId3">
            <a:alphaModFix/>
          </a:blip>
          <a:srcRect b="0" l="0" r="0" t="0"/>
          <a:stretch/>
        </p:blipFill>
        <p:spPr>
          <a:xfrm>
            <a:off x="0" y="412163"/>
            <a:ext cx="4571999" cy="4319163"/>
          </a:xfrm>
          <a:prstGeom prst="rect">
            <a:avLst/>
          </a:prstGeom>
          <a:noFill/>
          <a:ln>
            <a:noFill/>
          </a:ln>
        </p:spPr>
      </p:pic>
      <p:pic>
        <p:nvPicPr>
          <p:cNvPr id="103" name="Google Shape;103;p21" title="grase_2025-09-02T12Z_currents-80m_rtofs.png"/>
          <p:cNvPicPr preferRelativeResize="0"/>
          <p:nvPr/>
        </p:nvPicPr>
        <p:blipFill rotWithShape="1">
          <a:blip r:embed="rId4">
            <a:alphaModFix/>
          </a:blip>
          <a:srcRect b="0" l="0" r="0" t="0"/>
          <a:stretch/>
        </p:blipFill>
        <p:spPr>
          <a:xfrm>
            <a:off x="4572000" y="412163"/>
            <a:ext cx="4571999" cy="431917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pic>
        <p:nvPicPr>
          <p:cNvPr id="108" name="Google Shape;108;p22" title="grase_2025-08-28T00Z_currents-1500m_rtofs.png"/>
          <p:cNvPicPr preferRelativeResize="0"/>
          <p:nvPr/>
        </p:nvPicPr>
        <p:blipFill rotWithShape="1">
          <a:blip r:embed="rId3">
            <a:alphaModFix/>
          </a:blip>
          <a:srcRect b="0" l="0" r="0" t="0"/>
          <a:stretch/>
        </p:blipFill>
        <p:spPr>
          <a:xfrm>
            <a:off x="0" y="412163"/>
            <a:ext cx="4571999" cy="4319163"/>
          </a:xfrm>
          <a:prstGeom prst="rect">
            <a:avLst/>
          </a:prstGeom>
          <a:noFill/>
          <a:ln>
            <a:noFill/>
          </a:ln>
        </p:spPr>
      </p:pic>
      <p:pic>
        <p:nvPicPr>
          <p:cNvPr id="109" name="Google Shape;109;p22" title="grase_2025-09-02T12Z_currents-1500m_rtofs.png"/>
          <p:cNvPicPr preferRelativeResize="0"/>
          <p:nvPr/>
        </p:nvPicPr>
        <p:blipFill rotWithShape="1">
          <a:blip r:embed="rId4">
            <a:alphaModFix/>
          </a:blip>
          <a:srcRect b="0" l="0" r="0" t="0"/>
          <a:stretch/>
        </p:blipFill>
        <p:spPr>
          <a:xfrm>
            <a:off x="4572000" y="412163"/>
            <a:ext cx="4571999" cy="431917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3"/>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European CMEMS</a:t>
            </a:r>
            <a:endParaRPr/>
          </a:p>
        </p:txBody>
      </p:sp>
      <p:sp>
        <p:nvSpPr>
          <p:cNvPr id="115" name="Google Shape;115;p23"/>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317500" lvl="0" marL="457200" rtl="0" algn="l">
              <a:spcBef>
                <a:spcPts val="800"/>
              </a:spcBef>
              <a:spcAft>
                <a:spcPts val="0"/>
              </a:spcAft>
              <a:buSzPts val="1400"/>
              <a:buChar char="●"/>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pic>
        <p:nvPicPr>
          <p:cNvPr id="120" name="Google Shape;120;p24" title="grase_2025-08-28T00Z_currents-0m_cmems.png"/>
          <p:cNvPicPr preferRelativeResize="0"/>
          <p:nvPr/>
        </p:nvPicPr>
        <p:blipFill rotWithShape="1">
          <a:blip r:embed="rId3">
            <a:alphaModFix/>
          </a:blip>
          <a:srcRect b="0" l="0" r="0" t="0"/>
          <a:stretch/>
        </p:blipFill>
        <p:spPr>
          <a:xfrm>
            <a:off x="0" y="412163"/>
            <a:ext cx="4571999" cy="4319163"/>
          </a:xfrm>
          <a:prstGeom prst="rect">
            <a:avLst/>
          </a:prstGeom>
          <a:noFill/>
          <a:ln>
            <a:noFill/>
          </a:ln>
        </p:spPr>
      </p:pic>
      <p:pic>
        <p:nvPicPr>
          <p:cNvPr id="121" name="Google Shape;121;p24" title="grase_2025-09-02T12Z_currents-0m_cmems.png"/>
          <p:cNvPicPr preferRelativeResize="0"/>
          <p:nvPr/>
        </p:nvPicPr>
        <p:blipFill rotWithShape="1">
          <a:blip r:embed="rId4">
            <a:alphaModFix/>
          </a:blip>
          <a:srcRect b="0" l="0" r="0" t="0"/>
          <a:stretch/>
        </p:blipFill>
        <p:spPr>
          <a:xfrm>
            <a:off x="4572000" y="412163"/>
            <a:ext cx="4571999" cy="431917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pic>
        <p:nvPicPr>
          <p:cNvPr id="126" name="Google Shape;126;p25" title="grase_2025-08-28T00Z_currents-80m_cmems.png"/>
          <p:cNvPicPr preferRelativeResize="0"/>
          <p:nvPr/>
        </p:nvPicPr>
        <p:blipFill rotWithShape="1">
          <a:blip r:embed="rId3">
            <a:alphaModFix/>
          </a:blip>
          <a:srcRect b="0" l="0" r="0" t="0"/>
          <a:stretch/>
        </p:blipFill>
        <p:spPr>
          <a:xfrm>
            <a:off x="0" y="412163"/>
            <a:ext cx="4571999" cy="4319163"/>
          </a:xfrm>
          <a:prstGeom prst="rect">
            <a:avLst/>
          </a:prstGeom>
          <a:noFill/>
          <a:ln>
            <a:noFill/>
          </a:ln>
        </p:spPr>
      </p:pic>
      <p:pic>
        <p:nvPicPr>
          <p:cNvPr id="127" name="Google Shape;127;p25" title="grase_2025-09-02T12Z_currents-80m_cmems.png"/>
          <p:cNvPicPr preferRelativeResize="0"/>
          <p:nvPr/>
        </p:nvPicPr>
        <p:blipFill rotWithShape="1">
          <a:blip r:embed="rId4">
            <a:alphaModFix/>
          </a:blip>
          <a:srcRect b="0" l="0" r="0" t="0"/>
          <a:stretch/>
        </p:blipFill>
        <p:spPr>
          <a:xfrm>
            <a:off x="4572000" y="412163"/>
            <a:ext cx="4571999" cy="431917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pic>
        <p:nvPicPr>
          <p:cNvPr id="132" name="Google Shape;132;p26" title="grase_2025-08-28T00Z_currents-1500m_cmems.png"/>
          <p:cNvPicPr preferRelativeResize="0"/>
          <p:nvPr/>
        </p:nvPicPr>
        <p:blipFill rotWithShape="1">
          <a:blip r:embed="rId3">
            <a:alphaModFix/>
          </a:blip>
          <a:srcRect b="0" l="59" r="59" t="0"/>
          <a:stretch/>
        </p:blipFill>
        <p:spPr>
          <a:xfrm>
            <a:off x="0" y="412163"/>
            <a:ext cx="4571998" cy="4319163"/>
          </a:xfrm>
          <a:prstGeom prst="rect">
            <a:avLst/>
          </a:prstGeom>
          <a:noFill/>
          <a:ln>
            <a:noFill/>
          </a:ln>
        </p:spPr>
      </p:pic>
      <p:pic>
        <p:nvPicPr>
          <p:cNvPr id="133" name="Google Shape;133;p26" title="grase_2025-09-02T12Z_currents-1500m_cmems.png"/>
          <p:cNvPicPr preferRelativeResize="0"/>
          <p:nvPr/>
        </p:nvPicPr>
        <p:blipFill rotWithShape="1">
          <a:blip r:embed="rId4">
            <a:alphaModFix/>
          </a:blip>
          <a:srcRect b="0" l="59" r="59" t="0"/>
          <a:stretch/>
        </p:blipFill>
        <p:spPr>
          <a:xfrm>
            <a:off x="4572000" y="412163"/>
            <a:ext cx="4571998" cy="431917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7"/>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CNAPS version of ROMS</a:t>
            </a:r>
            <a:endParaRPr/>
          </a:p>
        </p:txBody>
      </p:sp>
      <p:sp>
        <p:nvSpPr>
          <p:cNvPr id="139" name="Google Shape;139;p27"/>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317500" lvl="0" marL="457200" rtl="0" algn="l">
              <a:spcBef>
                <a:spcPts val="800"/>
              </a:spcBef>
              <a:spcAft>
                <a:spcPts val="0"/>
              </a:spcAft>
              <a:buSzPts val="1400"/>
              <a:buChar char="●"/>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id="144" name="Google Shape;144;p28" title="grase_2025-08-28T00Z_currents-0m_cnaps.png"/>
          <p:cNvPicPr preferRelativeResize="0"/>
          <p:nvPr/>
        </p:nvPicPr>
        <p:blipFill rotWithShape="1">
          <a:blip r:embed="rId3">
            <a:alphaModFix/>
          </a:blip>
          <a:srcRect b="0" l="0" r="0" t="0"/>
          <a:stretch/>
        </p:blipFill>
        <p:spPr>
          <a:xfrm>
            <a:off x="0" y="412163"/>
            <a:ext cx="4571999" cy="4319163"/>
          </a:xfrm>
          <a:prstGeom prst="rect">
            <a:avLst/>
          </a:prstGeom>
          <a:noFill/>
          <a:ln>
            <a:noFill/>
          </a:ln>
        </p:spPr>
      </p:pic>
      <p:pic>
        <p:nvPicPr>
          <p:cNvPr id="145" name="Google Shape;145;p28" title="grase_2025-09-03T00Z_currents-0m_cnaps.png"/>
          <p:cNvPicPr preferRelativeResize="0"/>
          <p:nvPr/>
        </p:nvPicPr>
        <p:blipFill rotWithShape="1">
          <a:blip r:embed="rId4">
            <a:alphaModFix/>
          </a:blip>
          <a:srcRect b="0" l="0" r="0" t="0"/>
          <a:stretch/>
        </p:blipFill>
        <p:spPr>
          <a:xfrm>
            <a:off x="4572000" y="412163"/>
            <a:ext cx="4571999" cy="431917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pic>
        <p:nvPicPr>
          <p:cNvPr id="150" name="Google Shape;150;p29" title="grase_2025-08-28T00Z_currents-80m_cnaps.png"/>
          <p:cNvPicPr preferRelativeResize="0"/>
          <p:nvPr/>
        </p:nvPicPr>
        <p:blipFill rotWithShape="1">
          <a:blip r:embed="rId3">
            <a:alphaModFix/>
          </a:blip>
          <a:srcRect b="0" l="0" r="0" t="0"/>
          <a:stretch/>
        </p:blipFill>
        <p:spPr>
          <a:xfrm>
            <a:off x="0" y="412163"/>
            <a:ext cx="4571999" cy="4319163"/>
          </a:xfrm>
          <a:prstGeom prst="rect">
            <a:avLst/>
          </a:prstGeom>
          <a:noFill/>
          <a:ln>
            <a:noFill/>
          </a:ln>
        </p:spPr>
      </p:pic>
      <p:pic>
        <p:nvPicPr>
          <p:cNvPr id="151" name="Google Shape;151;p29" title="grase_2025-09-03T00Z_currents-80m_cnaps.png"/>
          <p:cNvPicPr preferRelativeResize="0"/>
          <p:nvPr/>
        </p:nvPicPr>
        <p:blipFill rotWithShape="1">
          <a:blip r:embed="rId4">
            <a:alphaModFix/>
          </a:blip>
          <a:srcRect b="0" l="0" r="0" t="0"/>
          <a:stretch/>
        </p:blipFill>
        <p:spPr>
          <a:xfrm>
            <a:off x="4572000" y="412163"/>
            <a:ext cx="4571999" cy="431917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pic>
        <p:nvPicPr>
          <p:cNvPr id="156" name="Google Shape;156;p30" title="grase_2025-08-28T00Z_currents-1500m_cnaps.png"/>
          <p:cNvPicPr preferRelativeResize="0"/>
          <p:nvPr/>
        </p:nvPicPr>
        <p:blipFill rotWithShape="1">
          <a:blip r:embed="rId3">
            <a:alphaModFix/>
          </a:blip>
          <a:srcRect b="0" l="0" r="0" t="0"/>
          <a:stretch/>
        </p:blipFill>
        <p:spPr>
          <a:xfrm>
            <a:off x="0" y="412163"/>
            <a:ext cx="4571999" cy="4319163"/>
          </a:xfrm>
          <a:prstGeom prst="rect">
            <a:avLst/>
          </a:prstGeom>
          <a:noFill/>
          <a:ln>
            <a:noFill/>
          </a:ln>
        </p:spPr>
      </p:pic>
      <p:pic>
        <p:nvPicPr>
          <p:cNvPr id="157" name="Google Shape;157;p30" title="grase_2025-09-03T00Z_currents-1500m_cnaps.png"/>
          <p:cNvPicPr preferRelativeResize="0"/>
          <p:nvPr/>
        </p:nvPicPr>
        <p:blipFill rotWithShape="1">
          <a:blip r:embed="rId4">
            <a:alphaModFix/>
          </a:blip>
          <a:srcRect b="0" l="0" r="0" t="0"/>
          <a:stretch/>
        </p:blipFill>
        <p:spPr>
          <a:xfrm>
            <a:off x="4572000" y="412163"/>
            <a:ext cx="4571999" cy="431917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31"/>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Current Speed Cross Sections through the pinch point and the eastern cyclonic eddy</a:t>
            </a:r>
            <a:endParaRPr/>
          </a:p>
        </p:txBody>
      </p:sp>
      <p:sp>
        <p:nvSpPr>
          <p:cNvPr id="163" name="Google Shape;163;p31"/>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317500" lvl="0" marL="457200" rtl="0" algn="l">
              <a:spcBef>
                <a:spcPts val="800"/>
              </a:spcBef>
              <a:spcAft>
                <a:spcPts val="0"/>
              </a:spcAft>
              <a:buSzPts val="1400"/>
              <a:buChar char="●"/>
            </a:pPr>
            <a:r>
              <a:rPr lang="en"/>
              <a:t>ESPC - Strongest deep currents on the eastern side of the eastern cyclonic eddy, with deep currents extending deeper than the southward flowing Loop Current</a:t>
            </a:r>
            <a:endParaRPr/>
          </a:p>
          <a:p>
            <a:pPr indent="-317500" lvl="0" marL="457200" rtl="0" algn="l">
              <a:spcBef>
                <a:spcPts val="0"/>
              </a:spcBef>
              <a:spcAft>
                <a:spcPts val="0"/>
              </a:spcAft>
              <a:buSzPts val="1400"/>
              <a:buChar char="●"/>
            </a:pPr>
            <a:r>
              <a:rPr lang="en"/>
              <a:t>RTOFS - Weakest deep currents on the east.  Structure looks more like a meander than a cyclonic eddy</a:t>
            </a:r>
            <a:endParaRPr/>
          </a:p>
          <a:p>
            <a:pPr indent="-317500" lvl="0" marL="457200" rtl="0" algn="l">
              <a:spcBef>
                <a:spcPts val="0"/>
              </a:spcBef>
              <a:spcAft>
                <a:spcPts val="0"/>
              </a:spcAft>
              <a:buSzPts val="1400"/>
              <a:buChar char="●"/>
            </a:pPr>
            <a:r>
              <a:rPr lang="en"/>
              <a:t>CMEMS - Deep currents in the cyclonic eddy look most like the southward flowing Loop Current in this nowcast.  Currents speeds are in between the strong ESPC HyCOM and weak RTOFS HyCOM bookends.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32"/>
          <p:cNvSpPr txBox="1"/>
          <p:nvPr/>
        </p:nvSpPr>
        <p:spPr>
          <a:xfrm>
            <a:off x="2010450" y="1181325"/>
            <a:ext cx="6016800" cy="330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ESPC Not Available for this transect</a:t>
            </a:r>
            <a:endParaRPr sz="1800">
              <a:solidFill>
                <a:schemeClr val="dk2"/>
              </a:solidFill>
            </a:endParaRPr>
          </a:p>
        </p:txBody>
      </p:sp>
      <p:pic>
        <p:nvPicPr>
          <p:cNvPr id="169" name="Google Shape;169;p32" title="tortugas_eddy_speed_2025-08-28T00Z_ESPC.png"/>
          <p:cNvPicPr preferRelativeResize="0"/>
          <p:nvPr/>
        </p:nvPicPr>
        <p:blipFill rotWithShape="1">
          <a:blip r:embed="rId3">
            <a:alphaModFix/>
          </a:blip>
          <a:srcRect b="0" l="0" r="0" t="0"/>
          <a:stretch/>
        </p:blipFill>
        <p:spPr>
          <a:xfrm>
            <a:off x="408400" y="0"/>
            <a:ext cx="8327188" cy="51434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pic>
        <p:nvPicPr>
          <p:cNvPr id="174" name="Google Shape;174;p33" title="tortugas_eddy_speed_2025-08-28T00Z_RTOFS.png"/>
          <p:cNvPicPr preferRelativeResize="0"/>
          <p:nvPr/>
        </p:nvPicPr>
        <p:blipFill rotWithShape="1">
          <a:blip r:embed="rId3">
            <a:alphaModFix/>
          </a:blip>
          <a:srcRect b="0" l="0" r="0" t="0"/>
          <a:stretch/>
        </p:blipFill>
        <p:spPr>
          <a:xfrm>
            <a:off x="408400" y="0"/>
            <a:ext cx="8327188" cy="51434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pic>
        <p:nvPicPr>
          <p:cNvPr id="179" name="Google Shape;179;p34" title="tortugas_eddy_speed_2025-08-28T00Z_CMEMS.png"/>
          <p:cNvPicPr preferRelativeResize="0"/>
          <p:nvPr/>
        </p:nvPicPr>
        <p:blipFill rotWithShape="1">
          <a:blip r:embed="rId3">
            <a:alphaModFix/>
          </a:blip>
          <a:srcRect b="0" l="0" r="0" t="0"/>
          <a:stretch/>
        </p:blipFill>
        <p:spPr>
          <a:xfrm>
            <a:off x="408400" y="0"/>
            <a:ext cx="8327188" cy="51434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5"/>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185" name="Google Shape;185;p35"/>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