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76cfe3725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76cfe3725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76cfe3725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76cfe3725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5ddc66f9a6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5ddc66f9a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36c61ade81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36c61ade8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5ee134d0a1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5ee134d0a1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76cfe3725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76cfe3725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5ee134d0a1_3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5ee134d0a1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36c61ade8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36c61ade8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5ee134d0a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5ee134d0a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76cfe3725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76cfe3725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5ddc66f9a6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5ddc66f9a6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36c61ade81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36c61ade8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5ee134d0a1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5ee134d0a1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76cfe3725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76cfe3725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740ac463f8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740ac463f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715734e6d9_1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715734e6d9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715734e6d9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715734e6d9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76cfe37252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76cfe3725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5ddc66f9a6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5ddc66f9a6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5ddc66f9a6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5ddc66f9a6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5ddc66f9a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5ddc66f9a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6.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Overview for August 21, 2025</a:t>
            </a:r>
            <a:endParaRPr/>
          </a:p>
        </p:txBody>
      </p:sp>
      <p:sp>
        <p:nvSpPr>
          <p:cNvPr id="61" name="Google Shape;61;p14"/>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17500" lvl="0" marL="457200" rtl="0" algn="l">
              <a:spcBef>
                <a:spcPts val="800"/>
              </a:spcBef>
              <a:spcAft>
                <a:spcPts val="0"/>
              </a:spcAft>
              <a:buSzPts val="1400"/>
              <a:buChar char="●"/>
            </a:pPr>
            <a:r>
              <a:rPr lang="en"/>
              <a:t>All </a:t>
            </a:r>
            <a:r>
              <a:rPr lang="en"/>
              <a:t>operational </a:t>
            </a:r>
            <a:r>
              <a:rPr lang="en"/>
              <a:t>models are forecasting reformation of Eddy Feldman</a:t>
            </a:r>
            <a:endParaRPr/>
          </a:p>
          <a:p>
            <a:pPr indent="-317500" lvl="0" marL="457200" rtl="0" algn="l">
              <a:spcBef>
                <a:spcPts val="0"/>
              </a:spcBef>
              <a:spcAft>
                <a:spcPts val="0"/>
              </a:spcAft>
              <a:buSzPts val="1400"/>
              <a:buChar char="●"/>
            </a:pPr>
            <a:r>
              <a:rPr lang="en"/>
              <a:t>Reformation faster in ESPC &amp; CMEMS, and slower in RTOFS &amp; CNAPS.  </a:t>
            </a:r>
            <a:endParaRPr/>
          </a:p>
          <a:p>
            <a:pPr indent="-317500" lvl="0" marL="457200" rtl="0" algn="l">
              <a:spcBef>
                <a:spcPts val="0"/>
              </a:spcBef>
              <a:spcAft>
                <a:spcPts val="0"/>
              </a:spcAft>
              <a:buSzPts val="1400"/>
              <a:buChar char="●"/>
            </a:pPr>
            <a:r>
              <a:rPr lang="en"/>
              <a:t>Difference is the location of the Cuban Anticyclone - more east in ESPC &amp; CMEMS so the flow from Yucatan heads more east before heading around the Cuban Anticyclone; this cyclone is more west in RTOFS &amp; CNAPS so there still is some connection of the Yucatan inflow with Eddy Feldman on the western side.</a:t>
            </a:r>
            <a:endParaRPr/>
          </a:p>
          <a:p>
            <a:pPr indent="0" lvl="0" marL="0" rtl="0" algn="l">
              <a:spcBef>
                <a:spcPts val="1200"/>
              </a:spcBef>
              <a:spcAft>
                <a:spcPts val="120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Navy ESPC version of HyCOM</a:t>
            </a:r>
            <a:endParaRPr/>
          </a:p>
        </p:txBody>
      </p:sp>
      <p:sp>
        <p:nvSpPr>
          <p:cNvPr id="67" name="Google Shape;67;p15"/>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17500" lvl="0" marL="457200" rtl="0" algn="l">
              <a:spcBef>
                <a:spcPts val="800"/>
              </a:spcBef>
              <a:spcAft>
                <a:spcPts val="0"/>
              </a:spcAft>
              <a:buSzPts val="1400"/>
              <a:buChar char="●"/>
            </a:pPr>
            <a:r>
              <a:rPr lang="en"/>
              <a:t>Aug 21st nowcast 80 m currents more </a:t>
            </a:r>
            <a:r>
              <a:rPr lang="en"/>
              <a:t>clearly</a:t>
            </a:r>
            <a:r>
              <a:rPr lang="en"/>
              <a:t> show the cyclonic eddies on both western and eastern side of the Loop Current at the pinch point</a:t>
            </a:r>
            <a:endParaRPr/>
          </a:p>
          <a:p>
            <a:pPr indent="-317500" lvl="0" marL="457200" rtl="0" algn="l">
              <a:spcBef>
                <a:spcPts val="0"/>
              </a:spcBef>
              <a:spcAft>
                <a:spcPts val="0"/>
              </a:spcAft>
              <a:buSzPts val="1400"/>
              <a:buChar char="●"/>
            </a:pPr>
            <a:r>
              <a:rPr lang="en"/>
              <a:t>Aug 27th forecast 0 m currents more clearly show the two cyclonic eddies approaching each other, more merged at 80 m to form a larger blocking eddy.</a:t>
            </a:r>
            <a:endParaRPr/>
          </a:p>
          <a:p>
            <a:pPr indent="-317500" lvl="0" marL="457200" rtl="0" algn="l">
              <a:spcBef>
                <a:spcPts val="0"/>
              </a:spcBef>
              <a:spcAft>
                <a:spcPts val="0"/>
              </a:spcAft>
              <a:buSzPts val="1400"/>
              <a:buChar char="●"/>
            </a:pPr>
            <a:r>
              <a:rPr lang="en"/>
              <a:t>CE on the eastern side of the Loop is south of glider RU38 (compare with CNAPS where the large eastern eddy is north of RU38)</a:t>
            </a:r>
            <a:endParaRPr/>
          </a:p>
          <a:p>
            <a:pPr indent="-317500" lvl="0" marL="457200" rtl="0" algn="l">
              <a:spcBef>
                <a:spcPts val="0"/>
              </a:spcBef>
              <a:spcAft>
                <a:spcPts val="0"/>
              </a:spcAft>
              <a:buSzPts val="1400"/>
              <a:buChar char="●"/>
            </a:pPr>
            <a:r>
              <a:rPr lang="en"/>
              <a:t>Yucatan anticyclone is much weaker, some may have moved north and merged with the Cuban Anticyclone.</a:t>
            </a:r>
            <a:endParaRPr/>
          </a:p>
          <a:p>
            <a:pPr indent="-317500" lvl="0" marL="457200" rtl="0" algn="l">
              <a:spcBef>
                <a:spcPts val="0"/>
              </a:spcBef>
              <a:spcAft>
                <a:spcPts val="0"/>
              </a:spcAft>
              <a:buSzPts val="1400"/>
              <a:buChar char="●"/>
            </a:pPr>
            <a:r>
              <a:rPr lang="en"/>
              <a:t>1500 m currents have a strong cyclonic eddy under the eastern surface cyclonic eddy, and very weak cyclonic circulation under the northwest surface cyclonic eddy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id="72" name="Google Shape;72;p16" title="grase_2025-08-21T00Z_currents-0m_espc.png"/>
          <p:cNvPicPr preferRelativeResize="0"/>
          <p:nvPr/>
        </p:nvPicPr>
        <p:blipFill rotWithShape="1">
          <a:blip r:embed="rId3">
            <a:alphaModFix/>
          </a:blip>
          <a:srcRect b="0" l="1690" r="1690" t="0"/>
          <a:stretch/>
        </p:blipFill>
        <p:spPr>
          <a:xfrm>
            <a:off x="25" y="296325"/>
            <a:ext cx="4571975" cy="4550550"/>
          </a:xfrm>
          <a:prstGeom prst="rect">
            <a:avLst/>
          </a:prstGeom>
          <a:noFill/>
          <a:ln>
            <a:noFill/>
          </a:ln>
        </p:spPr>
      </p:pic>
      <p:pic>
        <p:nvPicPr>
          <p:cNvPr id="73" name="Google Shape;73;p16" title="grase_2025-08-27T12Z_currents-0m_espc.png"/>
          <p:cNvPicPr preferRelativeResize="0"/>
          <p:nvPr/>
        </p:nvPicPr>
        <p:blipFill rotWithShape="1">
          <a:blip r:embed="rId4">
            <a:alphaModFix/>
          </a:blip>
          <a:srcRect b="0" l="1690" r="1690" t="0"/>
          <a:stretch/>
        </p:blipFill>
        <p:spPr>
          <a:xfrm>
            <a:off x="4572000" y="296350"/>
            <a:ext cx="4571926" cy="45504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7" title="grase_2025-08-21T00Z_currents-80m_espc.png"/>
          <p:cNvPicPr preferRelativeResize="0"/>
          <p:nvPr/>
        </p:nvPicPr>
        <p:blipFill rotWithShape="1">
          <a:blip r:embed="rId3">
            <a:alphaModFix/>
          </a:blip>
          <a:srcRect b="0" l="1690" r="1700" t="0"/>
          <a:stretch/>
        </p:blipFill>
        <p:spPr>
          <a:xfrm>
            <a:off x="0" y="296325"/>
            <a:ext cx="4572002" cy="4550926"/>
          </a:xfrm>
          <a:prstGeom prst="rect">
            <a:avLst/>
          </a:prstGeom>
          <a:noFill/>
          <a:ln>
            <a:noFill/>
          </a:ln>
        </p:spPr>
      </p:pic>
      <p:pic>
        <p:nvPicPr>
          <p:cNvPr id="79" name="Google Shape;79;p17" title="grase_2025-08-27T12Z_currents-80m_espc.png"/>
          <p:cNvPicPr preferRelativeResize="0"/>
          <p:nvPr/>
        </p:nvPicPr>
        <p:blipFill rotWithShape="1">
          <a:blip r:embed="rId4">
            <a:alphaModFix/>
          </a:blip>
          <a:srcRect b="0" l="1690" r="1690" t="0"/>
          <a:stretch/>
        </p:blipFill>
        <p:spPr>
          <a:xfrm>
            <a:off x="4572000" y="296350"/>
            <a:ext cx="4571926" cy="45504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nvSpPr>
        <p:spPr>
          <a:xfrm>
            <a:off x="5427575" y="1769200"/>
            <a:ext cx="2794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Forecast goes here</a:t>
            </a:r>
            <a:endParaRPr sz="1800">
              <a:solidFill>
                <a:schemeClr val="dk2"/>
              </a:solidFill>
            </a:endParaRPr>
          </a:p>
        </p:txBody>
      </p:sp>
      <p:pic>
        <p:nvPicPr>
          <p:cNvPr id="85" name="Google Shape;85;p18" title="grase_2025-08-21T00Z_currents-1500m_espc.png"/>
          <p:cNvPicPr preferRelativeResize="0"/>
          <p:nvPr/>
        </p:nvPicPr>
        <p:blipFill rotWithShape="1">
          <a:blip r:embed="rId3">
            <a:alphaModFix/>
          </a:blip>
          <a:srcRect b="0" l="1690" r="1700" t="0"/>
          <a:stretch/>
        </p:blipFill>
        <p:spPr>
          <a:xfrm>
            <a:off x="0" y="296325"/>
            <a:ext cx="4572002" cy="4550926"/>
          </a:xfrm>
          <a:prstGeom prst="rect">
            <a:avLst/>
          </a:prstGeom>
          <a:noFill/>
          <a:ln>
            <a:noFill/>
          </a:ln>
        </p:spPr>
      </p:pic>
      <p:pic>
        <p:nvPicPr>
          <p:cNvPr id="86" name="Google Shape;86;p18" title="grase_2025-08-27T12Z_currents-1500m_espc.png"/>
          <p:cNvPicPr preferRelativeResize="0"/>
          <p:nvPr/>
        </p:nvPicPr>
        <p:blipFill rotWithShape="1">
          <a:blip r:embed="rId4">
            <a:alphaModFix/>
          </a:blip>
          <a:srcRect b="0" l="1690" r="1690" t="0"/>
          <a:stretch/>
        </p:blipFill>
        <p:spPr>
          <a:xfrm>
            <a:off x="4572000" y="296350"/>
            <a:ext cx="4571926" cy="4550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NOAA RTOFS version of HyCOM</a:t>
            </a:r>
            <a:endParaRPr/>
          </a:p>
        </p:txBody>
      </p:sp>
      <p:sp>
        <p:nvSpPr>
          <p:cNvPr id="92" name="Google Shape;92;p19"/>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17500" lvl="0" marL="457200" rtl="0" algn="l">
              <a:spcBef>
                <a:spcPts val="800"/>
              </a:spcBef>
              <a:spcAft>
                <a:spcPts val="0"/>
              </a:spcAft>
              <a:buSzPts val="1400"/>
              <a:buChar char="●"/>
            </a:pPr>
            <a:r>
              <a:rPr lang="en"/>
              <a:t>Aug 21st nowcast looks more like Loop Current meanders on both western and eastern sides of the Loop Current at the pinch point</a:t>
            </a:r>
            <a:endParaRPr/>
          </a:p>
          <a:p>
            <a:pPr indent="-317500" lvl="0" marL="457200" rtl="0" algn="l">
              <a:spcBef>
                <a:spcPts val="0"/>
              </a:spcBef>
              <a:spcAft>
                <a:spcPts val="0"/>
              </a:spcAft>
              <a:buSzPts val="1400"/>
              <a:buChar char="●"/>
            </a:pPr>
            <a:r>
              <a:rPr lang="en"/>
              <a:t>Aug 27th forecast 80 m currents have evolved into a pair of cyclonic eddies as the pinch point is closing.</a:t>
            </a:r>
            <a:endParaRPr/>
          </a:p>
          <a:p>
            <a:pPr indent="-317500" lvl="0" marL="457200" rtl="0" algn="l">
              <a:spcBef>
                <a:spcPts val="0"/>
              </a:spcBef>
              <a:spcAft>
                <a:spcPts val="0"/>
              </a:spcAft>
              <a:buSzPts val="1400"/>
              <a:buChar char="●"/>
            </a:pPr>
            <a:r>
              <a:rPr lang="en"/>
              <a:t>Strong CE on the eastern side of the Loop in RTOFS is two weaker eddies in this nowcast (see 80 m currents), one to the south of RU38 as in ESPC and one to the north of RU38 as CNAPS.</a:t>
            </a:r>
            <a:endParaRPr/>
          </a:p>
          <a:p>
            <a:pPr indent="-317500" lvl="0" marL="457200" rtl="0" algn="l">
              <a:spcBef>
                <a:spcPts val="0"/>
              </a:spcBef>
              <a:spcAft>
                <a:spcPts val="0"/>
              </a:spcAft>
              <a:buSzPts val="1400"/>
              <a:buChar char="●"/>
            </a:pPr>
            <a:r>
              <a:rPr lang="en"/>
              <a:t>Much stronger interactions between the Yucatan Anticyclone south of Cuba and the Cuban Anticylone north of Cuba. </a:t>
            </a:r>
            <a:endParaRPr/>
          </a:p>
          <a:p>
            <a:pPr indent="-317500" lvl="0" marL="457200" rtl="0" algn="l">
              <a:spcBef>
                <a:spcPts val="0"/>
              </a:spcBef>
              <a:spcAft>
                <a:spcPts val="0"/>
              </a:spcAft>
              <a:buSzPts val="1400"/>
              <a:buChar char="●"/>
            </a:pPr>
            <a:r>
              <a:rPr lang="en"/>
              <a:t>1500 m currents have a week cyclonic eddy under the eastern surface cyclonic eddy, and a very strong cyclonic eddy on the northwest side of the Loop under the northwest cyclonic eddy.  Opposite of ESPC.</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p20" title="grase_2025-08-21T00Z_currents-0m_rtofs.png"/>
          <p:cNvPicPr preferRelativeResize="0"/>
          <p:nvPr/>
        </p:nvPicPr>
        <p:blipFill rotWithShape="1">
          <a:blip r:embed="rId3">
            <a:alphaModFix/>
          </a:blip>
          <a:srcRect b="0" l="1690" r="1700" t="0"/>
          <a:stretch/>
        </p:blipFill>
        <p:spPr>
          <a:xfrm>
            <a:off x="0" y="296325"/>
            <a:ext cx="4572002" cy="4550926"/>
          </a:xfrm>
          <a:prstGeom prst="rect">
            <a:avLst/>
          </a:prstGeom>
          <a:noFill/>
          <a:ln>
            <a:noFill/>
          </a:ln>
        </p:spPr>
      </p:pic>
      <p:pic>
        <p:nvPicPr>
          <p:cNvPr id="98" name="Google Shape;98;p20" title="grase_2025-08-27T12Z_currents-0m_rtofs.png"/>
          <p:cNvPicPr preferRelativeResize="0"/>
          <p:nvPr/>
        </p:nvPicPr>
        <p:blipFill rotWithShape="1">
          <a:blip r:embed="rId4">
            <a:alphaModFix/>
          </a:blip>
          <a:srcRect b="0" l="1690" r="1690" t="0"/>
          <a:stretch/>
        </p:blipFill>
        <p:spPr>
          <a:xfrm>
            <a:off x="4572000" y="296325"/>
            <a:ext cx="4571926" cy="45505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21" title="grase_2025-08-21T00Z_currents-80m_rtofs.png"/>
          <p:cNvPicPr preferRelativeResize="0"/>
          <p:nvPr/>
        </p:nvPicPr>
        <p:blipFill rotWithShape="1">
          <a:blip r:embed="rId3">
            <a:alphaModFix/>
          </a:blip>
          <a:srcRect b="0" l="1690" r="1700" t="0"/>
          <a:stretch/>
        </p:blipFill>
        <p:spPr>
          <a:xfrm>
            <a:off x="0" y="296325"/>
            <a:ext cx="4572002" cy="4550926"/>
          </a:xfrm>
          <a:prstGeom prst="rect">
            <a:avLst/>
          </a:prstGeom>
          <a:noFill/>
          <a:ln>
            <a:noFill/>
          </a:ln>
        </p:spPr>
      </p:pic>
      <p:pic>
        <p:nvPicPr>
          <p:cNvPr id="104" name="Google Shape;104;p21" title="grase_2025-08-27T12Z_currents-80m_rtofs.png"/>
          <p:cNvPicPr preferRelativeResize="0"/>
          <p:nvPr/>
        </p:nvPicPr>
        <p:blipFill rotWithShape="1">
          <a:blip r:embed="rId4">
            <a:alphaModFix/>
          </a:blip>
          <a:srcRect b="0" l="1690" r="1690" t="0"/>
          <a:stretch/>
        </p:blipFill>
        <p:spPr>
          <a:xfrm>
            <a:off x="4572000" y="296350"/>
            <a:ext cx="4571926" cy="45504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22" title="grase_2025-08-21T00Z_currents-1500m_rtofs.png"/>
          <p:cNvPicPr preferRelativeResize="0"/>
          <p:nvPr/>
        </p:nvPicPr>
        <p:blipFill rotWithShape="1">
          <a:blip r:embed="rId3">
            <a:alphaModFix/>
          </a:blip>
          <a:srcRect b="0" l="1690" r="1690" t="0"/>
          <a:stretch/>
        </p:blipFill>
        <p:spPr>
          <a:xfrm>
            <a:off x="0" y="296513"/>
            <a:ext cx="4572002" cy="4550476"/>
          </a:xfrm>
          <a:prstGeom prst="rect">
            <a:avLst/>
          </a:prstGeom>
          <a:noFill/>
          <a:ln>
            <a:noFill/>
          </a:ln>
        </p:spPr>
      </p:pic>
      <p:pic>
        <p:nvPicPr>
          <p:cNvPr id="110" name="Google Shape;110;p22" title="grase_2025-08-27T12Z_currents-1500m_rtofs.png"/>
          <p:cNvPicPr preferRelativeResize="0"/>
          <p:nvPr/>
        </p:nvPicPr>
        <p:blipFill rotWithShape="1">
          <a:blip r:embed="rId4">
            <a:alphaModFix/>
          </a:blip>
          <a:srcRect b="0" l="1238" r="1238" t="0"/>
          <a:stretch/>
        </p:blipFill>
        <p:spPr>
          <a:xfrm>
            <a:off x="4572000" y="317450"/>
            <a:ext cx="4572002" cy="45085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3"/>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European CMEMS</a:t>
            </a:r>
            <a:endParaRPr/>
          </a:p>
        </p:txBody>
      </p:sp>
      <p:sp>
        <p:nvSpPr>
          <p:cNvPr id="116" name="Google Shape;116;p23"/>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17500" lvl="0" marL="457200" rtl="0" algn="l">
              <a:spcBef>
                <a:spcPts val="800"/>
              </a:spcBef>
              <a:spcAft>
                <a:spcPts val="0"/>
              </a:spcAft>
              <a:buSzPts val="1400"/>
              <a:buChar char="●"/>
            </a:pPr>
            <a:r>
              <a:rPr lang="en"/>
              <a:t>Aug 21st nowcast has the strongest cyclonic eddies on both the western and eastern sides of the Loop Current at the pinch point</a:t>
            </a:r>
            <a:endParaRPr/>
          </a:p>
          <a:p>
            <a:pPr indent="-317500" lvl="0" marL="457200" rtl="0" algn="l">
              <a:spcBef>
                <a:spcPts val="0"/>
              </a:spcBef>
              <a:spcAft>
                <a:spcPts val="0"/>
              </a:spcAft>
              <a:buSzPts val="1400"/>
              <a:buChar char="●"/>
            </a:pPr>
            <a:r>
              <a:rPr lang="en"/>
              <a:t>In the Aug 27th forecast, the eastern eddy grows into a blocking eddy and the western eddy remains intact to the south.</a:t>
            </a:r>
            <a:endParaRPr/>
          </a:p>
          <a:p>
            <a:pPr indent="-317500" lvl="0" marL="457200" rtl="0" algn="l">
              <a:spcBef>
                <a:spcPts val="0"/>
              </a:spcBef>
              <a:spcAft>
                <a:spcPts val="0"/>
              </a:spcAft>
              <a:buSzPts val="1400"/>
              <a:buChar char="●"/>
            </a:pPr>
            <a:r>
              <a:rPr lang="en"/>
              <a:t>Strong CE on the eastern side of the Loop in CMEMS is south of RU38 as in ESPC.</a:t>
            </a:r>
            <a:endParaRPr/>
          </a:p>
          <a:p>
            <a:pPr indent="-317500" lvl="0" marL="457200" rtl="0" algn="l">
              <a:spcBef>
                <a:spcPts val="0"/>
              </a:spcBef>
              <a:spcAft>
                <a:spcPts val="0"/>
              </a:spcAft>
              <a:buSzPts val="1400"/>
              <a:buChar char="●"/>
            </a:pPr>
            <a:r>
              <a:rPr lang="en"/>
              <a:t>Yucatan anticyclone remains strong and in a similar location as we have seen for weeks.</a:t>
            </a:r>
            <a:endParaRPr/>
          </a:p>
          <a:p>
            <a:pPr indent="-317500" lvl="0" marL="457200" rtl="0" algn="l">
              <a:spcBef>
                <a:spcPts val="0"/>
              </a:spcBef>
              <a:spcAft>
                <a:spcPts val="0"/>
              </a:spcAft>
              <a:buSzPts val="1400"/>
              <a:buChar char="●"/>
            </a:pPr>
            <a:r>
              <a:rPr lang="en"/>
              <a:t>1500 m currents have a line of strong eddies on the eastern </a:t>
            </a:r>
            <a:r>
              <a:rPr lang="en"/>
              <a:t>side of the Loop, with the two cyclonic eddies on the north and south, and the anticyclonic eddy in the middle.  The southern cyclonic eddy is under the surface blocking eddy.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24" title="grase_2025-08-21T00Z_currents-0m_cmems.png"/>
          <p:cNvPicPr preferRelativeResize="0"/>
          <p:nvPr/>
        </p:nvPicPr>
        <p:blipFill rotWithShape="1">
          <a:blip r:embed="rId3">
            <a:alphaModFix/>
          </a:blip>
          <a:srcRect b="0" l="1690" r="1690" t="0"/>
          <a:stretch/>
        </p:blipFill>
        <p:spPr>
          <a:xfrm>
            <a:off x="0" y="296462"/>
            <a:ext cx="4572002" cy="4550576"/>
          </a:xfrm>
          <a:prstGeom prst="rect">
            <a:avLst/>
          </a:prstGeom>
          <a:noFill/>
          <a:ln>
            <a:noFill/>
          </a:ln>
        </p:spPr>
      </p:pic>
      <p:pic>
        <p:nvPicPr>
          <p:cNvPr id="122" name="Google Shape;122;p24" title="grase_2025-08-27T12Z_currents-0m_cmems.png"/>
          <p:cNvPicPr preferRelativeResize="0"/>
          <p:nvPr/>
        </p:nvPicPr>
        <p:blipFill rotWithShape="1">
          <a:blip r:embed="rId4">
            <a:alphaModFix/>
          </a:blip>
          <a:srcRect b="0" l="1690" r="1690" t="0"/>
          <a:stretch/>
        </p:blipFill>
        <p:spPr>
          <a:xfrm>
            <a:off x="4572000" y="296300"/>
            <a:ext cx="4572002" cy="45505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25" title="grase_2025-08-21T00Z_currents-80m_cmems.png"/>
          <p:cNvPicPr preferRelativeResize="0"/>
          <p:nvPr/>
        </p:nvPicPr>
        <p:blipFill rotWithShape="1">
          <a:blip r:embed="rId3">
            <a:alphaModFix/>
          </a:blip>
          <a:srcRect b="0" l="1690" r="1690" t="0"/>
          <a:stretch/>
        </p:blipFill>
        <p:spPr>
          <a:xfrm>
            <a:off x="0" y="296275"/>
            <a:ext cx="4572002" cy="4550550"/>
          </a:xfrm>
          <a:prstGeom prst="rect">
            <a:avLst/>
          </a:prstGeom>
          <a:noFill/>
          <a:ln>
            <a:noFill/>
          </a:ln>
        </p:spPr>
      </p:pic>
      <p:pic>
        <p:nvPicPr>
          <p:cNvPr id="128" name="Google Shape;128;p25" title="grase_2025-08-27T12Z_currents-80m_cmems.png"/>
          <p:cNvPicPr preferRelativeResize="0"/>
          <p:nvPr/>
        </p:nvPicPr>
        <p:blipFill rotWithShape="1">
          <a:blip r:embed="rId4">
            <a:alphaModFix/>
          </a:blip>
          <a:srcRect b="0" l="1690" r="1690" t="0"/>
          <a:stretch/>
        </p:blipFill>
        <p:spPr>
          <a:xfrm>
            <a:off x="4572000" y="296300"/>
            <a:ext cx="4572002" cy="45505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6"/>
          <p:cNvSpPr txBox="1"/>
          <p:nvPr/>
        </p:nvSpPr>
        <p:spPr>
          <a:xfrm>
            <a:off x="5427575" y="1769200"/>
            <a:ext cx="2794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Forecast goes here</a:t>
            </a:r>
            <a:endParaRPr sz="1800">
              <a:solidFill>
                <a:schemeClr val="dk2"/>
              </a:solidFill>
            </a:endParaRPr>
          </a:p>
        </p:txBody>
      </p:sp>
      <p:pic>
        <p:nvPicPr>
          <p:cNvPr id="134" name="Google Shape;134;p26" title="grase_2025-08-21T00Z_currents-1500m_cmems.png"/>
          <p:cNvPicPr preferRelativeResize="0"/>
          <p:nvPr/>
        </p:nvPicPr>
        <p:blipFill rotWithShape="1">
          <a:blip r:embed="rId3">
            <a:alphaModFix/>
          </a:blip>
          <a:srcRect b="0" l="845" r="845" t="0"/>
          <a:stretch/>
        </p:blipFill>
        <p:spPr>
          <a:xfrm>
            <a:off x="0" y="338138"/>
            <a:ext cx="4571999" cy="4467225"/>
          </a:xfrm>
          <a:prstGeom prst="rect">
            <a:avLst/>
          </a:prstGeom>
          <a:noFill/>
          <a:ln>
            <a:noFill/>
          </a:ln>
        </p:spPr>
      </p:pic>
      <p:pic>
        <p:nvPicPr>
          <p:cNvPr id="135" name="Google Shape;135;p26" title="grase_2025-08-27T12Z_currents-1500m_cmems.png"/>
          <p:cNvPicPr preferRelativeResize="0"/>
          <p:nvPr/>
        </p:nvPicPr>
        <p:blipFill rotWithShape="1">
          <a:blip r:embed="rId4">
            <a:alphaModFix/>
          </a:blip>
          <a:srcRect b="0" l="845" r="845" t="0"/>
          <a:stretch/>
        </p:blipFill>
        <p:spPr>
          <a:xfrm>
            <a:off x="4538825" y="338138"/>
            <a:ext cx="4571999" cy="4467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7"/>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CNAPS version of ROMS</a:t>
            </a:r>
            <a:endParaRPr/>
          </a:p>
        </p:txBody>
      </p:sp>
      <p:sp>
        <p:nvSpPr>
          <p:cNvPr id="141" name="Google Shape;141;p27"/>
          <p:cNvSpPr txBox="1"/>
          <p:nvPr>
            <p:ph idx="1" type="body"/>
          </p:nvPr>
        </p:nvSpPr>
        <p:spPr>
          <a:xfrm>
            <a:off x="628650" y="1369219"/>
            <a:ext cx="7886700" cy="3263400"/>
          </a:xfrm>
          <a:prstGeom prst="rect">
            <a:avLst/>
          </a:prstGeom>
        </p:spPr>
        <p:txBody>
          <a:bodyPr anchorCtr="0" anchor="t" bIns="34275" lIns="68575" spcFirstLastPara="1" rIns="68575" wrap="square" tIns="34275">
            <a:normAutofit lnSpcReduction="20000"/>
          </a:bodyPr>
          <a:lstStyle/>
          <a:p>
            <a:pPr indent="-317500" lvl="0" marL="457200" rtl="0" algn="l">
              <a:spcBef>
                <a:spcPts val="800"/>
              </a:spcBef>
              <a:spcAft>
                <a:spcPts val="0"/>
              </a:spcAft>
              <a:buSzPts val="1400"/>
              <a:buChar char="●"/>
            </a:pPr>
            <a:r>
              <a:rPr lang="en"/>
              <a:t>Aug 21st nowcast has cyclonic eddies on both the western and eastern sides of the Loop Current at the pinch point, but the eastern eddy is displaced farther north from the ESPC and CMEMS nowcasts</a:t>
            </a:r>
            <a:endParaRPr/>
          </a:p>
          <a:p>
            <a:pPr indent="-317500" lvl="0" marL="457200" rtl="0" algn="l">
              <a:spcBef>
                <a:spcPts val="0"/>
              </a:spcBef>
              <a:spcAft>
                <a:spcPts val="0"/>
              </a:spcAft>
              <a:buSzPts val="1400"/>
              <a:buChar char="●"/>
            </a:pPr>
            <a:r>
              <a:rPr lang="en"/>
              <a:t>In the Aug 27th forecast, Eddy Feldman reformation is slower, with the western and eastern cyclonic eddies starting farther apart in the nowcast</a:t>
            </a:r>
            <a:endParaRPr/>
          </a:p>
          <a:p>
            <a:pPr indent="-317500" lvl="0" marL="457200" rtl="0" algn="l">
              <a:spcBef>
                <a:spcPts val="0"/>
              </a:spcBef>
              <a:spcAft>
                <a:spcPts val="0"/>
              </a:spcAft>
              <a:buSzPts val="1400"/>
              <a:buChar char="●"/>
            </a:pPr>
            <a:r>
              <a:rPr lang="en"/>
              <a:t>Strong CE on the eastern side of the Loop in CMEMS is north of RU38. The cyclonic eddy on the northwest side with the Navy glider is well developed and influencing the northern side of Eddy Feldman</a:t>
            </a:r>
            <a:endParaRPr/>
          </a:p>
          <a:p>
            <a:pPr indent="-317500" lvl="0" marL="457200" rtl="0" algn="l">
              <a:spcBef>
                <a:spcPts val="0"/>
              </a:spcBef>
              <a:spcAft>
                <a:spcPts val="0"/>
              </a:spcAft>
              <a:buSzPts val="1400"/>
              <a:buChar char="●"/>
            </a:pPr>
            <a:r>
              <a:rPr lang="en"/>
              <a:t>Both the Yucatan anticyclone (south of Cuba) and Cuban Anticyclone (north Cuba) remain strong and distinct on their respective sides of Cabo de San Antonio</a:t>
            </a:r>
            <a:endParaRPr/>
          </a:p>
          <a:p>
            <a:pPr indent="-317500" lvl="0" marL="457200" rtl="0" algn="l">
              <a:spcBef>
                <a:spcPts val="0"/>
              </a:spcBef>
              <a:spcAft>
                <a:spcPts val="0"/>
              </a:spcAft>
              <a:buSzPts val="1400"/>
              <a:buChar char="●"/>
            </a:pPr>
            <a:r>
              <a:rPr lang="en"/>
              <a:t>1500 m currents are </a:t>
            </a:r>
            <a:r>
              <a:rPr lang="en"/>
              <a:t>similar</a:t>
            </a:r>
            <a:r>
              <a:rPr lang="en"/>
              <a:t> to CMEMS, with a line of strong eddies on the eastern side of the Loop, with the two cyclonic eddies on the north and south, and the anticyclonic eddy in the middle.  The southern cyclonic eddy is under the surface blocking eddy.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28" title="grase_2025-08-21T00Z_currents-0m_cnaps.png"/>
          <p:cNvPicPr preferRelativeResize="0"/>
          <p:nvPr/>
        </p:nvPicPr>
        <p:blipFill rotWithShape="1">
          <a:blip r:embed="rId3">
            <a:alphaModFix/>
          </a:blip>
          <a:srcRect b="0" l="1690" r="1690" t="0"/>
          <a:stretch/>
        </p:blipFill>
        <p:spPr>
          <a:xfrm>
            <a:off x="0" y="296462"/>
            <a:ext cx="4572002" cy="4550576"/>
          </a:xfrm>
          <a:prstGeom prst="rect">
            <a:avLst/>
          </a:prstGeom>
          <a:noFill/>
          <a:ln>
            <a:noFill/>
          </a:ln>
        </p:spPr>
      </p:pic>
      <p:pic>
        <p:nvPicPr>
          <p:cNvPr id="147" name="Google Shape;147;p28" title="grase_2025-08-26T00Z_currents-0m_cnaps.png"/>
          <p:cNvPicPr preferRelativeResize="0"/>
          <p:nvPr/>
        </p:nvPicPr>
        <p:blipFill rotWithShape="1">
          <a:blip r:embed="rId4">
            <a:alphaModFix/>
          </a:blip>
          <a:srcRect b="0" l="1690" r="1690" t="0"/>
          <a:stretch/>
        </p:blipFill>
        <p:spPr>
          <a:xfrm>
            <a:off x="4572000" y="296300"/>
            <a:ext cx="4572002" cy="45505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29" title="grase_2025-08-21T00Z_currents-80m_cnaps.png"/>
          <p:cNvPicPr preferRelativeResize="0"/>
          <p:nvPr/>
        </p:nvPicPr>
        <p:blipFill rotWithShape="1">
          <a:blip r:embed="rId3">
            <a:alphaModFix/>
          </a:blip>
          <a:srcRect b="0" l="1690" r="1690" t="0"/>
          <a:stretch/>
        </p:blipFill>
        <p:spPr>
          <a:xfrm>
            <a:off x="0" y="296275"/>
            <a:ext cx="4572002" cy="4550550"/>
          </a:xfrm>
          <a:prstGeom prst="rect">
            <a:avLst/>
          </a:prstGeom>
          <a:noFill/>
          <a:ln>
            <a:noFill/>
          </a:ln>
        </p:spPr>
      </p:pic>
      <p:pic>
        <p:nvPicPr>
          <p:cNvPr id="153" name="Google Shape;153;p29" title="grase_2025-08-26T00Z_currents-80m_cnaps.png"/>
          <p:cNvPicPr preferRelativeResize="0"/>
          <p:nvPr/>
        </p:nvPicPr>
        <p:blipFill rotWithShape="1">
          <a:blip r:embed="rId4">
            <a:alphaModFix/>
          </a:blip>
          <a:srcRect b="0" l="1690" r="1690" t="0"/>
          <a:stretch/>
        </p:blipFill>
        <p:spPr>
          <a:xfrm>
            <a:off x="4572000" y="296300"/>
            <a:ext cx="4572002" cy="45505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0"/>
          <p:cNvSpPr txBox="1"/>
          <p:nvPr/>
        </p:nvSpPr>
        <p:spPr>
          <a:xfrm>
            <a:off x="5427575" y="1735963"/>
            <a:ext cx="2794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Forecast goes here</a:t>
            </a:r>
            <a:endParaRPr sz="1800">
              <a:solidFill>
                <a:schemeClr val="dk2"/>
              </a:solidFill>
            </a:endParaRPr>
          </a:p>
        </p:txBody>
      </p:sp>
      <p:pic>
        <p:nvPicPr>
          <p:cNvPr id="159" name="Google Shape;159;p30" title="grase_2025-08-21T00Z_currents-1500m_cnaps.png"/>
          <p:cNvPicPr preferRelativeResize="0"/>
          <p:nvPr/>
        </p:nvPicPr>
        <p:blipFill rotWithShape="1">
          <a:blip r:embed="rId3">
            <a:alphaModFix/>
          </a:blip>
          <a:srcRect b="0" l="787" r="787" t="0"/>
          <a:stretch/>
        </p:blipFill>
        <p:spPr>
          <a:xfrm>
            <a:off x="0" y="338138"/>
            <a:ext cx="4571999" cy="4467225"/>
          </a:xfrm>
          <a:prstGeom prst="rect">
            <a:avLst/>
          </a:prstGeom>
          <a:noFill/>
          <a:ln>
            <a:noFill/>
          </a:ln>
        </p:spPr>
      </p:pic>
      <p:pic>
        <p:nvPicPr>
          <p:cNvPr id="160" name="Google Shape;160;p30" title="grase_2025-08-26T00Z_currents-1500m_cnaps.png"/>
          <p:cNvPicPr preferRelativeResize="0"/>
          <p:nvPr/>
        </p:nvPicPr>
        <p:blipFill rotWithShape="1">
          <a:blip r:embed="rId4">
            <a:alphaModFix/>
          </a:blip>
          <a:srcRect b="0" l="787" r="787" t="0"/>
          <a:stretch/>
        </p:blipFill>
        <p:spPr>
          <a:xfrm>
            <a:off x="4572000" y="338138"/>
            <a:ext cx="4571999" cy="44672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1"/>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Current Speed Cross Sections through the pinch point and the eastern cyclonic eddy</a:t>
            </a:r>
            <a:endParaRPr/>
          </a:p>
        </p:txBody>
      </p:sp>
      <p:sp>
        <p:nvSpPr>
          <p:cNvPr id="166" name="Google Shape;166;p31"/>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17500" lvl="0" marL="457200" rtl="0" algn="l">
              <a:spcBef>
                <a:spcPts val="800"/>
              </a:spcBef>
              <a:spcAft>
                <a:spcPts val="0"/>
              </a:spcAft>
              <a:buSzPts val="1400"/>
              <a:buChar char="●"/>
            </a:pPr>
            <a:r>
              <a:rPr lang="en"/>
              <a:t>ESPC - Strongest deep currents on the eastern side of the eastern cyclonic eddy, with deep currents extending deeper than the southward flowing Loop Current</a:t>
            </a:r>
            <a:endParaRPr/>
          </a:p>
          <a:p>
            <a:pPr indent="-317500" lvl="0" marL="457200" rtl="0" algn="l">
              <a:spcBef>
                <a:spcPts val="0"/>
              </a:spcBef>
              <a:spcAft>
                <a:spcPts val="0"/>
              </a:spcAft>
              <a:buSzPts val="1400"/>
              <a:buChar char="●"/>
            </a:pPr>
            <a:r>
              <a:rPr lang="en"/>
              <a:t>RTOFS - </a:t>
            </a:r>
            <a:r>
              <a:rPr lang="en"/>
              <a:t>Weakest</a:t>
            </a:r>
            <a:r>
              <a:rPr lang="en"/>
              <a:t> deep currents on the east.  Structure looks more like a meander than a cyclonic eddy</a:t>
            </a:r>
            <a:endParaRPr/>
          </a:p>
          <a:p>
            <a:pPr indent="-317500" lvl="0" marL="457200" rtl="0" algn="l">
              <a:spcBef>
                <a:spcPts val="0"/>
              </a:spcBef>
              <a:spcAft>
                <a:spcPts val="0"/>
              </a:spcAft>
              <a:buSzPts val="1400"/>
              <a:buChar char="●"/>
            </a:pPr>
            <a:r>
              <a:rPr lang="en"/>
              <a:t>CMEMS - Deep currents in the cyclonic eddy look most like the southward flowing Loop Current in this nowcast.  Currents speeds are in between the strong ESPC HyCOM and weak RTOFS HyCOM bookends.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2"/>
          <p:cNvSpPr txBox="1"/>
          <p:nvPr/>
        </p:nvSpPr>
        <p:spPr>
          <a:xfrm>
            <a:off x="2010450" y="1181325"/>
            <a:ext cx="6016800" cy="33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ESPC Not Available for this transect</a:t>
            </a:r>
            <a:endParaRPr sz="1800">
              <a:solidFill>
                <a:schemeClr val="dk2"/>
              </a:solidFill>
            </a:endParaRPr>
          </a:p>
        </p:txBody>
      </p:sp>
      <p:pic>
        <p:nvPicPr>
          <p:cNvPr id="172" name="Google Shape;172;p32" title="tortugas_eddy_speed_2025-08-21T00Z_ESPC.png"/>
          <p:cNvPicPr preferRelativeResize="0"/>
          <p:nvPr/>
        </p:nvPicPr>
        <p:blipFill rotWithShape="1">
          <a:blip r:embed="rId3">
            <a:alphaModFix/>
          </a:blip>
          <a:srcRect b="0" l="0" r="0" t="0"/>
          <a:stretch/>
        </p:blipFill>
        <p:spPr>
          <a:xfrm>
            <a:off x="408400" y="0"/>
            <a:ext cx="8327188" cy="51434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33" title="tortugas_eddy_speed_2025-08-21T00Z_RTOFS.png"/>
          <p:cNvPicPr preferRelativeResize="0"/>
          <p:nvPr/>
        </p:nvPicPr>
        <p:blipFill rotWithShape="1">
          <a:blip r:embed="rId3">
            <a:alphaModFix/>
          </a:blip>
          <a:srcRect b="0" l="0" r="0" t="0"/>
          <a:stretch/>
        </p:blipFill>
        <p:spPr>
          <a:xfrm>
            <a:off x="408400" y="0"/>
            <a:ext cx="8327188" cy="51434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34" title="tortugas_eddy_speed_2025-08-21T00Z_CMEMS.png"/>
          <p:cNvPicPr preferRelativeResize="0"/>
          <p:nvPr/>
        </p:nvPicPr>
        <p:blipFill rotWithShape="1">
          <a:blip r:embed="rId3">
            <a:alphaModFix/>
          </a:blip>
          <a:srcRect b="0" l="0" r="0" t="0"/>
          <a:stretch/>
        </p:blipFill>
        <p:spPr>
          <a:xfrm>
            <a:off x="408400" y="0"/>
            <a:ext cx="8327188" cy="51434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