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22" Type="http://schemas.openxmlformats.org/officeDocument/2006/relationships/slide" Target="slides/slide17.xml"/><Relationship Id="rId10" Type="http://schemas.openxmlformats.org/officeDocument/2006/relationships/slide" Target="slides/slide5.xml"/><Relationship Id="rId21" Type="http://schemas.openxmlformats.org/officeDocument/2006/relationships/slide" Target="slides/slide16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6252a9c204_1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6252a9c204_1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5ee134d0a1_3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35ee134d0a1_3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36c61ade81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336c61ade8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35ee134d0a1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35ee134d0a1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5ddc66f9a6_0_3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35ddc66f9a6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36c61ade81_0_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36c61ade81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5ee134d0a1_1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35ee134d0a1_1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35ddc66f9a6_0_3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35ddc66f9a6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36c61ade81_0_1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336c61ade81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5ee134d0a1_1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35ee134d0a1_1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35ddc66f9a6_0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35ddc66f9a6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336c61ade81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336c61ade81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5ee134d0a1_1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35ee134d0a1_1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35ddc66f9a6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35ddc66f9a6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35ddc66f9a6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35ddc66f9a6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35ddc66f9a6_0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35ddc66f9a6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35ddc66f9a6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35ddc66f9a6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indent="-317500" lvl="1" marL="914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indent="-317500" lvl="2" marL="1371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indent="-317500" lvl="3" marL="18288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indent="-317500" lvl="4" marL="22860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indent="-317500" lvl="5" marL="2743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indent="-317500" lvl="7" marL="3657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indent="-317500" lvl="8" marL="41148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0.png"/><Relationship Id="rId4" Type="http://schemas.openxmlformats.org/officeDocument/2006/relationships/image" Target="../media/image1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Relationship Id="rId4" Type="http://schemas.openxmlformats.org/officeDocument/2006/relationships/image" Target="../media/image2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6.png"/><Relationship Id="rId4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5.png"/><Relationship Id="rId4" Type="http://schemas.openxmlformats.org/officeDocument/2006/relationships/image" Target="../media/image1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0.png"/><Relationship Id="rId4" Type="http://schemas.openxmlformats.org/officeDocument/2006/relationships/image" Target="../media/image1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.png"/><Relationship Id="rId4" Type="http://schemas.openxmlformats.org/officeDocument/2006/relationships/image" Target="../media/image1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7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5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3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4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Currents at 0 m, 80 m and 1500 m from Operational Models</a:t>
            </a:r>
            <a:endParaRPr/>
          </a:p>
        </p:txBody>
      </p:sp>
      <p:sp>
        <p:nvSpPr>
          <p:cNvPr id="61" name="Google Shape;61;p14"/>
          <p:cNvSpPr txBox="1"/>
          <p:nvPr>
            <p:ph idx="1" type="body"/>
          </p:nvPr>
        </p:nvSpPr>
        <p:spPr>
          <a:xfrm>
            <a:off x="628650" y="1369225"/>
            <a:ext cx="8355300" cy="3263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"/>
              <a:t>Present</a:t>
            </a:r>
            <a:endParaRPr/>
          </a:p>
          <a:p>
            <a:pPr indent="-317500" lvl="0" marL="457200" rtl="0" algn="l">
              <a:spcBef>
                <a:spcPts val="1200"/>
              </a:spcBef>
              <a:spcAft>
                <a:spcPts val="0"/>
              </a:spcAft>
              <a:buSzPts val="1400"/>
              <a:buAutoNum type="arabicPeriod"/>
            </a:pPr>
            <a:r>
              <a:rPr lang="en"/>
              <a:t>NOAA Operational RTOFS (Real Time Ocean Forecast System)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"/>
              <a:t>NOAA Experimental RTOFS-P</a:t>
            </a:r>
            <a:r>
              <a:rPr lang="en"/>
              <a:t>(</a:t>
            </a:r>
            <a:r>
              <a:rPr lang="en"/>
              <a:t>arallel)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"/>
              <a:t>Navy ESPC (Earth System Prediction Capability)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"/>
              <a:t>European CMEMS (Copernicus Marine Environmental Monitoring System)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Future</a:t>
            </a:r>
            <a:endParaRPr/>
          </a:p>
          <a:p>
            <a:pPr indent="-317500" lvl="0" marL="457200" rtl="0" algn="l">
              <a:spcBef>
                <a:spcPts val="1200"/>
              </a:spcBef>
              <a:spcAft>
                <a:spcPts val="0"/>
              </a:spcAft>
              <a:buSzPts val="1400"/>
              <a:buAutoNum type="arabicPeriod"/>
            </a:pPr>
            <a:r>
              <a:rPr lang="en"/>
              <a:t>NC State CNAPS (Coupled North Atlantic Prediction System)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Google Shape;66;p15" title="grase_2025-07-10T00Z_currents-0m_rtofs.png"/>
          <p:cNvPicPr preferRelativeResize="0"/>
          <p:nvPr/>
        </p:nvPicPr>
        <p:blipFill rotWithShape="1">
          <a:blip r:embed="rId3">
            <a:alphaModFix/>
          </a:blip>
          <a:srcRect b="0" l="0" r="10" t="0"/>
          <a:stretch/>
        </p:blipFill>
        <p:spPr>
          <a:xfrm>
            <a:off x="0" y="296325"/>
            <a:ext cx="4572001" cy="4550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5" title="grase_2025-07-15T12Z_currents-0m_rtofs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296325"/>
            <a:ext cx="4571926" cy="4550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p16" title="grase_2025-07-10T00Z_currents-80m_rtofs.png"/>
          <p:cNvPicPr preferRelativeResize="0"/>
          <p:nvPr/>
        </p:nvPicPr>
        <p:blipFill rotWithShape="1">
          <a:blip r:embed="rId3">
            <a:alphaModFix/>
          </a:blip>
          <a:srcRect b="0" l="0" r="10" t="0"/>
          <a:stretch/>
        </p:blipFill>
        <p:spPr>
          <a:xfrm>
            <a:off x="0" y="296325"/>
            <a:ext cx="4572001" cy="4550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6" title="grase_2025-07-15T12Z_currents-80m_rtofs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296350"/>
            <a:ext cx="4571926" cy="4550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7" title="grase_2025-07-10T00Z_currents-1500m_rtofs.png"/>
          <p:cNvPicPr preferRelativeResize="0"/>
          <p:nvPr/>
        </p:nvPicPr>
        <p:blipFill rotWithShape="1">
          <a:blip r:embed="rId3">
            <a:alphaModFix/>
          </a:blip>
          <a:srcRect b="0" l="455" r="465" t="0"/>
          <a:stretch/>
        </p:blipFill>
        <p:spPr>
          <a:xfrm>
            <a:off x="0" y="296513"/>
            <a:ext cx="4572001" cy="4550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7" title="grase_2025-07-15T12Z_currents-1500m_rtofs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317450"/>
            <a:ext cx="4572001" cy="45085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8" title="grase_2025-07-10T00Z_currents-0m_espc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" y="296325"/>
            <a:ext cx="4571975" cy="4550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8" title="grase_2025-07-15T12Z_currents-0m_espc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25" y="296325"/>
            <a:ext cx="4571975" cy="4550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p19" title="grase_2025-07-10T00Z_currents-80m_espc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" y="296275"/>
            <a:ext cx="4571975" cy="4550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9" title="grase_2025-07-15T12Z_currents-80m_espc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25" y="296325"/>
            <a:ext cx="4571975" cy="4550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0"/>
          <p:cNvSpPr txBox="1"/>
          <p:nvPr/>
        </p:nvSpPr>
        <p:spPr>
          <a:xfrm>
            <a:off x="5427575" y="1769200"/>
            <a:ext cx="2794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Forecast goes here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97" name="Google Shape;97;p20" title="grase_2025-07-10T00Z_currents-1500m_espc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96400"/>
            <a:ext cx="4572001" cy="4550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20" title="grase_2025-07-15T12Z_currents-1500m_espc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296425"/>
            <a:ext cx="4572001" cy="45504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Google Shape;103;p21" title="grase_2025-07-10T00Z_currents-0m_cmem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96462"/>
            <a:ext cx="4572001" cy="4550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21" title="grase_2025-07-15T12Z_currents-0m_cmems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296300"/>
            <a:ext cx="4572001" cy="45505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Google Shape;109;p22" title="grase_2025-07-10T00Z_currents-80m_cmem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96275"/>
            <a:ext cx="4572001" cy="4550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22" title="grase_2025-07-15T12Z_currents-80m_cmems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296300"/>
            <a:ext cx="4572001" cy="45505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3"/>
          <p:cNvSpPr txBox="1"/>
          <p:nvPr/>
        </p:nvSpPr>
        <p:spPr>
          <a:xfrm>
            <a:off x="5427575" y="1769200"/>
            <a:ext cx="2794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Forecast goes here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116" name="Google Shape;116;p23" title="grase_2025-07-10T00Z_currents-1500m_cmem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38375"/>
            <a:ext cx="4571999" cy="4467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3" title="grase_2025-07-15T12Z_currents-1500m_cmems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295175"/>
            <a:ext cx="4571999" cy="4467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Google Shape;122;p24" title="grase_2025-07-10T00Z_currents-0m_rtofs-p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96325"/>
            <a:ext cx="4572001" cy="4550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oogle Shape;127;p25" title="grase_2025-07-10T00Z_currents-80m_rtofs-p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09550"/>
            <a:ext cx="4572001" cy="45243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Google Shape;132;p26" title="grase_2025-07-10T00Z_currents-1500m_rtofs-p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63400"/>
            <a:ext cx="4572000" cy="4416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Google Shape;137;p27" title="tortugas_eddy_speed_2025-07-10T00Z_RTOF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Google Shape;142;p28" title="tortugas_eddy_speed_2025-07-10T00Z_ESPC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" name="Google Shape;147;p29" title="tortugas_eddy_speed_2025-07-10T00Z_CMEM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Google Shape;152;p30" title="tortugas_eddy_speed_2025-07-10T00Z_RTOFS (Parallel)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