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60d9c609e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60d9c609e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5c899d3b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5c899d3b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5ee134d0a1_3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5ee134d0a1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36c61ade8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36c61ade8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5ee134d0a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5ee134d0a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5ddc66f9a6_0_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5ddc66f9a6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36c61ade81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36c61ade8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5ee134d0a1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5ee134d0a1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ddc66f9a6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5ddc66f9a6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36c61ade81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36c61ade81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ee134d0a1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5ee134d0a1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5ddc66f9a6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5ddc66f9a6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36c61ade81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36c61ade81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5ee134d0a1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5ee134d0a1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5ddc66f9a6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5ddc66f9a6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5ddc66f9a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5ddc66f9a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5ddc66f9a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5ddc66f9a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5ddc66f9a6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5ddc66f9a6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5ddc66f9a6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5ddc66f9a6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5ddc66f9a6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5ddc66f9a6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Screenshot 2025-06-11 at 2.51.13 PM.png"/>
          <p:cNvPicPr preferRelativeResize="0"/>
          <p:nvPr/>
        </p:nvPicPr>
        <p:blipFill rotWithShape="1">
          <a:blip r:embed="rId3">
            <a:alphaModFix/>
          </a:blip>
          <a:srcRect b="288" l="0" r="0" t="278"/>
          <a:stretch/>
        </p:blipFill>
        <p:spPr>
          <a:xfrm>
            <a:off x="240718" y="0"/>
            <a:ext cx="605236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0053" y="0"/>
            <a:ext cx="6943892" cy="5143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 title="grase_2025-06-12T00Z_currents-0m_rtofs.png"/>
          <p:cNvPicPr preferRelativeResize="0"/>
          <p:nvPr/>
        </p:nvPicPr>
        <p:blipFill rotWithShape="1">
          <a:blip r:embed="rId3">
            <a:alphaModFix/>
          </a:blip>
          <a:srcRect b="0" l="29" r="29" t="0"/>
          <a:stretch/>
        </p:blipFill>
        <p:spPr>
          <a:xfrm>
            <a:off x="0" y="778388"/>
            <a:ext cx="4571999" cy="358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6" title="grase_2025-06-17T12Z_currents-0m_rtofs.png"/>
          <p:cNvPicPr preferRelativeResize="0"/>
          <p:nvPr/>
        </p:nvPicPr>
        <p:blipFill rotWithShape="1">
          <a:blip r:embed="rId4">
            <a:alphaModFix/>
          </a:blip>
          <a:srcRect b="0" l="29" r="29" t="0"/>
          <a:stretch/>
        </p:blipFill>
        <p:spPr>
          <a:xfrm>
            <a:off x="4572000" y="778400"/>
            <a:ext cx="4571926" cy="3586701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/>
          <p:nvPr/>
        </p:nvSpPr>
        <p:spPr>
          <a:xfrm>
            <a:off x="2165775" y="2571750"/>
            <a:ext cx="540000" cy="531900"/>
          </a:xfrm>
          <a:prstGeom prst="ellipse">
            <a:avLst/>
          </a:prstGeom>
          <a:noFill/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7" title="grase_2025-06-12T00Z_currents-80m_rtofs.png"/>
          <p:cNvPicPr preferRelativeResize="0"/>
          <p:nvPr/>
        </p:nvPicPr>
        <p:blipFill rotWithShape="1">
          <a:blip r:embed="rId3">
            <a:alphaModFix/>
          </a:blip>
          <a:srcRect b="0" l="29" r="29" t="0"/>
          <a:stretch/>
        </p:blipFill>
        <p:spPr>
          <a:xfrm>
            <a:off x="0" y="778388"/>
            <a:ext cx="4571999" cy="358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7" title="grase_2025-06-17T12Z_currents-80m_rtofs.png"/>
          <p:cNvPicPr preferRelativeResize="0"/>
          <p:nvPr/>
        </p:nvPicPr>
        <p:blipFill rotWithShape="1">
          <a:blip r:embed="rId4">
            <a:alphaModFix/>
          </a:blip>
          <a:srcRect b="0" l="29" r="29" t="0"/>
          <a:stretch/>
        </p:blipFill>
        <p:spPr>
          <a:xfrm>
            <a:off x="4572000" y="778400"/>
            <a:ext cx="4571926" cy="3586701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7"/>
          <p:cNvSpPr/>
          <p:nvPr/>
        </p:nvSpPr>
        <p:spPr>
          <a:xfrm>
            <a:off x="2165775" y="2571750"/>
            <a:ext cx="540000" cy="531900"/>
          </a:xfrm>
          <a:prstGeom prst="ellipse">
            <a:avLst/>
          </a:prstGeom>
          <a:noFill/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8" title="grase_2025-06-12T00Z_currents-1500m_rtofs.png"/>
          <p:cNvPicPr preferRelativeResize="0"/>
          <p:nvPr/>
        </p:nvPicPr>
        <p:blipFill rotWithShape="1">
          <a:blip r:embed="rId3">
            <a:alphaModFix/>
          </a:blip>
          <a:srcRect b="797" l="0" r="0" t="797"/>
          <a:stretch/>
        </p:blipFill>
        <p:spPr>
          <a:xfrm>
            <a:off x="0" y="808088"/>
            <a:ext cx="4571999" cy="3527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8" title="grase_2025-06-17T12Z_currents-1500m_rtofs.png"/>
          <p:cNvPicPr preferRelativeResize="0"/>
          <p:nvPr/>
        </p:nvPicPr>
        <p:blipFill rotWithShape="1">
          <a:blip r:embed="rId4">
            <a:alphaModFix/>
          </a:blip>
          <a:srcRect b="797" l="0" r="0" t="797"/>
          <a:stretch/>
        </p:blipFill>
        <p:spPr>
          <a:xfrm>
            <a:off x="4572000" y="808100"/>
            <a:ext cx="4571999" cy="352733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8"/>
          <p:cNvSpPr/>
          <p:nvPr/>
        </p:nvSpPr>
        <p:spPr>
          <a:xfrm>
            <a:off x="2165775" y="2571750"/>
            <a:ext cx="540000" cy="531900"/>
          </a:xfrm>
          <a:prstGeom prst="ellipse">
            <a:avLst/>
          </a:prstGeom>
          <a:noFill/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9" title="grase_2025-06-12T00Z_currents-0m_espc.png"/>
          <p:cNvPicPr preferRelativeResize="0"/>
          <p:nvPr/>
        </p:nvPicPr>
        <p:blipFill rotWithShape="1">
          <a:blip r:embed="rId3">
            <a:alphaModFix/>
          </a:blip>
          <a:srcRect b="0" l="29" r="29" t="0"/>
          <a:stretch/>
        </p:blipFill>
        <p:spPr>
          <a:xfrm>
            <a:off x="13" y="778375"/>
            <a:ext cx="4571999" cy="3586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9" title="grase_2025-06-17T12Z_currents-0m_espc.png"/>
          <p:cNvPicPr preferRelativeResize="0"/>
          <p:nvPr/>
        </p:nvPicPr>
        <p:blipFill rotWithShape="1">
          <a:blip r:embed="rId4">
            <a:alphaModFix/>
          </a:blip>
          <a:srcRect b="0" l="29" r="29" t="0"/>
          <a:stretch/>
        </p:blipFill>
        <p:spPr>
          <a:xfrm>
            <a:off x="4572013" y="778375"/>
            <a:ext cx="4571977" cy="358675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9"/>
          <p:cNvSpPr/>
          <p:nvPr/>
        </p:nvSpPr>
        <p:spPr>
          <a:xfrm>
            <a:off x="2117525" y="2571750"/>
            <a:ext cx="540000" cy="531900"/>
          </a:xfrm>
          <a:prstGeom prst="ellipse">
            <a:avLst/>
          </a:prstGeom>
          <a:noFill/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0" title="grase_2025-06-12T00Z_currents-80m_espc.png"/>
          <p:cNvPicPr preferRelativeResize="0"/>
          <p:nvPr/>
        </p:nvPicPr>
        <p:blipFill rotWithShape="1">
          <a:blip r:embed="rId3">
            <a:alphaModFix/>
          </a:blip>
          <a:srcRect b="0" l="29" r="29" t="0"/>
          <a:stretch/>
        </p:blipFill>
        <p:spPr>
          <a:xfrm>
            <a:off x="13" y="778375"/>
            <a:ext cx="4571999" cy="3586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0" title="grase_2025-06-17T12Z_currents-80m_espc.png"/>
          <p:cNvPicPr preferRelativeResize="0"/>
          <p:nvPr/>
        </p:nvPicPr>
        <p:blipFill rotWithShape="1">
          <a:blip r:embed="rId4">
            <a:alphaModFix/>
          </a:blip>
          <a:srcRect b="0" l="29" r="29" t="0"/>
          <a:stretch/>
        </p:blipFill>
        <p:spPr>
          <a:xfrm>
            <a:off x="4572013" y="778375"/>
            <a:ext cx="4571977" cy="358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0"/>
          <p:cNvSpPr/>
          <p:nvPr/>
        </p:nvSpPr>
        <p:spPr>
          <a:xfrm>
            <a:off x="2117525" y="2571750"/>
            <a:ext cx="540000" cy="531900"/>
          </a:xfrm>
          <a:prstGeom prst="ellipse">
            <a:avLst/>
          </a:prstGeom>
          <a:noFill/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/>
        </p:nvSpPr>
        <p:spPr>
          <a:xfrm>
            <a:off x="5427575" y="1769200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08" name="Google Shape;108;p21" title="grase_2025-06-12T00Z_currents-1500m_espc.png"/>
          <p:cNvPicPr preferRelativeResize="0"/>
          <p:nvPr/>
        </p:nvPicPr>
        <p:blipFill rotWithShape="1">
          <a:blip r:embed="rId3">
            <a:alphaModFix/>
          </a:blip>
          <a:srcRect b="797" l="0" r="0" t="797"/>
          <a:stretch/>
        </p:blipFill>
        <p:spPr>
          <a:xfrm>
            <a:off x="0" y="808088"/>
            <a:ext cx="4571999" cy="3527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1" title="grase_2025-06-17T12Z_currents-1500m_espc.png"/>
          <p:cNvPicPr preferRelativeResize="0"/>
          <p:nvPr/>
        </p:nvPicPr>
        <p:blipFill rotWithShape="1">
          <a:blip r:embed="rId4">
            <a:alphaModFix/>
          </a:blip>
          <a:srcRect b="797" l="0" r="0" t="797"/>
          <a:stretch/>
        </p:blipFill>
        <p:spPr>
          <a:xfrm>
            <a:off x="4572000" y="808100"/>
            <a:ext cx="4571999" cy="3527343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1"/>
          <p:cNvSpPr/>
          <p:nvPr/>
        </p:nvSpPr>
        <p:spPr>
          <a:xfrm>
            <a:off x="2117525" y="2571750"/>
            <a:ext cx="540000" cy="531900"/>
          </a:xfrm>
          <a:prstGeom prst="ellipse">
            <a:avLst/>
          </a:prstGeom>
          <a:noFill/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2" title="grase_2025-06-12T00Z_currents-0m_cmems.png"/>
          <p:cNvPicPr preferRelativeResize="0"/>
          <p:nvPr/>
        </p:nvPicPr>
        <p:blipFill rotWithShape="1">
          <a:blip r:embed="rId3">
            <a:alphaModFix/>
          </a:blip>
          <a:srcRect b="0" l="29" r="29" t="0"/>
          <a:stretch/>
        </p:blipFill>
        <p:spPr>
          <a:xfrm>
            <a:off x="0" y="778363"/>
            <a:ext cx="4571999" cy="3586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2" title="grase_2025-06-17T12Z_currents-0m_cmems.png"/>
          <p:cNvPicPr preferRelativeResize="0"/>
          <p:nvPr/>
        </p:nvPicPr>
        <p:blipFill rotWithShape="1">
          <a:blip r:embed="rId4">
            <a:alphaModFix/>
          </a:blip>
          <a:srcRect b="0" l="29" r="29" t="0"/>
          <a:stretch/>
        </p:blipFill>
        <p:spPr>
          <a:xfrm>
            <a:off x="4572000" y="778363"/>
            <a:ext cx="4571999" cy="358675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2"/>
          <p:cNvSpPr/>
          <p:nvPr/>
        </p:nvSpPr>
        <p:spPr>
          <a:xfrm>
            <a:off x="2077925" y="2635975"/>
            <a:ext cx="540000" cy="531900"/>
          </a:xfrm>
          <a:prstGeom prst="ellipse">
            <a:avLst/>
          </a:prstGeom>
          <a:noFill/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3" title="grase_2025-06-12T00Z_currents-80m_cmems.png"/>
          <p:cNvPicPr preferRelativeResize="0"/>
          <p:nvPr/>
        </p:nvPicPr>
        <p:blipFill rotWithShape="1">
          <a:blip r:embed="rId3">
            <a:alphaModFix/>
          </a:blip>
          <a:srcRect b="0" l="29" r="29" t="0"/>
          <a:stretch/>
        </p:blipFill>
        <p:spPr>
          <a:xfrm>
            <a:off x="0" y="778363"/>
            <a:ext cx="4571999" cy="3586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3" title="grase_2025-06-17T12Z_currents-80m_cmems.png"/>
          <p:cNvPicPr preferRelativeResize="0"/>
          <p:nvPr/>
        </p:nvPicPr>
        <p:blipFill rotWithShape="1">
          <a:blip r:embed="rId4">
            <a:alphaModFix/>
          </a:blip>
          <a:srcRect b="0" l="29" r="29" t="0"/>
          <a:stretch/>
        </p:blipFill>
        <p:spPr>
          <a:xfrm>
            <a:off x="4572000" y="778363"/>
            <a:ext cx="4571999" cy="3586754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3"/>
          <p:cNvSpPr/>
          <p:nvPr/>
        </p:nvSpPr>
        <p:spPr>
          <a:xfrm>
            <a:off x="2077925" y="2635975"/>
            <a:ext cx="540000" cy="531900"/>
          </a:xfrm>
          <a:prstGeom prst="ellipse">
            <a:avLst/>
          </a:prstGeom>
          <a:noFill/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 txBox="1"/>
          <p:nvPr/>
        </p:nvSpPr>
        <p:spPr>
          <a:xfrm>
            <a:off x="5427575" y="1769200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30" name="Google Shape;130;p24" title="grase_2025-06-12T00Z_currents-1500m_cmems.png"/>
          <p:cNvPicPr preferRelativeResize="0"/>
          <p:nvPr/>
        </p:nvPicPr>
        <p:blipFill rotWithShape="1">
          <a:blip r:embed="rId3">
            <a:alphaModFix/>
          </a:blip>
          <a:srcRect b="797" l="0" r="0" t="797"/>
          <a:stretch/>
        </p:blipFill>
        <p:spPr>
          <a:xfrm>
            <a:off x="0" y="808075"/>
            <a:ext cx="4571999" cy="3527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4" title="grase_2025-06-17T12Z_currents-1500m_cmems.png"/>
          <p:cNvPicPr preferRelativeResize="0"/>
          <p:nvPr/>
        </p:nvPicPr>
        <p:blipFill rotWithShape="1">
          <a:blip r:embed="rId4">
            <a:alphaModFix/>
          </a:blip>
          <a:srcRect b="797" l="0" r="0" t="797"/>
          <a:stretch/>
        </p:blipFill>
        <p:spPr>
          <a:xfrm>
            <a:off x="4572000" y="808075"/>
            <a:ext cx="4571999" cy="3527343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4"/>
          <p:cNvSpPr/>
          <p:nvPr/>
        </p:nvSpPr>
        <p:spPr>
          <a:xfrm>
            <a:off x="2077925" y="2635975"/>
            <a:ext cx="540000" cy="531900"/>
          </a:xfrm>
          <a:prstGeom prst="ellipse">
            <a:avLst/>
          </a:prstGeom>
          <a:noFill/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5" title="grase_2025-06-12T00Z_currents-0m_rtofs-p.png"/>
          <p:cNvPicPr preferRelativeResize="0"/>
          <p:nvPr/>
        </p:nvPicPr>
        <p:blipFill rotWithShape="1">
          <a:blip r:embed="rId3">
            <a:alphaModFix/>
          </a:blip>
          <a:srcRect b="0" l="29" r="29" t="0"/>
          <a:stretch/>
        </p:blipFill>
        <p:spPr>
          <a:xfrm>
            <a:off x="0" y="778375"/>
            <a:ext cx="4571999" cy="3586754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5"/>
          <p:cNvSpPr/>
          <p:nvPr/>
        </p:nvSpPr>
        <p:spPr>
          <a:xfrm>
            <a:off x="2140725" y="2503900"/>
            <a:ext cx="581400" cy="531900"/>
          </a:xfrm>
          <a:prstGeom prst="ellipse">
            <a:avLst/>
          </a:prstGeom>
          <a:noFill/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6" title="grase_2025-06-12T00Z_currents-80m_rtofs-p.png"/>
          <p:cNvPicPr preferRelativeResize="0"/>
          <p:nvPr/>
        </p:nvPicPr>
        <p:blipFill rotWithShape="1">
          <a:blip r:embed="rId3">
            <a:alphaModFix/>
          </a:blip>
          <a:srcRect b="0" l="29" r="29" t="0"/>
          <a:stretch/>
        </p:blipFill>
        <p:spPr>
          <a:xfrm>
            <a:off x="0" y="778375"/>
            <a:ext cx="4571999" cy="3586754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6"/>
          <p:cNvSpPr/>
          <p:nvPr/>
        </p:nvSpPr>
        <p:spPr>
          <a:xfrm>
            <a:off x="2140725" y="2503900"/>
            <a:ext cx="581400" cy="531900"/>
          </a:xfrm>
          <a:prstGeom prst="ellipse">
            <a:avLst/>
          </a:prstGeom>
          <a:noFill/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7" title="grase_2025-06-12T00Z_currents-1500m_rtofs-p.png"/>
          <p:cNvPicPr preferRelativeResize="0"/>
          <p:nvPr/>
        </p:nvPicPr>
        <p:blipFill rotWithShape="1">
          <a:blip r:embed="rId3">
            <a:alphaModFix/>
          </a:blip>
          <a:srcRect b="0" l="29" r="29" t="0"/>
          <a:stretch/>
        </p:blipFill>
        <p:spPr>
          <a:xfrm>
            <a:off x="0" y="778375"/>
            <a:ext cx="4571999" cy="3586754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/>
          <p:nvPr/>
        </p:nvSpPr>
        <p:spPr>
          <a:xfrm>
            <a:off x="2140725" y="2503900"/>
            <a:ext cx="581400" cy="531900"/>
          </a:xfrm>
          <a:prstGeom prst="ellipse">
            <a:avLst/>
          </a:prstGeom>
          <a:noFill/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CNAPS Surface velocity maps</a:t>
            </a:r>
            <a:endParaRPr/>
          </a:p>
        </p:txBody>
      </p:sp>
      <p:sp>
        <p:nvSpPr>
          <p:cNvPr id="156" name="Google Shape;156;p28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9" title="tortugas_eddy_speed_2025-06-12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30" title="tortugas_eddy_speed_2025-06-12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31" title="tortugas_eddy_speed_2025-06-12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32" title="tortugas_eddy_speed_2025-06-12T00Z_RTOFS (Parallel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CNAPS velocity section</a:t>
            </a:r>
            <a:endParaRPr/>
          </a:p>
        </p:txBody>
      </p:sp>
      <p:sp>
        <p:nvSpPr>
          <p:cNvPr id="182" name="Google Shape;182;p3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