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60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5" Type="http://schemas.openxmlformats.org/officeDocument/2006/relationships/notesMaster" Target="notesMasters/notesMaster1.xml"/><Relationship Id="rId19" Type="http://schemas.openxmlformats.org/officeDocument/2006/relationships/slide" Target="slides/slide14.xml"/><Relationship Id="rId6" Type="http://schemas.openxmlformats.org/officeDocument/2006/relationships/slide" Target="slides/slide1.xml"/><Relationship Id="rId18" Type="http://schemas.openxmlformats.org/officeDocument/2006/relationships/slide" Target="slides/slide13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360d9c609e5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g360d9c609e5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g35ee134d0a1_3_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" name="Google Shape;63;g35ee134d0a1_3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g35ee134d0a1_1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" name="Google Shape;70;g35ee134d0a1_1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g35ddc66f9a6_0_3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" name="Google Shape;77;g35ddc66f9a6_0_3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g35ee134d0a1_1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" name="Google Shape;84;g35ee134d0a1_1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g35ddc66f9a6_0_37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2" name="Google Shape;92;g35ddc66f9a6_0_3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g35ee134d0a1_1_1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9" name="Google Shape;99;g35ee134d0a1_1_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g35ddc66f9a6_0_4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7" name="Google Shape;107;g35ddc66f9a6_0_4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g35ee134d0a1_1_1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3" name="Google Shape;113;g35ee134d0a1_1_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g35ddc66f9a6_0_4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9" name="Google Shape;119;g35ddc66f9a6_0_4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g35ddc66f9a6_0_5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5" name="Google Shape;125;g35ddc66f9a6_0_5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g35ddc66f9a6_0_5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0" name="Google Shape;130;g35ddc66f9a6_0_5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g35ddc66f9a6_0_6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5" name="Google Shape;135;g35ddc66f9a6_0_6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g35ddc66f9a6_0_6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0" name="Google Shape;140;g35ddc66f9a6_0_6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g35ddc66f9a6_0_6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5" name="Google Shape;145;g35ddc66f9a6_0_6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/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52" name="Google Shape;52;p13"/>
          <p:cNvSpPr txBox="1"/>
          <p:nvPr>
            <p:ph idx="1" type="body"/>
          </p:nvPr>
        </p:nvSpPr>
        <p:spPr>
          <a:xfrm>
            <a:off x="628650" y="1369219"/>
            <a:ext cx="7886700" cy="32634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175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/>
            </a:lvl1pPr>
            <a:lvl2pPr indent="-317500" lvl="1" marL="9144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/>
            </a:lvl2pPr>
            <a:lvl3pPr indent="-317500" lvl="2" marL="13716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/>
            </a:lvl3pPr>
            <a:lvl4pPr indent="-317500" lvl="3" marL="18288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/>
            </a:lvl4pPr>
            <a:lvl5pPr indent="-317500" lvl="4" marL="22860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/>
            </a:lvl5pPr>
            <a:lvl6pPr indent="-317500" lvl="5" marL="27432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/>
            </a:lvl6pPr>
            <a:lvl7pPr indent="-317500" lvl="6" marL="32004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/>
            </a:lvl7pPr>
            <a:lvl8pPr indent="-317500" lvl="7" marL="36576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/>
            </a:lvl8pPr>
            <a:lvl9pPr indent="-317500" lvl="8" marL="4114800" algn="l">
              <a:lnSpc>
                <a:spcPct val="90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400"/>
              <a:buChar char="■"/>
              <a:defRPr/>
            </a:lvl9pPr>
          </a:lstStyle>
          <a:p/>
        </p:txBody>
      </p:sp>
      <p:sp>
        <p:nvSpPr>
          <p:cNvPr id="53" name="Google Shape;53;p13"/>
          <p:cNvSpPr txBox="1"/>
          <p:nvPr>
            <p:ph idx="10" type="dt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9pPr>
          </a:lstStyle>
          <a:p/>
        </p:txBody>
      </p:sp>
      <p:sp>
        <p:nvSpPr>
          <p:cNvPr id="54" name="Google Shape;54;p13"/>
          <p:cNvSpPr txBox="1"/>
          <p:nvPr>
            <p:ph idx="11" type="ftr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9pPr>
          </a:lstStyle>
          <a:p/>
        </p:txBody>
      </p:sp>
      <p:sp>
        <p:nvSpPr>
          <p:cNvPr id="55" name="Google Shape;55;p13"/>
          <p:cNvSpPr txBox="1"/>
          <p:nvPr>
            <p:ph idx="12" type="sldNum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theme" Target="../theme/theme1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9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7.png"/><Relationship Id="rId4" Type="http://schemas.openxmlformats.org/officeDocument/2006/relationships/image" Target="../media/image13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6.png"/><Relationship Id="rId4" Type="http://schemas.openxmlformats.org/officeDocument/2006/relationships/image" Target="../media/image7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8.png"/><Relationship Id="rId4" Type="http://schemas.openxmlformats.org/officeDocument/2006/relationships/image" Target="../media/image8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1.png"/><Relationship Id="rId4" Type="http://schemas.openxmlformats.org/officeDocument/2006/relationships/image" Target="../media/image9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0.png"/><Relationship Id="rId4" Type="http://schemas.openxmlformats.org/officeDocument/2006/relationships/image" Target="../media/image14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6.png"/><Relationship Id="rId4" Type="http://schemas.openxmlformats.org/officeDocument/2006/relationships/image" Target="../media/image4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2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5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5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2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3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5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" name="Google Shape;60;p14" title="Screenshot 2025-06-05 at 1.46.54 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40718" y="0"/>
            <a:ext cx="6052365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" name="Google Shape;65;p15" title="grase_2025-06-05T00Z_currents-0m_rtofs.png"/>
          <p:cNvPicPr preferRelativeResize="0"/>
          <p:nvPr/>
        </p:nvPicPr>
        <p:blipFill rotWithShape="1">
          <a:blip r:embed="rId3">
            <a:alphaModFix/>
          </a:blip>
          <a:srcRect b="0" l="29" r="29" t="0"/>
          <a:stretch/>
        </p:blipFill>
        <p:spPr>
          <a:xfrm>
            <a:off x="0" y="778388"/>
            <a:ext cx="4571999" cy="3586718"/>
          </a:xfrm>
          <a:prstGeom prst="rect">
            <a:avLst/>
          </a:prstGeom>
          <a:noFill/>
          <a:ln>
            <a:noFill/>
          </a:ln>
        </p:spPr>
      </p:pic>
      <p:pic>
        <p:nvPicPr>
          <p:cNvPr id="66" name="Google Shape;66;p15" title="grase_2025-06-11T12Z_currents-0m_rtofs.png"/>
          <p:cNvPicPr preferRelativeResize="0"/>
          <p:nvPr/>
        </p:nvPicPr>
        <p:blipFill rotWithShape="1">
          <a:blip r:embed="rId4">
            <a:alphaModFix/>
          </a:blip>
          <a:srcRect b="0" l="29" r="29" t="0"/>
          <a:stretch/>
        </p:blipFill>
        <p:spPr>
          <a:xfrm>
            <a:off x="4572000" y="778400"/>
            <a:ext cx="4571926" cy="3586701"/>
          </a:xfrm>
          <a:prstGeom prst="rect">
            <a:avLst/>
          </a:prstGeom>
          <a:noFill/>
          <a:ln>
            <a:noFill/>
          </a:ln>
        </p:spPr>
      </p:pic>
      <p:sp>
        <p:nvSpPr>
          <p:cNvPr id="67" name="Google Shape;67;p15"/>
          <p:cNvSpPr/>
          <p:nvPr/>
        </p:nvSpPr>
        <p:spPr>
          <a:xfrm>
            <a:off x="2099750" y="2436300"/>
            <a:ext cx="540000" cy="531900"/>
          </a:xfrm>
          <a:prstGeom prst="ellipse">
            <a:avLst/>
          </a:prstGeom>
          <a:noFill/>
          <a:ln cap="flat" cmpd="sng" w="19050">
            <a:solidFill>
              <a:srgbClr val="00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" name="Google Shape;72;p16" title="grase_2025-06-05T00Z_currents-1500m_rtofs.png"/>
          <p:cNvPicPr preferRelativeResize="0"/>
          <p:nvPr/>
        </p:nvPicPr>
        <p:blipFill rotWithShape="1">
          <a:blip r:embed="rId3">
            <a:alphaModFix/>
          </a:blip>
          <a:srcRect b="797" l="0" r="0" t="797"/>
          <a:stretch/>
        </p:blipFill>
        <p:spPr>
          <a:xfrm>
            <a:off x="0" y="808088"/>
            <a:ext cx="4571999" cy="3527323"/>
          </a:xfrm>
          <a:prstGeom prst="rect">
            <a:avLst/>
          </a:prstGeom>
          <a:noFill/>
          <a:ln>
            <a:noFill/>
          </a:ln>
        </p:spPr>
      </p:pic>
      <p:pic>
        <p:nvPicPr>
          <p:cNvPr id="73" name="Google Shape;73;p16" title="grase_2025-06-11T12Z_currents-1500m_rtofs.png"/>
          <p:cNvPicPr preferRelativeResize="0"/>
          <p:nvPr/>
        </p:nvPicPr>
        <p:blipFill rotWithShape="1">
          <a:blip r:embed="rId4">
            <a:alphaModFix/>
          </a:blip>
          <a:srcRect b="797" l="0" r="0" t="797"/>
          <a:stretch/>
        </p:blipFill>
        <p:spPr>
          <a:xfrm>
            <a:off x="4572000" y="808100"/>
            <a:ext cx="4571999" cy="3527330"/>
          </a:xfrm>
          <a:prstGeom prst="rect">
            <a:avLst/>
          </a:prstGeom>
          <a:noFill/>
          <a:ln>
            <a:noFill/>
          </a:ln>
        </p:spPr>
      </p:pic>
      <p:sp>
        <p:nvSpPr>
          <p:cNvPr id="74" name="Google Shape;74;p16"/>
          <p:cNvSpPr/>
          <p:nvPr/>
        </p:nvSpPr>
        <p:spPr>
          <a:xfrm>
            <a:off x="2099750" y="2436300"/>
            <a:ext cx="540000" cy="531900"/>
          </a:xfrm>
          <a:prstGeom prst="ellipse">
            <a:avLst/>
          </a:prstGeom>
          <a:noFill/>
          <a:ln cap="flat" cmpd="sng" w="19050">
            <a:solidFill>
              <a:srgbClr val="00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" name="Google Shape;79;p17" title="grase_2025-06-05T00Z_currents-0m_espc.png"/>
          <p:cNvPicPr preferRelativeResize="0"/>
          <p:nvPr/>
        </p:nvPicPr>
        <p:blipFill rotWithShape="1">
          <a:blip r:embed="rId3">
            <a:alphaModFix/>
          </a:blip>
          <a:srcRect b="0" l="29" r="29" t="0"/>
          <a:stretch/>
        </p:blipFill>
        <p:spPr>
          <a:xfrm>
            <a:off x="13" y="778375"/>
            <a:ext cx="4571999" cy="3586743"/>
          </a:xfrm>
          <a:prstGeom prst="rect">
            <a:avLst/>
          </a:prstGeom>
          <a:noFill/>
          <a:ln>
            <a:noFill/>
          </a:ln>
        </p:spPr>
      </p:pic>
      <p:pic>
        <p:nvPicPr>
          <p:cNvPr id="80" name="Google Shape;80;p17" title="grase_2025-06-11T12Z_currents-0m_espc.png"/>
          <p:cNvPicPr preferRelativeResize="0"/>
          <p:nvPr/>
        </p:nvPicPr>
        <p:blipFill rotWithShape="1">
          <a:blip r:embed="rId4">
            <a:alphaModFix/>
          </a:blip>
          <a:srcRect b="0" l="29" r="29" t="0"/>
          <a:stretch/>
        </p:blipFill>
        <p:spPr>
          <a:xfrm>
            <a:off x="4572013" y="778375"/>
            <a:ext cx="4571977" cy="3586750"/>
          </a:xfrm>
          <a:prstGeom prst="rect">
            <a:avLst/>
          </a:prstGeom>
          <a:noFill/>
          <a:ln>
            <a:noFill/>
          </a:ln>
        </p:spPr>
      </p:pic>
      <p:sp>
        <p:nvSpPr>
          <p:cNvPr id="81" name="Google Shape;81;p17"/>
          <p:cNvSpPr/>
          <p:nvPr/>
        </p:nvSpPr>
        <p:spPr>
          <a:xfrm>
            <a:off x="2117525" y="2264250"/>
            <a:ext cx="540000" cy="531900"/>
          </a:xfrm>
          <a:prstGeom prst="ellipse">
            <a:avLst/>
          </a:prstGeom>
          <a:noFill/>
          <a:ln cap="flat" cmpd="sng" w="19050">
            <a:solidFill>
              <a:srgbClr val="00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18"/>
          <p:cNvSpPr txBox="1"/>
          <p:nvPr/>
        </p:nvSpPr>
        <p:spPr>
          <a:xfrm>
            <a:off x="5427575" y="1769200"/>
            <a:ext cx="27945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2"/>
                </a:solidFill>
              </a:rPr>
              <a:t>Forecast goes here</a:t>
            </a:r>
            <a:endParaRPr sz="1800">
              <a:solidFill>
                <a:schemeClr val="dk2"/>
              </a:solidFill>
            </a:endParaRPr>
          </a:p>
        </p:txBody>
      </p:sp>
      <p:pic>
        <p:nvPicPr>
          <p:cNvPr id="87" name="Google Shape;87;p18" title="grase_2025-06-05T00Z_currents-1500m_espc.png"/>
          <p:cNvPicPr preferRelativeResize="0"/>
          <p:nvPr/>
        </p:nvPicPr>
        <p:blipFill rotWithShape="1">
          <a:blip r:embed="rId3">
            <a:alphaModFix/>
          </a:blip>
          <a:srcRect b="797" l="0" r="0" t="797"/>
          <a:stretch/>
        </p:blipFill>
        <p:spPr>
          <a:xfrm>
            <a:off x="0" y="808088"/>
            <a:ext cx="4571999" cy="3527323"/>
          </a:xfrm>
          <a:prstGeom prst="rect">
            <a:avLst/>
          </a:prstGeom>
          <a:noFill/>
          <a:ln>
            <a:noFill/>
          </a:ln>
        </p:spPr>
      </p:pic>
      <p:pic>
        <p:nvPicPr>
          <p:cNvPr id="88" name="Google Shape;88;p18" title="grase_2025-06-11T12Z_currents-1500m_espc.png"/>
          <p:cNvPicPr preferRelativeResize="0"/>
          <p:nvPr/>
        </p:nvPicPr>
        <p:blipFill rotWithShape="1">
          <a:blip r:embed="rId4">
            <a:alphaModFix/>
          </a:blip>
          <a:srcRect b="797" l="0" r="0" t="797"/>
          <a:stretch/>
        </p:blipFill>
        <p:spPr>
          <a:xfrm>
            <a:off x="4572000" y="808100"/>
            <a:ext cx="4571999" cy="3527343"/>
          </a:xfrm>
          <a:prstGeom prst="rect">
            <a:avLst/>
          </a:prstGeom>
          <a:noFill/>
          <a:ln>
            <a:noFill/>
          </a:ln>
        </p:spPr>
      </p:pic>
      <p:sp>
        <p:nvSpPr>
          <p:cNvPr id="89" name="Google Shape;89;p18"/>
          <p:cNvSpPr/>
          <p:nvPr/>
        </p:nvSpPr>
        <p:spPr>
          <a:xfrm>
            <a:off x="2117525" y="2264250"/>
            <a:ext cx="540000" cy="531900"/>
          </a:xfrm>
          <a:prstGeom prst="ellipse">
            <a:avLst/>
          </a:prstGeom>
          <a:noFill/>
          <a:ln cap="flat" cmpd="sng" w="19050">
            <a:solidFill>
              <a:srgbClr val="00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" name="Google Shape;94;p19" title="grase_2025-06-05T00Z_currents-0m_cmems.png"/>
          <p:cNvPicPr preferRelativeResize="0"/>
          <p:nvPr/>
        </p:nvPicPr>
        <p:blipFill rotWithShape="1">
          <a:blip r:embed="rId3">
            <a:alphaModFix/>
          </a:blip>
          <a:srcRect b="0" l="29" r="29" t="0"/>
          <a:stretch/>
        </p:blipFill>
        <p:spPr>
          <a:xfrm>
            <a:off x="0" y="778363"/>
            <a:ext cx="4571999" cy="3586754"/>
          </a:xfrm>
          <a:prstGeom prst="rect">
            <a:avLst/>
          </a:prstGeom>
          <a:noFill/>
          <a:ln>
            <a:noFill/>
          </a:ln>
        </p:spPr>
      </p:pic>
      <p:pic>
        <p:nvPicPr>
          <p:cNvPr id="95" name="Google Shape;95;p19" title="grase_2025-06-11T12Z_currents-0m_cmems.png"/>
          <p:cNvPicPr preferRelativeResize="0"/>
          <p:nvPr/>
        </p:nvPicPr>
        <p:blipFill rotWithShape="1">
          <a:blip r:embed="rId4">
            <a:alphaModFix/>
          </a:blip>
          <a:srcRect b="0" l="29" r="29" t="0"/>
          <a:stretch/>
        </p:blipFill>
        <p:spPr>
          <a:xfrm>
            <a:off x="4572000" y="778363"/>
            <a:ext cx="4571999" cy="3586754"/>
          </a:xfrm>
          <a:prstGeom prst="rect">
            <a:avLst/>
          </a:prstGeom>
          <a:noFill/>
          <a:ln>
            <a:noFill/>
          </a:ln>
        </p:spPr>
      </p:pic>
      <p:sp>
        <p:nvSpPr>
          <p:cNvPr id="96" name="Google Shape;96;p19"/>
          <p:cNvSpPr/>
          <p:nvPr/>
        </p:nvSpPr>
        <p:spPr>
          <a:xfrm>
            <a:off x="2092600" y="2305800"/>
            <a:ext cx="540000" cy="531900"/>
          </a:xfrm>
          <a:prstGeom prst="ellipse">
            <a:avLst/>
          </a:prstGeom>
          <a:noFill/>
          <a:ln cap="flat" cmpd="sng" w="19050">
            <a:solidFill>
              <a:srgbClr val="00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20"/>
          <p:cNvSpPr txBox="1"/>
          <p:nvPr/>
        </p:nvSpPr>
        <p:spPr>
          <a:xfrm>
            <a:off x="5427575" y="1769200"/>
            <a:ext cx="27945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2"/>
                </a:solidFill>
              </a:rPr>
              <a:t>Forecast goes here</a:t>
            </a:r>
            <a:endParaRPr sz="1800">
              <a:solidFill>
                <a:schemeClr val="dk2"/>
              </a:solidFill>
            </a:endParaRPr>
          </a:p>
        </p:txBody>
      </p:sp>
      <p:pic>
        <p:nvPicPr>
          <p:cNvPr id="102" name="Google Shape;102;p20" title="grase_2025-06-05T00Z_currents-1500m_cmems.png"/>
          <p:cNvPicPr preferRelativeResize="0"/>
          <p:nvPr/>
        </p:nvPicPr>
        <p:blipFill rotWithShape="1">
          <a:blip r:embed="rId3">
            <a:alphaModFix/>
          </a:blip>
          <a:srcRect b="797" l="0" r="0" t="797"/>
          <a:stretch/>
        </p:blipFill>
        <p:spPr>
          <a:xfrm>
            <a:off x="0" y="808075"/>
            <a:ext cx="4571999" cy="3527343"/>
          </a:xfrm>
          <a:prstGeom prst="rect">
            <a:avLst/>
          </a:prstGeom>
          <a:noFill/>
          <a:ln>
            <a:noFill/>
          </a:ln>
        </p:spPr>
      </p:pic>
      <p:pic>
        <p:nvPicPr>
          <p:cNvPr id="103" name="Google Shape;103;p20" title="grase_2025-06-11T12Z_currents-1500m_cmems.png"/>
          <p:cNvPicPr preferRelativeResize="0"/>
          <p:nvPr/>
        </p:nvPicPr>
        <p:blipFill rotWithShape="1">
          <a:blip r:embed="rId4">
            <a:alphaModFix/>
          </a:blip>
          <a:srcRect b="797" l="0" r="0" t="797"/>
          <a:stretch/>
        </p:blipFill>
        <p:spPr>
          <a:xfrm>
            <a:off x="4572000" y="808075"/>
            <a:ext cx="4571999" cy="3527343"/>
          </a:xfrm>
          <a:prstGeom prst="rect">
            <a:avLst/>
          </a:prstGeom>
          <a:noFill/>
          <a:ln>
            <a:noFill/>
          </a:ln>
        </p:spPr>
      </p:pic>
      <p:sp>
        <p:nvSpPr>
          <p:cNvPr id="104" name="Google Shape;104;p20"/>
          <p:cNvSpPr/>
          <p:nvPr/>
        </p:nvSpPr>
        <p:spPr>
          <a:xfrm>
            <a:off x="2092600" y="2305800"/>
            <a:ext cx="540000" cy="531900"/>
          </a:xfrm>
          <a:prstGeom prst="ellipse">
            <a:avLst/>
          </a:prstGeom>
          <a:noFill/>
          <a:ln cap="flat" cmpd="sng" w="19050">
            <a:solidFill>
              <a:srgbClr val="00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9" name="Google Shape;109;p21" title="grase_2025-06-05T00Z_currents-0m_rtofs-p.png"/>
          <p:cNvPicPr preferRelativeResize="0"/>
          <p:nvPr/>
        </p:nvPicPr>
        <p:blipFill rotWithShape="1">
          <a:blip r:embed="rId3">
            <a:alphaModFix/>
          </a:blip>
          <a:srcRect b="0" l="29" r="29" t="0"/>
          <a:stretch/>
        </p:blipFill>
        <p:spPr>
          <a:xfrm>
            <a:off x="0" y="778375"/>
            <a:ext cx="4571999" cy="3586754"/>
          </a:xfrm>
          <a:prstGeom prst="rect">
            <a:avLst/>
          </a:prstGeom>
          <a:noFill/>
          <a:ln>
            <a:noFill/>
          </a:ln>
        </p:spPr>
      </p:pic>
      <p:sp>
        <p:nvSpPr>
          <p:cNvPr id="110" name="Google Shape;110;p21"/>
          <p:cNvSpPr/>
          <p:nvPr/>
        </p:nvSpPr>
        <p:spPr>
          <a:xfrm>
            <a:off x="2016000" y="2305800"/>
            <a:ext cx="540000" cy="531900"/>
          </a:xfrm>
          <a:prstGeom prst="ellipse">
            <a:avLst/>
          </a:prstGeom>
          <a:noFill/>
          <a:ln cap="flat" cmpd="sng" w="19050">
            <a:solidFill>
              <a:srgbClr val="00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5" name="Google Shape;115;p22" title="grase_2025-06-05T00Z_currents-1500m_rtofs-p.png"/>
          <p:cNvPicPr preferRelativeResize="0"/>
          <p:nvPr/>
        </p:nvPicPr>
        <p:blipFill rotWithShape="1">
          <a:blip r:embed="rId3">
            <a:alphaModFix/>
          </a:blip>
          <a:srcRect b="0" l="29" r="29" t="0"/>
          <a:stretch/>
        </p:blipFill>
        <p:spPr>
          <a:xfrm>
            <a:off x="0" y="778375"/>
            <a:ext cx="4571999" cy="3586754"/>
          </a:xfrm>
          <a:prstGeom prst="rect">
            <a:avLst/>
          </a:prstGeom>
          <a:noFill/>
          <a:ln>
            <a:noFill/>
          </a:ln>
        </p:spPr>
      </p:pic>
      <p:sp>
        <p:nvSpPr>
          <p:cNvPr id="116" name="Google Shape;116;p22"/>
          <p:cNvSpPr/>
          <p:nvPr/>
        </p:nvSpPr>
        <p:spPr>
          <a:xfrm>
            <a:off x="2016000" y="2305800"/>
            <a:ext cx="540000" cy="531900"/>
          </a:xfrm>
          <a:prstGeom prst="ellipse">
            <a:avLst/>
          </a:prstGeom>
          <a:noFill/>
          <a:ln cap="flat" cmpd="sng" w="19050">
            <a:solidFill>
              <a:srgbClr val="00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23"/>
          <p:cNvSpPr txBox="1"/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</p:spPr>
        <p:txBody>
          <a:bodyPr anchorCtr="0" anchor="ctr" bIns="34275" lIns="68575" spcFirstLastPara="1" rIns="68575" wrap="square" tIns="3427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CNAPS Surface velocity maps</a:t>
            </a:r>
            <a:endParaRPr/>
          </a:p>
        </p:txBody>
      </p:sp>
      <p:sp>
        <p:nvSpPr>
          <p:cNvPr id="122" name="Google Shape;122;p23"/>
          <p:cNvSpPr txBox="1"/>
          <p:nvPr>
            <p:ph idx="1" type="body"/>
          </p:nvPr>
        </p:nvSpPr>
        <p:spPr>
          <a:xfrm>
            <a:off x="628650" y="1369219"/>
            <a:ext cx="7886700" cy="3263400"/>
          </a:xfrm>
          <a:prstGeom prst="rect">
            <a:avLst/>
          </a:prstGeom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0" lvl="0" marL="0" rtl="0" algn="l">
              <a:spcBef>
                <a:spcPts val="8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7" name="Google Shape;127;p24" title="tortugas_eddy_speed_2025-06-05T00Z_RTOFS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08400" y="0"/>
            <a:ext cx="8327188" cy="51434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2" name="Google Shape;132;p25" title="tortugas_eddy_speed_2025-06-05T00Z_ESPC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08400" y="0"/>
            <a:ext cx="8327188" cy="51434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7" name="Google Shape;137;p26" title="tortugas_eddy_speed_2025-06-05T00Z_CMEMS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08400" y="0"/>
            <a:ext cx="8327188" cy="51434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2" name="Google Shape;142;p27" title="tortugas_eddy_speed_2025-06-05T00Z_RTOFS (Parallel)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08400" y="0"/>
            <a:ext cx="8327188" cy="51434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28"/>
          <p:cNvSpPr txBox="1"/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</p:spPr>
        <p:txBody>
          <a:bodyPr anchorCtr="0" anchor="ctr" bIns="34275" lIns="68575" spcFirstLastPara="1" rIns="68575" wrap="square" tIns="3427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CNAPS velocity section</a:t>
            </a:r>
            <a:endParaRPr/>
          </a:p>
        </p:txBody>
      </p:sp>
      <p:sp>
        <p:nvSpPr>
          <p:cNvPr id="148" name="Google Shape;148;p28"/>
          <p:cNvSpPr txBox="1"/>
          <p:nvPr>
            <p:ph idx="1" type="body"/>
          </p:nvPr>
        </p:nvSpPr>
        <p:spPr>
          <a:xfrm>
            <a:off x="628650" y="1369219"/>
            <a:ext cx="7886700" cy="3263400"/>
          </a:xfrm>
          <a:prstGeom prst="rect">
            <a:avLst/>
          </a:prstGeom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0" lvl="0" marL="0" rtl="0" algn="l">
              <a:spcBef>
                <a:spcPts val="8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