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24d67fa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24d67fa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59abf129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59abf129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294e3d6f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294e3d6f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56e8a5e36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56e8a5e36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5294e3d6f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5294e3d6f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de40a5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de40a5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523f4003d1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523f4003d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523f4003d1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523f4003d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294e3d6fe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5294e3d6f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4dec0f09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4dec0f09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e0112df5f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e0112df5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112df5f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112df5f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294e3d6fe_3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5294e3d6fe_3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4dec0f09d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4dec0f09d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294e3d6fe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5294e3d6fe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5294e3d6fe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5294e3d6fe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9abf129d3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9abf129d3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5294e3d6fe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5294e3d6fe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s://drive.google.com/drive/folders/12FZYZ6P56-qO5dh9D3bdjj8zi6cvMNji"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6.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4.png"/><Relationship Id="rId5"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25.png"/><Relationship Id="rId5"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2025-05-8</a:t>
            </a:r>
            <a:endParaRPr/>
          </a:p>
        </p:txBody>
      </p:sp>
      <p:sp>
        <p:nvSpPr>
          <p:cNvPr id="61" name="Google Shape;61;p14"/>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0" lvl="0" marL="0" rtl="0" algn="l">
              <a:lnSpc>
                <a:spcPct val="115000"/>
              </a:lnSpc>
              <a:spcBef>
                <a:spcPts val="800"/>
              </a:spcBef>
              <a:spcAft>
                <a:spcPts val="0"/>
              </a:spcAft>
              <a:buNone/>
            </a:pPr>
            <a:r>
              <a:rPr lang="en"/>
              <a:t>Directory location - UGOS 2022-27 &gt; GrASE &gt; Operational Model Summaries (</a:t>
            </a:r>
            <a:r>
              <a:rPr lang="en" u="sng">
                <a:solidFill>
                  <a:schemeClr val="hlink"/>
                </a:solidFill>
                <a:hlinkClick r:id="rId3"/>
              </a:rPr>
              <a:t>link</a:t>
            </a:r>
            <a:r>
              <a:rPr lang="en"/>
              <a:t>)</a:t>
            </a:r>
            <a:endParaRPr/>
          </a:p>
          <a:p>
            <a:pPr indent="-317500" lvl="0" marL="457200" rtl="0" algn="l">
              <a:lnSpc>
                <a:spcPct val="115000"/>
              </a:lnSpc>
              <a:spcBef>
                <a:spcPts val="1200"/>
              </a:spcBef>
              <a:spcAft>
                <a:spcPts val="0"/>
              </a:spcAft>
              <a:buSzPts val="1400"/>
              <a:buChar char="●"/>
            </a:pPr>
            <a:r>
              <a:rPr b="1" lang="en"/>
              <a:t>Slides 2-5: </a:t>
            </a:r>
            <a:r>
              <a:rPr lang="en"/>
              <a:t>Currents at the 1500 m park depth of the Argo Floats.  </a:t>
            </a:r>
            <a:endParaRPr/>
          </a:p>
          <a:p>
            <a:pPr indent="-317500" lvl="0" marL="457200" rtl="0" algn="l">
              <a:lnSpc>
                <a:spcPct val="115000"/>
              </a:lnSpc>
              <a:spcBef>
                <a:spcPts val="0"/>
              </a:spcBef>
              <a:spcAft>
                <a:spcPts val="0"/>
              </a:spcAft>
              <a:buSzPts val="1400"/>
              <a:buChar char="●"/>
            </a:pPr>
            <a:r>
              <a:rPr b="1" lang="en"/>
              <a:t>Slides 6-9: </a:t>
            </a:r>
            <a:r>
              <a:rPr lang="en"/>
              <a:t>Southwest to northeast cross-section through the narrow neck of the LC, the center of the TCR, and weak northeast side of the TCR.</a:t>
            </a:r>
            <a:endParaRPr/>
          </a:p>
          <a:p>
            <a:pPr indent="-317500" lvl="0" marL="457200" rtl="0" algn="l">
              <a:lnSpc>
                <a:spcPct val="115000"/>
              </a:lnSpc>
              <a:spcBef>
                <a:spcPts val="0"/>
              </a:spcBef>
              <a:spcAft>
                <a:spcPts val="0"/>
              </a:spcAft>
              <a:buSzPts val="1400"/>
              <a:buChar char="●"/>
            </a:pPr>
            <a:r>
              <a:rPr b="1" lang="en"/>
              <a:t>Slides 10-13: </a:t>
            </a:r>
            <a:r>
              <a:rPr lang="en"/>
              <a:t>Northwest to southeast line through the center of the extended LC and the TCR.</a:t>
            </a:r>
            <a:endParaRPr/>
          </a:p>
          <a:p>
            <a:pPr indent="-317500" lvl="0" marL="457200" rtl="0" algn="l">
              <a:lnSpc>
                <a:spcPct val="115000"/>
              </a:lnSpc>
              <a:spcBef>
                <a:spcPts val="0"/>
              </a:spcBef>
              <a:spcAft>
                <a:spcPts val="0"/>
              </a:spcAft>
              <a:buSzPts val="1400"/>
              <a:buChar char="●"/>
            </a:pPr>
            <a:r>
              <a:rPr b="1" lang="en"/>
              <a:t>Slides 13-?: </a:t>
            </a:r>
            <a:r>
              <a:rPr lang="en"/>
              <a:t>Numerous model/data profile comparisons of potential interest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Currents at 1500m depth: 2025-05-8</a:t>
            </a:r>
            <a:endParaRPr/>
          </a:p>
        </p:txBody>
      </p:sp>
      <p:sp>
        <p:nvSpPr>
          <p:cNvPr id="67" name="Google Shape;67;p15"/>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0" lvl="0" marL="0" rtl="0" algn="l">
              <a:lnSpc>
                <a:spcPct val="115000"/>
              </a:lnSpc>
              <a:spcBef>
                <a:spcPts val="800"/>
              </a:spcBef>
              <a:spcAft>
                <a:spcPts val="0"/>
              </a:spcAft>
              <a:buNone/>
            </a:pPr>
            <a:r>
              <a:rPr lang="en"/>
              <a:t>Differing eddy structures at depth.</a:t>
            </a:r>
            <a:endParaRPr/>
          </a:p>
          <a:p>
            <a:pPr indent="-317500" lvl="0" marL="457200" rtl="0" algn="l">
              <a:lnSpc>
                <a:spcPct val="115000"/>
              </a:lnSpc>
              <a:spcBef>
                <a:spcPts val="1200"/>
              </a:spcBef>
              <a:spcAft>
                <a:spcPts val="0"/>
              </a:spcAft>
              <a:buSzPts val="1400"/>
              <a:buChar char="●"/>
            </a:pPr>
            <a:r>
              <a:rPr b="1" lang="en"/>
              <a:t>Slides 3:</a:t>
            </a:r>
            <a:r>
              <a:rPr lang="en"/>
              <a:t> RTOFS has two eddies, a strong anticyclonic and a strong cyclonic eddy, </a:t>
            </a:r>
            <a:r>
              <a:rPr lang="en"/>
              <a:t>under</a:t>
            </a:r>
            <a:r>
              <a:rPr lang="en"/>
              <a:t> the extended Loop Current, one large anticyclonic eddy on the southern side of the Central Gulf.</a:t>
            </a:r>
            <a:endParaRPr/>
          </a:p>
          <a:p>
            <a:pPr indent="-317500" lvl="0" marL="457200" rtl="0" algn="l">
              <a:lnSpc>
                <a:spcPct val="115000"/>
              </a:lnSpc>
              <a:spcBef>
                <a:spcPts val="0"/>
              </a:spcBef>
              <a:spcAft>
                <a:spcPts val="0"/>
              </a:spcAft>
              <a:buSzPts val="1400"/>
              <a:buChar char="●"/>
            </a:pPr>
            <a:r>
              <a:rPr b="1" lang="en"/>
              <a:t>Slides 4: </a:t>
            </a:r>
            <a:r>
              <a:rPr lang="en"/>
              <a:t>CMEMS has a weak anticyclonic and a strong cyclonic eddy under the extended Loop.  The large anticyclonic eddy in the central Gulf is not present.</a:t>
            </a:r>
            <a:endParaRPr/>
          </a:p>
          <a:p>
            <a:pPr indent="-317500" lvl="0" marL="457200" rtl="0" algn="l">
              <a:lnSpc>
                <a:spcPct val="115000"/>
              </a:lnSpc>
              <a:spcBef>
                <a:spcPts val="0"/>
              </a:spcBef>
              <a:spcAft>
                <a:spcPts val="0"/>
              </a:spcAft>
              <a:buSzPts val="1400"/>
              <a:buChar char="●"/>
            </a:pPr>
            <a:r>
              <a:rPr b="1" lang="en"/>
              <a:t>Slides 5: </a:t>
            </a:r>
            <a:r>
              <a:rPr lang="en"/>
              <a:t>ESPC has one very large but weak anticyclonic eddy under the extended Loop, a small cyclonic eddy under the narrow neck of the extended Loop, and a small anticyclonic eddy in the southern part of the Central Gulf,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6" title="grase_2025-05-08T000000Z_currents-1500m_rtofs.png"/>
          <p:cNvPicPr preferRelativeResize="0"/>
          <p:nvPr/>
        </p:nvPicPr>
        <p:blipFill rotWithShape="1">
          <a:blip r:embed="rId3">
            <a:alphaModFix/>
          </a:blip>
          <a:srcRect b="0" l="0" r="0" t="0"/>
          <a:stretch/>
        </p:blipFill>
        <p:spPr>
          <a:xfrm>
            <a:off x="-25800" y="0"/>
            <a:ext cx="6452388" cy="5143499"/>
          </a:xfrm>
          <a:prstGeom prst="rect">
            <a:avLst/>
          </a:prstGeom>
          <a:noFill/>
          <a:ln>
            <a:noFill/>
          </a:ln>
        </p:spPr>
      </p:pic>
      <p:pic>
        <p:nvPicPr>
          <p:cNvPr id="73" name="Google Shape;73;p16"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74" name="Google Shape;74;p16"/>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a:t>
            </a:r>
            <a:r>
              <a:rPr lang="en">
                <a:solidFill>
                  <a:schemeClr val="dk2"/>
                </a:solidFill>
              </a:rPr>
              <a:t>profiles</a:t>
            </a:r>
            <a:r>
              <a:rPr lang="en">
                <a:solidFill>
                  <a:schemeClr val="dk2"/>
                </a:solidFill>
              </a:rPr>
              <a:t> are good.</a:t>
            </a:r>
            <a:endParaRPr>
              <a:solidFill>
                <a:schemeClr val="dk2"/>
              </a:solidFill>
            </a:endParaRPr>
          </a:p>
        </p:txBody>
      </p:sp>
      <p:sp>
        <p:nvSpPr>
          <p:cNvPr id="75" name="Google Shape;75;p16"/>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p17" title="grase_2025-05-08T000000Z_currents-1500m_cmems.png"/>
          <p:cNvPicPr preferRelativeResize="0"/>
          <p:nvPr/>
        </p:nvPicPr>
        <p:blipFill rotWithShape="1">
          <a:blip r:embed="rId3">
            <a:alphaModFix/>
          </a:blip>
          <a:srcRect b="0" l="0" r="0" t="0"/>
          <a:stretch/>
        </p:blipFill>
        <p:spPr>
          <a:xfrm>
            <a:off x="-25800" y="0"/>
            <a:ext cx="6452388" cy="5143499"/>
          </a:xfrm>
          <a:prstGeom prst="rect">
            <a:avLst/>
          </a:prstGeom>
          <a:noFill/>
          <a:ln>
            <a:noFill/>
          </a:ln>
        </p:spPr>
      </p:pic>
      <p:pic>
        <p:nvPicPr>
          <p:cNvPr id="81" name="Google Shape;81;p17"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82" name="Google Shape;82;p17"/>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
        <p:nvSpPr>
          <p:cNvPr id="83" name="Google Shape;83;p17"/>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profiles are good.</a:t>
            </a:r>
            <a:endParaRPr>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8" title="grase_2025-05-08T000000Z_currents-1500m_espc.png"/>
          <p:cNvPicPr preferRelativeResize="0"/>
          <p:nvPr/>
        </p:nvPicPr>
        <p:blipFill rotWithShape="1">
          <a:blip r:embed="rId3">
            <a:alphaModFix/>
          </a:blip>
          <a:srcRect b="0" l="0" r="0" t="0"/>
          <a:stretch/>
        </p:blipFill>
        <p:spPr>
          <a:xfrm>
            <a:off x="-25800" y="0"/>
            <a:ext cx="6452388" cy="5143499"/>
          </a:xfrm>
          <a:prstGeom prst="rect">
            <a:avLst/>
          </a:prstGeom>
          <a:noFill/>
          <a:ln>
            <a:noFill/>
          </a:ln>
        </p:spPr>
      </p:pic>
      <p:pic>
        <p:nvPicPr>
          <p:cNvPr id="89" name="Google Shape;89;p18"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90" name="Google Shape;90;p18"/>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
        <p:nvSpPr>
          <p:cNvPr id="91" name="Google Shape;91;p18"/>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profiles are good.</a:t>
            </a:r>
            <a:endParaRPr>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220900" y="0"/>
            <a:ext cx="89232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East-West Section: 2025-05-01</a:t>
            </a:r>
            <a:endParaRPr/>
          </a:p>
        </p:txBody>
      </p:sp>
      <p:sp>
        <p:nvSpPr>
          <p:cNvPr id="97" name="Google Shape;97;p19"/>
          <p:cNvSpPr txBox="1"/>
          <p:nvPr>
            <p:ph idx="1" type="body"/>
          </p:nvPr>
        </p:nvSpPr>
        <p:spPr>
          <a:xfrm>
            <a:off x="-37650" y="843300"/>
            <a:ext cx="9144000" cy="4300200"/>
          </a:xfrm>
          <a:prstGeom prst="rect">
            <a:avLst/>
          </a:prstGeom>
        </p:spPr>
        <p:txBody>
          <a:bodyPr anchorCtr="0" anchor="t" bIns="34275" lIns="68575" spcFirstLastPara="1" rIns="68575" wrap="square" tIns="34275">
            <a:normAutofit lnSpcReduction="10000"/>
          </a:bodyPr>
          <a:lstStyle/>
          <a:p>
            <a:pPr indent="-317500" lvl="0" marL="457200" rtl="0" algn="l">
              <a:lnSpc>
                <a:spcPct val="115000"/>
              </a:lnSpc>
              <a:spcBef>
                <a:spcPts val="800"/>
              </a:spcBef>
              <a:spcAft>
                <a:spcPts val="0"/>
              </a:spcAft>
              <a:buSzPts val="1400"/>
              <a:buChar char="●"/>
            </a:pPr>
            <a:r>
              <a:rPr lang="en"/>
              <a:t>Across the narrow neck of the extended Loop.</a:t>
            </a:r>
            <a:r>
              <a:rPr lang="en"/>
              <a:t> </a:t>
            </a:r>
            <a:endParaRPr/>
          </a:p>
          <a:p>
            <a:pPr indent="-317500" lvl="0" marL="457200" rtl="0" algn="l">
              <a:lnSpc>
                <a:spcPct val="115000"/>
              </a:lnSpc>
              <a:spcBef>
                <a:spcPts val="0"/>
              </a:spcBef>
              <a:spcAft>
                <a:spcPts val="0"/>
              </a:spcAft>
              <a:buSzPts val="1400"/>
              <a:buChar char="●"/>
            </a:pPr>
            <a:r>
              <a:rPr b="1" lang="en"/>
              <a:t>Slide 7: Navy ESPC</a:t>
            </a:r>
            <a:r>
              <a:rPr lang="en"/>
              <a:t> - Most energetic in terms of surface </a:t>
            </a:r>
            <a:r>
              <a:rPr lang="en"/>
              <a:t>evolution</a:t>
            </a:r>
            <a:r>
              <a:rPr lang="en"/>
              <a:t> of the Loop.  Small wavelength meanders grow on both the inflow and outflow and produce a second narrow neck farther north. Yucatan current inflow is strong in all models, but ESPC maximum velocity location does not change with depth. Salinity maximum is not responding the to the profile data. Outflow still has the strongest deep currents.  Tortugas eddy is most like an eddy.</a:t>
            </a:r>
            <a:endParaRPr/>
          </a:p>
          <a:p>
            <a:pPr indent="-317500" lvl="0" marL="457200" rtl="0" algn="l">
              <a:lnSpc>
                <a:spcPct val="115000"/>
              </a:lnSpc>
              <a:spcBef>
                <a:spcPts val="0"/>
              </a:spcBef>
              <a:spcAft>
                <a:spcPts val="0"/>
              </a:spcAft>
              <a:buSzPts val="1400"/>
              <a:buChar char="●"/>
            </a:pPr>
            <a:r>
              <a:rPr b="1" lang="en"/>
              <a:t>Slide 8: NOAA RTOFS</a:t>
            </a:r>
            <a:r>
              <a:rPr lang="en"/>
              <a:t> - Loop Current inflow is strong and maximum velocity axis tilts inward with depth.  Salinity max of Gulf outflow does respond to profile assimilation. Tortugas eddy is most like an elbow.</a:t>
            </a:r>
            <a:endParaRPr/>
          </a:p>
          <a:p>
            <a:pPr indent="-317500" lvl="0" marL="457200" rtl="0" algn="l">
              <a:lnSpc>
                <a:spcPct val="115000"/>
              </a:lnSpc>
              <a:spcBef>
                <a:spcPts val="0"/>
              </a:spcBef>
              <a:spcAft>
                <a:spcPts val="0"/>
              </a:spcAft>
              <a:buSzPts val="1400"/>
              <a:buChar char="●"/>
            </a:pPr>
            <a:r>
              <a:rPr b="1" lang="en"/>
              <a:t>Slide 9: European CMEMS </a:t>
            </a:r>
            <a:r>
              <a:rPr lang="en"/>
              <a:t>- The extended Loop has the least amount of small wavelength meanders and shows very little evolution. Loop Current inflow similar to RTOFS.  Salinity max is present in both inflow and outflow.  Tortugas eddy is more </a:t>
            </a:r>
            <a:r>
              <a:rPr lang="en"/>
              <a:t>evident</a:t>
            </a:r>
            <a:r>
              <a:rPr lang="en"/>
              <a:t> below 100 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0" title="gulf_of_mexico_2025-04-06T120000Z_currents-0m_cmems.png"/>
          <p:cNvPicPr preferRelativeResize="0"/>
          <p:nvPr/>
        </p:nvPicPr>
        <p:blipFill>
          <a:blip r:embed="rId3">
            <a:alphaModFix/>
          </a:blip>
          <a:stretch>
            <a:fillRect/>
          </a:stretch>
        </p:blipFill>
        <p:spPr>
          <a:xfrm>
            <a:off x="5884856" y="-30"/>
            <a:ext cx="2971874" cy="2507899"/>
          </a:xfrm>
          <a:prstGeom prst="rect">
            <a:avLst/>
          </a:prstGeom>
          <a:noFill/>
          <a:ln>
            <a:noFill/>
          </a:ln>
        </p:spPr>
      </p:pic>
      <p:pic>
        <p:nvPicPr>
          <p:cNvPr id="103" name="Google Shape;103;p20" title="tortugas_eddy_ts_2025-05-08T000000Z_ESPC.png"/>
          <p:cNvPicPr preferRelativeResize="0"/>
          <p:nvPr/>
        </p:nvPicPr>
        <p:blipFill rotWithShape="1">
          <a:blip r:embed="rId4">
            <a:alphaModFix/>
          </a:blip>
          <a:srcRect b="0" l="199" r="189" t="0"/>
          <a:stretch/>
        </p:blipFill>
        <p:spPr>
          <a:xfrm>
            <a:off x="0" y="0"/>
            <a:ext cx="5884861" cy="5143500"/>
          </a:xfrm>
          <a:prstGeom prst="rect">
            <a:avLst/>
          </a:prstGeom>
          <a:noFill/>
          <a:ln>
            <a:noFill/>
          </a:ln>
        </p:spPr>
      </p:pic>
      <p:pic>
        <p:nvPicPr>
          <p:cNvPr id="104" name="Google Shape;104;p20" title="grase_2025-05-08T000000Z_currents-0m_espc.png"/>
          <p:cNvPicPr preferRelativeResize="0"/>
          <p:nvPr/>
        </p:nvPicPr>
        <p:blipFill rotWithShape="1">
          <a:blip r:embed="rId5">
            <a:alphaModFix/>
          </a:blip>
          <a:srcRect b="0" l="0" r="0" t="0"/>
          <a:stretch/>
        </p:blipFill>
        <p:spPr>
          <a:xfrm>
            <a:off x="5924800" y="-12"/>
            <a:ext cx="3196774" cy="2507874"/>
          </a:xfrm>
          <a:prstGeom prst="rect">
            <a:avLst/>
          </a:prstGeom>
          <a:noFill/>
          <a:ln>
            <a:noFill/>
          </a:ln>
        </p:spPr>
      </p:pic>
      <p:pic>
        <p:nvPicPr>
          <p:cNvPr id="105" name="Google Shape;105;p20" title="grase_2025-05-14T120000Z_currents-0m_espc.png"/>
          <p:cNvPicPr preferRelativeResize="0"/>
          <p:nvPr/>
        </p:nvPicPr>
        <p:blipFill rotWithShape="1">
          <a:blip r:embed="rId6">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1" title="tortugas_eddy_ts_2025-05-08T000000Z_RTOF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11" name="Google Shape;111;p21" title="grase_2025-05-08T000000Z_currents-0m_rtof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12" name="Google Shape;112;p21" title="grase_2025-05-14T120000Z_currents-0m_rtof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2" title="grase_2025-05-08T000000Z_currents-0m_cmems.png"/>
          <p:cNvPicPr preferRelativeResize="0"/>
          <p:nvPr/>
        </p:nvPicPr>
        <p:blipFill rotWithShape="1">
          <a:blip r:embed="rId3">
            <a:alphaModFix/>
          </a:blip>
          <a:srcRect b="0" l="0" r="0" t="0"/>
          <a:stretch/>
        </p:blipFill>
        <p:spPr>
          <a:xfrm>
            <a:off x="5924800" y="-12"/>
            <a:ext cx="3196774" cy="2507874"/>
          </a:xfrm>
          <a:prstGeom prst="rect">
            <a:avLst/>
          </a:prstGeom>
          <a:noFill/>
          <a:ln>
            <a:noFill/>
          </a:ln>
        </p:spPr>
      </p:pic>
      <p:pic>
        <p:nvPicPr>
          <p:cNvPr id="118" name="Google Shape;118;p22" title="grase_2025-05-14T120000Z_currents-0m_cmems.png"/>
          <p:cNvPicPr preferRelativeResize="0"/>
          <p:nvPr/>
        </p:nvPicPr>
        <p:blipFill rotWithShape="1">
          <a:blip r:embed="rId4">
            <a:alphaModFix/>
          </a:blip>
          <a:srcRect b="0" l="0" r="0" t="0"/>
          <a:stretch/>
        </p:blipFill>
        <p:spPr>
          <a:xfrm>
            <a:off x="5924800" y="2507838"/>
            <a:ext cx="3196774" cy="2507874"/>
          </a:xfrm>
          <a:prstGeom prst="rect">
            <a:avLst/>
          </a:prstGeom>
          <a:noFill/>
          <a:ln>
            <a:noFill/>
          </a:ln>
        </p:spPr>
      </p:pic>
      <p:pic>
        <p:nvPicPr>
          <p:cNvPr id="119" name="Google Shape;119;p22" title="tortugas_eddy_ts_2025-05-08T000000Z_CMEMS.png"/>
          <p:cNvPicPr preferRelativeResize="0"/>
          <p:nvPr/>
        </p:nvPicPr>
        <p:blipFill rotWithShape="1">
          <a:blip r:embed="rId5">
            <a:alphaModFix/>
          </a:blip>
          <a:srcRect b="0" l="199" r="189" t="0"/>
          <a:stretch/>
        </p:blipFill>
        <p:spPr>
          <a:xfrm>
            <a:off x="0" y="0"/>
            <a:ext cx="5884861"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Northwest to Southeast Section: 2025-05-08</a:t>
            </a:r>
            <a:endParaRPr/>
          </a:p>
        </p:txBody>
      </p:sp>
      <p:sp>
        <p:nvSpPr>
          <p:cNvPr id="125" name="Google Shape;125;p23"/>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northwest to southeast section. </a:t>
            </a:r>
            <a:endParaRPr/>
          </a:p>
          <a:p>
            <a:pPr indent="-317500" lvl="0" marL="457200" rtl="0" algn="l">
              <a:lnSpc>
                <a:spcPct val="115000"/>
              </a:lnSpc>
              <a:spcBef>
                <a:spcPts val="0"/>
              </a:spcBef>
              <a:spcAft>
                <a:spcPts val="0"/>
              </a:spcAft>
              <a:buSzPts val="1400"/>
              <a:buChar char="●"/>
            </a:pPr>
            <a:r>
              <a:rPr b="1" lang="en"/>
              <a:t>Slide 11: Navy ESPC</a:t>
            </a:r>
            <a:r>
              <a:rPr lang="en"/>
              <a:t> - Three LC crossings, all of which are broader than the other models but still strong.</a:t>
            </a:r>
            <a:endParaRPr/>
          </a:p>
          <a:p>
            <a:pPr indent="-317500" lvl="0" marL="457200" rtl="0" algn="l">
              <a:lnSpc>
                <a:spcPct val="115000"/>
              </a:lnSpc>
              <a:spcBef>
                <a:spcPts val="0"/>
              </a:spcBef>
              <a:spcAft>
                <a:spcPts val="0"/>
              </a:spcAft>
              <a:buSzPts val="1400"/>
              <a:buChar char="●"/>
            </a:pPr>
            <a:r>
              <a:rPr b="1" lang="en"/>
              <a:t>Slide 12: NOAA RTOFS</a:t>
            </a:r>
            <a:r>
              <a:rPr lang="en"/>
              <a:t> - Salinity max observed in multiple locations - thank you RTOFS-DA.</a:t>
            </a:r>
            <a:endParaRPr/>
          </a:p>
          <a:p>
            <a:pPr indent="-317500" lvl="0" marL="457200" rtl="0" algn="l">
              <a:lnSpc>
                <a:spcPct val="115000"/>
              </a:lnSpc>
              <a:spcBef>
                <a:spcPts val="0"/>
              </a:spcBef>
              <a:spcAft>
                <a:spcPts val="0"/>
              </a:spcAft>
              <a:buSzPts val="1400"/>
              <a:buChar char="●"/>
            </a:pPr>
            <a:r>
              <a:rPr b="1" lang="en"/>
              <a:t>Slide 13: European CMEMS</a:t>
            </a:r>
            <a:r>
              <a:rPr lang="en"/>
              <a:t> - The Loop Current is more narrow and stronger than the other models. </a:t>
            </a:r>
            <a:r>
              <a:rPr lang="en"/>
              <a:t>Large</a:t>
            </a:r>
            <a:r>
              <a:rPr lang="en"/>
              <a:t> area </a:t>
            </a:r>
            <a:r>
              <a:rPr lang="en"/>
              <a:t>with</a:t>
            </a:r>
            <a:r>
              <a:rPr lang="en"/>
              <a:t> the subsurface salinity maximum in all three Loop Current crossings.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4" title="tortugas_eddy_ts_2025-05-08T000000Z_ESPC.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31" name="Google Shape;131;p24" title="grase_2025-05-08T000000Z_currents-0m_espc.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32" name="Google Shape;132;p24" title="grase_2025-05-14T120000Z_currents-0m_espc.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5" title="tortugas_eddy_ts_2025-05-08T000000Z_RTOF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38" name="Google Shape;138;p25" title="grase_2025-05-08T000000Z_currents-0m_rtof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39" name="Google Shape;139;p25" title="grase_2025-05-14T120000Z_currents-0m_rtof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6" title="tortugas_eddy_ts_2025-05-08T000000Z_CMEM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45" name="Google Shape;145;p26" title="grase_2025-05-08T000000Z_currents-0m_cmem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46" name="Google Shape;146;p26" title="grase_2025-05-14T120000Z_currents-0m_cmem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CICESE Gliders: 2025-05-08</a:t>
            </a:r>
            <a:endParaRPr/>
          </a:p>
        </p:txBody>
      </p:sp>
      <p:sp>
        <p:nvSpPr>
          <p:cNvPr id="152" name="Google Shape;152;p27"/>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b="1" lang="en"/>
              <a:t>Slide 15:  </a:t>
            </a:r>
            <a:r>
              <a:rPr lang="en"/>
              <a:t>Salinity map at 150 m for RTOFS &amp; ESPC - before CICESE glider assimilation.</a:t>
            </a:r>
            <a:endParaRPr/>
          </a:p>
          <a:p>
            <a:pPr indent="-317500" lvl="0" marL="457200" rtl="0" algn="l">
              <a:lnSpc>
                <a:spcPct val="115000"/>
              </a:lnSpc>
              <a:spcBef>
                <a:spcPts val="0"/>
              </a:spcBef>
              <a:spcAft>
                <a:spcPts val="0"/>
              </a:spcAft>
              <a:buSzPts val="1400"/>
              <a:buChar char="●"/>
            </a:pPr>
            <a:r>
              <a:rPr b="1" lang="en"/>
              <a:t>Slide 16:  </a:t>
            </a:r>
            <a:r>
              <a:rPr lang="en"/>
              <a:t>Profile comparison before assimilation - all models having difficulty.</a:t>
            </a:r>
            <a:endParaRPr/>
          </a:p>
          <a:p>
            <a:pPr indent="-317500" lvl="0" marL="457200" rtl="0" algn="l">
              <a:lnSpc>
                <a:spcPct val="115000"/>
              </a:lnSpc>
              <a:spcBef>
                <a:spcPts val="0"/>
              </a:spcBef>
              <a:spcAft>
                <a:spcPts val="0"/>
              </a:spcAft>
              <a:buSzPts val="1400"/>
              <a:buChar char="●"/>
            </a:pPr>
            <a:r>
              <a:rPr b="1" lang="en"/>
              <a:t>Slide 17:  </a:t>
            </a:r>
            <a:r>
              <a:rPr lang="en"/>
              <a:t>Salinity map at 150 m for RTOFS &amp; ESPC - after CICESE glider assimilation for about a week.  Streaks of high salinity seen streaming into the Gulf.</a:t>
            </a:r>
            <a:endParaRPr/>
          </a:p>
          <a:p>
            <a:pPr indent="-317500" lvl="0" marL="457200" rtl="0" algn="l">
              <a:lnSpc>
                <a:spcPct val="115000"/>
              </a:lnSpc>
              <a:spcBef>
                <a:spcPts val="0"/>
              </a:spcBef>
              <a:spcAft>
                <a:spcPts val="0"/>
              </a:spcAft>
              <a:buSzPts val="1400"/>
              <a:buChar char="●"/>
            </a:pPr>
            <a:r>
              <a:rPr b="1" lang="en"/>
              <a:t>Slide 18:  </a:t>
            </a:r>
            <a:r>
              <a:rPr lang="en"/>
              <a:t>Profile comparisons after a week of assimilation - all models in better agreement with assimilated glider profile that was not assimilated.  US models do not match the performance of the European model.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8"/>
          <p:cNvPicPr preferRelativeResize="0"/>
          <p:nvPr/>
        </p:nvPicPr>
        <p:blipFill>
          <a:blip r:embed="rId3">
            <a:alphaModFix/>
          </a:blip>
          <a:stretch>
            <a:fillRect/>
          </a:stretch>
        </p:blipFill>
        <p:spPr>
          <a:xfrm>
            <a:off x="152400" y="152400"/>
            <a:ext cx="8223756" cy="4838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9"/>
          <p:cNvSpPr txBox="1"/>
          <p:nvPr/>
        </p:nvSpPr>
        <p:spPr>
          <a:xfrm>
            <a:off x="97500" y="153225"/>
            <a:ext cx="77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CICESE Glider/Model data comparison before any assimilation</a:t>
            </a:r>
            <a:endParaRPr sz="1800">
              <a:solidFill>
                <a:schemeClr val="dk2"/>
              </a:solidFill>
            </a:endParaRPr>
          </a:p>
        </p:txBody>
      </p:sp>
      <p:pic>
        <p:nvPicPr>
          <p:cNvPr id="163" name="Google Shape;163;p29"/>
          <p:cNvPicPr preferRelativeResize="0"/>
          <p:nvPr/>
        </p:nvPicPr>
        <p:blipFill>
          <a:blip r:embed="rId3">
            <a:alphaModFix/>
          </a:blip>
          <a:stretch>
            <a:fillRect/>
          </a:stretch>
        </p:blipFill>
        <p:spPr>
          <a:xfrm>
            <a:off x="152400" y="767325"/>
            <a:ext cx="8839199" cy="415491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30"/>
          <p:cNvPicPr preferRelativeResize="0"/>
          <p:nvPr/>
        </p:nvPicPr>
        <p:blipFill>
          <a:blip r:embed="rId3">
            <a:alphaModFix/>
          </a:blip>
          <a:stretch>
            <a:fillRect/>
          </a:stretch>
        </p:blipFill>
        <p:spPr>
          <a:xfrm>
            <a:off x="152400" y="152400"/>
            <a:ext cx="8127185" cy="48386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1"/>
          <p:cNvSpPr txBox="1"/>
          <p:nvPr/>
        </p:nvSpPr>
        <p:spPr>
          <a:xfrm>
            <a:off x="606950" y="40950"/>
            <a:ext cx="787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RU38 Glider/Model data comparison after 4/29 data was assimilated</a:t>
            </a:r>
            <a:endParaRPr sz="1800">
              <a:solidFill>
                <a:schemeClr val="dk2"/>
              </a:solidFill>
            </a:endParaRPr>
          </a:p>
        </p:txBody>
      </p:sp>
      <p:pic>
        <p:nvPicPr>
          <p:cNvPr id="174" name="Google Shape;174;p31"/>
          <p:cNvPicPr preferRelativeResize="0"/>
          <p:nvPr/>
        </p:nvPicPr>
        <p:blipFill>
          <a:blip r:embed="rId3">
            <a:alphaModFix/>
          </a:blip>
          <a:stretch>
            <a:fillRect/>
          </a:stretch>
        </p:blipFill>
        <p:spPr>
          <a:xfrm>
            <a:off x="152400" y="655050"/>
            <a:ext cx="8839199" cy="41549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