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524d67fa3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524d67fa3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5294e3d6fe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5294e3d6fe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5294e3d6fe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5294e3d6fe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56e8a5e36a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56e8a5e36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4de40a578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4de40a578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523f4003d1_0_1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523f4003d1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523f4003d1_0_1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523f4003d1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5294e3d6fe_3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35294e3d6fe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4dec0f09d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34dec0f09d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4e0112df5f_1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4e0112df5f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4e0112df5f_1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4e0112df5f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5294e3d6fe_3_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5294e3d6fe_3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4dec0f09d3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4dec0f09d3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5294e3d6fe_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5294e3d6fe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5294e3d6fe_2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35294e3d6fe_2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5294e3d6fe_2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5294e3d6fe_2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5294e3d6fe_2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5294e3d6fe_2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5294e3d6fe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5294e3d6fe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5294e3d6fe_4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5294e3d6fe_4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5294e3d6fe_4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5294e3d6fe_4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5294e3d6fe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5294e3d6fe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5294e3d6fe_2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5294e3d6fe_2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5294e3d6fe_2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5294e3d6fe_2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5294e3d6fe_2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35294e3d6fe_2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5294e3d6fe_2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5294e3d6fe_2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4de2dc62e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4de2dc62e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23.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16.png"/><Relationship Id="rId6"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8.png"/><Relationship Id="rId4" Type="http://schemas.openxmlformats.org/officeDocument/2006/relationships/image" Target="../media/image17.png"/><Relationship Id="rId5"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22.png"/><Relationship Id="rId5"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28.png"/><Relationship Id="rId5" Type="http://schemas.openxmlformats.org/officeDocument/2006/relationships/image" Target="../media/image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8.png"/><Relationship Id="rId4" Type="http://schemas.openxmlformats.org/officeDocument/2006/relationships/image" Target="../media/image25.png"/><Relationship Id="rId5" Type="http://schemas.openxmlformats.org/officeDocument/2006/relationships/image" Target="../media/image2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3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3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3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35.png"/><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425075" y="-6"/>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Summary: 2025-05-01</a:t>
            </a:r>
            <a:endParaRPr/>
          </a:p>
        </p:txBody>
      </p:sp>
      <p:sp>
        <p:nvSpPr>
          <p:cNvPr id="61" name="Google Shape;61;p14"/>
          <p:cNvSpPr txBox="1"/>
          <p:nvPr>
            <p:ph idx="1" type="body"/>
          </p:nvPr>
        </p:nvSpPr>
        <p:spPr>
          <a:xfrm>
            <a:off x="-37650" y="843300"/>
            <a:ext cx="9144000" cy="4300200"/>
          </a:xfrm>
          <a:prstGeom prst="rect">
            <a:avLst/>
          </a:prstGeom>
        </p:spPr>
        <p:txBody>
          <a:bodyPr anchorCtr="0" anchor="t" bIns="34275" lIns="68575" spcFirstLastPara="1" rIns="68575" wrap="square" tIns="34275">
            <a:normAutofit/>
          </a:bodyPr>
          <a:lstStyle/>
          <a:p>
            <a:pPr indent="-317500" lvl="0" marL="457200" rtl="0" algn="l">
              <a:lnSpc>
                <a:spcPct val="115000"/>
              </a:lnSpc>
              <a:spcBef>
                <a:spcPts val="800"/>
              </a:spcBef>
              <a:spcAft>
                <a:spcPts val="0"/>
              </a:spcAft>
              <a:buSzPts val="1400"/>
              <a:buChar char="●"/>
            </a:pPr>
            <a:r>
              <a:rPr b="1" lang="en"/>
              <a:t>Operational model summary</a:t>
            </a:r>
            <a:r>
              <a:rPr lang="en"/>
              <a:t>: European CMEMS site extremely slow on 4/30.</a:t>
            </a:r>
            <a:endParaRPr/>
          </a:p>
          <a:p>
            <a:pPr indent="-317500" lvl="0" marL="457200" rtl="0" algn="l">
              <a:lnSpc>
                <a:spcPct val="115000"/>
              </a:lnSpc>
              <a:spcBef>
                <a:spcPts val="0"/>
              </a:spcBef>
              <a:spcAft>
                <a:spcPts val="0"/>
              </a:spcAft>
              <a:buSzPts val="1400"/>
              <a:buChar char="●"/>
            </a:pPr>
            <a:r>
              <a:rPr b="1" lang="en"/>
              <a:t>Slides 2-4: </a:t>
            </a:r>
            <a:r>
              <a:rPr lang="en"/>
              <a:t>Currents at the 1500 m park depth of the Argo Floats.  Amy, Heather &amp; Anna check which floats are grounded.  Together we are developing the visualization tools.</a:t>
            </a:r>
            <a:endParaRPr/>
          </a:p>
          <a:p>
            <a:pPr indent="-317500" lvl="0" marL="457200" rtl="0" algn="l">
              <a:lnSpc>
                <a:spcPct val="115000"/>
              </a:lnSpc>
              <a:spcBef>
                <a:spcPts val="0"/>
              </a:spcBef>
              <a:spcAft>
                <a:spcPts val="0"/>
              </a:spcAft>
              <a:buSzPts val="1400"/>
              <a:buChar char="●"/>
            </a:pPr>
            <a:r>
              <a:rPr b="1" lang="en"/>
              <a:t>Slides 5-8: </a:t>
            </a:r>
            <a:r>
              <a:rPr lang="en"/>
              <a:t>Southwest to northeast cross-section through the narrow neck of the LC, the center of the TCR, and weak northeast side of the TCR.</a:t>
            </a:r>
            <a:endParaRPr/>
          </a:p>
          <a:p>
            <a:pPr indent="-317500" lvl="0" marL="457200" rtl="0" algn="l">
              <a:lnSpc>
                <a:spcPct val="115000"/>
              </a:lnSpc>
              <a:spcBef>
                <a:spcPts val="0"/>
              </a:spcBef>
              <a:spcAft>
                <a:spcPts val="0"/>
              </a:spcAft>
              <a:buSzPts val="1400"/>
              <a:buChar char="●"/>
            </a:pPr>
            <a:r>
              <a:rPr b="1" lang="en"/>
              <a:t>Slides 9-12: </a:t>
            </a:r>
            <a:r>
              <a:rPr lang="en"/>
              <a:t>Northwest to southeast line through the center of the extended LC and the TCR.</a:t>
            </a:r>
            <a:endParaRPr/>
          </a:p>
          <a:p>
            <a:pPr indent="-317500" lvl="0" marL="457200" rtl="0" algn="l">
              <a:lnSpc>
                <a:spcPct val="115000"/>
              </a:lnSpc>
              <a:spcBef>
                <a:spcPts val="0"/>
              </a:spcBef>
              <a:spcAft>
                <a:spcPts val="0"/>
              </a:spcAft>
              <a:buSzPts val="1400"/>
              <a:buChar char="●"/>
            </a:pPr>
            <a:r>
              <a:rPr b="1" lang="en"/>
              <a:t>Slides 13-26: </a:t>
            </a:r>
            <a:r>
              <a:rPr lang="en"/>
              <a:t>Numerous model/data profile comparisons, starting with the Glider DAC map with CICESE glider now included, and ending with what Argo and gliders pass the EMC QC for DA.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pic>
        <p:nvPicPr>
          <p:cNvPr id="66" name="Google Shape;66;p15" title="grase_2025-05-01T000000Z_currents-1500m_rtofs.png"/>
          <p:cNvPicPr preferRelativeResize="0"/>
          <p:nvPr/>
        </p:nvPicPr>
        <p:blipFill rotWithShape="1">
          <a:blip r:embed="rId3">
            <a:alphaModFix/>
          </a:blip>
          <a:srcRect b="0" l="0" r="0" t="0"/>
          <a:stretch/>
        </p:blipFill>
        <p:spPr>
          <a:xfrm>
            <a:off x="-25800" y="0"/>
            <a:ext cx="6452388" cy="5143499"/>
          </a:xfrm>
          <a:prstGeom prst="rect">
            <a:avLst/>
          </a:prstGeom>
          <a:noFill/>
          <a:ln>
            <a:noFill/>
          </a:ln>
        </p:spPr>
      </p:pic>
      <p:pic>
        <p:nvPicPr>
          <p:cNvPr id="67" name="Google Shape;67;p15" title="Screenshot 2025-04-30 at 4.48.44 PM.png"/>
          <p:cNvPicPr preferRelativeResize="0"/>
          <p:nvPr/>
        </p:nvPicPr>
        <p:blipFill>
          <a:blip r:embed="rId4">
            <a:alphaModFix/>
          </a:blip>
          <a:stretch>
            <a:fillRect/>
          </a:stretch>
        </p:blipFill>
        <p:spPr>
          <a:xfrm>
            <a:off x="6508825" y="1729250"/>
            <a:ext cx="2635175" cy="2635175"/>
          </a:xfrm>
          <a:prstGeom prst="rect">
            <a:avLst/>
          </a:prstGeom>
          <a:noFill/>
          <a:ln>
            <a:noFill/>
          </a:ln>
        </p:spPr>
      </p:pic>
      <p:sp>
        <p:nvSpPr>
          <p:cNvPr id="68" name="Google Shape;68;p15"/>
          <p:cNvSpPr txBox="1"/>
          <p:nvPr/>
        </p:nvSpPr>
        <p:spPr>
          <a:xfrm>
            <a:off x="6560600" y="481225"/>
            <a:ext cx="2460000" cy="12621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rPr>
              <a:t>From Amy, Heather &amp; Anna: Treat these Argo floats with caution for currents due to potential grounding. T&amp;S </a:t>
            </a:r>
            <a:r>
              <a:rPr lang="en">
                <a:solidFill>
                  <a:schemeClr val="dk2"/>
                </a:solidFill>
              </a:rPr>
              <a:t>profiles</a:t>
            </a:r>
            <a:r>
              <a:rPr lang="en">
                <a:solidFill>
                  <a:schemeClr val="dk2"/>
                </a:solidFill>
              </a:rPr>
              <a:t> are good.</a:t>
            </a:r>
            <a:endParaRPr>
              <a:solidFill>
                <a:schemeClr val="dk2"/>
              </a:solidFill>
            </a:endParaRPr>
          </a:p>
        </p:txBody>
      </p:sp>
      <p:sp>
        <p:nvSpPr>
          <p:cNvPr id="69" name="Google Shape;69;p15"/>
          <p:cNvSpPr txBox="1"/>
          <p:nvPr/>
        </p:nvSpPr>
        <p:spPr>
          <a:xfrm>
            <a:off x="6560700" y="4380950"/>
            <a:ext cx="24600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chemeClr val="dk2"/>
                </a:solidFill>
              </a:rPr>
              <a:t>Tortugas Eddy Floats: 4903466, 4903550</a:t>
            </a:r>
            <a:endParaRPr sz="1700">
              <a:solidFill>
                <a:schemeClr val="dk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pic>
        <p:nvPicPr>
          <p:cNvPr id="74" name="Google Shape;74;p16" title="grase_2025-05-01T000000Z_currents-1500m_espc.png"/>
          <p:cNvPicPr preferRelativeResize="0"/>
          <p:nvPr/>
        </p:nvPicPr>
        <p:blipFill>
          <a:blip r:embed="rId3">
            <a:alphaModFix/>
          </a:blip>
          <a:stretch>
            <a:fillRect/>
          </a:stretch>
        </p:blipFill>
        <p:spPr>
          <a:xfrm>
            <a:off x="-25800" y="0"/>
            <a:ext cx="6452388" cy="5143499"/>
          </a:xfrm>
          <a:prstGeom prst="rect">
            <a:avLst/>
          </a:prstGeom>
          <a:noFill/>
          <a:ln>
            <a:noFill/>
          </a:ln>
        </p:spPr>
      </p:pic>
      <p:pic>
        <p:nvPicPr>
          <p:cNvPr id="75" name="Google Shape;75;p16" title="Screenshot 2025-04-30 at 4.48.44 PM.png"/>
          <p:cNvPicPr preferRelativeResize="0"/>
          <p:nvPr/>
        </p:nvPicPr>
        <p:blipFill>
          <a:blip r:embed="rId4">
            <a:alphaModFix/>
          </a:blip>
          <a:stretch>
            <a:fillRect/>
          </a:stretch>
        </p:blipFill>
        <p:spPr>
          <a:xfrm>
            <a:off x="6508825" y="1729250"/>
            <a:ext cx="2635175" cy="2635175"/>
          </a:xfrm>
          <a:prstGeom prst="rect">
            <a:avLst/>
          </a:prstGeom>
          <a:noFill/>
          <a:ln>
            <a:noFill/>
          </a:ln>
        </p:spPr>
      </p:pic>
      <p:sp>
        <p:nvSpPr>
          <p:cNvPr id="76" name="Google Shape;76;p16"/>
          <p:cNvSpPr txBox="1"/>
          <p:nvPr/>
        </p:nvSpPr>
        <p:spPr>
          <a:xfrm>
            <a:off x="6560700" y="4380950"/>
            <a:ext cx="24600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chemeClr val="dk2"/>
                </a:solidFill>
              </a:rPr>
              <a:t>Tortugas Eddy Floats: 4903466, 4903550</a:t>
            </a:r>
            <a:endParaRPr sz="1700">
              <a:solidFill>
                <a:schemeClr val="dk2"/>
              </a:solidFill>
            </a:endParaRPr>
          </a:p>
        </p:txBody>
      </p:sp>
      <p:sp>
        <p:nvSpPr>
          <p:cNvPr id="77" name="Google Shape;77;p16"/>
          <p:cNvSpPr txBox="1"/>
          <p:nvPr/>
        </p:nvSpPr>
        <p:spPr>
          <a:xfrm>
            <a:off x="6560600" y="481225"/>
            <a:ext cx="2460000" cy="12621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rPr>
              <a:t>From Amy, Heather &amp; Anna: Treat these Argo floats with caution for currents due to potential grounding. T&amp;S profiles are good.</a:t>
            </a:r>
            <a:endParaRPr>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pic>
        <p:nvPicPr>
          <p:cNvPr id="82" name="Google Shape;82;p17" title="grase_2025-05-01T000000Z_currents-1500m_cmems.png"/>
          <p:cNvPicPr preferRelativeResize="0"/>
          <p:nvPr/>
        </p:nvPicPr>
        <p:blipFill rotWithShape="1">
          <a:blip r:embed="rId3">
            <a:alphaModFix/>
          </a:blip>
          <a:srcRect b="0" l="0" r="0" t="0"/>
          <a:stretch/>
        </p:blipFill>
        <p:spPr>
          <a:xfrm>
            <a:off x="-25800" y="0"/>
            <a:ext cx="6452388" cy="5143499"/>
          </a:xfrm>
          <a:prstGeom prst="rect">
            <a:avLst/>
          </a:prstGeom>
          <a:noFill/>
          <a:ln>
            <a:noFill/>
          </a:ln>
        </p:spPr>
      </p:pic>
      <p:pic>
        <p:nvPicPr>
          <p:cNvPr id="83" name="Google Shape;83;p17" title="Screenshot 2025-04-30 at 4.48.44 PM.png"/>
          <p:cNvPicPr preferRelativeResize="0"/>
          <p:nvPr/>
        </p:nvPicPr>
        <p:blipFill>
          <a:blip r:embed="rId4">
            <a:alphaModFix/>
          </a:blip>
          <a:stretch>
            <a:fillRect/>
          </a:stretch>
        </p:blipFill>
        <p:spPr>
          <a:xfrm>
            <a:off x="6508825" y="1729250"/>
            <a:ext cx="2635175" cy="2635175"/>
          </a:xfrm>
          <a:prstGeom prst="rect">
            <a:avLst/>
          </a:prstGeom>
          <a:noFill/>
          <a:ln>
            <a:noFill/>
          </a:ln>
        </p:spPr>
      </p:pic>
      <p:sp>
        <p:nvSpPr>
          <p:cNvPr id="84" name="Google Shape;84;p17"/>
          <p:cNvSpPr txBox="1"/>
          <p:nvPr/>
        </p:nvSpPr>
        <p:spPr>
          <a:xfrm>
            <a:off x="6560700" y="4380950"/>
            <a:ext cx="24600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chemeClr val="dk2"/>
                </a:solidFill>
              </a:rPr>
              <a:t>Tortugas Eddy Floats: 4903466, 4903550</a:t>
            </a:r>
            <a:endParaRPr sz="1700">
              <a:solidFill>
                <a:schemeClr val="dk2"/>
              </a:solidFill>
            </a:endParaRPr>
          </a:p>
        </p:txBody>
      </p:sp>
      <p:sp>
        <p:nvSpPr>
          <p:cNvPr id="85" name="Google Shape;85;p17"/>
          <p:cNvSpPr txBox="1"/>
          <p:nvPr/>
        </p:nvSpPr>
        <p:spPr>
          <a:xfrm>
            <a:off x="6560600" y="481225"/>
            <a:ext cx="2460000" cy="12621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rPr>
              <a:t>From Amy, Heather &amp; Anna: Treat these Argo floats with caution for currents due to potential grounding. T&amp;S profiles are good.</a:t>
            </a:r>
            <a:endParaRPr>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8"/>
          <p:cNvSpPr txBox="1"/>
          <p:nvPr>
            <p:ph type="title"/>
          </p:nvPr>
        </p:nvSpPr>
        <p:spPr>
          <a:xfrm>
            <a:off x="425075" y="-6"/>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Summary: 2025-05-01</a:t>
            </a:r>
            <a:endParaRPr/>
          </a:p>
        </p:txBody>
      </p:sp>
      <p:sp>
        <p:nvSpPr>
          <p:cNvPr id="91" name="Google Shape;91;p18"/>
          <p:cNvSpPr txBox="1"/>
          <p:nvPr>
            <p:ph idx="1" type="body"/>
          </p:nvPr>
        </p:nvSpPr>
        <p:spPr>
          <a:xfrm>
            <a:off x="-37650" y="843300"/>
            <a:ext cx="9144000" cy="4300200"/>
          </a:xfrm>
          <a:prstGeom prst="rect">
            <a:avLst/>
          </a:prstGeom>
        </p:spPr>
        <p:txBody>
          <a:bodyPr anchorCtr="0" anchor="t" bIns="34275" lIns="68575" spcFirstLastPara="1" rIns="68575" wrap="square" tIns="34275">
            <a:normAutofit/>
          </a:bodyPr>
          <a:lstStyle/>
          <a:p>
            <a:pPr indent="-317500" lvl="0" marL="457200" rtl="0" algn="l">
              <a:lnSpc>
                <a:spcPct val="115000"/>
              </a:lnSpc>
              <a:spcBef>
                <a:spcPts val="800"/>
              </a:spcBef>
              <a:spcAft>
                <a:spcPts val="0"/>
              </a:spcAft>
              <a:buSzPts val="1400"/>
              <a:buChar char="●"/>
            </a:pPr>
            <a:r>
              <a:rPr lang="en"/>
              <a:t>Red line is the southwest to northeast section.  </a:t>
            </a:r>
            <a:endParaRPr/>
          </a:p>
          <a:p>
            <a:pPr indent="-317500" lvl="0" marL="457200" rtl="0" algn="l">
              <a:lnSpc>
                <a:spcPct val="115000"/>
              </a:lnSpc>
              <a:spcBef>
                <a:spcPts val="0"/>
              </a:spcBef>
              <a:spcAft>
                <a:spcPts val="0"/>
              </a:spcAft>
              <a:buSzPts val="1400"/>
              <a:buChar char="●"/>
            </a:pPr>
            <a:r>
              <a:rPr b="1" lang="en"/>
              <a:t>Slide 6: Navy ESPC</a:t>
            </a:r>
            <a:r>
              <a:rPr lang="en"/>
              <a:t> - Yucatan current inflow is strong, narrow and deep, with the meander trough propagating downstream.  Florida shelf side is much broader, with very weak currents on the northeast side of TCE. No sign of LCE formation</a:t>
            </a:r>
            <a:endParaRPr/>
          </a:p>
          <a:p>
            <a:pPr indent="-317500" lvl="0" marL="457200" rtl="0" algn="l">
              <a:lnSpc>
                <a:spcPct val="115000"/>
              </a:lnSpc>
              <a:spcBef>
                <a:spcPts val="0"/>
              </a:spcBef>
              <a:spcAft>
                <a:spcPts val="0"/>
              </a:spcAft>
              <a:buSzPts val="1400"/>
              <a:buChar char="●"/>
            </a:pPr>
            <a:r>
              <a:rPr b="1" lang="en"/>
              <a:t>Slide 7: NOAA RTOFS</a:t>
            </a:r>
            <a:r>
              <a:rPr lang="en"/>
              <a:t> - Loop Current is weaker and shallower than ESPC for both the Yucatan inflow and the West Florida Shelf. Stronger currents on northeast side of TCE.</a:t>
            </a:r>
            <a:endParaRPr/>
          </a:p>
          <a:p>
            <a:pPr indent="-317500" lvl="0" marL="457200" rtl="0" algn="l">
              <a:lnSpc>
                <a:spcPct val="115000"/>
              </a:lnSpc>
              <a:spcBef>
                <a:spcPts val="0"/>
              </a:spcBef>
              <a:spcAft>
                <a:spcPts val="0"/>
              </a:spcAft>
              <a:buSzPts val="1400"/>
              <a:buChar char="●"/>
            </a:pPr>
            <a:r>
              <a:rPr b="1" lang="en"/>
              <a:t>Slide 8: European CMEMS or NOAA RTOFS Parallel</a:t>
            </a:r>
            <a:r>
              <a:rPr lang="en"/>
              <a:t>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pic>
        <p:nvPicPr>
          <p:cNvPr id="96" name="Google Shape;96;p19" title="gulf_of_mexico_2025-04-06T120000Z_currents-0m_cmems.png"/>
          <p:cNvPicPr preferRelativeResize="0"/>
          <p:nvPr/>
        </p:nvPicPr>
        <p:blipFill>
          <a:blip r:embed="rId3">
            <a:alphaModFix/>
          </a:blip>
          <a:stretch>
            <a:fillRect/>
          </a:stretch>
        </p:blipFill>
        <p:spPr>
          <a:xfrm>
            <a:off x="5884856" y="-30"/>
            <a:ext cx="2971874" cy="2507899"/>
          </a:xfrm>
          <a:prstGeom prst="rect">
            <a:avLst/>
          </a:prstGeom>
          <a:noFill/>
          <a:ln>
            <a:noFill/>
          </a:ln>
        </p:spPr>
      </p:pic>
      <p:pic>
        <p:nvPicPr>
          <p:cNvPr id="97" name="Google Shape;97;p19" title="tortugas_eddy_ts_2025-05-01T000000Z_ESPC_ew.png"/>
          <p:cNvPicPr preferRelativeResize="0"/>
          <p:nvPr/>
        </p:nvPicPr>
        <p:blipFill rotWithShape="1">
          <a:blip r:embed="rId4">
            <a:alphaModFix/>
          </a:blip>
          <a:srcRect b="0" l="199" r="189" t="0"/>
          <a:stretch/>
        </p:blipFill>
        <p:spPr>
          <a:xfrm>
            <a:off x="0" y="0"/>
            <a:ext cx="5884861" cy="5143500"/>
          </a:xfrm>
          <a:prstGeom prst="rect">
            <a:avLst/>
          </a:prstGeom>
          <a:noFill/>
          <a:ln>
            <a:noFill/>
          </a:ln>
        </p:spPr>
      </p:pic>
      <p:pic>
        <p:nvPicPr>
          <p:cNvPr id="98" name="Google Shape;98;p19" title="grase_2025-05-01T000000Z_currents-0m_espc.png"/>
          <p:cNvPicPr preferRelativeResize="0"/>
          <p:nvPr/>
        </p:nvPicPr>
        <p:blipFill rotWithShape="1">
          <a:blip r:embed="rId5">
            <a:alphaModFix/>
          </a:blip>
          <a:srcRect b="0" l="0" r="0" t="0"/>
          <a:stretch/>
        </p:blipFill>
        <p:spPr>
          <a:xfrm>
            <a:off x="5924800" y="-12"/>
            <a:ext cx="3196774" cy="2507874"/>
          </a:xfrm>
          <a:prstGeom prst="rect">
            <a:avLst/>
          </a:prstGeom>
          <a:noFill/>
          <a:ln>
            <a:noFill/>
          </a:ln>
        </p:spPr>
      </p:pic>
      <p:pic>
        <p:nvPicPr>
          <p:cNvPr id="99" name="Google Shape;99;p19" title="grase_2025-05-05T120000Z_currents-0m_espc.png"/>
          <p:cNvPicPr preferRelativeResize="0"/>
          <p:nvPr/>
        </p:nvPicPr>
        <p:blipFill rotWithShape="1">
          <a:blip r:embed="rId6">
            <a:alphaModFix/>
          </a:blip>
          <a:srcRect b="0" l="0" r="0" t="0"/>
          <a:stretch/>
        </p:blipFill>
        <p:spPr>
          <a:xfrm>
            <a:off x="5924800" y="2507838"/>
            <a:ext cx="3196774" cy="25078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pic>
        <p:nvPicPr>
          <p:cNvPr id="104" name="Google Shape;104;p20" title="tortugas_eddy_ts_2025-05-01T000000Z_RTOFS_ew.png"/>
          <p:cNvPicPr preferRelativeResize="0"/>
          <p:nvPr/>
        </p:nvPicPr>
        <p:blipFill rotWithShape="1">
          <a:blip r:embed="rId3">
            <a:alphaModFix/>
          </a:blip>
          <a:srcRect b="0" l="199" r="189" t="0"/>
          <a:stretch/>
        </p:blipFill>
        <p:spPr>
          <a:xfrm>
            <a:off x="0" y="0"/>
            <a:ext cx="5884861" cy="5143500"/>
          </a:xfrm>
          <a:prstGeom prst="rect">
            <a:avLst/>
          </a:prstGeom>
          <a:noFill/>
          <a:ln>
            <a:noFill/>
          </a:ln>
        </p:spPr>
      </p:pic>
      <p:pic>
        <p:nvPicPr>
          <p:cNvPr id="105" name="Google Shape;105;p20" title="grase_2025-05-01T000000Z_currents-0m_rtofs.png"/>
          <p:cNvPicPr preferRelativeResize="0"/>
          <p:nvPr/>
        </p:nvPicPr>
        <p:blipFill rotWithShape="1">
          <a:blip r:embed="rId4">
            <a:alphaModFix/>
          </a:blip>
          <a:srcRect b="0" l="0" r="0" t="0"/>
          <a:stretch/>
        </p:blipFill>
        <p:spPr>
          <a:xfrm>
            <a:off x="5924800" y="-12"/>
            <a:ext cx="3196774" cy="2507874"/>
          </a:xfrm>
          <a:prstGeom prst="rect">
            <a:avLst/>
          </a:prstGeom>
          <a:noFill/>
          <a:ln>
            <a:noFill/>
          </a:ln>
        </p:spPr>
      </p:pic>
      <p:pic>
        <p:nvPicPr>
          <p:cNvPr id="106" name="Google Shape;106;p20" title="grase_2025-05-05T120000Z_currents-0m_rtofs.png"/>
          <p:cNvPicPr preferRelativeResize="0"/>
          <p:nvPr/>
        </p:nvPicPr>
        <p:blipFill rotWithShape="1">
          <a:blip r:embed="rId5">
            <a:alphaModFix/>
          </a:blip>
          <a:srcRect b="0" l="0" r="0" t="0"/>
          <a:stretch/>
        </p:blipFill>
        <p:spPr>
          <a:xfrm>
            <a:off x="5924800" y="2507838"/>
            <a:ext cx="3196774" cy="25078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id="111" name="Google Shape;111;p21" title="grase_2025-05-01T000000Z_currents-0m_cmems.png"/>
          <p:cNvPicPr preferRelativeResize="0"/>
          <p:nvPr/>
        </p:nvPicPr>
        <p:blipFill rotWithShape="1">
          <a:blip r:embed="rId3">
            <a:alphaModFix/>
          </a:blip>
          <a:srcRect b="0" l="0" r="0" t="0"/>
          <a:stretch/>
        </p:blipFill>
        <p:spPr>
          <a:xfrm>
            <a:off x="5924800" y="-12"/>
            <a:ext cx="3196774" cy="2507874"/>
          </a:xfrm>
          <a:prstGeom prst="rect">
            <a:avLst/>
          </a:prstGeom>
          <a:noFill/>
          <a:ln>
            <a:noFill/>
          </a:ln>
        </p:spPr>
      </p:pic>
      <p:pic>
        <p:nvPicPr>
          <p:cNvPr id="112" name="Google Shape;112;p21" title="grase_2025-05-05T120000Z_currents-0m_cmems.png"/>
          <p:cNvPicPr preferRelativeResize="0"/>
          <p:nvPr/>
        </p:nvPicPr>
        <p:blipFill rotWithShape="1">
          <a:blip r:embed="rId4">
            <a:alphaModFix/>
          </a:blip>
          <a:srcRect b="0" l="0" r="0" t="0"/>
          <a:stretch/>
        </p:blipFill>
        <p:spPr>
          <a:xfrm>
            <a:off x="5924800" y="2507838"/>
            <a:ext cx="3196774" cy="2507874"/>
          </a:xfrm>
          <a:prstGeom prst="rect">
            <a:avLst/>
          </a:prstGeom>
          <a:noFill/>
          <a:ln>
            <a:noFill/>
          </a:ln>
        </p:spPr>
      </p:pic>
      <p:pic>
        <p:nvPicPr>
          <p:cNvPr id="113" name="Google Shape;113;p21" title="tortugas_eddy_ts_2025-05-01T000000Z_CMEMS.png"/>
          <p:cNvPicPr preferRelativeResize="0"/>
          <p:nvPr/>
        </p:nvPicPr>
        <p:blipFill rotWithShape="1">
          <a:blip r:embed="rId5">
            <a:alphaModFix/>
          </a:blip>
          <a:srcRect b="0" l="199" r="189" t="0"/>
          <a:stretch/>
        </p:blipFill>
        <p:spPr>
          <a:xfrm>
            <a:off x="0" y="0"/>
            <a:ext cx="5884861"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2"/>
          <p:cNvSpPr txBox="1"/>
          <p:nvPr>
            <p:ph type="title"/>
          </p:nvPr>
        </p:nvSpPr>
        <p:spPr>
          <a:xfrm>
            <a:off x="425075" y="-6"/>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Summary: 2025-05-01</a:t>
            </a:r>
            <a:endParaRPr/>
          </a:p>
        </p:txBody>
      </p:sp>
      <p:sp>
        <p:nvSpPr>
          <p:cNvPr id="119" name="Google Shape;119;p22"/>
          <p:cNvSpPr txBox="1"/>
          <p:nvPr>
            <p:ph idx="1" type="body"/>
          </p:nvPr>
        </p:nvSpPr>
        <p:spPr>
          <a:xfrm>
            <a:off x="-37650" y="843300"/>
            <a:ext cx="9144000" cy="4300200"/>
          </a:xfrm>
          <a:prstGeom prst="rect">
            <a:avLst/>
          </a:prstGeom>
        </p:spPr>
        <p:txBody>
          <a:bodyPr anchorCtr="0" anchor="t" bIns="34275" lIns="68575" spcFirstLastPara="1" rIns="68575" wrap="square" tIns="34275">
            <a:normAutofit/>
          </a:bodyPr>
          <a:lstStyle/>
          <a:p>
            <a:pPr indent="-317500" lvl="0" marL="457200" rtl="0" algn="l">
              <a:lnSpc>
                <a:spcPct val="115000"/>
              </a:lnSpc>
              <a:spcBef>
                <a:spcPts val="800"/>
              </a:spcBef>
              <a:spcAft>
                <a:spcPts val="0"/>
              </a:spcAft>
              <a:buSzPts val="1400"/>
              <a:buChar char="●"/>
            </a:pPr>
            <a:r>
              <a:rPr lang="en"/>
              <a:t>Red line is the northwest to southeast section. </a:t>
            </a:r>
            <a:endParaRPr/>
          </a:p>
          <a:p>
            <a:pPr indent="-317500" lvl="0" marL="457200" rtl="0" algn="l">
              <a:lnSpc>
                <a:spcPct val="115000"/>
              </a:lnSpc>
              <a:spcBef>
                <a:spcPts val="0"/>
              </a:spcBef>
              <a:spcAft>
                <a:spcPts val="0"/>
              </a:spcAft>
              <a:buSzPts val="1400"/>
              <a:buChar char="●"/>
            </a:pPr>
            <a:r>
              <a:rPr b="1" lang="en"/>
              <a:t>Slide 10: Navy ESPC</a:t>
            </a:r>
            <a:r>
              <a:rPr lang="en"/>
              <a:t> - Three LC crossings.  Currents stronger and deeper than RTOFS.</a:t>
            </a:r>
            <a:endParaRPr/>
          </a:p>
          <a:p>
            <a:pPr indent="-317500" lvl="0" marL="457200" rtl="0" algn="l">
              <a:lnSpc>
                <a:spcPct val="115000"/>
              </a:lnSpc>
              <a:spcBef>
                <a:spcPts val="0"/>
              </a:spcBef>
              <a:spcAft>
                <a:spcPts val="0"/>
              </a:spcAft>
              <a:buSzPts val="1400"/>
              <a:buChar char="●"/>
            </a:pPr>
            <a:r>
              <a:rPr b="1" lang="en"/>
              <a:t>Slide 11: NOAA RTOFS</a:t>
            </a:r>
            <a:r>
              <a:rPr lang="en"/>
              <a:t> - Three LC crossings.</a:t>
            </a:r>
            <a:endParaRPr/>
          </a:p>
          <a:p>
            <a:pPr indent="-317500" lvl="0" marL="457200" rtl="0" algn="l">
              <a:lnSpc>
                <a:spcPct val="115000"/>
              </a:lnSpc>
              <a:spcBef>
                <a:spcPts val="0"/>
              </a:spcBef>
              <a:spcAft>
                <a:spcPts val="0"/>
              </a:spcAft>
              <a:buSzPts val="1400"/>
              <a:buChar char="●"/>
            </a:pPr>
            <a:r>
              <a:rPr b="1" lang="en"/>
              <a:t>Slide 12: European CMEMS</a:t>
            </a:r>
            <a:r>
              <a:rPr lang="en"/>
              <a:t> - Loop Current velocity structure is most similar in all three sections.  </a:t>
            </a:r>
            <a:r>
              <a:rPr lang="en"/>
              <a:t>Large</a:t>
            </a:r>
            <a:r>
              <a:rPr lang="en"/>
              <a:t> area </a:t>
            </a:r>
            <a:r>
              <a:rPr lang="en"/>
              <a:t>with</a:t>
            </a:r>
            <a:r>
              <a:rPr lang="en"/>
              <a:t> the subsurface salinity maximum in all three Loop Current crossings.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pic>
        <p:nvPicPr>
          <p:cNvPr id="124" name="Google Shape;124;p23" title="tortugas_eddy_ts_2025-05-01T000000Z_ESPC_ns.png"/>
          <p:cNvPicPr preferRelativeResize="0"/>
          <p:nvPr/>
        </p:nvPicPr>
        <p:blipFill rotWithShape="1">
          <a:blip r:embed="rId3">
            <a:alphaModFix/>
          </a:blip>
          <a:srcRect b="0" l="199" r="189" t="0"/>
          <a:stretch/>
        </p:blipFill>
        <p:spPr>
          <a:xfrm>
            <a:off x="0" y="0"/>
            <a:ext cx="5884861" cy="5143500"/>
          </a:xfrm>
          <a:prstGeom prst="rect">
            <a:avLst/>
          </a:prstGeom>
          <a:noFill/>
          <a:ln>
            <a:noFill/>
          </a:ln>
        </p:spPr>
      </p:pic>
      <p:pic>
        <p:nvPicPr>
          <p:cNvPr id="125" name="Google Shape;125;p23" title="grase_2025-05-01T000000Z_currents-0m_espc.png"/>
          <p:cNvPicPr preferRelativeResize="0"/>
          <p:nvPr/>
        </p:nvPicPr>
        <p:blipFill rotWithShape="1">
          <a:blip r:embed="rId4">
            <a:alphaModFix/>
          </a:blip>
          <a:srcRect b="0" l="0" r="0" t="0"/>
          <a:stretch/>
        </p:blipFill>
        <p:spPr>
          <a:xfrm>
            <a:off x="5924800" y="-12"/>
            <a:ext cx="3196774" cy="2507874"/>
          </a:xfrm>
          <a:prstGeom prst="rect">
            <a:avLst/>
          </a:prstGeom>
          <a:noFill/>
          <a:ln>
            <a:noFill/>
          </a:ln>
        </p:spPr>
      </p:pic>
      <p:pic>
        <p:nvPicPr>
          <p:cNvPr id="126" name="Google Shape;126;p23" title="grase_2025-05-05T120000Z_currents-0m_espc.png"/>
          <p:cNvPicPr preferRelativeResize="0"/>
          <p:nvPr/>
        </p:nvPicPr>
        <p:blipFill rotWithShape="1">
          <a:blip r:embed="rId5">
            <a:alphaModFix/>
          </a:blip>
          <a:srcRect b="0" l="0" r="0" t="0"/>
          <a:stretch/>
        </p:blipFill>
        <p:spPr>
          <a:xfrm>
            <a:off x="5924800" y="2507838"/>
            <a:ext cx="3196774" cy="25078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pic>
        <p:nvPicPr>
          <p:cNvPr id="131" name="Google Shape;131;p24" title="tortugas_eddy_ts_2025-05-01T000000Z_RTOFS_ns.png"/>
          <p:cNvPicPr preferRelativeResize="0"/>
          <p:nvPr/>
        </p:nvPicPr>
        <p:blipFill rotWithShape="1">
          <a:blip r:embed="rId3">
            <a:alphaModFix/>
          </a:blip>
          <a:srcRect b="0" l="199" r="189" t="0"/>
          <a:stretch/>
        </p:blipFill>
        <p:spPr>
          <a:xfrm>
            <a:off x="0" y="0"/>
            <a:ext cx="5884861" cy="5143500"/>
          </a:xfrm>
          <a:prstGeom prst="rect">
            <a:avLst/>
          </a:prstGeom>
          <a:noFill/>
          <a:ln>
            <a:noFill/>
          </a:ln>
        </p:spPr>
      </p:pic>
      <p:pic>
        <p:nvPicPr>
          <p:cNvPr id="132" name="Google Shape;132;p24" title="grase_2025-05-01T000000Z_currents-0m_rtofs.png"/>
          <p:cNvPicPr preferRelativeResize="0"/>
          <p:nvPr/>
        </p:nvPicPr>
        <p:blipFill rotWithShape="1">
          <a:blip r:embed="rId4">
            <a:alphaModFix/>
          </a:blip>
          <a:srcRect b="0" l="0" r="0" t="0"/>
          <a:stretch/>
        </p:blipFill>
        <p:spPr>
          <a:xfrm>
            <a:off x="5924800" y="-12"/>
            <a:ext cx="3196774" cy="2507874"/>
          </a:xfrm>
          <a:prstGeom prst="rect">
            <a:avLst/>
          </a:prstGeom>
          <a:noFill/>
          <a:ln>
            <a:noFill/>
          </a:ln>
        </p:spPr>
      </p:pic>
      <p:pic>
        <p:nvPicPr>
          <p:cNvPr id="133" name="Google Shape;133;p24" title="grase_2025-05-05T120000Z_currents-0m_rtofs.png"/>
          <p:cNvPicPr preferRelativeResize="0"/>
          <p:nvPr/>
        </p:nvPicPr>
        <p:blipFill rotWithShape="1">
          <a:blip r:embed="rId5">
            <a:alphaModFix/>
          </a:blip>
          <a:srcRect b="0" l="0" r="0" t="0"/>
          <a:stretch/>
        </p:blipFill>
        <p:spPr>
          <a:xfrm>
            <a:off x="5924800" y="2507838"/>
            <a:ext cx="3196774" cy="25078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pic>
        <p:nvPicPr>
          <p:cNvPr id="138" name="Google Shape;138;p25" title="tortugas_eddy_ts_2025-05-01T000000Z_CMEMS.png"/>
          <p:cNvPicPr preferRelativeResize="0"/>
          <p:nvPr/>
        </p:nvPicPr>
        <p:blipFill rotWithShape="1">
          <a:blip r:embed="rId3">
            <a:alphaModFix/>
          </a:blip>
          <a:srcRect b="0" l="199" r="189" t="0"/>
          <a:stretch/>
        </p:blipFill>
        <p:spPr>
          <a:xfrm>
            <a:off x="0" y="0"/>
            <a:ext cx="5884861" cy="5143500"/>
          </a:xfrm>
          <a:prstGeom prst="rect">
            <a:avLst/>
          </a:prstGeom>
          <a:noFill/>
          <a:ln>
            <a:noFill/>
          </a:ln>
        </p:spPr>
      </p:pic>
      <p:pic>
        <p:nvPicPr>
          <p:cNvPr id="139" name="Google Shape;139;p25" title="grase_2025-05-01T000000Z_currents-0m_cmems.png"/>
          <p:cNvPicPr preferRelativeResize="0"/>
          <p:nvPr/>
        </p:nvPicPr>
        <p:blipFill rotWithShape="1">
          <a:blip r:embed="rId4">
            <a:alphaModFix/>
          </a:blip>
          <a:srcRect b="0" l="0" r="0" t="0"/>
          <a:stretch/>
        </p:blipFill>
        <p:spPr>
          <a:xfrm>
            <a:off x="5924800" y="-12"/>
            <a:ext cx="3196774" cy="2507874"/>
          </a:xfrm>
          <a:prstGeom prst="rect">
            <a:avLst/>
          </a:prstGeom>
          <a:noFill/>
          <a:ln>
            <a:noFill/>
          </a:ln>
        </p:spPr>
      </p:pic>
      <p:pic>
        <p:nvPicPr>
          <p:cNvPr id="140" name="Google Shape;140;p25" title="grase_2025-05-05T120000Z_currents-0m_cmems.png"/>
          <p:cNvPicPr preferRelativeResize="0"/>
          <p:nvPr/>
        </p:nvPicPr>
        <p:blipFill rotWithShape="1">
          <a:blip r:embed="rId5">
            <a:alphaModFix/>
          </a:blip>
          <a:srcRect b="0" l="0" r="0" t="0"/>
          <a:stretch/>
        </p:blipFill>
        <p:spPr>
          <a:xfrm>
            <a:off x="5924800" y="2507838"/>
            <a:ext cx="3196774" cy="25078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6"/>
          <p:cNvSpPr txBox="1"/>
          <p:nvPr>
            <p:ph type="title"/>
          </p:nvPr>
        </p:nvSpPr>
        <p:spPr>
          <a:xfrm>
            <a:off x="425075" y="-6"/>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Summary: 2025-04-24</a:t>
            </a:r>
            <a:endParaRPr/>
          </a:p>
        </p:txBody>
      </p:sp>
      <p:sp>
        <p:nvSpPr>
          <p:cNvPr id="146" name="Google Shape;146;p26"/>
          <p:cNvSpPr txBox="1"/>
          <p:nvPr>
            <p:ph idx="1" type="body"/>
          </p:nvPr>
        </p:nvSpPr>
        <p:spPr>
          <a:xfrm>
            <a:off x="-37650" y="843300"/>
            <a:ext cx="9144000" cy="4300200"/>
          </a:xfrm>
          <a:prstGeom prst="rect">
            <a:avLst/>
          </a:prstGeom>
        </p:spPr>
        <p:txBody>
          <a:bodyPr anchorCtr="0" anchor="t" bIns="34275" lIns="68575" spcFirstLastPara="1" rIns="68575" wrap="square" tIns="34275">
            <a:normAutofit/>
          </a:bodyPr>
          <a:lstStyle/>
          <a:p>
            <a:pPr indent="-317500" lvl="0" marL="457200" rtl="0" algn="l">
              <a:lnSpc>
                <a:spcPct val="115000"/>
              </a:lnSpc>
              <a:spcBef>
                <a:spcPts val="800"/>
              </a:spcBef>
              <a:spcAft>
                <a:spcPts val="0"/>
              </a:spcAft>
              <a:buSzPts val="1400"/>
              <a:buChar char="●"/>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id="151" name="Google Shape;151;p27" title="GliderDAC20250430.png"/>
          <p:cNvPicPr preferRelativeResize="0"/>
          <p:nvPr/>
        </p:nvPicPr>
        <p:blipFill>
          <a:blip r:embed="rId3">
            <a:alphaModFix/>
          </a:blip>
          <a:stretch>
            <a:fillRect/>
          </a:stretch>
        </p:blipFill>
        <p:spPr>
          <a:xfrm>
            <a:off x="152400" y="549800"/>
            <a:ext cx="8839204" cy="4505922"/>
          </a:xfrm>
          <a:prstGeom prst="rect">
            <a:avLst/>
          </a:prstGeom>
          <a:noFill/>
          <a:ln>
            <a:noFill/>
          </a:ln>
        </p:spPr>
      </p:pic>
      <p:sp>
        <p:nvSpPr>
          <p:cNvPr id="152" name="Google Shape;152;p27"/>
          <p:cNvSpPr txBox="1"/>
          <p:nvPr/>
        </p:nvSpPr>
        <p:spPr>
          <a:xfrm>
            <a:off x="464875" y="0"/>
            <a:ext cx="8292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CICESE Glider is in the Glider DAC - downstream data flows initiated</a:t>
            </a:r>
            <a:endParaRPr sz="1800">
              <a:solidFill>
                <a:schemeClr val="dk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pic>
        <p:nvPicPr>
          <p:cNvPr id="157" name="Google Shape;157;p28"/>
          <p:cNvPicPr preferRelativeResize="0"/>
          <p:nvPr/>
        </p:nvPicPr>
        <p:blipFill>
          <a:blip r:embed="rId3">
            <a:alphaModFix/>
          </a:blip>
          <a:stretch>
            <a:fillRect/>
          </a:stretch>
        </p:blipFill>
        <p:spPr>
          <a:xfrm>
            <a:off x="178450" y="828024"/>
            <a:ext cx="8787101" cy="4136350"/>
          </a:xfrm>
          <a:prstGeom prst="rect">
            <a:avLst/>
          </a:prstGeom>
          <a:noFill/>
          <a:ln>
            <a:noFill/>
          </a:ln>
        </p:spPr>
      </p:pic>
      <p:sp>
        <p:nvSpPr>
          <p:cNvPr id="158" name="Google Shape;158;p28"/>
          <p:cNvSpPr txBox="1"/>
          <p:nvPr/>
        </p:nvSpPr>
        <p:spPr>
          <a:xfrm>
            <a:off x="97500" y="153225"/>
            <a:ext cx="7700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CICESE Glider/Model data comparison before any assimilation</a:t>
            </a:r>
            <a:endParaRPr sz="1800">
              <a:solidFill>
                <a:schemeClr val="dk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id="163" name="Google Shape;163;p29"/>
          <p:cNvPicPr preferRelativeResize="0"/>
          <p:nvPr/>
        </p:nvPicPr>
        <p:blipFill>
          <a:blip r:embed="rId3">
            <a:alphaModFix/>
          </a:blip>
          <a:stretch>
            <a:fillRect/>
          </a:stretch>
        </p:blipFill>
        <p:spPr>
          <a:xfrm>
            <a:off x="123650" y="564750"/>
            <a:ext cx="8839199" cy="4154913"/>
          </a:xfrm>
          <a:prstGeom prst="rect">
            <a:avLst/>
          </a:prstGeom>
          <a:noFill/>
          <a:ln>
            <a:noFill/>
          </a:ln>
        </p:spPr>
      </p:pic>
      <p:sp>
        <p:nvSpPr>
          <p:cNvPr id="164" name="Google Shape;164;p29"/>
          <p:cNvSpPr txBox="1"/>
          <p:nvPr/>
        </p:nvSpPr>
        <p:spPr>
          <a:xfrm>
            <a:off x="606950" y="40950"/>
            <a:ext cx="7872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RU38 Glider/Model data comparison after 4/29 data was assimilated</a:t>
            </a:r>
            <a:endParaRPr sz="1800">
              <a:solidFill>
                <a:schemeClr val="dk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0"/>
          <p:cNvSpPr txBox="1"/>
          <p:nvPr/>
        </p:nvSpPr>
        <p:spPr>
          <a:xfrm>
            <a:off x="1117175" y="1375550"/>
            <a:ext cx="6485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Several Argo/model data profiles to follow from 2 Argo floats in the TCE and 2 Argo floats in the LC.</a:t>
            </a:r>
            <a:endParaRPr sz="1800">
              <a:solidFill>
                <a:schemeClr val="dk2"/>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id="174" name="Google Shape;174;p31"/>
          <p:cNvPicPr preferRelativeResize="0"/>
          <p:nvPr/>
        </p:nvPicPr>
        <p:blipFill>
          <a:blip r:embed="rId3">
            <a:alphaModFix/>
          </a:blip>
          <a:stretch>
            <a:fillRect/>
          </a:stretch>
        </p:blipFill>
        <p:spPr>
          <a:xfrm>
            <a:off x="152400" y="152400"/>
            <a:ext cx="8839202" cy="322909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pic>
        <p:nvPicPr>
          <p:cNvPr id="179" name="Google Shape;179;p32" title="4903466-profile-2025-04-27T0222Z.png"/>
          <p:cNvPicPr preferRelativeResize="0"/>
          <p:nvPr/>
        </p:nvPicPr>
        <p:blipFill>
          <a:blip r:embed="rId3">
            <a:alphaModFix/>
          </a:blip>
          <a:stretch>
            <a:fillRect/>
          </a:stretch>
        </p:blipFill>
        <p:spPr>
          <a:xfrm>
            <a:off x="152400" y="152400"/>
            <a:ext cx="8839199" cy="331063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pic>
        <p:nvPicPr>
          <p:cNvPr id="184" name="Google Shape;184;p33"/>
          <p:cNvPicPr preferRelativeResize="0"/>
          <p:nvPr/>
        </p:nvPicPr>
        <p:blipFill>
          <a:blip r:embed="rId3">
            <a:alphaModFix/>
          </a:blip>
          <a:stretch>
            <a:fillRect/>
          </a:stretch>
        </p:blipFill>
        <p:spPr>
          <a:xfrm>
            <a:off x="152400" y="152400"/>
            <a:ext cx="8839202" cy="309111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id="189" name="Google Shape;189;p34" title="4903550-profile-2025-04-28T0939Z.png"/>
          <p:cNvPicPr preferRelativeResize="0"/>
          <p:nvPr/>
        </p:nvPicPr>
        <p:blipFill>
          <a:blip r:embed="rId3">
            <a:alphaModFix/>
          </a:blip>
          <a:stretch>
            <a:fillRect/>
          </a:stretch>
        </p:blipFill>
        <p:spPr>
          <a:xfrm>
            <a:off x="152400" y="152400"/>
            <a:ext cx="8839200" cy="331586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35" title="4903545-profile-2025-04-27T2028Z.png"/>
          <p:cNvPicPr preferRelativeResize="0"/>
          <p:nvPr/>
        </p:nvPicPr>
        <p:blipFill>
          <a:blip r:embed="rId3">
            <a:alphaModFix/>
          </a:blip>
          <a:stretch>
            <a:fillRect/>
          </a:stretch>
        </p:blipFill>
        <p:spPr>
          <a:xfrm>
            <a:off x="152400" y="152400"/>
            <a:ext cx="8839199" cy="331411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pic>
        <p:nvPicPr>
          <p:cNvPr id="199" name="Google Shape;199;p36"/>
          <p:cNvPicPr preferRelativeResize="0"/>
          <p:nvPr/>
        </p:nvPicPr>
        <p:blipFill>
          <a:blip r:embed="rId3">
            <a:alphaModFix/>
          </a:blip>
          <a:stretch>
            <a:fillRect/>
          </a:stretch>
        </p:blipFill>
        <p:spPr>
          <a:xfrm>
            <a:off x="152400" y="152400"/>
            <a:ext cx="8839201" cy="310790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pic>
        <p:nvPicPr>
          <p:cNvPr id="204" name="Google Shape;204;p37" title="4903554-profile-2025-04-26T0936Z.png"/>
          <p:cNvPicPr preferRelativeResize="0"/>
          <p:nvPr/>
        </p:nvPicPr>
        <p:blipFill>
          <a:blip r:embed="rId3">
            <a:alphaModFix/>
          </a:blip>
          <a:stretch>
            <a:fillRect/>
          </a:stretch>
        </p:blipFill>
        <p:spPr>
          <a:xfrm>
            <a:off x="152400" y="152400"/>
            <a:ext cx="8839200" cy="331586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pic>
        <p:nvPicPr>
          <p:cNvPr id="209" name="Google Shape;209;p38"/>
          <p:cNvPicPr preferRelativeResize="0"/>
          <p:nvPr/>
        </p:nvPicPr>
        <p:blipFill>
          <a:blip r:embed="rId3">
            <a:alphaModFix/>
          </a:blip>
          <a:stretch>
            <a:fillRect/>
          </a:stretch>
        </p:blipFill>
        <p:spPr>
          <a:xfrm>
            <a:off x="152400" y="152400"/>
            <a:ext cx="8839201" cy="310790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pic>
        <p:nvPicPr>
          <p:cNvPr id="214" name="Google Shape;214;p39" title="Screenshot 2025-04-30 at 3.37.49 PM.png"/>
          <p:cNvPicPr preferRelativeResize="0"/>
          <p:nvPr/>
        </p:nvPicPr>
        <p:blipFill>
          <a:blip r:embed="rId3">
            <a:alphaModFix/>
          </a:blip>
          <a:stretch>
            <a:fillRect/>
          </a:stretch>
        </p:blipFill>
        <p:spPr>
          <a:xfrm>
            <a:off x="0" y="152400"/>
            <a:ext cx="4288775" cy="3433898"/>
          </a:xfrm>
          <a:prstGeom prst="rect">
            <a:avLst/>
          </a:prstGeom>
          <a:noFill/>
          <a:ln>
            <a:noFill/>
          </a:ln>
        </p:spPr>
      </p:pic>
      <p:pic>
        <p:nvPicPr>
          <p:cNvPr id="215" name="Google Shape;215;p39" title="Screenshot 2025-04-30 at 3.38.08 PM.png"/>
          <p:cNvPicPr preferRelativeResize="0"/>
          <p:nvPr/>
        </p:nvPicPr>
        <p:blipFill>
          <a:blip r:embed="rId4">
            <a:alphaModFix/>
          </a:blip>
          <a:stretch>
            <a:fillRect/>
          </a:stretch>
        </p:blipFill>
        <p:spPr>
          <a:xfrm>
            <a:off x="4847934" y="152400"/>
            <a:ext cx="4258989" cy="34339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