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524d67fa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524d67fa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4de40a57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4de40a57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523f4003d1_0_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523f4003d1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523f4003d1_0_1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523f4003d1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523f4003d1_0_2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523f4003d1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dec0f09d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dec0f09d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4e0112df5f_1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4e0112df5f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4e0112df5f_1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4e0112df5f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4e0112df5f_1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4e0112df5f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4dec0f09d3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4dec0f09d3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524feaef39_1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524feaef39_1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524feaef39_14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524feaef39_14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4fd41c0d25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4fd41c0d25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4fd41c0d2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4fd41c0d2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4de2dc62e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4de2dc62e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16.png"/><Relationship Id="rId7"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21.png"/><Relationship Id="rId7"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25.png"/><Relationship Id="rId7"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23.png"/><Relationship Id="rId6" Type="http://schemas.openxmlformats.org/officeDocument/2006/relationships/image" Target="../media/image18.png"/><Relationship Id="rId7"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29.png"/><Relationship Id="rId5" Type="http://schemas.openxmlformats.org/officeDocument/2006/relationships/image" Target="../media/image28.png"/><Relationship Id="rId6"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2025-04-24</a:t>
            </a:r>
            <a:endParaRPr/>
          </a:p>
        </p:txBody>
      </p:sp>
      <p:sp>
        <p:nvSpPr>
          <p:cNvPr id="61" name="Google Shape;61;p14"/>
          <p:cNvSpPr txBox="1"/>
          <p:nvPr>
            <p:ph idx="1" type="body"/>
          </p:nvPr>
        </p:nvSpPr>
        <p:spPr>
          <a:xfrm>
            <a:off x="-37650" y="843300"/>
            <a:ext cx="9144000" cy="4300200"/>
          </a:xfrm>
          <a:prstGeom prst="rect">
            <a:avLst/>
          </a:prstGeom>
        </p:spPr>
        <p:txBody>
          <a:bodyPr anchorCtr="0" anchor="t" bIns="34275" lIns="68575" spcFirstLastPara="1" rIns="68575" wrap="square" tIns="34275">
            <a:normAutofit lnSpcReduction="20000"/>
          </a:bodyPr>
          <a:lstStyle/>
          <a:p>
            <a:pPr indent="-317500" lvl="0" marL="457200" rtl="0" algn="l">
              <a:lnSpc>
                <a:spcPct val="115000"/>
              </a:lnSpc>
              <a:spcBef>
                <a:spcPts val="800"/>
              </a:spcBef>
              <a:spcAft>
                <a:spcPts val="0"/>
              </a:spcAft>
              <a:buSzPts val="1400"/>
              <a:buChar char="●"/>
            </a:pPr>
            <a:r>
              <a:rPr b="1" lang="en"/>
              <a:t>Operational model summary</a:t>
            </a:r>
            <a:r>
              <a:rPr lang="en"/>
              <a:t>: Today’s summary has t</a:t>
            </a:r>
            <a:r>
              <a:rPr lang="en"/>
              <a:t>hree components:</a:t>
            </a:r>
            <a:endParaRPr/>
          </a:p>
          <a:p>
            <a:pPr indent="-317500" lvl="0" marL="457200" rtl="0" algn="l">
              <a:lnSpc>
                <a:spcPct val="115000"/>
              </a:lnSpc>
              <a:spcBef>
                <a:spcPts val="0"/>
              </a:spcBef>
              <a:spcAft>
                <a:spcPts val="0"/>
              </a:spcAft>
              <a:buSzPts val="1400"/>
              <a:buChar char="●"/>
            </a:pPr>
            <a:r>
              <a:rPr b="1" lang="en"/>
              <a:t>Slides 2-5: </a:t>
            </a:r>
            <a:r>
              <a:rPr lang="en"/>
              <a:t>Southwest to northeast cross-section </a:t>
            </a:r>
            <a:r>
              <a:rPr lang="en"/>
              <a:t>through</a:t>
            </a:r>
            <a:r>
              <a:rPr lang="en"/>
              <a:t> the Yucatan Current (YC), the narrow neck of the extended Loop Current (LC), and the Tortugas Cyclonic Eddy (TCE).</a:t>
            </a:r>
            <a:endParaRPr/>
          </a:p>
          <a:p>
            <a:pPr indent="-317500" lvl="0" marL="457200" rtl="0" algn="l">
              <a:lnSpc>
                <a:spcPct val="115000"/>
              </a:lnSpc>
              <a:spcBef>
                <a:spcPts val="0"/>
              </a:spcBef>
              <a:spcAft>
                <a:spcPts val="0"/>
              </a:spcAft>
              <a:buSzPts val="1400"/>
              <a:buChar char="●"/>
            </a:pPr>
            <a:r>
              <a:rPr b="1" lang="en"/>
              <a:t>Slides 6-9: </a:t>
            </a:r>
            <a:r>
              <a:rPr lang="en"/>
              <a:t>Northwest to southeast cross-section through the center of the extended Loop Current (LC), the Tortugas Cyclonic Eddy (TCE), and the Florida Current (FC) off Cuba.</a:t>
            </a:r>
            <a:endParaRPr/>
          </a:p>
          <a:p>
            <a:pPr indent="-317500" lvl="0" marL="457200" rtl="0" algn="l">
              <a:lnSpc>
                <a:spcPct val="115000"/>
              </a:lnSpc>
              <a:spcBef>
                <a:spcPts val="0"/>
              </a:spcBef>
              <a:spcAft>
                <a:spcPts val="0"/>
              </a:spcAft>
              <a:buSzPts val="1400"/>
              <a:buChar char="●"/>
            </a:pPr>
            <a:r>
              <a:rPr b="1" lang="en"/>
              <a:t>Slides 10-15: </a:t>
            </a:r>
            <a:r>
              <a:rPr lang="en"/>
              <a:t>Temperature, Salinity and Density profile comparisons between the two gliders and two Argo floats and the operational models, plus most recent EMC ROTFS DA QC.  </a:t>
            </a:r>
            <a:endParaRPr/>
          </a:p>
          <a:p>
            <a:pPr indent="-317500" lvl="0" marL="457200" rtl="0" algn="l">
              <a:lnSpc>
                <a:spcPct val="115000"/>
              </a:lnSpc>
              <a:spcBef>
                <a:spcPts val="0"/>
              </a:spcBef>
              <a:spcAft>
                <a:spcPts val="0"/>
              </a:spcAft>
              <a:buSzPts val="1400"/>
              <a:buChar char="●"/>
            </a:pPr>
            <a:r>
              <a:rPr b="1" lang="en"/>
              <a:t>Maps</a:t>
            </a:r>
            <a:r>
              <a:rPr lang="en"/>
              <a:t> of surface currents include the red line showing the vertical cross section location and blue lines for the EEZs. The top map is a common hour near the start of each forecast, bottom map is the common hour at the end of the forecast.</a:t>
            </a:r>
            <a:endParaRPr/>
          </a:p>
          <a:p>
            <a:pPr indent="-317500" lvl="0" marL="457200" rtl="0" algn="l">
              <a:lnSpc>
                <a:spcPct val="115000"/>
              </a:lnSpc>
              <a:spcBef>
                <a:spcPts val="0"/>
              </a:spcBef>
              <a:spcAft>
                <a:spcPts val="0"/>
              </a:spcAft>
              <a:buSzPts val="1400"/>
              <a:buChar char="●"/>
            </a:pPr>
            <a:r>
              <a:rPr b="1" lang="en"/>
              <a:t>Sections</a:t>
            </a:r>
            <a:r>
              <a:rPr lang="en"/>
              <a:t> - Cross-section plots from the first common hour now include temperature, salinity and current speed.   You will need to infer direction of the strong currents from the maps.  Current speed of 0.3 m/s is highlighted by the </a:t>
            </a:r>
            <a:r>
              <a:rPr lang="en"/>
              <a:t>black</a:t>
            </a:r>
            <a:r>
              <a:rPr lang="en"/>
              <a:t> contour line.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2025-04-24</a:t>
            </a:r>
            <a:endParaRPr/>
          </a:p>
        </p:txBody>
      </p:sp>
      <p:sp>
        <p:nvSpPr>
          <p:cNvPr id="67" name="Google Shape;67;p15"/>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317500" lvl="0" marL="457200" rtl="0" algn="l">
              <a:lnSpc>
                <a:spcPct val="115000"/>
              </a:lnSpc>
              <a:spcBef>
                <a:spcPts val="800"/>
              </a:spcBef>
              <a:spcAft>
                <a:spcPts val="0"/>
              </a:spcAft>
              <a:buSzPts val="1400"/>
              <a:buChar char="●"/>
            </a:pPr>
            <a:r>
              <a:rPr lang="en"/>
              <a:t>Red line is the southwest to northeast section.  </a:t>
            </a:r>
            <a:endParaRPr/>
          </a:p>
          <a:p>
            <a:pPr indent="-317500" lvl="0" marL="457200" rtl="0" algn="l">
              <a:lnSpc>
                <a:spcPct val="115000"/>
              </a:lnSpc>
              <a:spcBef>
                <a:spcPts val="0"/>
              </a:spcBef>
              <a:spcAft>
                <a:spcPts val="0"/>
              </a:spcAft>
              <a:buSzPts val="1400"/>
              <a:buChar char="●"/>
            </a:pPr>
            <a:r>
              <a:rPr b="1" lang="en"/>
              <a:t>Slide 3: Navy ESPC</a:t>
            </a:r>
            <a:r>
              <a:rPr lang="en"/>
              <a:t> - Yucatan current inflow is narrow and deep.  High velocity currents in the LC-TCE interaction zone cover a broader area.  Large area of low currents in the TCE. Maximum currents on eastern side of TCE are subsurface and lower speed.</a:t>
            </a:r>
            <a:endParaRPr/>
          </a:p>
          <a:p>
            <a:pPr indent="-317500" lvl="0" marL="457200" rtl="0" algn="l">
              <a:lnSpc>
                <a:spcPct val="115000"/>
              </a:lnSpc>
              <a:spcBef>
                <a:spcPts val="0"/>
              </a:spcBef>
              <a:spcAft>
                <a:spcPts val="0"/>
              </a:spcAft>
              <a:buSzPts val="1400"/>
              <a:buChar char="●"/>
            </a:pPr>
            <a:r>
              <a:rPr b="1" lang="en"/>
              <a:t>Slide 4: NOAA RTOFS</a:t>
            </a:r>
            <a:r>
              <a:rPr lang="en"/>
              <a:t> - Yucatan current inflow looks like the plots WHG has been showing us for the typical LC velocity structure, with the high velocity axis tilting to the inside with depth.   Like ESPC, the LC-TCE interaction zone is </a:t>
            </a:r>
            <a:r>
              <a:rPr lang="en"/>
              <a:t>broader</a:t>
            </a:r>
            <a:r>
              <a:rPr lang="en"/>
              <a:t>. Eastern side of TCE is weaker and also has subsurface maximum. </a:t>
            </a:r>
            <a:endParaRPr/>
          </a:p>
          <a:p>
            <a:pPr indent="-317500" lvl="0" marL="457200" rtl="0" algn="l">
              <a:lnSpc>
                <a:spcPct val="115000"/>
              </a:lnSpc>
              <a:spcBef>
                <a:spcPts val="0"/>
              </a:spcBef>
              <a:spcAft>
                <a:spcPts val="0"/>
              </a:spcAft>
              <a:buSzPts val="1400"/>
              <a:buChar char="●"/>
            </a:pPr>
            <a:r>
              <a:rPr b="1" lang="en"/>
              <a:t>Slide 5: European CMEMS</a:t>
            </a:r>
            <a:r>
              <a:rPr lang="en"/>
              <a:t> -  Yucatan inflow currents again look like the WHG average but much stronger and deeper than RTOFS.  LC-TCE interaction zone is weaker and shallower than the inflow, opposite of RTOFS.  All have the subsurface velocity max on the eastern side of TCE.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id="72" name="Google Shape;72;p16" title="gulf_of_mexico_2025-04-06T120000Z_currents-0m_cmems.png"/>
          <p:cNvPicPr preferRelativeResize="0"/>
          <p:nvPr/>
        </p:nvPicPr>
        <p:blipFill>
          <a:blip r:embed="rId3">
            <a:alphaModFix/>
          </a:blip>
          <a:stretch>
            <a:fillRect/>
          </a:stretch>
        </p:blipFill>
        <p:spPr>
          <a:xfrm>
            <a:off x="5884856" y="-30"/>
            <a:ext cx="2971874" cy="2507899"/>
          </a:xfrm>
          <a:prstGeom prst="rect">
            <a:avLst/>
          </a:prstGeom>
          <a:noFill/>
          <a:ln>
            <a:noFill/>
          </a:ln>
        </p:spPr>
      </p:pic>
      <p:pic>
        <p:nvPicPr>
          <p:cNvPr id="73" name="Google Shape;73;p16" title="tortugas_eddy_ts_2025-04-24T000000Z_ESPC_ew.png"/>
          <p:cNvPicPr preferRelativeResize="0"/>
          <p:nvPr/>
        </p:nvPicPr>
        <p:blipFill rotWithShape="1">
          <a:blip r:embed="rId4">
            <a:alphaModFix/>
          </a:blip>
          <a:srcRect b="0" l="199" r="189" t="0"/>
          <a:stretch/>
        </p:blipFill>
        <p:spPr>
          <a:xfrm>
            <a:off x="0" y="0"/>
            <a:ext cx="5884861" cy="5143500"/>
          </a:xfrm>
          <a:prstGeom prst="rect">
            <a:avLst/>
          </a:prstGeom>
          <a:noFill/>
          <a:ln>
            <a:noFill/>
          </a:ln>
        </p:spPr>
      </p:pic>
      <p:pic>
        <p:nvPicPr>
          <p:cNvPr id="74" name="Google Shape;74;p16" title="gulf_of_mexico_2025-04-24T000000Z_currents-0m_espc.png"/>
          <p:cNvPicPr preferRelativeResize="0"/>
          <p:nvPr/>
        </p:nvPicPr>
        <p:blipFill rotWithShape="1">
          <a:blip r:embed="rId5">
            <a:alphaModFix/>
          </a:blip>
          <a:srcRect b="0" l="0" r="0" t="0"/>
          <a:stretch/>
        </p:blipFill>
        <p:spPr>
          <a:xfrm>
            <a:off x="5884856" y="-1"/>
            <a:ext cx="2971874" cy="2507870"/>
          </a:xfrm>
          <a:prstGeom prst="rect">
            <a:avLst/>
          </a:prstGeom>
          <a:noFill/>
          <a:ln>
            <a:noFill/>
          </a:ln>
        </p:spPr>
      </p:pic>
      <p:pic>
        <p:nvPicPr>
          <p:cNvPr id="75" name="Google Shape;75;p16" title="gulf_of_mexico_2025-04-29T120000Z_currents-0m_espc.png"/>
          <p:cNvPicPr preferRelativeResize="0"/>
          <p:nvPr/>
        </p:nvPicPr>
        <p:blipFill rotWithShape="1">
          <a:blip r:embed="rId6">
            <a:alphaModFix/>
          </a:blip>
          <a:srcRect b="0" l="0" r="0" t="0"/>
          <a:stretch/>
        </p:blipFill>
        <p:spPr>
          <a:xfrm>
            <a:off x="5884849" y="2507875"/>
            <a:ext cx="2971874" cy="25078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pic>
        <p:nvPicPr>
          <p:cNvPr id="80" name="Google Shape;80;p17" title="tortugas_eddy_ts_2025-04-24T000000Z_RTOFS_ew.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81" name="Google Shape;81;p17" title="gulf_of_mexico_2025-04-24T000000Z_currents-0m_rtofs.png"/>
          <p:cNvPicPr preferRelativeResize="0"/>
          <p:nvPr/>
        </p:nvPicPr>
        <p:blipFill rotWithShape="1">
          <a:blip r:embed="rId4">
            <a:alphaModFix/>
          </a:blip>
          <a:srcRect b="0" l="0" r="0" t="0"/>
          <a:stretch/>
        </p:blipFill>
        <p:spPr>
          <a:xfrm>
            <a:off x="5884856" y="0"/>
            <a:ext cx="2971874" cy="2507877"/>
          </a:xfrm>
          <a:prstGeom prst="rect">
            <a:avLst/>
          </a:prstGeom>
          <a:noFill/>
          <a:ln>
            <a:noFill/>
          </a:ln>
        </p:spPr>
      </p:pic>
      <p:pic>
        <p:nvPicPr>
          <p:cNvPr id="82" name="Google Shape;82;p17" title="gulf_of_mexico_2025-04-29T120000Z_currents-0m_rtofs.png"/>
          <p:cNvPicPr preferRelativeResize="0"/>
          <p:nvPr/>
        </p:nvPicPr>
        <p:blipFill rotWithShape="1">
          <a:blip r:embed="rId5">
            <a:alphaModFix/>
          </a:blip>
          <a:srcRect b="0" l="0" r="0" t="0"/>
          <a:stretch/>
        </p:blipFill>
        <p:spPr>
          <a:xfrm>
            <a:off x="5884849" y="2507875"/>
            <a:ext cx="2971874" cy="25078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p18" title="tortugas_eddy_ts_2025-04-24T000000Z_CMEMS_ew.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88" name="Google Shape;88;p18" title="gulf_of_mexico_2025-04-06T120000Z_currents-0m_rtofs.png"/>
          <p:cNvPicPr preferRelativeResize="0"/>
          <p:nvPr/>
        </p:nvPicPr>
        <p:blipFill rotWithShape="1">
          <a:blip r:embed="rId4">
            <a:alphaModFix/>
          </a:blip>
          <a:srcRect b="0" l="0" r="0" t="0"/>
          <a:stretch/>
        </p:blipFill>
        <p:spPr>
          <a:xfrm>
            <a:off x="5884856" y="0"/>
            <a:ext cx="2971874" cy="2507877"/>
          </a:xfrm>
          <a:prstGeom prst="rect">
            <a:avLst/>
          </a:prstGeom>
          <a:noFill/>
          <a:ln>
            <a:noFill/>
          </a:ln>
        </p:spPr>
      </p:pic>
      <p:pic>
        <p:nvPicPr>
          <p:cNvPr id="89" name="Google Shape;89;p18" title="gulf_of_mexico_2025-04-16T000000Z_currents-0m_cmems.png"/>
          <p:cNvPicPr preferRelativeResize="0"/>
          <p:nvPr/>
        </p:nvPicPr>
        <p:blipFill rotWithShape="1">
          <a:blip r:embed="rId5">
            <a:alphaModFix/>
          </a:blip>
          <a:srcRect b="0" l="0" r="0" t="0"/>
          <a:stretch/>
        </p:blipFill>
        <p:spPr>
          <a:xfrm>
            <a:off x="5884856" y="-30"/>
            <a:ext cx="2971874" cy="2507899"/>
          </a:xfrm>
          <a:prstGeom prst="rect">
            <a:avLst/>
          </a:prstGeom>
          <a:noFill/>
          <a:ln>
            <a:noFill/>
          </a:ln>
        </p:spPr>
      </p:pic>
      <p:pic>
        <p:nvPicPr>
          <p:cNvPr id="90" name="Google Shape;90;p18" title="gulf_of_mexico_2025-04-24T000000Z_currents-0m_cmems.png"/>
          <p:cNvPicPr preferRelativeResize="0"/>
          <p:nvPr/>
        </p:nvPicPr>
        <p:blipFill rotWithShape="1">
          <a:blip r:embed="rId6">
            <a:alphaModFix/>
          </a:blip>
          <a:srcRect b="0" l="0" r="0" t="0"/>
          <a:stretch/>
        </p:blipFill>
        <p:spPr>
          <a:xfrm>
            <a:off x="5884856" y="-30"/>
            <a:ext cx="2971874" cy="2507899"/>
          </a:xfrm>
          <a:prstGeom prst="rect">
            <a:avLst/>
          </a:prstGeom>
          <a:noFill/>
          <a:ln>
            <a:noFill/>
          </a:ln>
        </p:spPr>
      </p:pic>
      <p:pic>
        <p:nvPicPr>
          <p:cNvPr id="91" name="Google Shape;91;p18" title="gulf_of_mexico_2025-04-29T120000Z_currents-0m_cmems.png"/>
          <p:cNvPicPr preferRelativeResize="0"/>
          <p:nvPr/>
        </p:nvPicPr>
        <p:blipFill rotWithShape="1">
          <a:blip r:embed="rId7">
            <a:alphaModFix/>
          </a:blip>
          <a:srcRect b="0" l="0" r="0" t="0"/>
          <a:stretch/>
        </p:blipFill>
        <p:spPr>
          <a:xfrm>
            <a:off x="5884849" y="2507875"/>
            <a:ext cx="2971874" cy="250786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2025-04-24</a:t>
            </a:r>
            <a:endParaRPr/>
          </a:p>
        </p:txBody>
      </p:sp>
      <p:sp>
        <p:nvSpPr>
          <p:cNvPr id="97" name="Google Shape;97;p19"/>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317500" lvl="0" marL="457200" rtl="0" algn="l">
              <a:lnSpc>
                <a:spcPct val="115000"/>
              </a:lnSpc>
              <a:spcBef>
                <a:spcPts val="800"/>
              </a:spcBef>
              <a:spcAft>
                <a:spcPts val="0"/>
              </a:spcAft>
              <a:buSzPts val="1400"/>
              <a:buChar char="●"/>
            </a:pPr>
            <a:r>
              <a:rPr lang="en"/>
              <a:t>Red line is the northwest to southeast section. RU38 is approaching the red line and the edge of the Cuban EEZ. </a:t>
            </a:r>
            <a:endParaRPr/>
          </a:p>
          <a:p>
            <a:pPr indent="-317500" lvl="0" marL="457200" rtl="0" algn="l">
              <a:lnSpc>
                <a:spcPct val="115000"/>
              </a:lnSpc>
              <a:spcBef>
                <a:spcPts val="0"/>
              </a:spcBef>
              <a:spcAft>
                <a:spcPts val="0"/>
              </a:spcAft>
              <a:buSzPts val="1400"/>
              <a:buChar char="●"/>
            </a:pPr>
            <a:r>
              <a:rPr b="1" lang="en"/>
              <a:t>Slide 7: Navy ESPC</a:t>
            </a:r>
            <a:r>
              <a:rPr lang="en"/>
              <a:t> - LC northwest corner has a broad region of high surface velocity but a very narrow region of strong deep currents, with no vertical shift in the high </a:t>
            </a:r>
            <a:r>
              <a:rPr lang="en"/>
              <a:t>velocity</a:t>
            </a:r>
            <a:r>
              <a:rPr lang="en"/>
              <a:t> axis.  LC-TCE interaction zone currents are the strongest and deepest of all the models.</a:t>
            </a:r>
            <a:endParaRPr/>
          </a:p>
          <a:p>
            <a:pPr indent="-317500" lvl="0" marL="457200" rtl="0" algn="l">
              <a:lnSpc>
                <a:spcPct val="115000"/>
              </a:lnSpc>
              <a:spcBef>
                <a:spcPts val="0"/>
              </a:spcBef>
              <a:spcAft>
                <a:spcPts val="0"/>
              </a:spcAft>
              <a:buSzPts val="1400"/>
              <a:buChar char="●"/>
            </a:pPr>
            <a:r>
              <a:rPr b="1" lang="en"/>
              <a:t>Slide 8: NOAA RTOFS</a:t>
            </a:r>
            <a:r>
              <a:rPr lang="en"/>
              <a:t> - LC northwest corner is </a:t>
            </a:r>
            <a:r>
              <a:rPr lang="en"/>
              <a:t>shallower than ESPC.  LC-TCE interaction zone has complex structure without the usual velocity signature.  It does a high subsurface salinity maximum south of the gliders. FC-TCE interaction looks like a strong Florida Current with little tilt to the high velocity axis with depth.</a:t>
            </a:r>
            <a:endParaRPr/>
          </a:p>
          <a:p>
            <a:pPr indent="-317500" lvl="0" marL="457200" rtl="0" algn="l">
              <a:lnSpc>
                <a:spcPct val="115000"/>
              </a:lnSpc>
              <a:spcBef>
                <a:spcPts val="0"/>
              </a:spcBef>
              <a:spcAft>
                <a:spcPts val="0"/>
              </a:spcAft>
              <a:buSzPts val="1400"/>
              <a:buChar char="●"/>
            </a:pPr>
            <a:r>
              <a:rPr b="1" lang="en"/>
              <a:t>Slide 9: European CMEMS</a:t>
            </a:r>
            <a:r>
              <a:rPr lang="en"/>
              <a:t> - Loop Current velocity structure is most similar in all three sections.  </a:t>
            </a:r>
            <a:r>
              <a:rPr lang="en"/>
              <a:t>Large</a:t>
            </a:r>
            <a:r>
              <a:rPr lang="en"/>
              <a:t> area </a:t>
            </a:r>
            <a:r>
              <a:rPr lang="en"/>
              <a:t>with</a:t>
            </a:r>
            <a:r>
              <a:rPr lang="en"/>
              <a:t> the subsurface salinity maximum in all three Loop Current crossings.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20" title="tortugas_eddy_ts_2025-04-24T000000Z_ESPC.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03" name="Google Shape;103;p20" title="gulf_of_mexico_2025-04-06T120000Z_currents-0m_rtofs.png"/>
          <p:cNvPicPr preferRelativeResize="0"/>
          <p:nvPr/>
        </p:nvPicPr>
        <p:blipFill rotWithShape="1">
          <a:blip r:embed="rId4">
            <a:alphaModFix/>
          </a:blip>
          <a:srcRect b="0" l="0" r="0" t="0"/>
          <a:stretch/>
        </p:blipFill>
        <p:spPr>
          <a:xfrm>
            <a:off x="5884856" y="0"/>
            <a:ext cx="2971874" cy="2507877"/>
          </a:xfrm>
          <a:prstGeom prst="rect">
            <a:avLst/>
          </a:prstGeom>
          <a:noFill/>
          <a:ln>
            <a:noFill/>
          </a:ln>
        </p:spPr>
      </p:pic>
      <p:pic>
        <p:nvPicPr>
          <p:cNvPr id="104" name="Google Shape;104;p20" title="gulf_of_mexico_2025-04-16T000000Z_currents-0m_cmems.png"/>
          <p:cNvPicPr preferRelativeResize="0"/>
          <p:nvPr/>
        </p:nvPicPr>
        <p:blipFill rotWithShape="1">
          <a:blip r:embed="rId5">
            <a:alphaModFix/>
          </a:blip>
          <a:srcRect b="0" l="0" r="0" t="0"/>
          <a:stretch/>
        </p:blipFill>
        <p:spPr>
          <a:xfrm>
            <a:off x="5884856" y="-30"/>
            <a:ext cx="2971874" cy="2507899"/>
          </a:xfrm>
          <a:prstGeom prst="rect">
            <a:avLst/>
          </a:prstGeom>
          <a:noFill/>
          <a:ln>
            <a:noFill/>
          </a:ln>
        </p:spPr>
      </p:pic>
      <p:pic>
        <p:nvPicPr>
          <p:cNvPr id="105" name="Google Shape;105;p20" title="gulf_of_mexico_2025-04-24T000000Z_currents-0m_espc.png"/>
          <p:cNvPicPr preferRelativeResize="0"/>
          <p:nvPr/>
        </p:nvPicPr>
        <p:blipFill rotWithShape="1">
          <a:blip r:embed="rId6">
            <a:alphaModFix/>
          </a:blip>
          <a:srcRect b="0" l="0" r="0" t="0"/>
          <a:stretch/>
        </p:blipFill>
        <p:spPr>
          <a:xfrm>
            <a:off x="5884856" y="-30"/>
            <a:ext cx="2971874" cy="2507899"/>
          </a:xfrm>
          <a:prstGeom prst="rect">
            <a:avLst/>
          </a:prstGeom>
          <a:noFill/>
          <a:ln>
            <a:noFill/>
          </a:ln>
        </p:spPr>
      </p:pic>
      <p:pic>
        <p:nvPicPr>
          <p:cNvPr id="106" name="Google Shape;106;p20" title="gulf_of_mexico_2025-04-29T120000Z_currents-0m_rtofs.png"/>
          <p:cNvPicPr preferRelativeResize="0"/>
          <p:nvPr/>
        </p:nvPicPr>
        <p:blipFill rotWithShape="1">
          <a:blip r:embed="rId7">
            <a:alphaModFix/>
          </a:blip>
          <a:srcRect b="0" l="0" r="0" t="0"/>
          <a:stretch/>
        </p:blipFill>
        <p:spPr>
          <a:xfrm>
            <a:off x="5884849" y="2507875"/>
            <a:ext cx="2971874" cy="250786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21" title="tortugas_eddy_ts_2025-04-24T000000Z_RTOFS.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12" name="Google Shape;112;p21" title="gulf_of_mexico_2025-04-06T120000Z_currents-0m_rtofs.png"/>
          <p:cNvPicPr preferRelativeResize="0"/>
          <p:nvPr/>
        </p:nvPicPr>
        <p:blipFill rotWithShape="1">
          <a:blip r:embed="rId4">
            <a:alphaModFix/>
          </a:blip>
          <a:srcRect b="0" l="0" r="0" t="0"/>
          <a:stretch/>
        </p:blipFill>
        <p:spPr>
          <a:xfrm>
            <a:off x="5884856" y="0"/>
            <a:ext cx="2971874" cy="2507877"/>
          </a:xfrm>
          <a:prstGeom prst="rect">
            <a:avLst/>
          </a:prstGeom>
          <a:noFill/>
          <a:ln>
            <a:noFill/>
          </a:ln>
        </p:spPr>
      </p:pic>
      <p:pic>
        <p:nvPicPr>
          <p:cNvPr id="113" name="Google Shape;113;p21" title="gulf_of_mexico_2025-04-16T000000Z_currents-0m_cmems.png"/>
          <p:cNvPicPr preferRelativeResize="0"/>
          <p:nvPr/>
        </p:nvPicPr>
        <p:blipFill rotWithShape="1">
          <a:blip r:embed="rId5">
            <a:alphaModFix/>
          </a:blip>
          <a:srcRect b="0" l="0" r="0" t="0"/>
          <a:stretch/>
        </p:blipFill>
        <p:spPr>
          <a:xfrm>
            <a:off x="5884856" y="-30"/>
            <a:ext cx="2971874" cy="2507899"/>
          </a:xfrm>
          <a:prstGeom prst="rect">
            <a:avLst/>
          </a:prstGeom>
          <a:noFill/>
          <a:ln>
            <a:noFill/>
          </a:ln>
        </p:spPr>
      </p:pic>
      <p:pic>
        <p:nvPicPr>
          <p:cNvPr id="114" name="Google Shape;114;p21" title="gulf_of_mexico_2025-04-24T000000Z_currents-0m_rtofs.png"/>
          <p:cNvPicPr preferRelativeResize="0"/>
          <p:nvPr/>
        </p:nvPicPr>
        <p:blipFill rotWithShape="1">
          <a:blip r:embed="rId6">
            <a:alphaModFix/>
          </a:blip>
          <a:srcRect b="0" l="0" r="0" t="0"/>
          <a:stretch/>
        </p:blipFill>
        <p:spPr>
          <a:xfrm>
            <a:off x="5884856" y="-30"/>
            <a:ext cx="2971874" cy="2507899"/>
          </a:xfrm>
          <a:prstGeom prst="rect">
            <a:avLst/>
          </a:prstGeom>
          <a:noFill/>
          <a:ln>
            <a:noFill/>
          </a:ln>
        </p:spPr>
      </p:pic>
      <p:pic>
        <p:nvPicPr>
          <p:cNvPr id="115" name="Google Shape;115;p21" title="gulf_of_mexico_2025-04-29T120000Z_currents-0m_rtofs.png"/>
          <p:cNvPicPr preferRelativeResize="0"/>
          <p:nvPr/>
        </p:nvPicPr>
        <p:blipFill rotWithShape="1">
          <a:blip r:embed="rId7">
            <a:alphaModFix/>
          </a:blip>
          <a:srcRect b="0" l="0" r="0" t="0"/>
          <a:stretch/>
        </p:blipFill>
        <p:spPr>
          <a:xfrm>
            <a:off x="5884849" y="2507875"/>
            <a:ext cx="2971874" cy="25078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2" title="gulf_of_mexico_2025-04-06T120000Z_currents-0m_rtofs.png"/>
          <p:cNvPicPr preferRelativeResize="0"/>
          <p:nvPr/>
        </p:nvPicPr>
        <p:blipFill rotWithShape="1">
          <a:blip r:embed="rId3">
            <a:alphaModFix/>
          </a:blip>
          <a:srcRect b="0" l="0" r="0" t="0"/>
          <a:stretch/>
        </p:blipFill>
        <p:spPr>
          <a:xfrm>
            <a:off x="5884856" y="0"/>
            <a:ext cx="2971874" cy="2507877"/>
          </a:xfrm>
          <a:prstGeom prst="rect">
            <a:avLst/>
          </a:prstGeom>
          <a:noFill/>
          <a:ln>
            <a:noFill/>
          </a:ln>
        </p:spPr>
      </p:pic>
      <p:pic>
        <p:nvPicPr>
          <p:cNvPr id="121" name="Google Shape;121;p22" title="gulf_of_mexico_2025-04-16T000000Z_currents-0m_cmems.png"/>
          <p:cNvPicPr preferRelativeResize="0"/>
          <p:nvPr/>
        </p:nvPicPr>
        <p:blipFill rotWithShape="1">
          <a:blip r:embed="rId4">
            <a:alphaModFix/>
          </a:blip>
          <a:srcRect b="0" l="0" r="0" t="0"/>
          <a:stretch/>
        </p:blipFill>
        <p:spPr>
          <a:xfrm>
            <a:off x="5884856" y="-30"/>
            <a:ext cx="2971874" cy="2507899"/>
          </a:xfrm>
          <a:prstGeom prst="rect">
            <a:avLst/>
          </a:prstGeom>
          <a:noFill/>
          <a:ln>
            <a:noFill/>
          </a:ln>
        </p:spPr>
      </p:pic>
      <p:pic>
        <p:nvPicPr>
          <p:cNvPr id="122" name="Google Shape;122;p22" title="gulf_of_mexico_2025-04-24T000000Z_currents-0m_cmems.png"/>
          <p:cNvPicPr preferRelativeResize="0"/>
          <p:nvPr/>
        </p:nvPicPr>
        <p:blipFill rotWithShape="1">
          <a:blip r:embed="rId5">
            <a:alphaModFix/>
          </a:blip>
          <a:srcRect b="0" l="0" r="0" t="0"/>
          <a:stretch/>
        </p:blipFill>
        <p:spPr>
          <a:xfrm>
            <a:off x="5884856" y="-30"/>
            <a:ext cx="2971874" cy="2507899"/>
          </a:xfrm>
          <a:prstGeom prst="rect">
            <a:avLst/>
          </a:prstGeom>
          <a:noFill/>
          <a:ln>
            <a:noFill/>
          </a:ln>
        </p:spPr>
      </p:pic>
      <p:pic>
        <p:nvPicPr>
          <p:cNvPr id="123" name="Google Shape;123;p22" title="tortugas_eddy_ts_2025-04-24T000000Z_CMEMS.png"/>
          <p:cNvPicPr preferRelativeResize="0"/>
          <p:nvPr/>
        </p:nvPicPr>
        <p:blipFill rotWithShape="1">
          <a:blip r:embed="rId6">
            <a:alphaModFix/>
          </a:blip>
          <a:srcRect b="0" l="199" r="189" t="0"/>
          <a:stretch/>
        </p:blipFill>
        <p:spPr>
          <a:xfrm>
            <a:off x="0" y="0"/>
            <a:ext cx="5884861" cy="5143500"/>
          </a:xfrm>
          <a:prstGeom prst="rect">
            <a:avLst/>
          </a:prstGeom>
          <a:noFill/>
          <a:ln>
            <a:noFill/>
          </a:ln>
        </p:spPr>
      </p:pic>
      <p:pic>
        <p:nvPicPr>
          <p:cNvPr id="124" name="Google Shape;124;p22" title="gulf_of_mexico_2025-04-29T120000Z_currents-0m_cmems.png"/>
          <p:cNvPicPr preferRelativeResize="0"/>
          <p:nvPr/>
        </p:nvPicPr>
        <p:blipFill rotWithShape="1">
          <a:blip r:embed="rId7">
            <a:alphaModFix/>
          </a:blip>
          <a:srcRect b="0" l="0" r="0" t="0"/>
          <a:stretch/>
        </p:blipFill>
        <p:spPr>
          <a:xfrm>
            <a:off x="5884849" y="2507875"/>
            <a:ext cx="2971874" cy="250786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3"/>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2025-04-24</a:t>
            </a:r>
            <a:endParaRPr/>
          </a:p>
        </p:txBody>
      </p:sp>
      <p:sp>
        <p:nvSpPr>
          <p:cNvPr id="130" name="Google Shape;130;p23"/>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317500" lvl="0" marL="457200" rtl="0" algn="l">
              <a:lnSpc>
                <a:spcPct val="115000"/>
              </a:lnSpc>
              <a:spcBef>
                <a:spcPts val="800"/>
              </a:spcBef>
              <a:spcAft>
                <a:spcPts val="0"/>
              </a:spcAft>
              <a:buSzPts val="1400"/>
              <a:buChar char="●"/>
            </a:pPr>
            <a:r>
              <a:rPr lang="en"/>
              <a:t>Here we compare the glider profile to the operational models.</a:t>
            </a:r>
            <a:endParaRPr/>
          </a:p>
          <a:p>
            <a:pPr indent="-317500" lvl="0" marL="457200" rtl="0" algn="l">
              <a:lnSpc>
                <a:spcPct val="115000"/>
              </a:lnSpc>
              <a:spcBef>
                <a:spcPts val="0"/>
              </a:spcBef>
              <a:spcAft>
                <a:spcPts val="0"/>
              </a:spcAft>
              <a:buSzPts val="1400"/>
              <a:buChar char="●"/>
            </a:pPr>
            <a:r>
              <a:rPr b="1" lang="en"/>
              <a:t>Slide 11: RU38</a:t>
            </a:r>
            <a:r>
              <a:rPr lang="en"/>
              <a:t>.  April 24. RTOFS model (red) is the outlier.  Below 100 m it is warmer and saltier than the other models and the data.</a:t>
            </a:r>
            <a:endParaRPr/>
          </a:p>
          <a:p>
            <a:pPr indent="-317500" lvl="0" marL="457200" rtl="0" algn="l">
              <a:lnSpc>
                <a:spcPct val="115000"/>
              </a:lnSpc>
              <a:spcBef>
                <a:spcPts val="0"/>
              </a:spcBef>
              <a:spcAft>
                <a:spcPts val="0"/>
              </a:spcAft>
              <a:buSzPts val="1400"/>
              <a:buChar char="●"/>
            </a:pPr>
            <a:r>
              <a:rPr b="1" lang="en"/>
              <a:t>Slide 12: Howdy (Unit_308)</a:t>
            </a:r>
            <a:r>
              <a:rPr lang="en"/>
              <a:t>.  April 23 comparison for Howdy goes to 400m. April 24 is only upper 100 m.  On April 23, all models are comparing well with the Howdy data.</a:t>
            </a:r>
            <a:endParaRPr/>
          </a:p>
          <a:p>
            <a:pPr indent="-317500" lvl="0" marL="457200" rtl="0" algn="l">
              <a:lnSpc>
                <a:spcPct val="115000"/>
              </a:lnSpc>
              <a:spcBef>
                <a:spcPts val="0"/>
              </a:spcBef>
              <a:spcAft>
                <a:spcPts val="0"/>
              </a:spcAft>
              <a:buSzPts val="1400"/>
              <a:buChar char="●"/>
            </a:pPr>
            <a:r>
              <a:rPr b="1" lang="en"/>
              <a:t>Slide 13: Argo float in the LC Extension. </a:t>
            </a:r>
            <a:r>
              <a:rPr lang="en"/>
              <a:t>CMEMS Salinity profile is the model to beat.  The subsurface salinity max is in the CMEMS and the data</a:t>
            </a:r>
            <a:endParaRPr/>
          </a:p>
          <a:p>
            <a:pPr indent="-317500" lvl="0" marL="457200" rtl="0" algn="l">
              <a:lnSpc>
                <a:spcPct val="115000"/>
              </a:lnSpc>
              <a:spcBef>
                <a:spcPts val="0"/>
              </a:spcBef>
              <a:spcAft>
                <a:spcPts val="0"/>
              </a:spcAft>
              <a:buSzPts val="1400"/>
              <a:buChar char="●"/>
            </a:pPr>
            <a:r>
              <a:rPr b="1" lang="en"/>
              <a:t>Slide 14: Argo float in the Tortugas Cyclonic Eddy. </a:t>
            </a:r>
            <a:r>
              <a:rPr lang="en"/>
              <a:t>All models cold and fresh.</a:t>
            </a:r>
            <a:endParaRPr/>
          </a:p>
          <a:p>
            <a:pPr indent="-317500" lvl="0" marL="457200" rtl="0" algn="l">
              <a:lnSpc>
                <a:spcPct val="115000"/>
              </a:lnSpc>
              <a:spcBef>
                <a:spcPts val="0"/>
              </a:spcBef>
              <a:spcAft>
                <a:spcPts val="0"/>
              </a:spcAft>
              <a:buSzPts val="1400"/>
              <a:buChar char="●"/>
            </a:pPr>
            <a:r>
              <a:rPr b="1" lang="en"/>
              <a:t>Slide 15: EMC RTOFS DA QC.</a:t>
            </a:r>
            <a:r>
              <a:rPr lang="en"/>
              <a:t> On April 21, the most recent data available for viewing, we see profiles of temperature and salinity from three gliders off West Florida and three Argo floats all being accepted for assimilation.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24"/>
          <p:cNvPicPr preferRelativeResize="0"/>
          <p:nvPr/>
        </p:nvPicPr>
        <p:blipFill>
          <a:blip r:embed="rId3">
            <a:alphaModFix/>
          </a:blip>
          <a:stretch>
            <a:fillRect/>
          </a:stretch>
        </p:blipFill>
        <p:spPr>
          <a:xfrm>
            <a:off x="152400" y="152400"/>
            <a:ext cx="8839199" cy="415491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5"/>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141" name="Google Shape;141;p25"/>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1200"/>
              </a:spcAft>
              <a:buNone/>
            </a:pPr>
            <a:r>
              <a:t/>
            </a:r>
            <a:endParaRPr/>
          </a:p>
        </p:txBody>
      </p:sp>
      <p:pic>
        <p:nvPicPr>
          <p:cNvPr id="142" name="Google Shape;142;p25"/>
          <p:cNvPicPr preferRelativeResize="0"/>
          <p:nvPr/>
        </p:nvPicPr>
        <p:blipFill>
          <a:blip r:embed="rId3">
            <a:alphaModFix/>
          </a:blip>
          <a:stretch>
            <a:fillRect/>
          </a:stretch>
        </p:blipFill>
        <p:spPr>
          <a:xfrm>
            <a:off x="0" y="422657"/>
            <a:ext cx="9144000" cy="429818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6"/>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148" name="Google Shape;148;p26"/>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1200"/>
              </a:spcAft>
              <a:buNone/>
            </a:pPr>
            <a:r>
              <a:t/>
            </a:r>
            <a:endParaRPr/>
          </a:p>
        </p:txBody>
      </p:sp>
      <p:pic>
        <p:nvPicPr>
          <p:cNvPr id="149" name="Google Shape;149;p26"/>
          <p:cNvPicPr preferRelativeResize="0"/>
          <p:nvPr/>
        </p:nvPicPr>
        <p:blipFill>
          <a:blip r:embed="rId3">
            <a:alphaModFix/>
          </a:blip>
          <a:stretch>
            <a:fillRect/>
          </a:stretch>
        </p:blipFill>
        <p:spPr>
          <a:xfrm>
            <a:off x="0" y="965006"/>
            <a:ext cx="9144002" cy="321348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7"/>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155" name="Google Shape;155;p27"/>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1200"/>
              </a:spcAft>
              <a:buNone/>
            </a:pPr>
            <a:r>
              <a:t/>
            </a:r>
            <a:endParaRPr/>
          </a:p>
        </p:txBody>
      </p:sp>
      <p:pic>
        <p:nvPicPr>
          <p:cNvPr id="156" name="Google Shape;156;p27"/>
          <p:cNvPicPr preferRelativeResize="0"/>
          <p:nvPr/>
        </p:nvPicPr>
        <p:blipFill>
          <a:blip r:embed="rId3">
            <a:alphaModFix/>
          </a:blip>
          <a:stretch>
            <a:fillRect/>
          </a:stretch>
        </p:blipFill>
        <p:spPr>
          <a:xfrm>
            <a:off x="0" y="964212"/>
            <a:ext cx="9143999" cy="3215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8" title="Screenshot 2025-04-24 at 8.57.20 AM.png"/>
          <p:cNvPicPr preferRelativeResize="0"/>
          <p:nvPr/>
        </p:nvPicPr>
        <p:blipFill>
          <a:blip r:embed="rId3">
            <a:alphaModFix/>
          </a:blip>
          <a:stretch>
            <a:fillRect/>
          </a:stretch>
        </p:blipFill>
        <p:spPr>
          <a:xfrm>
            <a:off x="4378324" y="54200"/>
            <a:ext cx="3052051" cy="2466816"/>
          </a:xfrm>
          <a:prstGeom prst="rect">
            <a:avLst/>
          </a:prstGeom>
          <a:noFill/>
          <a:ln>
            <a:noFill/>
          </a:ln>
        </p:spPr>
      </p:pic>
      <p:pic>
        <p:nvPicPr>
          <p:cNvPr id="162" name="Google Shape;162;p28" title="Screenshot 2025-04-24 at 8.57.36 AM.png"/>
          <p:cNvPicPr preferRelativeResize="0"/>
          <p:nvPr/>
        </p:nvPicPr>
        <p:blipFill>
          <a:blip r:embed="rId4">
            <a:alphaModFix/>
          </a:blip>
          <a:stretch>
            <a:fillRect/>
          </a:stretch>
        </p:blipFill>
        <p:spPr>
          <a:xfrm>
            <a:off x="183450" y="0"/>
            <a:ext cx="3052049" cy="2451202"/>
          </a:xfrm>
          <a:prstGeom prst="rect">
            <a:avLst/>
          </a:prstGeom>
          <a:noFill/>
          <a:ln>
            <a:noFill/>
          </a:ln>
        </p:spPr>
      </p:pic>
      <p:pic>
        <p:nvPicPr>
          <p:cNvPr id="163" name="Google Shape;163;p28" title="Screenshot 2025-04-24 at 8.58.30 AM.png"/>
          <p:cNvPicPr preferRelativeResize="0"/>
          <p:nvPr/>
        </p:nvPicPr>
        <p:blipFill>
          <a:blip r:embed="rId5">
            <a:alphaModFix/>
          </a:blip>
          <a:stretch>
            <a:fillRect/>
          </a:stretch>
        </p:blipFill>
        <p:spPr>
          <a:xfrm>
            <a:off x="4398351" y="2669161"/>
            <a:ext cx="3052051" cy="2449811"/>
          </a:xfrm>
          <a:prstGeom prst="rect">
            <a:avLst/>
          </a:prstGeom>
          <a:noFill/>
          <a:ln>
            <a:noFill/>
          </a:ln>
        </p:spPr>
      </p:pic>
      <p:pic>
        <p:nvPicPr>
          <p:cNvPr id="164" name="Google Shape;164;p28" title="Screenshot 2025-04-24 at 8.58.52 AM.png"/>
          <p:cNvPicPr preferRelativeResize="0"/>
          <p:nvPr/>
        </p:nvPicPr>
        <p:blipFill>
          <a:blip r:embed="rId6">
            <a:alphaModFix/>
          </a:blip>
          <a:stretch>
            <a:fillRect/>
          </a:stretch>
        </p:blipFill>
        <p:spPr>
          <a:xfrm>
            <a:off x="183450" y="2690975"/>
            <a:ext cx="3052049" cy="24525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