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524d67fa3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524d67fa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523f4003d1_0_1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523f4003d1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523f4003d1_0_1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523f4003d1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523f4003d1_0_2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523f4003d1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524feaef39_1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524feaef39_1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524feaef39_14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524feaef39_14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524feaef39_1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524feaef39_1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2.png"/><Relationship Id="rId5" Type="http://schemas.openxmlformats.org/officeDocument/2006/relationships/image" Target="../media/image10.png"/><Relationship Id="rId6"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11.png"/><Relationship Id="rId6" Type="http://schemas.openxmlformats.org/officeDocument/2006/relationships/image" Target="../media/image9.png"/><Relationship Id="rId7"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425075" y="-6"/>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Summary: 2025-04-17</a:t>
            </a:r>
            <a:endParaRPr/>
          </a:p>
        </p:txBody>
      </p:sp>
      <p:sp>
        <p:nvSpPr>
          <p:cNvPr id="61" name="Google Shape;61;p14"/>
          <p:cNvSpPr txBox="1"/>
          <p:nvPr>
            <p:ph idx="1" type="body"/>
          </p:nvPr>
        </p:nvSpPr>
        <p:spPr>
          <a:xfrm>
            <a:off x="-37650" y="843300"/>
            <a:ext cx="9144000" cy="4300200"/>
          </a:xfrm>
          <a:prstGeom prst="rect">
            <a:avLst/>
          </a:prstGeom>
        </p:spPr>
        <p:txBody>
          <a:bodyPr anchorCtr="0" anchor="t" bIns="34275" lIns="68575" spcFirstLastPara="1" rIns="68575" wrap="square" tIns="34275">
            <a:normAutofit fontScale="92500" lnSpcReduction="20000"/>
          </a:bodyPr>
          <a:lstStyle/>
          <a:p>
            <a:pPr indent="-310832" lvl="0" marL="457200" rtl="0" algn="l">
              <a:lnSpc>
                <a:spcPct val="115000"/>
              </a:lnSpc>
              <a:spcBef>
                <a:spcPts val="800"/>
              </a:spcBef>
              <a:spcAft>
                <a:spcPts val="0"/>
              </a:spcAft>
              <a:buSzPct val="77777"/>
              <a:buChar char="●"/>
            </a:pPr>
            <a:r>
              <a:rPr lang="en"/>
              <a:t>Top right map is the earliest common time (April 17, 00Z) near the start of each model run;   bottom right map is the latest common time near the end of each model run (April 23, 12Z).</a:t>
            </a:r>
            <a:endParaRPr/>
          </a:p>
          <a:p>
            <a:pPr indent="-310832" lvl="0" marL="457200" rtl="0" algn="l">
              <a:lnSpc>
                <a:spcPct val="115000"/>
              </a:lnSpc>
              <a:spcBef>
                <a:spcPts val="0"/>
              </a:spcBef>
              <a:spcAft>
                <a:spcPts val="0"/>
              </a:spcAft>
              <a:buSzPct val="77777"/>
              <a:buChar char="●"/>
            </a:pPr>
            <a:r>
              <a:rPr lang="en"/>
              <a:t>Map format expanded to include EEZ lines in blue, 100 m &amp; 1000 m isobaths as thin black dashed lines purposely left faint, and location of T &amp; S sections we plot on the left as the red line. Glider location at the time of the map is shown as triangles, with Rutgers as orange and TAMU as green.</a:t>
            </a:r>
            <a:endParaRPr/>
          </a:p>
          <a:p>
            <a:pPr indent="-310832" lvl="0" marL="457200" rtl="0" algn="l">
              <a:lnSpc>
                <a:spcPct val="115000"/>
              </a:lnSpc>
              <a:spcBef>
                <a:spcPts val="0"/>
              </a:spcBef>
              <a:spcAft>
                <a:spcPts val="0"/>
              </a:spcAft>
              <a:buSzPct val="77777"/>
              <a:buChar char="●"/>
            </a:pPr>
            <a:r>
              <a:rPr b="1" lang="en"/>
              <a:t>Slide 2: Navy ESPC</a:t>
            </a:r>
            <a:r>
              <a:rPr lang="en"/>
              <a:t> - Tortugas Cyclonic Eddy (CE) </a:t>
            </a:r>
            <a:r>
              <a:rPr lang="en"/>
              <a:t>is forecast to become more circular and stronger, Yucatan Escarpment CE forecast to weaken, large Loop Current Eddy (LCE) forecast to move more towards reattachment.  Half the Loop Current flows along Cuba, half around the LCE.</a:t>
            </a:r>
            <a:endParaRPr/>
          </a:p>
          <a:p>
            <a:pPr indent="-310832" lvl="0" marL="457200" rtl="0" algn="l">
              <a:lnSpc>
                <a:spcPct val="115000"/>
              </a:lnSpc>
              <a:spcBef>
                <a:spcPts val="0"/>
              </a:spcBef>
              <a:spcAft>
                <a:spcPts val="0"/>
              </a:spcAft>
              <a:buSzPct val="77777"/>
              <a:buChar char="●"/>
            </a:pPr>
            <a:r>
              <a:rPr b="1" lang="en"/>
              <a:t>Slide 3: NOAA RTOFS</a:t>
            </a:r>
            <a:r>
              <a:rPr lang="en"/>
              <a:t> - Yucatan CE and Tortugas CE look strongest in this model. Large LCE is also forecast to move closer to reattachment and the Yucatan CE weakens. Tortugas CE remains strong. LC similar to ESPC, half along Cuba, half around the LCE.</a:t>
            </a:r>
            <a:endParaRPr/>
          </a:p>
          <a:p>
            <a:pPr indent="-310832" lvl="0" marL="457200" rtl="0" algn="l">
              <a:lnSpc>
                <a:spcPct val="115000"/>
              </a:lnSpc>
              <a:spcBef>
                <a:spcPts val="0"/>
              </a:spcBef>
              <a:spcAft>
                <a:spcPts val="0"/>
              </a:spcAft>
              <a:buSzPct val="77777"/>
              <a:buChar char="●"/>
            </a:pPr>
            <a:r>
              <a:rPr b="1" lang="en"/>
              <a:t>Slide 4: European CMEMS</a:t>
            </a:r>
            <a:r>
              <a:rPr lang="en"/>
              <a:t> -  No Yucatan CE in CMEMS.  Loop Current remains in extended mode, fully flowing north from Yucatan and around the extended Loop Current.  Tortugas CE still strong.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pic>
        <p:nvPicPr>
          <p:cNvPr id="66" name="Google Shape;66;p15" title="gulf_of_mexico_2025-04-06T120000Z_currents-0m_cmems.png"/>
          <p:cNvPicPr preferRelativeResize="0"/>
          <p:nvPr/>
        </p:nvPicPr>
        <p:blipFill>
          <a:blip r:embed="rId3">
            <a:alphaModFix/>
          </a:blip>
          <a:stretch>
            <a:fillRect/>
          </a:stretch>
        </p:blipFill>
        <p:spPr>
          <a:xfrm>
            <a:off x="5884856" y="-30"/>
            <a:ext cx="2971874" cy="2507899"/>
          </a:xfrm>
          <a:prstGeom prst="rect">
            <a:avLst/>
          </a:prstGeom>
          <a:noFill/>
          <a:ln>
            <a:noFill/>
          </a:ln>
        </p:spPr>
      </p:pic>
      <p:pic>
        <p:nvPicPr>
          <p:cNvPr id="67" name="Google Shape;67;p15" title="tortugas_eddy_ts_2025-04-17T000000Z_ESPC.png"/>
          <p:cNvPicPr preferRelativeResize="0"/>
          <p:nvPr/>
        </p:nvPicPr>
        <p:blipFill rotWithShape="1">
          <a:blip r:embed="rId4">
            <a:alphaModFix/>
          </a:blip>
          <a:srcRect b="0" l="0" r="0" t="0"/>
          <a:stretch/>
        </p:blipFill>
        <p:spPr>
          <a:xfrm>
            <a:off x="0" y="0"/>
            <a:ext cx="5884861" cy="5143502"/>
          </a:xfrm>
          <a:prstGeom prst="rect">
            <a:avLst/>
          </a:prstGeom>
          <a:noFill/>
          <a:ln>
            <a:noFill/>
          </a:ln>
        </p:spPr>
      </p:pic>
      <p:pic>
        <p:nvPicPr>
          <p:cNvPr id="68" name="Google Shape;68;p15" title="gulf_of_mexico_2025-04-17T000000Z_currents-0m_espc.png"/>
          <p:cNvPicPr preferRelativeResize="0"/>
          <p:nvPr/>
        </p:nvPicPr>
        <p:blipFill rotWithShape="1">
          <a:blip r:embed="rId5">
            <a:alphaModFix/>
          </a:blip>
          <a:srcRect b="0" l="0" r="0" t="0"/>
          <a:stretch/>
        </p:blipFill>
        <p:spPr>
          <a:xfrm>
            <a:off x="5884856" y="-1"/>
            <a:ext cx="2971874" cy="2507870"/>
          </a:xfrm>
          <a:prstGeom prst="rect">
            <a:avLst/>
          </a:prstGeom>
          <a:noFill/>
          <a:ln>
            <a:noFill/>
          </a:ln>
        </p:spPr>
      </p:pic>
      <p:pic>
        <p:nvPicPr>
          <p:cNvPr id="69" name="Google Shape;69;p15" title="gulf_of_mexico_2025-04-23T120000Z_currents-0m_espc.png"/>
          <p:cNvPicPr preferRelativeResize="0"/>
          <p:nvPr/>
        </p:nvPicPr>
        <p:blipFill>
          <a:blip r:embed="rId6">
            <a:alphaModFix/>
          </a:blip>
          <a:stretch>
            <a:fillRect/>
          </a:stretch>
        </p:blipFill>
        <p:spPr>
          <a:xfrm>
            <a:off x="5884849" y="2507875"/>
            <a:ext cx="2971874" cy="250786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pic>
        <p:nvPicPr>
          <p:cNvPr id="74" name="Google Shape;74;p16" title="tortugas_eddy_ts_2025-04-17T000000Z_RTOFS.png"/>
          <p:cNvPicPr preferRelativeResize="0"/>
          <p:nvPr/>
        </p:nvPicPr>
        <p:blipFill rotWithShape="1">
          <a:blip r:embed="rId3">
            <a:alphaModFix/>
          </a:blip>
          <a:srcRect b="0" l="0" r="0" t="0"/>
          <a:stretch/>
        </p:blipFill>
        <p:spPr>
          <a:xfrm>
            <a:off x="0" y="0"/>
            <a:ext cx="5884861" cy="5143502"/>
          </a:xfrm>
          <a:prstGeom prst="rect">
            <a:avLst/>
          </a:prstGeom>
          <a:noFill/>
          <a:ln>
            <a:noFill/>
          </a:ln>
        </p:spPr>
      </p:pic>
      <p:pic>
        <p:nvPicPr>
          <p:cNvPr id="75" name="Google Shape;75;p16" title="gulf_of_mexico_2025-04-17T000000Z_currents-0m_rtofs.png"/>
          <p:cNvPicPr preferRelativeResize="0"/>
          <p:nvPr/>
        </p:nvPicPr>
        <p:blipFill rotWithShape="1">
          <a:blip r:embed="rId4">
            <a:alphaModFix/>
          </a:blip>
          <a:srcRect b="0" l="0" r="0" t="0"/>
          <a:stretch/>
        </p:blipFill>
        <p:spPr>
          <a:xfrm>
            <a:off x="5884856" y="0"/>
            <a:ext cx="2971874" cy="2507877"/>
          </a:xfrm>
          <a:prstGeom prst="rect">
            <a:avLst/>
          </a:prstGeom>
          <a:noFill/>
          <a:ln>
            <a:noFill/>
          </a:ln>
        </p:spPr>
      </p:pic>
      <p:pic>
        <p:nvPicPr>
          <p:cNvPr id="76" name="Google Shape;76;p16" title="gulf_of_mexico_2025-04-23T120000Z_currents-0m_rtofs.png"/>
          <p:cNvPicPr preferRelativeResize="0"/>
          <p:nvPr/>
        </p:nvPicPr>
        <p:blipFill rotWithShape="1">
          <a:blip r:embed="rId5">
            <a:alphaModFix/>
          </a:blip>
          <a:srcRect b="0" l="0" r="0" t="0"/>
          <a:stretch/>
        </p:blipFill>
        <p:spPr>
          <a:xfrm>
            <a:off x="5884849" y="2507875"/>
            <a:ext cx="2971874" cy="250786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pic>
        <p:nvPicPr>
          <p:cNvPr id="81" name="Google Shape;81;p17" title="tortugas_eddy_ts_2025-04-17T000000Z_CMEMS.png"/>
          <p:cNvPicPr preferRelativeResize="0"/>
          <p:nvPr/>
        </p:nvPicPr>
        <p:blipFill rotWithShape="1">
          <a:blip r:embed="rId3">
            <a:alphaModFix/>
          </a:blip>
          <a:srcRect b="0" l="0" r="0" t="0"/>
          <a:stretch/>
        </p:blipFill>
        <p:spPr>
          <a:xfrm>
            <a:off x="0" y="0"/>
            <a:ext cx="5884861" cy="5143502"/>
          </a:xfrm>
          <a:prstGeom prst="rect">
            <a:avLst/>
          </a:prstGeom>
          <a:noFill/>
          <a:ln>
            <a:noFill/>
          </a:ln>
        </p:spPr>
      </p:pic>
      <p:pic>
        <p:nvPicPr>
          <p:cNvPr id="82" name="Google Shape;82;p17" title="gulf_of_mexico_2025-04-06T120000Z_currents-0m_rtofs.png"/>
          <p:cNvPicPr preferRelativeResize="0"/>
          <p:nvPr/>
        </p:nvPicPr>
        <p:blipFill rotWithShape="1">
          <a:blip r:embed="rId4">
            <a:alphaModFix/>
          </a:blip>
          <a:srcRect b="0" l="0" r="0" t="0"/>
          <a:stretch/>
        </p:blipFill>
        <p:spPr>
          <a:xfrm>
            <a:off x="5884856" y="0"/>
            <a:ext cx="2971874" cy="2507877"/>
          </a:xfrm>
          <a:prstGeom prst="rect">
            <a:avLst/>
          </a:prstGeom>
          <a:noFill/>
          <a:ln>
            <a:noFill/>
          </a:ln>
        </p:spPr>
      </p:pic>
      <p:pic>
        <p:nvPicPr>
          <p:cNvPr id="83" name="Google Shape;83;p17" title="gulf_of_mexico_2025-04-16T000000Z_currents-0m_cmems.png"/>
          <p:cNvPicPr preferRelativeResize="0"/>
          <p:nvPr/>
        </p:nvPicPr>
        <p:blipFill rotWithShape="1">
          <a:blip r:embed="rId5">
            <a:alphaModFix/>
          </a:blip>
          <a:srcRect b="0" l="0" r="0" t="0"/>
          <a:stretch/>
        </p:blipFill>
        <p:spPr>
          <a:xfrm>
            <a:off x="5884856" y="-30"/>
            <a:ext cx="2971874" cy="2507899"/>
          </a:xfrm>
          <a:prstGeom prst="rect">
            <a:avLst/>
          </a:prstGeom>
          <a:noFill/>
          <a:ln>
            <a:noFill/>
          </a:ln>
        </p:spPr>
      </p:pic>
      <p:pic>
        <p:nvPicPr>
          <p:cNvPr id="84" name="Google Shape;84;p17" title="gulf_of_mexico_2025-04-17T000000Z_currents-0m_cmems.png"/>
          <p:cNvPicPr preferRelativeResize="0"/>
          <p:nvPr/>
        </p:nvPicPr>
        <p:blipFill rotWithShape="1">
          <a:blip r:embed="rId6">
            <a:alphaModFix/>
          </a:blip>
          <a:srcRect b="0" l="0" r="0" t="0"/>
          <a:stretch/>
        </p:blipFill>
        <p:spPr>
          <a:xfrm>
            <a:off x="5884856" y="-30"/>
            <a:ext cx="2971874" cy="2507899"/>
          </a:xfrm>
          <a:prstGeom prst="rect">
            <a:avLst/>
          </a:prstGeom>
          <a:noFill/>
          <a:ln>
            <a:noFill/>
          </a:ln>
        </p:spPr>
      </p:pic>
      <p:pic>
        <p:nvPicPr>
          <p:cNvPr id="85" name="Google Shape;85;p17" title="gulf_of_mexico_2025-04-23T120000Z_currents-0m_cmems.png"/>
          <p:cNvPicPr preferRelativeResize="0"/>
          <p:nvPr/>
        </p:nvPicPr>
        <p:blipFill rotWithShape="1">
          <a:blip r:embed="rId7">
            <a:alphaModFix/>
          </a:blip>
          <a:srcRect b="0" l="0" r="0" t="0"/>
          <a:stretch/>
        </p:blipFill>
        <p:spPr>
          <a:xfrm>
            <a:off x="5884849" y="2507875"/>
            <a:ext cx="2971874" cy="250786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id="90" name="Google Shape;90;p18"/>
          <p:cNvPicPr preferRelativeResize="0"/>
          <p:nvPr/>
        </p:nvPicPr>
        <p:blipFill>
          <a:blip r:embed="rId3">
            <a:alphaModFix/>
          </a:blip>
          <a:stretch>
            <a:fillRect/>
          </a:stretch>
        </p:blipFill>
        <p:spPr>
          <a:xfrm>
            <a:off x="152400" y="152400"/>
            <a:ext cx="8839199" cy="415491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9"/>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96" name="Google Shape;96;p19"/>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1200"/>
              </a:spcAft>
              <a:buNone/>
            </a:pPr>
            <a:r>
              <a:t/>
            </a:r>
            <a:endParaRPr/>
          </a:p>
        </p:txBody>
      </p:sp>
      <p:pic>
        <p:nvPicPr>
          <p:cNvPr id="97" name="Google Shape;97;p19"/>
          <p:cNvPicPr preferRelativeResize="0"/>
          <p:nvPr/>
        </p:nvPicPr>
        <p:blipFill>
          <a:blip r:embed="rId3">
            <a:alphaModFix/>
          </a:blip>
          <a:stretch>
            <a:fillRect/>
          </a:stretch>
        </p:blipFill>
        <p:spPr>
          <a:xfrm>
            <a:off x="31925" y="195657"/>
            <a:ext cx="9144000" cy="429818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0"/>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103" name="Google Shape;103;p20"/>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1200"/>
              </a:spcAft>
              <a:buNone/>
            </a:pPr>
            <a:r>
              <a:t/>
            </a:r>
            <a:endParaRPr/>
          </a:p>
        </p:txBody>
      </p:sp>
      <p:pic>
        <p:nvPicPr>
          <p:cNvPr id="104" name="Google Shape;104;p20"/>
          <p:cNvPicPr preferRelativeResize="0"/>
          <p:nvPr/>
        </p:nvPicPr>
        <p:blipFill>
          <a:blip r:embed="rId3">
            <a:alphaModFix/>
          </a:blip>
          <a:stretch>
            <a:fillRect/>
          </a:stretch>
        </p:blipFill>
        <p:spPr>
          <a:xfrm>
            <a:off x="0" y="194057"/>
            <a:ext cx="9144000" cy="429818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