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7" r:id="rId2"/>
    <p:sldId id="326" r:id="rId3"/>
    <p:sldId id="258" r:id="rId4"/>
    <p:sldId id="260" r:id="rId5"/>
    <p:sldId id="302" r:id="rId6"/>
    <p:sldId id="303" r:id="rId7"/>
    <p:sldId id="319" r:id="rId8"/>
    <p:sldId id="265" r:id="rId9"/>
    <p:sldId id="266" r:id="rId10"/>
    <p:sldId id="299" r:id="rId11"/>
    <p:sldId id="268" r:id="rId12"/>
    <p:sldId id="269" r:id="rId13"/>
    <p:sldId id="270" r:id="rId14"/>
    <p:sldId id="271" r:id="rId15"/>
    <p:sldId id="272" r:id="rId16"/>
    <p:sldId id="273" r:id="rId17"/>
    <p:sldId id="277" r:id="rId18"/>
    <p:sldId id="278" r:id="rId19"/>
    <p:sldId id="279" r:id="rId20"/>
    <p:sldId id="280" r:id="rId21"/>
    <p:sldId id="281" r:id="rId22"/>
    <p:sldId id="318" r:id="rId23"/>
    <p:sldId id="310" r:id="rId24"/>
    <p:sldId id="327" r:id="rId25"/>
    <p:sldId id="313" r:id="rId26"/>
    <p:sldId id="286" r:id="rId27"/>
    <p:sldId id="287" r:id="rId28"/>
    <p:sldId id="288" r:id="rId29"/>
    <p:sldId id="289" r:id="rId30"/>
    <p:sldId id="290" r:id="rId31"/>
    <p:sldId id="291" r:id="rId32"/>
    <p:sldId id="301" r:id="rId33"/>
    <p:sldId id="309" r:id="rId34"/>
    <p:sldId id="316" r:id="rId35"/>
    <p:sldId id="317" r:id="rId36"/>
    <p:sldId id="322" r:id="rId37"/>
    <p:sldId id="323" r:id="rId38"/>
    <p:sldId id="324" r:id="rId39"/>
    <p:sldId id="325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334" autoAdjust="0"/>
  </p:normalViewPr>
  <p:slideViewPr>
    <p:cSldViewPr snapToGrid="0" snapToObjects="1" showGuides="1">
      <p:cViewPr>
        <p:scale>
          <a:sx n="75" d="100"/>
          <a:sy n="75" d="100"/>
        </p:scale>
        <p:origin x="-2088" y="-112"/>
      </p:cViewPr>
      <p:guideLst>
        <p:guide orient="horz" pos="225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5256A0-F4B8-484F-B84E-3647A47A6579}" type="datetimeFigureOut">
              <a:rPr lang="en-US" smtClean="0"/>
              <a:t>9/27/16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83FD0-BA08-B544-8789-2283B1D6C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5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0555B2-F3BB-EE44-9F3F-7E63D22AA92C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Sediment – Pollutants, benthic habitat, coastal change, interpret historical sediment record for climate studies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Describe piloting strategy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383B5B-851B-EC45-9A66-80FE0935B06B}" type="slidenum">
              <a:rPr lang="en-US" sz="1200">
                <a:cs typeface="Geneva" charset="0"/>
              </a:rPr>
              <a:pPr eaLnBrk="1" hangingPunct="1"/>
              <a:t>11</a:t>
            </a:fld>
            <a:endParaRPr lang="en-US" sz="1200">
              <a:cs typeface="Geneva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36CDCD-AC6F-EB41-A5DC-302123A9399D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Need to update this with New Results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159D872-9FF8-5549-9896-AA0751068E5E}" type="slidenum">
              <a:rPr lang="en-US" sz="1200">
                <a:cs typeface="Geneva" charset="0"/>
              </a:rPr>
              <a:pPr eaLnBrk="1" hangingPunct="1"/>
              <a:t>17</a:t>
            </a:fld>
            <a:endParaRPr lang="en-US" sz="1200">
              <a:cs typeface="Geneva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Surface signal is likely bubbles (upward looking system)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3FD0-BA08-B544-8789-2283B1D6C55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76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work on calibration of acoustics</a:t>
            </a:r>
            <a:r>
              <a:rPr lang="en-US" baseline="0" dirty="0" smtClean="0"/>
              <a:t> for sediment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3FD0-BA08-B544-8789-2283B1D6C55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1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ONR and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GoMRI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3FD0-BA08-B544-8789-2283B1D6C55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834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3FD0-BA08-B544-8789-2283B1D6C55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24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ONR and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GoMRI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3FD0-BA08-B544-8789-2283B1D6C55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83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BCCE720-307D-3847-B10D-EEFEFBAA936B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3B2DAF-1F59-5543-8B10-0D715A05B99F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BASS sensor, ADCPS,</a:t>
            </a:r>
            <a:r>
              <a:rPr lang="en-US" baseline="0" dirty="0" smtClean="0"/>
              <a:t> Optical instruments, LISSTs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Very good at resolving</a:t>
            </a:r>
            <a:r>
              <a:rPr lang="en-US" baseline="0" dirty="0" smtClean="0"/>
              <a:t> wave bottom boundary layer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Provides high temporal resolution at a single location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Instrumental in developing one-</a:t>
            </a:r>
            <a:r>
              <a:rPr lang="en-US" baseline="0" dirty="0" err="1" smtClean="0"/>
              <a:t>dimenisional</a:t>
            </a:r>
            <a:r>
              <a:rPr lang="en-US" baseline="0" dirty="0" smtClean="0"/>
              <a:t> bottom boundary layer models coupled to Regional Ocean Modeling System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New technologies needed for regional model validation</a:t>
            </a:r>
            <a:endParaRPr lang="en-US" dirty="0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092862-7A20-9E47-8731-784E65DD0D43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</a:rPr>
              <a:t>Original plan as of October 20</a:t>
            </a:r>
            <a:r>
              <a:rPr lang="en-US" baseline="30000" dirty="0" smtClean="0">
                <a:solidFill>
                  <a:srgbClr val="000000"/>
                </a:solidFill>
              </a:rPr>
              <a:t>th</a:t>
            </a:r>
            <a:r>
              <a:rPr lang="en-US" dirty="0" smtClean="0">
                <a:solidFill>
                  <a:srgbClr val="000000"/>
                </a:solidFill>
              </a:rPr>
              <a:t> 2012: Deploy glider and transit across the shelf waiting for a storm…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3FD0-BA08-B544-8789-2283B1D6C55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68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3FD0-BA08-B544-8789-2283B1D6C55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750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Full</a:t>
            </a:r>
            <a:r>
              <a:rPr lang="en-US" baseline="0" dirty="0" smtClean="0"/>
              <a:t> shelf-wide figure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3FD0-BA08-B544-8789-2283B1D6C55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52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Full</a:t>
            </a:r>
            <a:r>
              <a:rPr lang="en-US" baseline="0" dirty="0" smtClean="0"/>
              <a:t> shelf-wide figure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3FD0-BA08-B544-8789-2283B1D6C55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5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one-dimensional bottom boundary layer models have been</a:t>
            </a:r>
            <a:r>
              <a:rPr lang="en-US" baseline="0" dirty="0" smtClean="0"/>
              <a:t> coupled to three-dimensional bottom boundary layer models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Specifically ROMS and the Coupled Ocean, Atmosphere, Wave, and Sediment Transport model (COAWST)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Primary validation is post storm surveys/and limited point measurements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Need for new technologies for regional in situ observations in storm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3FD0-BA08-B544-8789-2283B1D6C55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289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Identify what’s on the map and describe </a:t>
            </a:r>
            <a:r>
              <a:rPr lang="en-US" dirty="0"/>
              <a:t>Piloting strategy</a:t>
            </a: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056954-D00C-5840-BFA3-06BE05DAA08B}" type="slidenum">
              <a:rPr lang="en-US" sz="1200">
                <a:cs typeface="Geneva" charset="0"/>
              </a:rPr>
              <a:pPr eaLnBrk="1" hangingPunct="1"/>
              <a:t>37</a:t>
            </a:fld>
            <a:endParaRPr lang="en-US" sz="1200">
              <a:cs typeface="Geneva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Include 44009 comparisons? Not helpful</a:t>
            </a: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926ACF-7AE2-184E-BA68-FD02126B75E3}" type="slidenum">
              <a:rPr lang="en-US" sz="1200">
                <a:cs typeface="Geneva" charset="0"/>
              </a:rPr>
              <a:pPr eaLnBrk="1" hangingPunct="1"/>
              <a:t>39</a:t>
            </a:fld>
            <a:endParaRPr lang="en-US" sz="1200">
              <a:cs typeface="Geneva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One</a:t>
            </a:r>
            <a:r>
              <a:rPr lang="en-US" baseline="0" dirty="0" smtClean="0"/>
              <a:t> of the first studies to demonstrate this capability in gliders was Glenn et al. 2008</a:t>
            </a:r>
          </a:p>
          <a:p>
            <a:r>
              <a:rPr lang="en-US" baseline="0" dirty="0" smtClean="0"/>
              <a:t>- Here you see a Teledyne-Webb Slocum glider equipped with a </a:t>
            </a:r>
            <a:r>
              <a:rPr lang="en-US" baseline="0" dirty="0" err="1" smtClean="0"/>
              <a:t>Wetlabs</a:t>
            </a:r>
            <a:r>
              <a:rPr lang="en-US" baseline="0" dirty="0" smtClean="0"/>
              <a:t> BB3 Optical Backscatter </a:t>
            </a:r>
            <a:r>
              <a:rPr lang="en-US" baseline="0" dirty="0" err="1" smtClean="0"/>
              <a:t>sesnosr</a:t>
            </a: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96030C-B68F-DA4A-8490-6B941C6E9C92}" type="slidenum">
              <a:rPr lang="en-US" sz="1200">
                <a:cs typeface="Geneva" charset="0"/>
              </a:rPr>
              <a:pPr eaLnBrk="1" hangingPunct="1"/>
              <a:t>4</a:t>
            </a:fld>
            <a:endParaRPr lang="en-US" sz="1200">
              <a:cs typeface="Geneva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storms were sampled</a:t>
            </a:r>
            <a:r>
              <a:rPr lang="en-US" baseline="0" dirty="0" smtClean="0"/>
              <a:t> and presented in this study during </a:t>
            </a:r>
            <a:r>
              <a:rPr lang="en-US" baseline="0" dirty="0" err="1" smtClean="0"/>
              <a:t>unstratified</a:t>
            </a:r>
            <a:r>
              <a:rPr lang="en-US" baseline="0" dirty="0" smtClean="0"/>
              <a:t> and stratified conditions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Here you see Temperature and optical backscatter during a fall transition storm on the left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The water column is vertically well mixed and you can see full water column sediment resuspension from the bed to the surface at nearly 40 meters depth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 deployment on a similar line in Summer of 2004 shows the highly stratified continental shelf, and sediment </a:t>
            </a:r>
            <a:r>
              <a:rPr lang="en-US" baseline="0" dirty="0" err="1" smtClean="0"/>
              <a:t>resuspended</a:t>
            </a:r>
            <a:r>
              <a:rPr lang="en-US" baseline="0" dirty="0" smtClean="0"/>
              <a:t>, but limited by the stable thermocline (likely not visible from satellite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3FD0-BA08-B544-8789-2283B1D6C5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7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2009 during the first few months of my PhD we opportunistically had 4 gliders deployed on the NJ shelf for an OSSE experiment, when a </a:t>
            </a:r>
            <a:r>
              <a:rPr lang="en-US" baseline="0" dirty="0" err="1" smtClean="0"/>
              <a:t>hurriacane</a:t>
            </a:r>
            <a:r>
              <a:rPr lang="en-US" baseline="0" dirty="0" smtClean="0"/>
              <a:t> that transitioned into an extra-tropical cyclone came through the region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Two of these G1 Slocum gliders had optical backscatter pucks and we used them to investigate spatial variability in shelf-wide sediment resuspension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They showed differences of about an order-of-magnitude largely due to order 10 km &gt; differences in sediment meant grain size</a:t>
            </a:r>
            <a:endParaRPr lang="en-US" dirty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EC6B939-EEB9-CD45-8B12-017D1700713F}" type="slidenum">
              <a:rPr lang="en-US" sz="1200">
                <a:cs typeface="Geneva" charset="0"/>
              </a:rPr>
              <a:pPr eaLnBrk="1" hangingPunct="1"/>
              <a:t>6</a:t>
            </a:fld>
            <a:endParaRPr lang="en-US" sz="1200">
              <a:cs typeface="Geneva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</a:t>
            </a:r>
            <a:r>
              <a:rPr lang="en-US" baseline="0" dirty="0" smtClean="0"/>
              <a:t> these two studies we wanted to design a glider deployment specifically to compare with a realistic ROMS run with sediment  parameters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Added a Nortek </a:t>
            </a:r>
            <a:r>
              <a:rPr lang="en-US" baseline="0" dirty="0" err="1" smtClean="0"/>
              <a:t>Aquadopp</a:t>
            </a:r>
            <a:r>
              <a:rPr lang="en-US" baseline="0" dirty="0" smtClean="0"/>
              <a:t> Current Profiler to be able to estimate transport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Also add acoustic backscatter measurements in order to target both smaller grain size particles (with optics) and larger grain sizes with acoustics.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Glider we put together was the first version of a ‘storm glider’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583FD0-BA08-B544-8789-2283B1D6C5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81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Don’t get hung up!</a:t>
            </a:r>
          </a:p>
          <a:p>
            <a:endParaRPr 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D7F127-29F1-2242-98E5-7D089EFC3FF7}" type="slidenum">
              <a:rPr lang="en-US" sz="1200">
                <a:cs typeface="Geneva" charset="0"/>
              </a:rPr>
              <a:pPr eaLnBrk="1" hangingPunct="1"/>
              <a:t>8</a:t>
            </a:fld>
            <a:endParaRPr lang="en-US" sz="1200">
              <a:cs typeface="Geneva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Don’t get hung up!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F279B4E-EED8-714D-B2F3-B63AE75670BD}" type="slidenum">
              <a:rPr lang="en-US" sz="1200">
                <a:cs typeface="Geneva" charset="0"/>
              </a:rPr>
              <a:pPr eaLnBrk="1" hangingPunct="1"/>
              <a:t>9</a:t>
            </a:fld>
            <a:endParaRPr lang="en-US" sz="1200">
              <a:cs typeface="Geneva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80FC424-ECD2-6B49-ACEE-B0ABF58CF719}" type="slidenum">
              <a:rPr lang="en-US" sz="1200">
                <a:cs typeface="Geneva" charset="0"/>
              </a:rPr>
              <a:pPr eaLnBrk="1" hangingPunct="1"/>
              <a:t>10</a:t>
            </a:fld>
            <a:endParaRPr lang="en-US" sz="1200">
              <a:cs typeface="Geneva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53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6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7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6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46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9/27/16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3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9/27/16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1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9/27/16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3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9/27/16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3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9/27/16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/>
              <a:t>9/27/16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6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2861C-1F2F-FE41-AF0D-ABF6F1A271B6}" type="datetimeFigureOut">
              <a:rPr lang="en-US" smtClean="0"/>
              <a:t>9/27/16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AE00C-53DA-B644-B485-6C6A655744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U_banner_COOL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4" b="13345"/>
          <a:stretch/>
        </p:blipFill>
        <p:spPr>
          <a:xfrm>
            <a:off x="0" y="6237100"/>
            <a:ext cx="9144000" cy="6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3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png"/><Relationship Id="rId8" Type="http://schemas.openxmlformats.org/officeDocument/2006/relationships/image" Target="../media/image10.jpeg"/><Relationship Id="rId9" Type="http://schemas.openxmlformats.org/officeDocument/2006/relationships/image" Target="../media/image17.jpeg"/><Relationship Id="rId10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41.jpeg"/><Relationship Id="rId6" Type="http://schemas.openxmlformats.org/officeDocument/2006/relationships/image" Target="../media/image42.png"/><Relationship Id="rId7" Type="http://schemas.openxmlformats.org/officeDocument/2006/relationships/image" Target="../media/image36.png"/><Relationship Id="rId8" Type="http://schemas.openxmlformats.org/officeDocument/2006/relationships/image" Target="../media/image10.jpeg"/><Relationship Id="rId9" Type="http://schemas.openxmlformats.org/officeDocument/2006/relationships/image" Target="../media/image17.jpeg"/><Relationship Id="rId10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9.jpeg"/><Relationship Id="rId5" Type="http://schemas.openxmlformats.org/officeDocument/2006/relationships/image" Target="../media/image32.jpe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9.jpeg"/><Relationship Id="rId5" Type="http://schemas.openxmlformats.org/officeDocument/2006/relationships/image" Target="../media/image32.jpeg"/><Relationship Id="rId6" Type="http://schemas.openxmlformats.org/officeDocument/2006/relationships/image" Target="../media/image33.png"/><Relationship Id="rId7" Type="http://schemas.openxmlformats.org/officeDocument/2006/relationships/image" Target="../media/image43.emf"/><Relationship Id="rId8" Type="http://schemas.openxmlformats.org/officeDocument/2006/relationships/image" Target="../media/image4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0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hyperlink" Target="http://www.myroms.org/espresso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myroms.org/espress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 descr="googlehanna0906fclo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9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304800"/>
            <a:ext cx="8610600" cy="5334000"/>
          </a:xfrm>
          <a:solidFill>
            <a:schemeClr val="accent2">
              <a:lumMod val="20000"/>
              <a:lumOff val="80000"/>
              <a:alpha val="68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Sediment Transport in Hurricane Sandy: </a:t>
            </a:r>
            <a:b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Glider Observations and Regional Ocean Modeling</a:t>
            </a:r>
            <a:b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Travis 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Miles, Scott Glenn, Oscar </a:t>
            </a:r>
            <a: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Schofield, 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Josh Kohut </a:t>
            </a:r>
            <a: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and Greg </a:t>
            </a:r>
            <a:r>
              <a:rPr lang="en-US" sz="18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Seroka</a:t>
            </a: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>Rutgers </a:t>
            </a:r>
            <a:r>
              <a:rPr lang="en-US" sz="1800" dirty="0" smtClean="0">
                <a:latin typeface="Times New Roman"/>
                <a:cs typeface="Times New Roman"/>
              </a:rPr>
              <a:t>University</a:t>
            </a:r>
            <a:br>
              <a:rPr lang="en-US" sz="1800" dirty="0" smtClean="0">
                <a:latin typeface="Times New Roman"/>
                <a:cs typeface="Times New Roman"/>
              </a:rPr>
            </a:br>
            <a: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7</a:t>
            </a:r>
            <a:r>
              <a:rPr lang="en-US" sz="2800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th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EGO Conference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, </a:t>
            </a:r>
            <a:b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National Oceanography Centre,</a:t>
            </a:r>
            <a:b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Southampton, UK</a:t>
            </a:r>
            <a:b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September </a:t>
            </a:r>
            <a:r>
              <a:rPr lang="en-US" sz="2800" dirty="0" smtClean="0">
                <a:latin typeface="Times New Roman"/>
                <a:cs typeface="Times New Roman"/>
              </a:rPr>
              <a:t>2</a:t>
            </a:r>
            <a:r>
              <a:rPr lang="en-US" sz="2800" dirty="0">
                <a:latin typeface="Times New Roman"/>
                <a:cs typeface="Times New Roman"/>
              </a:rPr>
              <a:t>7</a:t>
            </a:r>
            <a:r>
              <a:rPr lang="en-US" sz="2800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th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, 2016</a:t>
            </a:r>
            <a:endParaRPr lang="en-US" sz="2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5597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Screen Shot 2012-11-13 at 9.59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2169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/>
              <a:t>First Warning for Hurricane Sandy:</a:t>
            </a:r>
          </a:p>
          <a:p>
            <a:pPr algn="ctr" eaLnBrk="1" hangingPunct="1"/>
            <a:r>
              <a:rPr lang="en-US" sz="3600"/>
              <a:t>Monday, Oct 22, 1-week prior to landfall</a:t>
            </a:r>
          </a:p>
        </p:txBody>
      </p:sp>
    </p:spTree>
    <p:extLst>
      <p:ext uri="{BB962C8B-B14F-4D97-AF65-F5344CB8AC3E}">
        <p14:creationId xmlns:p14="http://schemas.microsoft.com/office/powerpoint/2010/main" val="3685135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6"/>
          <p:cNvSpPr txBox="1">
            <a:spLocks noChangeArrowheads="1"/>
          </p:cNvSpPr>
          <p:nvPr/>
        </p:nvSpPr>
        <p:spPr bwMode="auto">
          <a:xfrm>
            <a:off x="5029200" y="152400"/>
            <a:ext cx="4114800" cy="2862263"/>
          </a:xfrm>
          <a:prstGeom prst="rect">
            <a:avLst/>
          </a:prstGeom>
          <a:solidFill>
            <a:srgbClr val="D1D1F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Times New Roman" charset="0"/>
                <a:cs typeface="Times New Roman" charset="0"/>
              </a:rPr>
              <a:t>RU23 Deployed on October 25</a:t>
            </a:r>
            <a:r>
              <a:rPr lang="en-US" sz="1800" baseline="30000">
                <a:latin typeface="Times New Roman" charset="0"/>
                <a:cs typeface="Times New Roman" charset="0"/>
              </a:rPr>
              <a:t>th</a:t>
            </a:r>
            <a:r>
              <a:rPr lang="en-US" sz="1800">
                <a:latin typeface="Times New Roman" charset="0"/>
                <a:cs typeface="Times New Roman" charset="0"/>
              </a:rPr>
              <a:t> </a:t>
            </a:r>
          </a:p>
          <a:p>
            <a:pPr eaLnBrk="1" hangingPunct="1"/>
            <a:endParaRPr lang="en-US" sz="1800">
              <a:latin typeface="Times New Roman" charset="0"/>
              <a:cs typeface="Times New Roman" charset="0"/>
            </a:endParaRPr>
          </a:p>
          <a:p>
            <a:pPr eaLnBrk="1" hangingPunct="1"/>
            <a:r>
              <a:rPr lang="en-US" sz="1800">
                <a:latin typeface="Times New Roman" charset="0"/>
                <a:cs typeface="Times New Roman" charset="0"/>
              </a:rPr>
              <a:t>Transited southeast along 40 meter isobath (southern flank of Hudson Shelf Valley)</a:t>
            </a:r>
          </a:p>
          <a:p>
            <a:pPr eaLnBrk="1" hangingPunct="1"/>
            <a:endParaRPr lang="en-US" sz="1800">
              <a:latin typeface="Times New Roman" charset="0"/>
              <a:cs typeface="Times New Roman" charset="0"/>
            </a:endParaRPr>
          </a:p>
          <a:p>
            <a:pPr eaLnBrk="1" hangingPunct="1"/>
            <a:r>
              <a:rPr lang="en-US" sz="1800">
                <a:latin typeface="Times New Roman" charset="0"/>
                <a:cs typeface="Times New Roman" charset="0"/>
              </a:rPr>
              <a:t>During storm advected southwestward.</a:t>
            </a:r>
          </a:p>
          <a:p>
            <a:pPr eaLnBrk="1" hangingPunct="1"/>
            <a:endParaRPr lang="en-US" sz="1800">
              <a:latin typeface="Times New Roman" charset="0"/>
              <a:cs typeface="Times New Roman" charset="0"/>
            </a:endParaRPr>
          </a:p>
          <a:p>
            <a:pPr eaLnBrk="1" hangingPunct="1"/>
            <a:r>
              <a:rPr lang="en-US" sz="1800">
                <a:latin typeface="Times New Roman" charset="0"/>
                <a:cs typeface="Times New Roman" charset="0"/>
              </a:rPr>
              <a:t>Within ~100 km of storm center NE quadrant (strongest winds/waves).</a:t>
            </a:r>
          </a:p>
          <a:p>
            <a:pPr eaLnBrk="1" hangingPunct="1"/>
            <a:endParaRPr lang="en-US" sz="1800">
              <a:latin typeface="Times New Roman" charset="0"/>
              <a:cs typeface="Times New Roman" charset="0"/>
            </a:endParaRPr>
          </a:p>
        </p:txBody>
      </p:sp>
      <p:pic>
        <p:nvPicPr>
          <p:cNvPr id="34818" name="Picture 7" descr="Sandy_JGR_fi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t="8212" r="42215" b="5376"/>
          <a:stretch>
            <a:fillRect/>
          </a:stretch>
        </p:blipFill>
        <p:spPr bwMode="auto">
          <a:xfrm>
            <a:off x="22225" y="381000"/>
            <a:ext cx="4867275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Rutgers Glider Sandy s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86100"/>
            <a:ext cx="40132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826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463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Box 6"/>
          <p:cNvSpPr txBox="1">
            <a:spLocks noChangeArrowheads="1"/>
          </p:cNvSpPr>
          <p:nvPr/>
        </p:nvSpPr>
        <p:spPr bwMode="auto">
          <a:xfrm>
            <a:off x="4953000" y="152400"/>
            <a:ext cx="4191000" cy="3292475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>
                <a:solidFill>
                  <a:srgbClr val="0000FF"/>
                </a:solidFill>
              </a:rPr>
              <a:t>Hurricane Sandy</a:t>
            </a:r>
          </a:p>
          <a:p>
            <a:pPr algn="ctr" eaLnBrk="1" hangingPunct="1"/>
            <a:r>
              <a:rPr lang="en-US">
                <a:solidFill>
                  <a:srgbClr val="0000FF"/>
                </a:solidFill>
              </a:rPr>
              <a:t>October 29, 2012</a:t>
            </a:r>
          </a:p>
          <a:p>
            <a:pPr algn="ctr" eaLnBrk="1" hangingPunct="1"/>
            <a:endParaRPr lang="en-US" sz="800">
              <a:solidFill>
                <a:srgbClr val="0000FF"/>
              </a:solidFill>
            </a:endParaRPr>
          </a:p>
          <a:p>
            <a:pPr algn="ctr" eaLnBrk="1" hangingPunct="1"/>
            <a:r>
              <a:rPr lang="en-US">
                <a:solidFill>
                  <a:srgbClr val="0000FF"/>
                </a:solidFill>
              </a:rPr>
              <a:t>NOAA/NHC Damage: </a:t>
            </a:r>
          </a:p>
          <a:p>
            <a:pPr algn="ctr" eaLnBrk="1" hangingPunct="1"/>
            <a:r>
              <a:rPr lang="en-US">
                <a:solidFill>
                  <a:srgbClr val="0000FF"/>
                </a:solidFill>
              </a:rPr>
              <a:t>#2 with &gt;$60 Billion.</a:t>
            </a:r>
          </a:p>
          <a:p>
            <a:pPr algn="ctr" eaLnBrk="1" hangingPunct="1"/>
            <a:endParaRPr lang="en-US">
              <a:solidFill>
                <a:srgbClr val="0000FF"/>
              </a:solidFill>
            </a:endParaRPr>
          </a:p>
          <a:p>
            <a:pPr algn="ctr" eaLnBrk="1" hangingPunct="1"/>
            <a:r>
              <a:rPr lang="en-US">
                <a:solidFill>
                  <a:srgbClr val="0000FF"/>
                </a:solidFill>
              </a:rPr>
              <a:t>Minimum pressure – 948 mb</a:t>
            </a:r>
          </a:p>
          <a:p>
            <a:pPr algn="ctr" eaLnBrk="1" hangingPunct="1"/>
            <a:r>
              <a:rPr lang="en-US">
                <a:solidFill>
                  <a:srgbClr val="0000FF"/>
                </a:solidFill>
              </a:rPr>
              <a:t>Storm surge over –14 ft. in NYC</a:t>
            </a:r>
          </a:p>
          <a:p>
            <a:pPr algn="ctr" eaLnBrk="1" hangingPunct="1"/>
            <a:endParaRPr lang="en-US" sz="8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538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sandy1027a_cone_codar_gli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3"/>
          <a:stretch>
            <a:fillRect/>
          </a:stretch>
        </p:blipFill>
        <p:spPr bwMode="auto">
          <a:xfrm>
            <a:off x="0" y="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2133600" y="0"/>
            <a:ext cx="6629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Superstorm Sandy: 2 Days Before Landfall</a:t>
            </a:r>
          </a:p>
        </p:txBody>
      </p:sp>
    </p:spTree>
    <p:extLst>
      <p:ext uri="{BB962C8B-B14F-4D97-AF65-F5344CB8AC3E}">
        <p14:creationId xmlns:p14="http://schemas.microsoft.com/office/powerpoint/2010/main" val="86523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sandy1028b_rad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2133600" y="0"/>
            <a:ext cx="6629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Superstorm Sandy: 1 Day Before Landfall</a:t>
            </a:r>
          </a:p>
        </p:txBody>
      </p:sp>
    </p:spTree>
    <p:extLst>
      <p:ext uri="{BB962C8B-B14F-4D97-AF65-F5344CB8AC3E}">
        <p14:creationId xmlns:p14="http://schemas.microsoft.com/office/powerpoint/2010/main" val="1014804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sandy1029c_MA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1828800" y="0"/>
            <a:ext cx="6629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Superstorm Sandy: Morning Before Landfall</a:t>
            </a:r>
          </a:p>
        </p:txBody>
      </p:sp>
    </p:spTree>
    <p:extLst>
      <p:ext uri="{BB962C8B-B14F-4D97-AF65-F5344CB8AC3E}">
        <p14:creationId xmlns:p14="http://schemas.microsoft.com/office/powerpoint/2010/main" val="363240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sandy1029f_landf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1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1828800" y="0"/>
            <a:ext cx="6629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b="1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Superstorm Sandy: Landfall (20:00 Local)</a:t>
            </a:r>
          </a:p>
        </p:txBody>
      </p:sp>
    </p:spTree>
    <p:extLst>
      <p:ext uri="{BB962C8B-B14F-4D97-AF65-F5344CB8AC3E}">
        <p14:creationId xmlns:p14="http://schemas.microsoft.com/office/powerpoint/2010/main" val="2944615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4" r="8565"/>
          <a:stretch>
            <a:fillRect/>
          </a:stretch>
        </p:blipFill>
        <p:spPr bwMode="auto">
          <a:xfrm>
            <a:off x="0" y="12699"/>
            <a:ext cx="5862486" cy="550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6"/>
          <p:cNvSpPr txBox="1">
            <a:spLocks noChangeArrowheads="1"/>
          </p:cNvSpPr>
          <p:nvPr/>
        </p:nvSpPr>
        <p:spPr bwMode="auto">
          <a:xfrm>
            <a:off x="6011332" y="533400"/>
            <a:ext cx="31326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Temperature, transitions from 2-layer to well-mixed on the 29</a:t>
            </a:r>
            <a:r>
              <a:rPr lang="en-US" sz="1800" baseline="30000" dirty="0"/>
              <a:t>th</a:t>
            </a:r>
            <a:r>
              <a:rPr lang="en-US" sz="1800" dirty="0"/>
              <a:t> at 06:00 GMT 18 </a:t>
            </a:r>
            <a:r>
              <a:rPr lang="en-US" sz="1800" dirty="0" err="1"/>
              <a:t>hrs</a:t>
            </a:r>
            <a:r>
              <a:rPr lang="en-US" sz="1800" dirty="0"/>
              <a:t> before landfall</a:t>
            </a:r>
          </a:p>
        </p:txBody>
      </p:sp>
      <p:sp>
        <p:nvSpPr>
          <p:cNvPr id="46083" name="TextBox 7"/>
          <p:cNvSpPr txBox="1">
            <a:spLocks noChangeArrowheads="1"/>
          </p:cNvSpPr>
          <p:nvPr/>
        </p:nvSpPr>
        <p:spPr bwMode="auto">
          <a:xfrm>
            <a:off x="6011332" y="2057400"/>
            <a:ext cx="313266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Strong one-layer flow just prior to landfall &gt; 1 m/s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Weak Two-layer flow while stratified: Onshore surface, offshore bottom ~0.3 m/s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66067" y="135467"/>
            <a:ext cx="0" cy="4766736"/>
          </a:xfrm>
          <a:prstGeom prst="line">
            <a:avLst/>
          </a:prstGeom>
          <a:ln w="317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085" name="Rectangle 1"/>
          <p:cNvSpPr>
            <a:spLocks noChangeArrowheads="1"/>
          </p:cNvSpPr>
          <p:nvPr/>
        </p:nvSpPr>
        <p:spPr bwMode="auto">
          <a:xfrm>
            <a:off x="152400" y="5715000"/>
            <a:ext cx="7600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Shear least-squares method: Visbeck et al. (2002) and Todd et al. (2011)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633135" y="135467"/>
            <a:ext cx="0" cy="4766736"/>
          </a:xfrm>
          <a:prstGeom prst="line">
            <a:avLst/>
          </a:prstGeom>
          <a:ln w="317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202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0"/>
          <a:stretch>
            <a:fillRect/>
          </a:stretch>
        </p:blipFill>
        <p:spPr bwMode="auto">
          <a:xfrm>
            <a:off x="-25400" y="-12700"/>
            <a:ext cx="5486400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extBox 4"/>
          <p:cNvSpPr txBox="1">
            <a:spLocks noChangeArrowheads="1"/>
          </p:cNvSpPr>
          <p:nvPr/>
        </p:nvSpPr>
        <p:spPr bwMode="auto">
          <a:xfrm>
            <a:off x="5715000" y="3810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ROMS 0.4 mm </a:t>
            </a:r>
            <a:r>
              <a:rPr lang="en-US" sz="1800" dirty="0" smtClean="0"/>
              <a:t>sediment</a:t>
            </a:r>
          </a:p>
          <a:p>
            <a:pPr algn="ctr" eaLnBrk="1" hangingPunct="1"/>
            <a:r>
              <a:rPr lang="en-US" sz="1800" dirty="0"/>
              <a:t>c</a:t>
            </a:r>
            <a:r>
              <a:rPr lang="en-US" sz="1800" dirty="0" smtClean="0"/>
              <a:t>oncentration</a:t>
            </a:r>
            <a:endParaRPr lang="en-US" sz="1800" dirty="0"/>
          </a:p>
        </p:txBody>
      </p:sp>
      <p:sp>
        <p:nvSpPr>
          <p:cNvPr id="47107" name="TextBox 5"/>
          <p:cNvSpPr txBox="1">
            <a:spLocks noChangeArrowheads="1"/>
          </p:cNvSpPr>
          <p:nvPr/>
        </p:nvSpPr>
        <p:spPr bwMode="auto">
          <a:xfrm>
            <a:off x="5715000" y="16002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ROMS 0.1 mm </a:t>
            </a:r>
            <a:r>
              <a:rPr lang="en-US" sz="1800" dirty="0" smtClean="0"/>
              <a:t>sediment</a:t>
            </a:r>
          </a:p>
          <a:p>
            <a:pPr algn="ctr" eaLnBrk="1" hangingPunct="1"/>
            <a:r>
              <a:rPr lang="en-US" sz="1800" dirty="0" smtClean="0"/>
              <a:t>concentration</a:t>
            </a:r>
            <a:endParaRPr lang="en-US" sz="1800" dirty="0"/>
          </a:p>
        </p:txBody>
      </p:sp>
      <p:sp>
        <p:nvSpPr>
          <p:cNvPr id="47108" name="TextBox 6"/>
          <p:cNvSpPr txBox="1">
            <a:spLocks noChangeArrowheads="1"/>
          </p:cNvSpPr>
          <p:nvPr/>
        </p:nvSpPr>
        <p:spPr bwMode="auto">
          <a:xfrm>
            <a:off x="5715000" y="28194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Acoustic </a:t>
            </a:r>
            <a:r>
              <a:rPr lang="en-US" sz="1800" dirty="0" smtClean="0"/>
              <a:t>Backscatter</a:t>
            </a:r>
          </a:p>
          <a:p>
            <a:pPr algn="ctr" eaLnBrk="1" hangingPunct="1"/>
            <a:r>
              <a:rPr lang="en-US" sz="1800" dirty="0" err="1" smtClean="0"/>
              <a:t>db</a:t>
            </a:r>
            <a:endParaRPr lang="en-US" sz="1800" dirty="0"/>
          </a:p>
        </p:txBody>
      </p:sp>
      <p:sp>
        <p:nvSpPr>
          <p:cNvPr id="47109" name="TextBox 7"/>
          <p:cNvSpPr txBox="1">
            <a:spLocks noChangeArrowheads="1"/>
          </p:cNvSpPr>
          <p:nvPr/>
        </p:nvSpPr>
        <p:spPr bwMode="auto">
          <a:xfrm>
            <a:off x="5715000" y="41910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Optical </a:t>
            </a:r>
            <a:r>
              <a:rPr lang="en-US" sz="1800" dirty="0" smtClean="0"/>
              <a:t>Backscatter</a:t>
            </a:r>
          </a:p>
          <a:p>
            <a:pPr algn="ctr" eaLnBrk="1" hangingPunct="1"/>
            <a:r>
              <a:rPr lang="en-US" sz="1800" dirty="0" smtClean="0"/>
              <a:t>1/m</a:t>
            </a:r>
            <a:endParaRPr lang="en-US" sz="1800" dirty="0"/>
          </a:p>
        </p:txBody>
      </p:sp>
      <p:sp>
        <p:nvSpPr>
          <p:cNvPr id="47110" name="TextBox 8"/>
          <p:cNvSpPr txBox="1">
            <a:spLocks noChangeArrowheads="1"/>
          </p:cNvSpPr>
          <p:nvPr/>
        </p:nvSpPr>
        <p:spPr bwMode="auto">
          <a:xfrm>
            <a:off x="5715000" y="51816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Chlorophyll </a:t>
            </a:r>
            <a:r>
              <a:rPr lang="en-US" sz="1800" dirty="0" smtClean="0"/>
              <a:t>Concentration</a:t>
            </a:r>
          </a:p>
          <a:p>
            <a:pPr algn="ctr" eaLnBrk="1" hangingPunct="1"/>
            <a:r>
              <a:rPr lang="en-US" sz="1800" dirty="0"/>
              <a:t>m</a:t>
            </a:r>
            <a:r>
              <a:rPr lang="en-US" sz="1800" dirty="0" smtClean="0"/>
              <a:t>g m</a:t>
            </a:r>
            <a:r>
              <a:rPr lang="en-US" sz="1800" baseline="30000" dirty="0" smtClean="0"/>
              <a:t>-3</a:t>
            </a:r>
            <a:endParaRPr lang="en-US" sz="1800" baseline="300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124200" y="152400"/>
            <a:ext cx="0" cy="571500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175940" y="152400"/>
            <a:ext cx="0" cy="571500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423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0"/>
          <a:stretch>
            <a:fillRect/>
          </a:stretch>
        </p:blipFill>
        <p:spPr bwMode="auto">
          <a:xfrm>
            <a:off x="-25400" y="-12700"/>
            <a:ext cx="5486400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3124200" y="152400"/>
            <a:ext cx="0" cy="571500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04800" y="2819400"/>
            <a:ext cx="990600" cy="838200"/>
          </a:xfrm>
          <a:prstGeom prst="ellipse">
            <a:avLst/>
          </a:prstGeom>
          <a:noFill/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4800" y="5105400"/>
            <a:ext cx="990600" cy="838200"/>
          </a:xfrm>
          <a:prstGeom prst="ellipse">
            <a:avLst/>
          </a:prstGeom>
          <a:noFill/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04800" y="3962400"/>
            <a:ext cx="990600" cy="838200"/>
          </a:xfrm>
          <a:prstGeom prst="ellipse">
            <a:avLst/>
          </a:prstGeom>
          <a:noFill/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5715000" y="3810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ROMS 0.4 mm </a:t>
            </a:r>
            <a:r>
              <a:rPr lang="en-US" sz="1800" dirty="0" smtClean="0"/>
              <a:t>sediment</a:t>
            </a:r>
          </a:p>
          <a:p>
            <a:pPr algn="ctr" eaLnBrk="1" hangingPunct="1"/>
            <a:r>
              <a:rPr lang="en-US" sz="1800" dirty="0"/>
              <a:t>c</a:t>
            </a:r>
            <a:r>
              <a:rPr lang="en-US" sz="1800" dirty="0" smtClean="0"/>
              <a:t>oncentration</a:t>
            </a:r>
            <a:endParaRPr lang="en-US" sz="1800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715000" y="16002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ROMS 0.1 mm </a:t>
            </a:r>
            <a:r>
              <a:rPr lang="en-US" sz="1800" dirty="0" smtClean="0"/>
              <a:t>sediment</a:t>
            </a:r>
          </a:p>
          <a:p>
            <a:pPr algn="ctr" eaLnBrk="1" hangingPunct="1"/>
            <a:r>
              <a:rPr lang="en-US" sz="1800" dirty="0" smtClean="0"/>
              <a:t>concentration</a:t>
            </a:r>
            <a:endParaRPr lang="en-US" sz="1800" dirty="0"/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5715000" y="28194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Acoustic </a:t>
            </a:r>
            <a:r>
              <a:rPr lang="en-US" sz="1800" dirty="0" smtClean="0"/>
              <a:t>Backscatter</a:t>
            </a:r>
          </a:p>
          <a:p>
            <a:pPr algn="ctr" eaLnBrk="1" hangingPunct="1"/>
            <a:r>
              <a:rPr lang="en-US" sz="1800" dirty="0" err="1" smtClean="0"/>
              <a:t>db</a:t>
            </a:r>
            <a:endParaRPr lang="en-US" sz="1800" dirty="0"/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5715000" y="41910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Optical </a:t>
            </a:r>
            <a:r>
              <a:rPr lang="en-US" sz="1800" dirty="0" smtClean="0"/>
              <a:t>Backscatter</a:t>
            </a:r>
          </a:p>
          <a:p>
            <a:pPr algn="ctr" eaLnBrk="1" hangingPunct="1"/>
            <a:r>
              <a:rPr lang="en-US" sz="1800" dirty="0" smtClean="0"/>
              <a:t>1/m</a:t>
            </a:r>
            <a:endParaRPr lang="en-US" sz="1800" dirty="0"/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5715000" y="51816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Chlorophyll </a:t>
            </a:r>
            <a:r>
              <a:rPr lang="en-US" sz="1800" dirty="0" smtClean="0"/>
              <a:t>Concentration</a:t>
            </a:r>
          </a:p>
          <a:p>
            <a:pPr algn="ctr" eaLnBrk="1" hangingPunct="1"/>
            <a:r>
              <a:rPr lang="en-US" sz="1800" dirty="0"/>
              <a:t>m</a:t>
            </a:r>
            <a:r>
              <a:rPr lang="en-US" sz="1800" dirty="0" smtClean="0"/>
              <a:t>g m</a:t>
            </a:r>
            <a:r>
              <a:rPr lang="en-US" sz="1800" baseline="30000" dirty="0" smtClean="0"/>
              <a:t>-3</a:t>
            </a:r>
            <a:endParaRPr lang="en-US" sz="1800" baseline="30000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2175940" y="152400"/>
            <a:ext cx="0" cy="571500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59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Key Storm Glider Reference </a:t>
            </a:r>
            <a:r>
              <a:rPr lang="en-US" sz="2800" b="1" dirty="0"/>
              <a:t>L</a:t>
            </a:r>
            <a:r>
              <a:rPr lang="en-US" sz="2800" b="1" dirty="0" smtClean="0"/>
              <a:t>ist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63600" y="558800"/>
            <a:ext cx="825500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Glenn, Jones, </a:t>
            </a:r>
            <a:r>
              <a:rPr lang="en-US" dirty="0" err="1" smtClean="0"/>
              <a:t>Twardowski</a:t>
            </a:r>
            <a:r>
              <a:rPr lang="en-US" dirty="0" smtClean="0"/>
              <a:t>, Bowers, </a:t>
            </a:r>
            <a:r>
              <a:rPr lang="en-US" dirty="0" err="1" smtClean="0"/>
              <a:t>Kerfoot</a:t>
            </a:r>
            <a:r>
              <a:rPr lang="en-US" dirty="0" smtClean="0"/>
              <a:t>, </a:t>
            </a:r>
            <a:r>
              <a:rPr lang="en-US" dirty="0" err="1" smtClean="0"/>
              <a:t>Kohut</a:t>
            </a:r>
            <a:r>
              <a:rPr lang="en-US" dirty="0" smtClean="0"/>
              <a:t>, Webb, Schofield, 2008. Glider observations of sediment </a:t>
            </a:r>
            <a:r>
              <a:rPr lang="en-US" dirty="0" err="1" smtClean="0"/>
              <a:t>resuspension</a:t>
            </a:r>
            <a:r>
              <a:rPr lang="en-US" dirty="0" smtClean="0"/>
              <a:t> in a Middle Atlantic Bight fall </a:t>
            </a:r>
            <a:r>
              <a:rPr lang="en-US" dirty="0"/>
              <a:t>t</a:t>
            </a:r>
            <a:r>
              <a:rPr lang="en-US" dirty="0" smtClean="0"/>
              <a:t>ransition storm. </a:t>
            </a:r>
            <a:r>
              <a:rPr lang="en-US" i="1" dirty="0" smtClean="0"/>
              <a:t>Limnology and Oceanography</a:t>
            </a:r>
            <a:r>
              <a:rPr lang="en-US" dirty="0" smtClean="0"/>
              <a:t> 53(5, Part 2): 2180-2196.</a:t>
            </a:r>
          </a:p>
          <a:p>
            <a:endParaRPr lang="en-US" dirty="0"/>
          </a:p>
          <a:p>
            <a:r>
              <a:rPr lang="en-US" dirty="0" smtClean="0"/>
              <a:t>Miles, Glenn, Schofield, </a:t>
            </a:r>
            <a:r>
              <a:rPr lang="en-US" dirty="0"/>
              <a:t>2013. Temporal and spatial variability in fall storm induced sediment </a:t>
            </a:r>
            <a:r>
              <a:rPr lang="en-US" dirty="0" err="1"/>
              <a:t>resuspension</a:t>
            </a:r>
            <a:r>
              <a:rPr lang="en-US" dirty="0"/>
              <a:t> on the Mid-Atlantic Bight. </a:t>
            </a:r>
            <a:r>
              <a:rPr lang="en-US" i="1" dirty="0"/>
              <a:t>Continental Shelf Research</a:t>
            </a:r>
            <a:r>
              <a:rPr lang="en-US" dirty="0"/>
              <a:t> 63, Supplement: S36-S49</a:t>
            </a:r>
            <a:r>
              <a:rPr lang="en-US" dirty="0" smtClean="0"/>
              <a:t>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Miles, </a:t>
            </a:r>
            <a:r>
              <a:rPr lang="en-US" dirty="0" err="1" smtClean="0">
                <a:solidFill>
                  <a:srgbClr val="FF0000"/>
                </a:solidFill>
              </a:rPr>
              <a:t>Seroka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Kohut</a:t>
            </a:r>
            <a:r>
              <a:rPr lang="en-US" dirty="0" smtClean="0">
                <a:solidFill>
                  <a:srgbClr val="FF0000"/>
                </a:solidFill>
              </a:rPr>
              <a:t>, Glenn, </a:t>
            </a:r>
            <a:r>
              <a:rPr lang="en-US" dirty="0">
                <a:solidFill>
                  <a:srgbClr val="FF0000"/>
                </a:solidFill>
              </a:rPr>
              <a:t>2015. Glider observations and modeling sediment transport in Hurricane Sandy. </a:t>
            </a:r>
            <a:r>
              <a:rPr lang="en-US" i="1" dirty="0">
                <a:solidFill>
                  <a:srgbClr val="FF0000"/>
                </a:solidFill>
              </a:rPr>
              <a:t>JGR Oceans</a:t>
            </a:r>
            <a:r>
              <a:rPr lang="en-US" dirty="0">
                <a:solidFill>
                  <a:srgbClr val="FF0000"/>
                </a:solidFill>
              </a:rPr>
              <a:t>, DOI:  10.1002/2014JC010474</a:t>
            </a:r>
          </a:p>
          <a:p>
            <a:r>
              <a:rPr lang="en-US" dirty="0"/>
              <a:t> </a:t>
            </a:r>
          </a:p>
          <a:p>
            <a:r>
              <a:rPr lang="en-US" dirty="0" smtClean="0"/>
              <a:t>Glenn, Miles</a:t>
            </a:r>
            <a:r>
              <a:rPr lang="en-US" dirty="0"/>
              <a:t>, </a:t>
            </a:r>
            <a:r>
              <a:rPr lang="en-US" dirty="0" err="1" smtClean="0"/>
              <a:t>Seroka</a:t>
            </a:r>
            <a:r>
              <a:rPr lang="en-US" dirty="0"/>
              <a:t>, </a:t>
            </a:r>
            <a:r>
              <a:rPr lang="en-US" dirty="0" err="1" smtClean="0"/>
              <a:t>Xu</a:t>
            </a:r>
            <a:r>
              <a:rPr lang="en-US" dirty="0"/>
              <a:t>, </a:t>
            </a:r>
            <a:r>
              <a:rPr lang="en-US" dirty="0" smtClean="0"/>
              <a:t>Forney</a:t>
            </a:r>
            <a:r>
              <a:rPr lang="en-US" dirty="0"/>
              <a:t>, </a:t>
            </a:r>
            <a:r>
              <a:rPr lang="en-US" dirty="0" smtClean="0"/>
              <a:t>Yu</a:t>
            </a:r>
            <a:r>
              <a:rPr lang="en-US" dirty="0"/>
              <a:t>, </a:t>
            </a:r>
            <a:r>
              <a:rPr lang="en-US" dirty="0" err="1" smtClean="0"/>
              <a:t>Roarty</a:t>
            </a:r>
            <a:r>
              <a:rPr lang="en-US" dirty="0"/>
              <a:t>, </a:t>
            </a:r>
            <a:r>
              <a:rPr lang="en-US" dirty="0" smtClean="0"/>
              <a:t>Schofield</a:t>
            </a:r>
            <a:r>
              <a:rPr lang="en-US" dirty="0"/>
              <a:t>, </a:t>
            </a:r>
            <a:r>
              <a:rPr lang="en-US" dirty="0" err="1" smtClean="0"/>
              <a:t>Kohut</a:t>
            </a:r>
            <a:r>
              <a:rPr lang="en-US" dirty="0"/>
              <a:t>, 2016. Stratified coastal ocean interactions with tropical storms, </a:t>
            </a:r>
            <a:r>
              <a:rPr lang="en-US" i="1" dirty="0"/>
              <a:t>Nature Communications, </a:t>
            </a:r>
            <a:r>
              <a:rPr lang="en-US" dirty="0"/>
              <a:t>DOI:10.1038/</a:t>
            </a:r>
            <a:r>
              <a:rPr lang="en-US" dirty="0" smtClean="0"/>
              <a:t>ncomms10887.</a:t>
            </a:r>
          </a:p>
          <a:p>
            <a:endParaRPr lang="en-US" dirty="0"/>
          </a:p>
          <a:p>
            <a:r>
              <a:rPr lang="en-US" dirty="0" err="1"/>
              <a:t>Seroka</a:t>
            </a:r>
            <a:r>
              <a:rPr lang="en-US" dirty="0"/>
              <a:t>, Miles, </a:t>
            </a:r>
            <a:r>
              <a:rPr lang="en-US" dirty="0" err="1"/>
              <a:t>Xu</a:t>
            </a:r>
            <a:r>
              <a:rPr lang="en-US" dirty="0"/>
              <a:t>, </a:t>
            </a:r>
            <a:r>
              <a:rPr lang="en-US" dirty="0" err="1"/>
              <a:t>Kohut</a:t>
            </a:r>
            <a:r>
              <a:rPr lang="en-US" dirty="0"/>
              <a:t>, Schofield &amp; Glenn, 2016. Hurricane Irene Sensitivity to Stratified Coastal Ocean Cooling, </a:t>
            </a:r>
            <a:r>
              <a:rPr lang="en-US" i="1" dirty="0"/>
              <a:t>Monthly Weather Review</a:t>
            </a:r>
            <a:r>
              <a:rPr lang="en-US" dirty="0"/>
              <a:t>, in press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err="1" smtClean="0"/>
              <a:t>Seroka</a:t>
            </a:r>
            <a:r>
              <a:rPr lang="en-US" dirty="0" smtClean="0"/>
              <a:t>, Rutgers Ph.D. Thesis </a:t>
            </a:r>
            <a:r>
              <a:rPr lang="en-US" dirty="0"/>
              <a:t>Chapter 3</a:t>
            </a:r>
            <a:r>
              <a:rPr lang="en-US" dirty="0" smtClean="0"/>
              <a:t>, 2016.  To be submitted to </a:t>
            </a:r>
            <a:r>
              <a:rPr lang="en-US" i="1" dirty="0" smtClean="0"/>
              <a:t>JGR </a:t>
            </a:r>
            <a:r>
              <a:rPr lang="en-US" i="1" dirty="0"/>
              <a:t>Oceans Special Issue on </a:t>
            </a:r>
            <a:r>
              <a:rPr lang="en-US" i="1" dirty="0" smtClean="0"/>
              <a:t>Tropical </a:t>
            </a:r>
            <a:r>
              <a:rPr lang="en-US" i="1" dirty="0"/>
              <a:t>C</a:t>
            </a:r>
            <a:r>
              <a:rPr lang="en-US" i="1" dirty="0" smtClean="0"/>
              <a:t>yclones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546100" y="4572000"/>
            <a:ext cx="1929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Air-Sea Interface</a:t>
            </a:r>
            <a:endParaRPr lang="en-US" dirty="0"/>
          </a:p>
        </p:txBody>
      </p:sp>
      <p:sp>
        <p:nvSpPr>
          <p:cNvPr id="7" name="Left Brace 6"/>
          <p:cNvSpPr/>
          <p:nvPr/>
        </p:nvSpPr>
        <p:spPr>
          <a:xfrm>
            <a:off x="660400" y="3708400"/>
            <a:ext cx="165100" cy="23241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-724333" y="1841500"/>
            <a:ext cx="2184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Sea-Bottom Interface</a:t>
            </a:r>
            <a:endParaRPr lang="en-US" dirty="0"/>
          </a:p>
        </p:txBody>
      </p:sp>
      <p:sp>
        <p:nvSpPr>
          <p:cNvPr id="10" name="Left Brace 9"/>
          <p:cNvSpPr/>
          <p:nvPr/>
        </p:nvSpPr>
        <p:spPr>
          <a:xfrm>
            <a:off x="647700" y="812800"/>
            <a:ext cx="165100" cy="23241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94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0"/>
          <a:stretch>
            <a:fillRect/>
          </a:stretch>
        </p:blipFill>
        <p:spPr bwMode="auto">
          <a:xfrm>
            <a:off x="-25400" y="-12700"/>
            <a:ext cx="5486400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3124200" y="152400"/>
            <a:ext cx="0" cy="571500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362200" y="2590800"/>
            <a:ext cx="990600" cy="838200"/>
          </a:xfrm>
          <a:prstGeom prst="ellipse">
            <a:avLst/>
          </a:prstGeom>
          <a:noFill/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62200" y="152400"/>
            <a:ext cx="990600" cy="838200"/>
          </a:xfrm>
          <a:prstGeom prst="ellipse">
            <a:avLst/>
          </a:prstGeom>
          <a:noFill/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5715000" y="3810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ROMS 0.4 mm </a:t>
            </a:r>
            <a:r>
              <a:rPr lang="en-US" sz="1800" dirty="0" smtClean="0">
                <a:solidFill>
                  <a:srgbClr val="FF0000"/>
                </a:solidFill>
              </a:rPr>
              <a:t>sediment</a:t>
            </a:r>
          </a:p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c</a:t>
            </a:r>
            <a:r>
              <a:rPr lang="en-US" sz="1800" dirty="0" smtClean="0">
                <a:solidFill>
                  <a:srgbClr val="FF0000"/>
                </a:solidFill>
              </a:rPr>
              <a:t>oncentration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5715000" y="16002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ROMS 0.1 mm </a:t>
            </a:r>
            <a:r>
              <a:rPr lang="en-US" sz="1800" dirty="0" smtClean="0"/>
              <a:t>sediment</a:t>
            </a:r>
          </a:p>
          <a:p>
            <a:pPr algn="ctr" eaLnBrk="1" hangingPunct="1"/>
            <a:r>
              <a:rPr lang="en-US" sz="1800" dirty="0" smtClean="0"/>
              <a:t>concentration</a:t>
            </a:r>
            <a:endParaRPr lang="en-US" sz="1800" dirty="0"/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5715000" y="28194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Acoustic </a:t>
            </a:r>
            <a:r>
              <a:rPr lang="en-US" sz="1800" dirty="0" smtClean="0">
                <a:solidFill>
                  <a:srgbClr val="FF0000"/>
                </a:solidFill>
              </a:rPr>
              <a:t>Backscatter</a:t>
            </a:r>
          </a:p>
          <a:p>
            <a:pPr algn="ctr" eaLnBrk="1" hangingPunct="1"/>
            <a:r>
              <a:rPr lang="en-US" sz="1800" dirty="0" err="1" smtClean="0">
                <a:solidFill>
                  <a:srgbClr val="FF0000"/>
                </a:solidFill>
              </a:rPr>
              <a:t>db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5715000" y="41910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Optical </a:t>
            </a:r>
            <a:r>
              <a:rPr lang="en-US" sz="1800" dirty="0" smtClean="0"/>
              <a:t>Backscatter</a:t>
            </a:r>
          </a:p>
          <a:p>
            <a:pPr algn="ctr" eaLnBrk="1" hangingPunct="1"/>
            <a:r>
              <a:rPr lang="en-US" sz="1800" dirty="0" smtClean="0"/>
              <a:t>1/m</a:t>
            </a:r>
            <a:endParaRPr lang="en-US" sz="1800" dirty="0"/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5715000" y="51816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Chlorophyll </a:t>
            </a:r>
            <a:r>
              <a:rPr lang="en-US" sz="1800" dirty="0" smtClean="0"/>
              <a:t>Concentration</a:t>
            </a:r>
          </a:p>
          <a:p>
            <a:pPr algn="ctr" eaLnBrk="1" hangingPunct="1"/>
            <a:r>
              <a:rPr lang="en-US" sz="1800" dirty="0"/>
              <a:t>m</a:t>
            </a:r>
            <a:r>
              <a:rPr lang="en-US" sz="1800" dirty="0" smtClean="0"/>
              <a:t>g m</a:t>
            </a:r>
            <a:r>
              <a:rPr lang="en-US" sz="1800" baseline="30000" dirty="0" smtClean="0"/>
              <a:t>-3</a:t>
            </a:r>
            <a:endParaRPr lang="en-US" sz="1800" baseline="300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175940" y="152400"/>
            <a:ext cx="0" cy="571500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905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40"/>
          <a:stretch>
            <a:fillRect/>
          </a:stretch>
        </p:blipFill>
        <p:spPr bwMode="auto">
          <a:xfrm>
            <a:off x="-25400" y="-12700"/>
            <a:ext cx="5486400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3124200" y="152400"/>
            <a:ext cx="0" cy="571500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362200" y="3733800"/>
            <a:ext cx="2057400" cy="838200"/>
          </a:xfrm>
          <a:prstGeom prst="ellipse">
            <a:avLst/>
          </a:prstGeom>
          <a:noFill/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62200" y="1295400"/>
            <a:ext cx="2057400" cy="838200"/>
          </a:xfrm>
          <a:prstGeom prst="ellipse">
            <a:avLst/>
          </a:prstGeom>
          <a:noFill/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5715000" y="3810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ROMS 0.4 mm </a:t>
            </a:r>
            <a:r>
              <a:rPr lang="en-US" sz="1800" dirty="0" smtClean="0"/>
              <a:t>sediment</a:t>
            </a:r>
          </a:p>
          <a:p>
            <a:pPr algn="ctr" eaLnBrk="1" hangingPunct="1"/>
            <a:r>
              <a:rPr lang="en-US" sz="1800" dirty="0"/>
              <a:t>c</a:t>
            </a:r>
            <a:r>
              <a:rPr lang="en-US" sz="1800" dirty="0" smtClean="0"/>
              <a:t>oncentration</a:t>
            </a:r>
            <a:endParaRPr lang="en-US" sz="1800" dirty="0"/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5715000" y="16002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ROMS 0.1 mm </a:t>
            </a:r>
            <a:r>
              <a:rPr lang="en-US" sz="1800" dirty="0" smtClean="0">
                <a:solidFill>
                  <a:srgbClr val="FF0000"/>
                </a:solidFill>
              </a:rPr>
              <a:t>sediment</a:t>
            </a:r>
          </a:p>
          <a:p>
            <a:pPr algn="ctr" eaLnBrk="1" hangingPunct="1"/>
            <a:r>
              <a:rPr lang="en-US" sz="1800" dirty="0" smtClean="0">
                <a:solidFill>
                  <a:srgbClr val="FF0000"/>
                </a:solidFill>
              </a:rPr>
              <a:t>concentration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5715000" y="28194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Acoustic </a:t>
            </a:r>
            <a:r>
              <a:rPr lang="en-US" sz="1800" dirty="0" smtClean="0"/>
              <a:t>Backscatter</a:t>
            </a:r>
          </a:p>
          <a:p>
            <a:pPr algn="ctr" eaLnBrk="1" hangingPunct="1"/>
            <a:r>
              <a:rPr lang="en-US" sz="1800" dirty="0" err="1" smtClean="0"/>
              <a:t>db</a:t>
            </a:r>
            <a:endParaRPr lang="en-US" sz="1800" dirty="0"/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5715000" y="41910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Optical </a:t>
            </a:r>
            <a:r>
              <a:rPr lang="en-US" sz="1800" dirty="0" smtClean="0">
                <a:solidFill>
                  <a:srgbClr val="FF0000"/>
                </a:solidFill>
              </a:rPr>
              <a:t>Backscatter</a:t>
            </a:r>
          </a:p>
          <a:p>
            <a:pPr algn="ctr" eaLnBrk="1" hangingPunct="1"/>
            <a:r>
              <a:rPr lang="en-US" sz="1800" dirty="0" smtClean="0">
                <a:solidFill>
                  <a:srgbClr val="FF0000"/>
                </a:solidFill>
              </a:rPr>
              <a:t>1/m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5715000" y="5181600"/>
            <a:ext cx="327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Chlorophyll </a:t>
            </a:r>
            <a:r>
              <a:rPr lang="en-US" sz="1800" dirty="0" smtClean="0"/>
              <a:t>Concentration</a:t>
            </a:r>
          </a:p>
          <a:p>
            <a:pPr algn="ctr" eaLnBrk="1" hangingPunct="1"/>
            <a:r>
              <a:rPr lang="en-US" sz="1800" dirty="0"/>
              <a:t>m</a:t>
            </a:r>
            <a:r>
              <a:rPr lang="en-US" sz="1800" dirty="0" smtClean="0"/>
              <a:t>g m</a:t>
            </a:r>
            <a:r>
              <a:rPr lang="en-US" sz="1800" baseline="30000" dirty="0" smtClean="0"/>
              <a:t>-3</a:t>
            </a:r>
            <a:endParaRPr lang="en-US" sz="1800" baseline="300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175940" y="152400"/>
            <a:ext cx="0" cy="571500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700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ndy_JGR_Fig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50" y="-1"/>
            <a:ext cx="6662250" cy="621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08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8" descr="Logo_butt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092718"/>
            <a:ext cx="1456266" cy="145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961" y="811587"/>
            <a:ext cx="2202561" cy="49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Storm Glider Development</a:t>
            </a:r>
            <a:endParaRPr lang="en-US" sz="2400" dirty="0"/>
          </a:p>
        </p:txBody>
      </p:sp>
      <p:pic>
        <p:nvPicPr>
          <p:cNvPr id="13" name="Picture 8" descr="2014-10-05 11.27.57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9" b="5693"/>
          <a:stretch/>
        </p:blipFill>
        <p:spPr bwMode="auto">
          <a:xfrm>
            <a:off x="3266081" y="811587"/>
            <a:ext cx="2597091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IMG_081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9" y="2510368"/>
            <a:ext cx="3122112" cy="234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-1" y="806825"/>
            <a:ext cx="3418476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b="1" u="sng" dirty="0">
                <a:latin typeface="Calibri"/>
                <a:cs typeface="Calibri"/>
              </a:rPr>
              <a:t>Storm Glider (v1)</a:t>
            </a:r>
          </a:p>
          <a:p>
            <a:pPr eaLnBrk="1" hangingPunct="1"/>
            <a:r>
              <a:rPr lang="en-US" sz="1800" b="1" dirty="0" smtClean="0">
                <a:latin typeface="Calibri"/>
                <a:cs typeface="Calibri"/>
              </a:rPr>
              <a:t>Seabird Conductivity Temperature Depth (CTD), </a:t>
            </a:r>
            <a:r>
              <a:rPr lang="en-US" sz="1800" b="1" dirty="0" err="1" smtClean="0">
                <a:latin typeface="Calibri"/>
                <a:cs typeface="Calibri"/>
              </a:rPr>
              <a:t>Wetlabs</a:t>
            </a:r>
            <a:r>
              <a:rPr lang="en-US" sz="1800" b="1" dirty="0" smtClean="0">
                <a:latin typeface="Calibri"/>
                <a:cs typeface="Calibri"/>
              </a:rPr>
              <a:t> </a:t>
            </a:r>
            <a:r>
              <a:rPr lang="en-US" sz="1800" b="1" dirty="0" err="1" smtClean="0">
                <a:latin typeface="Calibri"/>
                <a:cs typeface="Calibri"/>
              </a:rPr>
              <a:t>ECOpuck</a:t>
            </a:r>
            <a:r>
              <a:rPr lang="en-US" sz="1800" b="1" dirty="0">
                <a:latin typeface="Calibri"/>
                <a:cs typeface="Calibri"/>
              </a:rPr>
              <a:t>,</a:t>
            </a:r>
            <a:r>
              <a:rPr lang="en-US" sz="1800" b="1" dirty="0" smtClean="0">
                <a:latin typeface="Calibri"/>
                <a:cs typeface="Calibri"/>
              </a:rPr>
              <a:t> </a:t>
            </a:r>
            <a:r>
              <a:rPr lang="en-US" sz="1800" b="1" dirty="0" err="1" smtClean="0">
                <a:latin typeface="Calibri"/>
                <a:cs typeface="Calibri"/>
              </a:rPr>
              <a:t>Aandera</a:t>
            </a:r>
            <a:r>
              <a:rPr lang="en-US" sz="1800" b="1" dirty="0" smtClean="0">
                <a:latin typeface="Calibri"/>
                <a:cs typeface="Calibri"/>
              </a:rPr>
              <a:t> </a:t>
            </a:r>
            <a:r>
              <a:rPr lang="en-US" sz="1800" b="1" dirty="0" err="1" smtClean="0">
                <a:latin typeface="Calibri"/>
                <a:cs typeface="Calibri"/>
              </a:rPr>
              <a:t>Optode</a:t>
            </a:r>
            <a:r>
              <a:rPr lang="en-US" sz="1800" b="1" dirty="0" smtClean="0">
                <a:latin typeface="Calibri"/>
                <a:cs typeface="Calibri"/>
              </a:rPr>
              <a:t>, Nortek </a:t>
            </a:r>
            <a:r>
              <a:rPr lang="en-US" sz="1800" b="1" dirty="0" err="1" smtClean="0">
                <a:latin typeface="Calibri"/>
                <a:cs typeface="Calibri"/>
              </a:rPr>
              <a:t>Aquadopp</a:t>
            </a:r>
            <a:r>
              <a:rPr lang="en-US" sz="1800" b="1" dirty="0" smtClean="0">
                <a:latin typeface="Calibri"/>
                <a:cs typeface="Calibri"/>
              </a:rPr>
              <a:t>, Accelerometer.</a:t>
            </a:r>
            <a:endParaRPr lang="en-US" sz="1800" b="1" dirty="0">
              <a:latin typeface="Calibri"/>
              <a:cs typeface="Calibri"/>
            </a:endParaRPr>
          </a:p>
        </p:txBody>
      </p:sp>
      <p:pic>
        <p:nvPicPr>
          <p:cNvPr id="19" name="Picture 15" descr="NOA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453" y="1512398"/>
            <a:ext cx="1416926" cy="141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6081" y="3092825"/>
            <a:ext cx="24081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Storm Glider (v2)</a:t>
            </a:r>
          </a:p>
          <a:p>
            <a:r>
              <a:rPr lang="en-US" b="1" dirty="0" smtClean="0"/>
              <a:t>Integrated Nortek AD2CP, development integrated LISST-200X, thruster G2.</a:t>
            </a:r>
            <a:endParaRPr lang="en-US" b="1" dirty="0"/>
          </a:p>
        </p:txBody>
      </p:sp>
      <p:grpSp>
        <p:nvGrpSpPr>
          <p:cNvPr id="20" name="Group 14"/>
          <p:cNvGrpSpPr>
            <a:grpSpLocks/>
          </p:cNvGrpSpPr>
          <p:nvPr/>
        </p:nvGrpSpPr>
        <p:grpSpPr bwMode="auto">
          <a:xfrm>
            <a:off x="40189" y="4818395"/>
            <a:ext cx="3122112" cy="1463874"/>
            <a:chOff x="152400" y="5105400"/>
            <a:chExt cx="1912938" cy="993775"/>
          </a:xfrm>
        </p:grpSpPr>
        <p:pic>
          <p:nvPicPr>
            <p:cNvPr id="21" name="Picture 14" descr="sensor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3" b="13297"/>
            <a:stretch>
              <a:fillRect/>
            </a:stretch>
          </p:blipFill>
          <p:spPr bwMode="auto">
            <a:xfrm>
              <a:off x="152400" y="5105400"/>
              <a:ext cx="1447800" cy="993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sensor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02" r="24124"/>
            <a:stretch>
              <a:fillRect/>
            </a:stretch>
          </p:blipFill>
          <p:spPr bwMode="auto">
            <a:xfrm>
              <a:off x="1600200" y="5105400"/>
              <a:ext cx="465138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21" descr="sensor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172" y="811587"/>
            <a:ext cx="754481" cy="21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3900" y="4471543"/>
            <a:ext cx="2916238" cy="17557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80138" y="4471543"/>
            <a:ext cx="2745384" cy="1833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42667" y="3194843"/>
            <a:ext cx="2201333" cy="100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1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2D2D8A"/>
                </a:solidFill>
                <a:latin typeface="Arial" charset="0"/>
              </a:rPr>
              <a:t>Summary/Conclusions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4936066"/>
          </a:xfrm>
        </p:spPr>
        <p:txBody>
          <a:bodyPr>
            <a:normAutofit/>
          </a:bodyPr>
          <a:lstStyle/>
          <a:p>
            <a:pPr marL="457200" indent="-457200"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Model and glider show full water-column sediment resuspension as Sandy made landfall.</a:t>
            </a:r>
          </a:p>
          <a:p>
            <a:pPr marL="457200" indent="-457200">
              <a:buFontTx/>
              <a:buNone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ROMS reasonably captures the timing and direction of sediment transport.</a:t>
            </a:r>
          </a:p>
          <a:p>
            <a:pPr marL="457200" lvl="1" indent="0">
              <a:buFontTx/>
              <a:buNone/>
            </a:pPr>
            <a:endParaRPr lang="en-US" sz="2400" dirty="0">
              <a:solidFill>
                <a:srgbClr val="000000"/>
              </a:solidFill>
              <a:latin typeface="Arial" charset="0"/>
              <a:ea typeface="Geneva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Gliders may be 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essential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tools to 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supplement traditional sampling methods for 3D model validation, particularly in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large data-limited storm events.</a:t>
            </a:r>
          </a:p>
          <a:p>
            <a:pPr marL="457200" indent="-457200">
              <a:buFontTx/>
              <a:buAutoNum type="arabicPeriod"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New sensors and calibration techniques are critical for quantitative calibration of regional sediment sampling.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863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9144000" cy="806824"/>
          </a:xfrm>
          <a:prstGeom prst="rect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723153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Storm Glider Development</a:t>
            </a:r>
            <a:endParaRPr lang="en-US" sz="2400" dirty="0"/>
          </a:p>
        </p:txBody>
      </p:sp>
      <p:pic>
        <p:nvPicPr>
          <p:cNvPr id="13" name="Picture 8" descr="2014-10-05 11.27.5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9" b="5693"/>
          <a:stretch/>
        </p:blipFill>
        <p:spPr bwMode="auto">
          <a:xfrm>
            <a:off x="3266081" y="811587"/>
            <a:ext cx="2597091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IMG_08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9" y="2527301"/>
            <a:ext cx="3122112" cy="234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-1" y="806825"/>
            <a:ext cx="3418476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b="1" u="sng" dirty="0">
                <a:latin typeface="Calibri"/>
                <a:cs typeface="Calibri"/>
              </a:rPr>
              <a:t>Storm Glider (v1)</a:t>
            </a:r>
          </a:p>
          <a:p>
            <a:pPr eaLnBrk="1" hangingPunct="1"/>
            <a:r>
              <a:rPr lang="en-US" sz="1800" b="1" dirty="0" smtClean="0">
                <a:latin typeface="Calibri"/>
                <a:cs typeface="Calibri"/>
              </a:rPr>
              <a:t>Seabird Conductivity Temperature Depth (CTD), </a:t>
            </a:r>
            <a:r>
              <a:rPr lang="en-US" sz="1800" b="1" dirty="0" err="1" smtClean="0">
                <a:latin typeface="Calibri"/>
                <a:cs typeface="Calibri"/>
              </a:rPr>
              <a:t>Wetlabs</a:t>
            </a:r>
            <a:r>
              <a:rPr lang="en-US" sz="1800" b="1" dirty="0" smtClean="0">
                <a:latin typeface="Calibri"/>
                <a:cs typeface="Calibri"/>
              </a:rPr>
              <a:t> </a:t>
            </a:r>
            <a:r>
              <a:rPr lang="en-US" sz="1800" b="1" dirty="0" err="1" smtClean="0">
                <a:latin typeface="Calibri"/>
                <a:cs typeface="Calibri"/>
              </a:rPr>
              <a:t>ECOpuck</a:t>
            </a:r>
            <a:r>
              <a:rPr lang="en-US" sz="1800" b="1" dirty="0">
                <a:latin typeface="Calibri"/>
                <a:cs typeface="Calibri"/>
              </a:rPr>
              <a:t>,</a:t>
            </a:r>
            <a:r>
              <a:rPr lang="en-US" sz="1800" b="1" dirty="0" smtClean="0">
                <a:latin typeface="Calibri"/>
                <a:cs typeface="Calibri"/>
              </a:rPr>
              <a:t> </a:t>
            </a:r>
            <a:r>
              <a:rPr lang="en-US" sz="1800" b="1" dirty="0" err="1" smtClean="0">
                <a:latin typeface="Calibri"/>
                <a:cs typeface="Calibri"/>
              </a:rPr>
              <a:t>Aandera</a:t>
            </a:r>
            <a:r>
              <a:rPr lang="en-US" sz="1800" b="1" dirty="0" smtClean="0">
                <a:latin typeface="Calibri"/>
                <a:cs typeface="Calibri"/>
              </a:rPr>
              <a:t> </a:t>
            </a:r>
            <a:r>
              <a:rPr lang="en-US" sz="1800" b="1" dirty="0" err="1" smtClean="0">
                <a:latin typeface="Calibri"/>
                <a:cs typeface="Calibri"/>
              </a:rPr>
              <a:t>Optode</a:t>
            </a:r>
            <a:r>
              <a:rPr lang="en-US" sz="1800" b="1" dirty="0" smtClean="0">
                <a:latin typeface="Calibri"/>
                <a:cs typeface="Calibri"/>
              </a:rPr>
              <a:t>, Nortek </a:t>
            </a:r>
            <a:r>
              <a:rPr lang="en-US" sz="1800" b="1" dirty="0" err="1" smtClean="0">
                <a:latin typeface="Calibri"/>
                <a:cs typeface="Calibri"/>
              </a:rPr>
              <a:t>Aquadopp</a:t>
            </a:r>
            <a:r>
              <a:rPr lang="en-US" sz="1800" b="1" dirty="0" smtClean="0">
                <a:latin typeface="Calibri"/>
                <a:cs typeface="Calibri"/>
              </a:rPr>
              <a:t>, Accelerometer.</a:t>
            </a:r>
            <a:endParaRPr lang="en-US" sz="1800" b="1" dirty="0">
              <a:latin typeface="Calibri"/>
              <a:cs typeface="Calibri"/>
            </a:endParaRPr>
          </a:p>
        </p:txBody>
      </p:sp>
      <p:pic>
        <p:nvPicPr>
          <p:cNvPr id="17" name="Picture 5" descr="Cinar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082" y="811587"/>
            <a:ext cx="201888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Screen Shot 2014-08-29 at 5.01.2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054" y="1908969"/>
            <a:ext cx="1866910" cy="128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NOA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741" y="3054617"/>
            <a:ext cx="1416926" cy="141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6081" y="3092825"/>
            <a:ext cx="24081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Storm Glider (v2)</a:t>
            </a:r>
          </a:p>
          <a:p>
            <a:r>
              <a:rPr lang="en-US" b="1" dirty="0" smtClean="0"/>
              <a:t>Integrated Nortek AD2CP, development integrated LISST-200X, thruster G2.</a:t>
            </a:r>
            <a:endParaRPr lang="en-US" b="1" dirty="0"/>
          </a:p>
        </p:txBody>
      </p:sp>
      <p:grpSp>
        <p:nvGrpSpPr>
          <p:cNvPr id="20" name="Group 14"/>
          <p:cNvGrpSpPr>
            <a:grpSpLocks/>
          </p:cNvGrpSpPr>
          <p:nvPr/>
        </p:nvGrpSpPr>
        <p:grpSpPr bwMode="auto">
          <a:xfrm>
            <a:off x="40189" y="4852261"/>
            <a:ext cx="3122112" cy="1463874"/>
            <a:chOff x="152400" y="5105400"/>
            <a:chExt cx="1912938" cy="993775"/>
          </a:xfrm>
        </p:grpSpPr>
        <p:pic>
          <p:nvPicPr>
            <p:cNvPr id="21" name="Picture 14" descr="sensor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3" b="13297"/>
            <a:stretch>
              <a:fillRect/>
            </a:stretch>
          </p:blipFill>
          <p:spPr bwMode="auto">
            <a:xfrm>
              <a:off x="152400" y="5105400"/>
              <a:ext cx="1447800" cy="993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sensor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02" r="24124"/>
            <a:stretch>
              <a:fillRect/>
            </a:stretch>
          </p:blipFill>
          <p:spPr bwMode="auto">
            <a:xfrm>
              <a:off x="1600200" y="5105400"/>
              <a:ext cx="465138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21" descr="sensor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6" y="811586"/>
            <a:ext cx="754481" cy="21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3900" y="4471543"/>
            <a:ext cx="2916238" cy="17557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80138" y="4471543"/>
            <a:ext cx="2745384" cy="1833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42667" y="3194843"/>
            <a:ext cx="2201333" cy="1002829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40189" y="1710267"/>
            <a:ext cx="9103811" cy="2761276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Thank you!</a:t>
            </a:r>
          </a:p>
          <a:p>
            <a:endParaRPr lang="en-US" dirty="0"/>
          </a:p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756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15"/>
          <p:cNvSpPr txBox="1">
            <a:spLocks noChangeArrowheads="1"/>
          </p:cNvSpPr>
          <p:nvPr/>
        </p:nvSpPr>
        <p:spPr bwMode="auto">
          <a:xfrm>
            <a:off x="12700" y="76200"/>
            <a:ext cx="71501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Nortek Aquadopp Current Profiler:</a:t>
            </a:r>
          </a:p>
          <a:p>
            <a:pPr eaLnBrk="1" hangingPunct="1"/>
            <a:endParaRPr lang="en-US" sz="1800">
              <a:solidFill>
                <a:srgbClr val="000000"/>
              </a:solidFill>
            </a:endParaRP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2 MHz Custom glider head – Upward looking (doesn’t block Optics)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	- Instrument pitch reads 0 at glider pitch of 26.5</a:t>
            </a:r>
            <a:r>
              <a:rPr lang="en-US" sz="1800" baseline="30000">
                <a:solidFill>
                  <a:srgbClr val="000000"/>
                </a:solidFill>
              </a:rPr>
              <a:t>o</a:t>
            </a:r>
          </a:p>
          <a:p>
            <a:pPr eaLnBrk="1" hangingPunct="1"/>
            <a:endParaRPr lang="en-US" sz="1800">
              <a:solidFill>
                <a:srgbClr val="000000"/>
              </a:solidFill>
            </a:endParaRP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10 Meter profile length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	- 1 meter bins</a:t>
            </a: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	- 0.2 meter blanking distance</a:t>
            </a:r>
          </a:p>
          <a:p>
            <a:pPr eaLnBrk="1" hangingPunct="1"/>
            <a:endParaRPr lang="en-US" sz="1800">
              <a:solidFill>
                <a:srgbClr val="000000"/>
              </a:solidFill>
            </a:endParaRP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3 beams – collected in Beam coordinates and transformed to East-North-Up during post-processing</a:t>
            </a:r>
          </a:p>
          <a:p>
            <a:pPr eaLnBrk="1" hangingPunct="1"/>
            <a:endParaRPr lang="en-US" sz="1800">
              <a:solidFill>
                <a:srgbClr val="000000"/>
              </a:solidFill>
            </a:endParaRP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Lithium batteries allows for ~30 day deployment, non-integrated internally logging.</a:t>
            </a:r>
          </a:p>
        </p:txBody>
      </p:sp>
      <p:pic>
        <p:nvPicPr>
          <p:cNvPr id="55298" name="Picture 16" descr="aquadopp beam mapp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08"/>
          <a:stretch>
            <a:fillRect/>
          </a:stretch>
        </p:blipFill>
        <p:spPr bwMode="auto">
          <a:xfrm>
            <a:off x="7391400" y="0"/>
            <a:ext cx="175260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17" descr="IMG_305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4" b="21387"/>
          <a:stretch>
            <a:fillRect/>
          </a:stretch>
        </p:blipFill>
        <p:spPr bwMode="auto">
          <a:xfrm>
            <a:off x="4953000" y="4333875"/>
            <a:ext cx="41910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18" descr="Logo_butt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1544638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029200"/>
            <a:ext cx="29591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40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Box 15"/>
          <p:cNvSpPr txBox="1">
            <a:spLocks noChangeArrowheads="1"/>
          </p:cNvSpPr>
          <p:nvPr/>
        </p:nvSpPr>
        <p:spPr bwMode="auto">
          <a:xfrm>
            <a:off x="12700" y="76200"/>
            <a:ext cx="7150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</a:rPr>
              <a:t>Nortek Aquadopp Current Profiler:</a:t>
            </a:r>
          </a:p>
          <a:p>
            <a:pPr eaLnBrk="1" hangingPunct="1"/>
            <a:endParaRPr lang="en-US" sz="1800">
              <a:solidFill>
                <a:srgbClr val="000000"/>
              </a:solidFill>
            </a:endParaRPr>
          </a:p>
          <a:p>
            <a:pPr eaLnBrk="1" hangingPunct="1"/>
            <a:r>
              <a:rPr lang="en-US" sz="1800">
                <a:solidFill>
                  <a:srgbClr val="000000"/>
                </a:solidFill>
              </a:rPr>
              <a:t>Acoustic Backscatter:</a:t>
            </a:r>
          </a:p>
        </p:txBody>
      </p:sp>
      <p:pic>
        <p:nvPicPr>
          <p:cNvPr id="57346" name="Picture 16" descr="aquadopp beam mapp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08"/>
          <a:stretch>
            <a:fillRect/>
          </a:stretch>
        </p:blipFill>
        <p:spPr bwMode="auto">
          <a:xfrm>
            <a:off x="7391400" y="0"/>
            <a:ext cx="175260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17" descr="IMG_305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4" b="21387"/>
          <a:stretch>
            <a:fillRect/>
          </a:stretch>
        </p:blipFill>
        <p:spPr bwMode="auto">
          <a:xfrm>
            <a:off x="4953000" y="4333875"/>
            <a:ext cx="41910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8" descr="Logo_butt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1544638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029200"/>
            <a:ext cx="29591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2870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441325"/>
            <a:ext cx="4533900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4"/>
          <p:cNvSpPr txBox="1">
            <a:spLocks noChangeArrowheads="1"/>
          </p:cNvSpPr>
          <p:nvPr/>
        </p:nvSpPr>
        <p:spPr bwMode="auto">
          <a:xfrm>
            <a:off x="152400" y="2514600"/>
            <a:ext cx="2895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 MHz head ~0.25 mm sediment</a:t>
            </a:r>
          </a:p>
        </p:txBody>
      </p:sp>
      <p:sp>
        <p:nvSpPr>
          <p:cNvPr id="57353" name="TextBox 5"/>
          <p:cNvSpPr txBox="1">
            <a:spLocks noChangeArrowheads="1"/>
          </p:cNvSpPr>
          <p:nvPr/>
        </p:nvSpPr>
        <p:spPr bwMode="auto">
          <a:xfrm>
            <a:off x="4114800" y="3733800"/>
            <a:ext cx="2895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/>
              <a:t>Lohrman, 2001</a:t>
            </a:r>
          </a:p>
        </p:txBody>
      </p:sp>
    </p:spTree>
    <p:extLst>
      <p:ext uri="{BB962C8B-B14F-4D97-AF65-F5344CB8AC3E}">
        <p14:creationId xmlns:p14="http://schemas.microsoft.com/office/powerpoint/2010/main" val="155346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7" r="7629" b="2040"/>
          <a:stretch>
            <a:fillRect/>
          </a:stretch>
        </p:blipFill>
        <p:spPr bwMode="auto">
          <a:xfrm>
            <a:off x="381000" y="152400"/>
            <a:ext cx="83820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177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extBox 2"/>
          <p:cNvSpPr txBox="1">
            <a:spLocks noChangeArrowheads="1"/>
          </p:cNvSpPr>
          <p:nvPr/>
        </p:nvSpPr>
        <p:spPr bwMode="auto">
          <a:xfrm>
            <a:off x="228600" y="5754688"/>
            <a:ext cx="7924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Wave Model performs well</a:t>
            </a:r>
          </a:p>
          <a:p>
            <a:pPr eaLnBrk="1" hangingPunct="1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22904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~AUT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57200"/>
            <a:ext cx="3719513" cy="538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386" name="Rectangle 6"/>
          <p:cNvSpPr>
            <a:spLocks noChangeArrowheads="1"/>
          </p:cNvSpPr>
          <p:nvPr/>
        </p:nvSpPr>
        <p:spPr bwMode="auto">
          <a:xfrm>
            <a:off x="1447800" y="5867400"/>
            <a:ext cx="647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Benthic Acoustic Stress Sensor (BASS) Tripod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rgbClr val="2D2D8A"/>
                </a:solidFill>
                <a:cs typeface="+mn-cs"/>
              </a:rPr>
              <a:t>Sediment Transport Studies at LEO Site –early 1990</a:t>
            </a:r>
            <a:r>
              <a:rPr lang="ja-JP" altLang="en-US" sz="2400" b="1" dirty="0">
                <a:solidFill>
                  <a:srgbClr val="2D2D8A"/>
                </a:solidFill>
                <a:latin typeface="Arial"/>
                <a:cs typeface="+mn-cs"/>
              </a:rPr>
              <a:t>’</a:t>
            </a:r>
            <a:r>
              <a:rPr lang="en-US" sz="2400" b="1" dirty="0">
                <a:solidFill>
                  <a:srgbClr val="2D2D8A"/>
                </a:solidFill>
                <a:cs typeface="+mn-cs"/>
              </a:rPr>
              <a:t>s</a:t>
            </a:r>
          </a:p>
          <a:p>
            <a:pPr>
              <a:defRPr/>
            </a:pPr>
            <a:endParaRPr lang="en-US" dirty="0">
              <a:latin typeface="Comic Sans MS" charset="0"/>
              <a:cs typeface="+mn-cs"/>
            </a:endParaRPr>
          </a:p>
        </p:txBody>
      </p:sp>
      <p:pic>
        <p:nvPicPr>
          <p:cNvPr id="16388" name="Picture 4" descr="leo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4695825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4038600"/>
            <a:ext cx="54673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043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68"/>
          <a:stretch>
            <a:fillRect/>
          </a:stretch>
        </p:blipFill>
        <p:spPr bwMode="auto">
          <a:xfrm>
            <a:off x="0" y="25400"/>
            <a:ext cx="91440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544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4"/>
          <p:cNvSpPr txBox="1">
            <a:spLocks noChangeArrowheads="1"/>
          </p:cNvSpPr>
          <p:nvPr/>
        </p:nvSpPr>
        <p:spPr bwMode="auto">
          <a:xfrm>
            <a:off x="76200" y="1382713"/>
            <a:ext cx="144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Pre- storm</a:t>
            </a:r>
          </a:p>
        </p:txBody>
      </p:sp>
      <p:sp>
        <p:nvSpPr>
          <p:cNvPr id="59394" name="TextBox 5"/>
          <p:cNvSpPr txBox="1">
            <a:spLocks noChangeArrowheads="1"/>
          </p:cNvSpPr>
          <p:nvPr/>
        </p:nvSpPr>
        <p:spPr bwMode="auto">
          <a:xfrm>
            <a:off x="38100" y="3287713"/>
            <a:ext cx="144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Peak- storm</a:t>
            </a:r>
          </a:p>
        </p:txBody>
      </p:sp>
      <p:sp>
        <p:nvSpPr>
          <p:cNvPr id="59395" name="TextBox 6"/>
          <p:cNvSpPr txBox="1">
            <a:spLocks noChangeArrowheads="1"/>
          </p:cNvSpPr>
          <p:nvPr/>
        </p:nvSpPr>
        <p:spPr bwMode="auto">
          <a:xfrm>
            <a:off x="0" y="5268913"/>
            <a:ext cx="144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Post- storm</a:t>
            </a:r>
          </a:p>
        </p:txBody>
      </p:sp>
      <p:sp>
        <p:nvSpPr>
          <p:cNvPr id="59396" name="TextBox 7"/>
          <p:cNvSpPr txBox="1">
            <a:spLocks noChangeArrowheads="1"/>
          </p:cNvSpPr>
          <p:nvPr/>
        </p:nvSpPr>
        <p:spPr bwMode="auto">
          <a:xfrm>
            <a:off x="1752600" y="1524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Model</a:t>
            </a:r>
          </a:p>
        </p:txBody>
      </p:sp>
      <p:sp>
        <p:nvSpPr>
          <p:cNvPr id="59397" name="TextBox 8"/>
          <p:cNvSpPr txBox="1">
            <a:spLocks noChangeArrowheads="1"/>
          </p:cNvSpPr>
          <p:nvPr/>
        </p:nvSpPr>
        <p:spPr bwMode="auto">
          <a:xfrm>
            <a:off x="3657600" y="1524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Optics</a:t>
            </a:r>
          </a:p>
        </p:txBody>
      </p:sp>
      <p:sp>
        <p:nvSpPr>
          <p:cNvPr id="59398" name="TextBox 9"/>
          <p:cNvSpPr txBox="1">
            <a:spLocks noChangeArrowheads="1"/>
          </p:cNvSpPr>
          <p:nvPr/>
        </p:nvSpPr>
        <p:spPr bwMode="auto">
          <a:xfrm>
            <a:off x="5486400" y="1524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Acoustics</a:t>
            </a:r>
          </a:p>
        </p:txBody>
      </p:sp>
      <p:pic>
        <p:nvPicPr>
          <p:cNvPr id="5939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8"/>
          <a:stretch>
            <a:fillRect/>
          </a:stretch>
        </p:blipFill>
        <p:spPr bwMode="auto">
          <a:xfrm>
            <a:off x="1447800" y="533400"/>
            <a:ext cx="6629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523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304800"/>
            <a:ext cx="8610600" cy="38472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smtClean="0"/>
              <a:t>Questions for this study</a:t>
            </a:r>
            <a:endParaRPr lang="en-US" sz="2800" b="1" dirty="0"/>
          </a:p>
          <a:p>
            <a:pPr>
              <a:defRPr/>
            </a:pPr>
            <a:endParaRPr lang="en-US" sz="2400" dirty="0"/>
          </a:p>
          <a:p>
            <a:pPr marL="342900" indent="-342900">
              <a:buFontTx/>
              <a:buAutoNum type="arabicParenR"/>
              <a:defRPr/>
            </a:pPr>
            <a:r>
              <a:rPr lang="en-US" sz="2400" dirty="0"/>
              <a:t>Can gliders be used to validate regional coupled sediment resuspension and transport </a:t>
            </a:r>
          </a:p>
          <a:p>
            <a:pPr>
              <a:defRPr/>
            </a:pPr>
            <a:endParaRPr lang="en-US" sz="2400" dirty="0" smtClean="0"/>
          </a:p>
          <a:p>
            <a:pPr marL="342900" indent="-342900">
              <a:buFontTx/>
              <a:buAutoNum type="arabicParenR"/>
              <a:defRPr/>
            </a:pPr>
            <a:r>
              <a:rPr lang="en-US" sz="2400" dirty="0" smtClean="0"/>
              <a:t>Can we deploy a glider in rapid-response to a forecasted tropical cyclone?</a:t>
            </a:r>
          </a:p>
          <a:p>
            <a:pPr>
              <a:defRPr/>
            </a:pPr>
            <a:endParaRPr lang="en-US" sz="2400" dirty="0" smtClean="0"/>
          </a:p>
          <a:p>
            <a:pPr marL="342900" indent="-342900">
              <a:buFontTx/>
              <a:buAutoNum type="arabicParenR"/>
              <a:defRPr/>
            </a:pPr>
            <a:r>
              <a:rPr lang="en-US" sz="2400" dirty="0" smtClean="0"/>
              <a:t>What sensor advancements are needed to obtain quantitative suspended sediment concentrations?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6125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2D2D8A"/>
                </a:solidFill>
                <a:latin typeface="Arial" charset="0"/>
              </a:rPr>
              <a:t>Future/Ongoing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000" dirty="0" smtClean="0"/>
              <a:t>Model sensitivities</a:t>
            </a:r>
          </a:p>
          <a:p>
            <a:pPr>
              <a:defRPr/>
            </a:pPr>
            <a:r>
              <a:rPr lang="en-US" sz="2000" dirty="0" smtClean="0"/>
              <a:t>Coupled atmospheric and wave model 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 smtClean="0"/>
              <a:t>Calibrate optical sensors w/ </a:t>
            </a:r>
            <a:r>
              <a:rPr lang="en-US" sz="2000" i="1" dirty="0" smtClean="0"/>
              <a:t>in-situ</a:t>
            </a:r>
            <a:r>
              <a:rPr lang="en-US" sz="2000" dirty="0" smtClean="0"/>
              <a:t> sediment necessary to make quantitative comparisons.</a:t>
            </a:r>
            <a:endParaRPr lang="en-US" sz="2000" i="1" dirty="0" smtClean="0"/>
          </a:p>
          <a:p>
            <a:pPr>
              <a:defRPr/>
            </a:pPr>
            <a:r>
              <a:rPr lang="en-US" sz="2000" dirty="0" smtClean="0"/>
              <a:t>New technologies: </a:t>
            </a:r>
          </a:p>
          <a:p>
            <a:pPr lvl="1">
              <a:defRPr/>
            </a:pPr>
            <a:r>
              <a:rPr lang="en-US" sz="2000" dirty="0" smtClean="0"/>
              <a:t>Wave </a:t>
            </a:r>
            <a:r>
              <a:rPr lang="en-US" sz="2000" dirty="0"/>
              <a:t>Sensors – U. of Maine w/ Neal </a:t>
            </a:r>
            <a:r>
              <a:rPr lang="en-US" sz="2000" dirty="0" smtClean="0"/>
              <a:t>Pettigrew</a:t>
            </a:r>
          </a:p>
          <a:p>
            <a:pPr lvl="1">
              <a:defRPr/>
            </a:pPr>
            <a:r>
              <a:rPr lang="en-US" sz="2000" dirty="0" smtClean="0"/>
              <a:t>Downward looking integrated current profiler</a:t>
            </a:r>
          </a:p>
          <a:p>
            <a:pPr lvl="1">
              <a:defRPr/>
            </a:pPr>
            <a:r>
              <a:rPr lang="en-US" sz="2000" dirty="0" smtClean="0"/>
              <a:t>Glider integrated LISST: Breaking up into grain sizes</a:t>
            </a:r>
          </a:p>
          <a:p>
            <a:pPr lvl="1">
              <a:defRPr/>
            </a:pPr>
            <a:endParaRPr lang="en-US" sz="2000" dirty="0" smtClean="0"/>
          </a:p>
          <a:p>
            <a:pPr>
              <a:defRPr/>
            </a:pPr>
            <a:r>
              <a:rPr lang="en-US" sz="2000" dirty="0" smtClean="0"/>
              <a:t>CINAR TEMPESTS project</a:t>
            </a:r>
          </a:p>
          <a:p>
            <a:pPr lvl="1">
              <a:defRPr/>
            </a:pPr>
            <a:r>
              <a:rPr lang="en-US" sz="2000" dirty="0" smtClean="0"/>
              <a:t>4 Planned deployments next 2 years</a:t>
            </a:r>
          </a:p>
          <a:p>
            <a:pPr lvl="2">
              <a:defRPr/>
            </a:pPr>
            <a:r>
              <a:rPr lang="en-US" sz="2000" dirty="0" smtClean="0"/>
              <a:t>2 Nor’easters &amp; 2 Hurricanes</a:t>
            </a:r>
          </a:p>
          <a:p>
            <a:pPr lvl="2">
              <a:defRPr/>
            </a:pPr>
            <a:r>
              <a:rPr lang="en-US" sz="2000" dirty="0" smtClean="0"/>
              <a:t>First deployment March 2014</a:t>
            </a:r>
          </a:p>
        </p:txBody>
      </p:sp>
    </p:spTree>
    <p:extLst>
      <p:ext uri="{BB962C8B-B14F-4D97-AF65-F5344CB8AC3E}">
        <p14:creationId xmlns:p14="http://schemas.microsoft.com/office/powerpoint/2010/main" val="414058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867" y="0"/>
            <a:ext cx="7061200" cy="60511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728133"/>
            <a:ext cx="1557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0.4 mm suspended concentration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3703934"/>
            <a:ext cx="1557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0.1 mm suspended concentration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432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867" y="0"/>
            <a:ext cx="7061200" cy="60511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728133"/>
            <a:ext cx="1557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0.4 mm suspended concentration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3703934"/>
            <a:ext cx="1557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0.1 mm suspended concentration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841067" y="4013200"/>
            <a:ext cx="1778000" cy="1270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6993467" y="1016463"/>
            <a:ext cx="1778000" cy="1270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656667" y="4445000"/>
            <a:ext cx="990600" cy="838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41067" y="4495799"/>
            <a:ext cx="990600" cy="83820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02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624938"/>
            <a:ext cx="5799667" cy="567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700"/>
            <a:ext cx="52705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5655734" y="1219200"/>
            <a:ext cx="3335866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Regional Ocean Modeling System (ROMS) and Coupled Ocean Atmosphere Wave Sediment Transport (COAWST) </a:t>
            </a:r>
            <a:r>
              <a:rPr lang="en-US" sz="1800" dirty="0" smtClean="0"/>
              <a:t>model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Primary validation is post storm surveys and limited point measurements.</a:t>
            </a:r>
          </a:p>
          <a:p>
            <a:pPr eaLnBrk="1" hangingPunct="1"/>
            <a:endParaRPr lang="en-US" sz="1800" dirty="0" smtClean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Need for new technologies for regional</a:t>
            </a:r>
            <a:r>
              <a:rPr lang="en-US" sz="1800" i="1" dirty="0"/>
              <a:t> in situ </a:t>
            </a:r>
            <a:r>
              <a:rPr lang="en-US" sz="1800" dirty="0" smtClean="0"/>
              <a:t>observations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750484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 descr="sandy_JGR_buoy_fig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0" r="9062"/>
          <a:stretch>
            <a:fillRect/>
          </a:stretch>
        </p:blipFill>
        <p:spPr bwMode="auto">
          <a:xfrm>
            <a:off x="4800600" y="28575"/>
            <a:ext cx="4360863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7543800" y="381000"/>
            <a:ext cx="0" cy="510540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987" name="Picture 7" descr="Sandy_JGR_fig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t="8212" r="42215" b="5376"/>
          <a:stretch>
            <a:fillRect/>
          </a:stretch>
        </p:blipFill>
        <p:spPr bwMode="auto">
          <a:xfrm>
            <a:off x="22225" y="393700"/>
            <a:ext cx="4867275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09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 descr="sandy_JGR_buoy_fig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0" r="9062"/>
          <a:stretch>
            <a:fillRect/>
          </a:stretch>
        </p:blipFill>
        <p:spPr bwMode="auto">
          <a:xfrm>
            <a:off x="4800600" y="28575"/>
            <a:ext cx="4360863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7" descr="Sandy_JGR_fi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t="8212" r="42215" b="5376"/>
          <a:stretch>
            <a:fillRect/>
          </a:stretch>
        </p:blipFill>
        <p:spPr bwMode="auto">
          <a:xfrm>
            <a:off x="22225" y="393700"/>
            <a:ext cx="4867275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7543800" y="381000"/>
            <a:ext cx="0" cy="510540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012" name="TextBox 1"/>
          <p:cNvSpPr txBox="1">
            <a:spLocks noChangeArrowheads="1"/>
          </p:cNvSpPr>
          <p:nvPr/>
        </p:nvSpPr>
        <p:spPr bwMode="auto">
          <a:xfrm>
            <a:off x="5562600" y="2286000"/>
            <a:ext cx="190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3366FF"/>
                </a:solidFill>
                <a:latin typeface="Times New Roman" charset="0"/>
                <a:cs typeface="Times New Roman" charset="0"/>
              </a:rPr>
              <a:t>Along-shore</a:t>
            </a:r>
          </a:p>
        </p:txBody>
      </p:sp>
      <p:sp>
        <p:nvSpPr>
          <p:cNvPr id="7" name="Right Arrow 6"/>
          <p:cNvSpPr/>
          <p:nvPr/>
        </p:nvSpPr>
        <p:spPr>
          <a:xfrm rot="7667695">
            <a:off x="2401094" y="2420144"/>
            <a:ext cx="1906588" cy="838200"/>
          </a:xfrm>
          <a:prstGeom prst="rightArrow">
            <a:avLst/>
          </a:prstGeom>
          <a:solidFill>
            <a:srgbClr val="3366FF">
              <a:alpha val="45000"/>
            </a:srgbClr>
          </a:solidFill>
          <a:ln>
            <a:solidFill>
              <a:srgbClr val="3366FF">
                <a:alpha val="53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57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3" descr="sandy_JGR_buoy_fig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0" r="9062"/>
          <a:stretch>
            <a:fillRect/>
          </a:stretch>
        </p:blipFill>
        <p:spPr bwMode="auto">
          <a:xfrm>
            <a:off x="4800600" y="28575"/>
            <a:ext cx="4360863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7" descr="Sandy_JGR_fig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t="8212" r="42215" b="5376"/>
          <a:stretch>
            <a:fillRect/>
          </a:stretch>
        </p:blipFill>
        <p:spPr bwMode="auto">
          <a:xfrm>
            <a:off x="22225" y="393700"/>
            <a:ext cx="4867275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7543800" y="381000"/>
            <a:ext cx="0" cy="5105400"/>
          </a:xfrm>
          <a:prstGeom prst="line">
            <a:avLst/>
          </a:prstGeom>
          <a:ln w="19050" cmpd="sng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036" name="TextBox 1"/>
          <p:cNvSpPr txBox="1">
            <a:spLocks noChangeArrowheads="1"/>
          </p:cNvSpPr>
          <p:nvPr/>
        </p:nvSpPr>
        <p:spPr bwMode="auto">
          <a:xfrm>
            <a:off x="5562600" y="2286000"/>
            <a:ext cx="190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3366FF"/>
                </a:solidFill>
                <a:latin typeface="Times New Roman" charset="0"/>
                <a:cs typeface="Times New Roman" charset="0"/>
              </a:rPr>
              <a:t>Along-shore</a:t>
            </a:r>
          </a:p>
        </p:txBody>
      </p:sp>
      <p:sp>
        <p:nvSpPr>
          <p:cNvPr id="44037" name="TextBox 5"/>
          <p:cNvSpPr txBox="1">
            <a:spLocks noChangeArrowheads="1"/>
          </p:cNvSpPr>
          <p:nvPr/>
        </p:nvSpPr>
        <p:spPr bwMode="auto">
          <a:xfrm>
            <a:off x="7543800" y="2438400"/>
            <a:ext cx="1905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3366FF"/>
                </a:solidFill>
                <a:latin typeface="Times New Roman" charset="0"/>
                <a:cs typeface="Times New Roman" charset="0"/>
              </a:rPr>
              <a:t>Onshore</a:t>
            </a:r>
          </a:p>
        </p:txBody>
      </p:sp>
      <p:sp>
        <p:nvSpPr>
          <p:cNvPr id="10" name="Right Arrow 9"/>
          <p:cNvSpPr/>
          <p:nvPr/>
        </p:nvSpPr>
        <p:spPr>
          <a:xfrm rot="2128004">
            <a:off x="1276350" y="3932238"/>
            <a:ext cx="2000250" cy="838200"/>
          </a:xfrm>
          <a:prstGeom prst="rightArrow">
            <a:avLst/>
          </a:prstGeom>
          <a:solidFill>
            <a:srgbClr val="3366FF">
              <a:alpha val="45000"/>
            </a:srgbClr>
          </a:solidFill>
          <a:ln>
            <a:solidFill>
              <a:srgbClr val="3366FF">
                <a:alpha val="53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2817914">
            <a:off x="2427288" y="2312988"/>
            <a:ext cx="2000250" cy="838200"/>
          </a:xfrm>
          <a:prstGeom prst="rightArrow">
            <a:avLst/>
          </a:prstGeom>
          <a:solidFill>
            <a:srgbClr val="3366FF">
              <a:alpha val="45000"/>
            </a:srgbClr>
          </a:solidFill>
          <a:ln>
            <a:solidFill>
              <a:srgbClr val="3366FF">
                <a:alpha val="53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6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3"/>
          <p:cNvSpPr txBox="1">
            <a:spLocks noChangeArrowheads="1"/>
          </p:cNvSpPr>
          <p:nvPr/>
        </p:nvSpPr>
        <p:spPr bwMode="auto">
          <a:xfrm>
            <a:off x="4419600" y="0"/>
            <a:ext cx="4724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90"/>
                </a:solidFill>
                <a:latin typeface="Times New Roman" charset="0"/>
                <a:cs typeface="Times New Roman" charset="0"/>
              </a:rPr>
              <a:t>Glider Observations of Sediment Resuspension in a Middle Atlantic Bight Fall Transition Storm (Glenn et al., 2008)</a:t>
            </a:r>
            <a:r>
              <a:rPr lang="en-US" sz="2000" b="1">
                <a:solidFill>
                  <a:srgbClr val="000090"/>
                </a:solidFill>
              </a:rPr>
              <a:t> </a:t>
            </a:r>
          </a:p>
        </p:txBody>
      </p:sp>
      <p:grpSp>
        <p:nvGrpSpPr>
          <p:cNvPr id="19458" name="Group 12"/>
          <p:cNvGrpSpPr>
            <a:grpSpLocks/>
          </p:cNvGrpSpPr>
          <p:nvPr/>
        </p:nvGrpSpPr>
        <p:grpSpPr bwMode="auto">
          <a:xfrm>
            <a:off x="0" y="0"/>
            <a:ext cx="4419600" cy="6248400"/>
            <a:chOff x="0" y="0"/>
            <a:chExt cx="5194300" cy="6858000"/>
          </a:xfrm>
        </p:grpSpPr>
        <p:pic>
          <p:nvPicPr>
            <p:cNvPr id="19461" name="Picture 2" descr="marcoos_tracks_3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5" t="6366" r="24501" b="6886"/>
            <a:stretch>
              <a:fillRect/>
            </a:stretch>
          </p:blipFill>
          <p:spPr bwMode="auto">
            <a:xfrm>
              <a:off x="0" y="0"/>
              <a:ext cx="51943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2" name="Picture 3" descr="Logo_john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075" y="71438"/>
              <a:ext cx="1084263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Picture 5" descr="SideBySideGliders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4125" y="3149600"/>
              <a:ext cx="1160463" cy="10937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4" name="Line 12"/>
            <p:cNvSpPr>
              <a:spLocks noChangeShapeType="1"/>
            </p:cNvSpPr>
            <p:nvPr/>
          </p:nvSpPr>
          <p:spPr bwMode="auto">
            <a:xfrm flipV="1">
              <a:off x="1828800" y="2971800"/>
              <a:ext cx="1752600" cy="274320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9465" name="Picture 14" descr="glider_sensor_on_pictur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4125" y="4529138"/>
              <a:ext cx="1066800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6" name="Text Box 21"/>
            <p:cNvSpPr txBox="1">
              <a:spLocks noChangeArrowheads="1"/>
            </p:cNvSpPr>
            <p:nvPr/>
          </p:nvSpPr>
          <p:spPr bwMode="auto">
            <a:xfrm>
              <a:off x="3838575" y="5699125"/>
              <a:ext cx="10223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800">
                  <a:solidFill>
                    <a:schemeClr val="bg1"/>
                  </a:solidFill>
                </a:rPr>
                <a:t>Optical</a:t>
              </a:r>
            </a:p>
            <a:p>
              <a:pPr algn="r" eaLnBrk="1" hangingPunct="1"/>
              <a:r>
                <a:rPr lang="en-US" sz="1800">
                  <a:solidFill>
                    <a:schemeClr val="bg1"/>
                  </a:solidFill>
                </a:rPr>
                <a:t>Sensors</a:t>
              </a:r>
            </a:p>
          </p:txBody>
        </p:sp>
        <p:pic>
          <p:nvPicPr>
            <p:cNvPr id="19467" name="Picture 17" descr="sensor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3" b="13297"/>
            <a:stretch>
              <a:fillRect/>
            </a:stretch>
          </p:blipFill>
          <p:spPr bwMode="auto">
            <a:xfrm>
              <a:off x="2351088" y="5495925"/>
              <a:ext cx="1230312" cy="84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459" name="Text Box 15"/>
          <p:cNvSpPr txBox="1">
            <a:spLocks noChangeArrowheads="1"/>
          </p:cNvSpPr>
          <p:nvPr/>
        </p:nvSpPr>
        <p:spPr bwMode="auto">
          <a:xfrm>
            <a:off x="5003800" y="2830513"/>
            <a:ext cx="1492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Temperature</a:t>
            </a:r>
          </a:p>
        </p:txBody>
      </p:sp>
      <p:pic>
        <p:nvPicPr>
          <p:cNvPr id="19460" name="Picture 14" descr="glider_sensor_on_pic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43000"/>
            <a:ext cx="41910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892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" r="1405"/>
          <a:stretch>
            <a:fillRect/>
          </a:stretch>
        </p:blipFill>
        <p:spPr bwMode="auto">
          <a:xfrm>
            <a:off x="0" y="450850"/>
            <a:ext cx="914400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36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21506" name="Picture 1" descr="Screen Shot 2013-07-30 at 8.27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769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Screen Shot 2013-07-30 at 8.30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8" name="Group 1"/>
          <p:cNvGrpSpPr>
            <a:grpSpLocks/>
          </p:cNvGrpSpPr>
          <p:nvPr/>
        </p:nvGrpSpPr>
        <p:grpSpPr bwMode="auto">
          <a:xfrm>
            <a:off x="914400" y="1981200"/>
            <a:ext cx="6858000" cy="4191000"/>
            <a:chOff x="685800" y="1981200"/>
            <a:chExt cx="7067550" cy="4343400"/>
          </a:xfrm>
        </p:grpSpPr>
        <p:pic>
          <p:nvPicPr>
            <p:cNvPr id="21509" name="Picture 3" descr="Screen Shot 2013-07-30 at 8.33.32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788" y="1981200"/>
              <a:ext cx="3357562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0" name="Picture 4" descr="Screen Shot 2013-07-30 at 8.32.56 A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981200"/>
              <a:ext cx="3386138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047358" y="4115060"/>
              <a:ext cx="6629100" cy="68605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7990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6" descr="aquadopp beam mapp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08"/>
          <a:stretch>
            <a:fillRect/>
          </a:stretch>
        </p:blipFill>
        <p:spPr bwMode="auto">
          <a:xfrm>
            <a:off x="7491413" y="0"/>
            <a:ext cx="165258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Picture 17" descr="IMG_3053.jpg"/>
          <p:cNvSpPr>
            <a:spLocks noChangeAspect="1"/>
          </p:cNvSpPr>
          <p:nvPr/>
        </p:nvSpPr>
        <p:spPr bwMode="auto">
          <a:xfrm>
            <a:off x="4191000" y="3886200"/>
            <a:ext cx="49323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7651" name="Group 14"/>
          <p:cNvGrpSpPr>
            <a:grpSpLocks/>
          </p:cNvGrpSpPr>
          <p:nvPr/>
        </p:nvGrpSpPr>
        <p:grpSpPr bwMode="auto">
          <a:xfrm>
            <a:off x="304800" y="4038600"/>
            <a:ext cx="3810000" cy="1981200"/>
            <a:chOff x="152400" y="5105400"/>
            <a:chExt cx="1912938" cy="993775"/>
          </a:xfrm>
        </p:grpSpPr>
        <p:pic>
          <p:nvPicPr>
            <p:cNvPr id="27655" name="Picture 14" descr="sensor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3" b="13297"/>
            <a:stretch>
              <a:fillRect/>
            </a:stretch>
          </p:blipFill>
          <p:spPr bwMode="auto">
            <a:xfrm>
              <a:off x="152400" y="5105400"/>
              <a:ext cx="1447800" cy="993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5" descr="sensor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02" r="24124"/>
            <a:stretch>
              <a:fillRect/>
            </a:stretch>
          </p:blipFill>
          <p:spPr bwMode="auto">
            <a:xfrm>
              <a:off x="1600200" y="5105400"/>
              <a:ext cx="465138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2" name="TextBox 9"/>
          <p:cNvSpPr txBox="1">
            <a:spLocks noChangeArrowheads="1"/>
          </p:cNvSpPr>
          <p:nvPr/>
        </p:nvSpPr>
        <p:spPr bwMode="auto">
          <a:xfrm>
            <a:off x="3733800" y="0"/>
            <a:ext cx="38862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90"/>
                </a:solidFill>
              </a:rPr>
              <a:t>RU23: Shallow G1 Slocum Glider 100 meter pump:</a:t>
            </a:r>
          </a:p>
          <a:p>
            <a:pPr eaLnBrk="1" hangingPunct="1"/>
            <a:endParaRPr lang="en-US" sz="1800" dirty="0">
              <a:solidFill>
                <a:srgbClr val="000090"/>
              </a:solidFill>
            </a:endParaRPr>
          </a:p>
          <a:p>
            <a:pPr eaLnBrk="1" hangingPunct="1"/>
            <a:r>
              <a:rPr lang="en-US" sz="1800" dirty="0">
                <a:solidFill>
                  <a:srgbClr val="000090"/>
                </a:solidFill>
              </a:rPr>
              <a:t>Conductivity Temperature</a:t>
            </a:r>
          </a:p>
          <a:p>
            <a:pPr eaLnBrk="1" hangingPunct="1"/>
            <a:r>
              <a:rPr lang="en-US" sz="1800" dirty="0">
                <a:solidFill>
                  <a:srgbClr val="000090"/>
                </a:solidFill>
              </a:rPr>
              <a:t>and Depth (CTD) (Seabird)</a:t>
            </a:r>
          </a:p>
          <a:p>
            <a:pPr eaLnBrk="1" hangingPunct="1"/>
            <a:endParaRPr lang="en-US" sz="1800" dirty="0">
              <a:solidFill>
                <a:srgbClr val="000090"/>
              </a:solidFill>
            </a:endParaRPr>
          </a:p>
          <a:p>
            <a:pPr eaLnBrk="1" hangingPunct="1"/>
            <a:r>
              <a:rPr lang="en-US" sz="1800" dirty="0">
                <a:solidFill>
                  <a:srgbClr val="000090"/>
                </a:solidFill>
              </a:rPr>
              <a:t>Optical Backscatter: Wet Labs Eco-puck BB3 (470, 532, 660 nm) – Smaller particles</a:t>
            </a:r>
          </a:p>
          <a:p>
            <a:pPr eaLnBrk="1" hangingPunct="1"/>
            <a:endParaRPr lang="en-US" sz="1800" dirty="0">
              <a:solidFill>
                <a:srgbClr val="000090"/>
              </a:solidFill>
            </a:endParaRPr>
          </a:p>
          <a:p>
            <a:pPr eaLnBrk="1" hangingPunct="1"/>
            <a:r>
              <a:rPr lang="en-US" sz="1800" dirty="0">
                <a:solidFill>
                  <a:srgbClr val="000090"/>
                </a:solidFill>
              </a:rPr>
              <a:t>Acoustic Backscatter/Currents: Nortek </a:t>
            </a:r>
            <a:r>
              <a:rPr lang="en-US" sz="1800" dirty="0" err="1">
                <a:solidFill>
                  <a:srgbClr val="000090"/>
                </a:solidFill>
              </a:rPr>
              <a:t>Aquadopp</a:t>
            </a:r>
            <a:r>
              <a:rPr lang="en-US" sz="1800" dirty="0">
                <a:solidFill>
                  <a:srgbClr val="000090"/>
                </a:solidFill>
              </a:rPr>
              <a:t> Current Profiler (2 MHz head, 1 meter bins, internally logging, 30 days) – medium sands</a:t>
            </a:r>
          </a:p>
        </p:txBody>
      </p:sp>
      <p:pic>
        <p:nvPicPr>
          <p:cNvPr id="2765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10306" r="27415"/>
          <a:stretch>
            <a:fillRect/>
          </a:stretch>
        </p:blipFill>
        <p:spPr bwMode="auto">
          <a:xfrm>
            <a:off x="76200" y="127000"/>
            <a:ext cx="3648075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7" descr="IMG_305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4" b="21387"/>
          <a:stretch>
            <a:fillRect/>
          </a:stretch>
        </p:blipFill>
        <p:spPr bwMode="auto">
          <a:xfrm>
            <a:off x="4371975" y="3978275"/>
            <a:ext cx="45434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3115733"/>
            <a:ext cx="34967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Storm Glider v1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1297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 descr="RESANALYSIS_GRID_MA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t="33223" r="6287" b="33179"/>
          <a:stretch>
            <a:fillRect/>
          </a:stretch>
        </p:blipFill>
        <p:spPr bwMode="auto">
          <a:xfrm>
            <a:off x="381000" y="2114550"/>
            <a:ext cx="832485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228600" y="95250"/>
            <a:ext cx="8763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01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/>
              <a:t>Rutgers ROMS ver. 645 on the ESPreSSO domain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1800"/>
              <a:t>Detailed at : </a:t>
            </a:r>
            <a:r>
              <a:rPr lang="en-US" sz="1800">
                <a:hlinkClick r:id="rId4"/>
              </a:rPr>
              <a:t>http://www.myroms.org/espresso/</a:t>
            </a:r>
            <a:endParaRPr lang="en-US" sz="1800"/>
          </a:p>
          <a:p>
            <a:pPr lvl="2" eaLnBrk="1" hangingPunct="1">
              <a:buFont typeface="Arial" charset="0"/>
              <a:buChar char="•"/>
            </a:pPr>
            <a:r>
              <a:rPr lang="en-US" sz="1800"/>
              <a:t>Cape Hatteras to Cape Cod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sz="1800"/>
              <a:t>36 Vertical Levels, 5 km resolution, output hourly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sz="1800"/>
              <a:t>Tides at boundary from ADCIRC 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sz="1800"/>
              <a:t>HYCOM-NCODA Boundary Conditions</a:t>
            </a:r>
          </a:p>
          <a:p>
            <a:pPr lvl="2" eaLnBrk="1" hangingPunct="1">
              <a:buFont typeface="Arial" charset="0"/>
              <a:buChar char="•"/>
            </a:pPr>
            <a:r>
              <a:rPr lang="en-US" sz="1800"/>
              <a:t>NCEP North American Mesoscale (NAM) 12km – 3 hourly Wind forcing</a:t>
            </a:r>
          </a:p>
          <a:p>
            <a:pPr lvl="2" eaLnBrk="1" hangingPunct="1">
              <a:buFont typeface="Arial" charset="0"/>
              <a:buChar char="•"/>
            </a:pPr>
            <a:endParaRPr lang="en-US" sz="1800"/>
          </a:p>
        </p:txBody>
      </p:sp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0" y="5638800"/>
            <a:ext cx="807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/>
            <a:r>
              <a:rPr lang="en-US" sz="1600"/>
              <a:t>(Cahill et al., 2008, Haidvogel et al., 2008, Hoffman et al., 2008, Zhang et al., 2009a,b, Wilkin and Hunter, 2013)</a:t>
            </a:r>
          </a:p>
        </p:txBody>
      </p:sp>
    </p:spTree>
    <p:extLst>
      <p:ext uri="{BB962C8B-B14F-4D97-AF65-F5344CB8AC3E}">
        <p14:creationId xmlns:p14="http://schemas.microsoft.com/office/powerpoint/2010/main" val="384608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228600" y="95250"/>
            <a:ext cx="8763000" cy="720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001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Rutgers ROMS ver. 645 on the </a:t>
            </a:r>
            <a:r>
              <a:rPr lang="en-US" sz="1800" dirty="0" err="1" smtClean="0">
                <a:solidFill>
                  <a:schemeClr val="bg1">
                    <a:lumMod val="65000"/>
                  </a:schemeClr>
                </a:solidFill>
              </a:rPr>
              <a:t>ESPreSSO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 domain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Detailed at :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http://</a:t>
            </a:r>
            <a:r>
              <a:rPr lang="en-US" sz="1800" dirty="0" err="1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www.myroms.org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/espresso/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Cape Hatteras to Cape Cod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36 Vertical Levels, 5 km resolution, output hourly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Tides at boundary from ADCIRC 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HYCOM-NCODA Boundary Conditions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NCEP North American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</a:rPr>
              <a:t>Mesoscale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 (NAM) 12km – 3 hourly Wind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forcing</a:t>
            </a:r>
          </a:p>
          <a:p>
            <a:pPr lvl="1" eaLnBrk="1" hangingPunct="1">
              <a:buFont typeface="Arial" charset="0"/>
              <a:buChar char="•"/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sz="1800" dirty="0" smtClean="0"/>
              <a:t>Replaced </a:t>
            </a:r>
            <a:r>
              <a:rPr lang="en-US" sz="1800" dirty="0"/>
              <a:t>NAM with Weather Research Forecast Model 6 km – </a:t>
            </a:r>
            <a:r>
              <a:rPr lang="en-US" sz="1800" dirty="0" smtClean="0"/>
              <a:t>hourly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sz="1800" dirty="0" smtClean="0"/>
              <a:t>Coupled Bottom Boundary Layer (</a:t>
            </a:r>
            <a:r>
              <a:rPr lang="en-US" sz="1800" dirty="0" smtClean="0">
                <a:solidFill>
                  <a:srgbClr val="FF0000"/>
                </a:solidFill>
              </a:rPr>
              <a:t>SSW_BBL</a:t>
            </a:r>
            <a:r>
              <a:rPr lang="en-US" sz="1800" dirty="0" smtClean="0"/>
              <a:t>) included in ROMS checkout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sz="1800" dirty="0" smtClean="0"/>
              <a:t>Wave Height, Wave Period, and Wave Direction from NOAA NCEP </a:t>
            </a:r>
            <a:r>
              <a:rPr lang="en-US" sz="1800" dirty="0" err="1" smtClean="0">
                <a:solidFill>
                  <a:srgbClr val="FF0000"/>
                </a:solidFill>
              </a:rPr>
              <a:t>Wavewatch</a:t>
            </a:r>
            <a:r>
              <a:rPr lang="en-US" sz="1800" dirty="0" smtClean="0">
                <a:solidFill>
                  <a:srgbClr val="FF0000"/>
                </a:solidFill>
              </a:rPr>
              <a:t> III</a:t>
            </a:r>
            <a:r>
              <a:rPr lang="en-US" sz="1800" dirty="0" smtClean="0"/>
              <a:t> 3-hourly (http://</a:t>
            </a:r>
            <a:r>
              <a:rPr lang="en-US" sz="1800" dirty="0" err="1" smtClean="0"/>
              <a:t>polar.ncep.noaa.gov</a:t>
            </a:r>
            <a:r>
              <a:rPr lang="en-US" sz="1800" dirty="0" smtClean="0"/>
              <a:t>/waves/)</a:t>
            </a:r>
          </a:p>
          <a:p>
            <a:pPr marL="457200" lvl="1" indent="0" eaLnBrk="1" hangingPunct="1">
              <a:defRPr/>
            </a:pPr>
            <a:endParaRPr lang="en-US" sz="1800" dirty="0" smtClean="0"/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Idealized Sediment </a:t>
            </a:r>
            <a:r>
              <a:rPr lang="en-US" sz="1800" dirty="0" smtClean="0"/>
              <a:t>from the </a:t>
            </a:r>
            <a:r>
              <a:rPr lang="en-US" sz="1800" dirty="0" smtClean="0">
                <a:solidFill>
                  <a:srgbClr val="FF0000"/>
                </a:solidFill>
              </a:rPr>
              <a:t>Community Sediment Transport Model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1800" dirty="0" smtClean="0"/>
              <a:t>Version Included in ROMS Trunk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1800" dirty="0" smtClean="0"/>
              <a:t>Two Non-Cohesive size-classes </a:t>
            </a:r>
            <a:r>
              <a:rPr lang="en-US" sz="1800" dirty="0" smtClean="0">
                <a:solidFill>
                  <a:srgbClr val="FF0000"/>
                </a:solidFill>
              </a:rPr>
              <a:t>0.1 mm and 0.4 mm</a:t>
            </a:r>
          </a:p>
          <a:p>
            <a:pPr lvl="3" eaLnBrk="1" hangingPunct="1">
              <a:buFont typeface="Arial" charset="0"/>
              <a:buChar char="•"/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Fall Velocities 5.7 mm/s and 52 mm/s</a:t>
            </a:r>
            <a:r>
              <a:rPr lang="en-US" sz="1800" dirty="0" smtClean="0"/>
              <a:t>, 0.14 and 0.23 Critical Shear Stress ,respectively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sz="1800" dirty="0" smtClean="0"/>
              <a:t>Spatially uniform for entire Domain</a:t>
            </a:r>
            <a:endParaRPr lang="en-US" sz="1600" dirty="0" smtClean="0"/>
          </a:p>
          <a:p>
            <a:pPr marL="457200" lvl="1" indent="0" eaLnBrk="1" hangingPunct="1">
              <a:defRPr/>
            </a:pPr>
            <a:endParaRPr lang="en-US" sz="1600" dirty="0" smtClean="0"/>
          </a:p>
          <a:p>
            <a:pPr marL="457200" lvl="1" indent="0" eaLnBrk="1" hangingPunct="1">
              <a:defRPr/>
            </a:pPr>
            <a:r>
              <a:rPr lang="en-US" sz="1600" dirty="0" smtClean="0"/>
              <a:t>(Warner et al., 2008, Madsen 1994, Styles and Glenn 2000, </a:t>
            </a:r>
            <a:r>
              <a:rPr lang="en-US" sz="1600" dirty="0" err="1" smtClean="0"/>
              <a:t>Wiberg</a:t>
            </a:r>
            <a:r>
              <a:rPr lang="en-US" sz="1600" dirty="0" smtClean="0"/>
              <a:t> and Harris 1994, Harris and </a:t>
            </a:r>
            <a:r>
              <a:rPr lang="en-US" sz="1600" dirty="0" err="1" smtClean="0"/>
              <a:t>Wiberg</a:t>
            </a:r>
            <a:r>
              <a:rPr lang="en-US" sz="1600" dirty="0" smtClean="0"/>
              <a:t> 2001)</a:t>
            </a:r>
          </a:p>
          <a:p>
            <a:pPr lvl="1" eaLnBrk="1" hangingPunct="1">
              <a:buFont typeface="Arial" charset="0"/>
              <a:buChar char="•"/>
              <a:defRPr/>
            </a:pPr>
            <a:endParaRPr lang="en-US" sz="1800" dirty="0" smtClean="0"/>
          </a:p>
          <a:p>
            <a:pPr lvl="1" eaLnBrk="1" hangingPunct="1">
              <a:buFont typeface="Arial" charset="0"/>
              <a:buChar char="•"/>
              <a:defRPr/>
            </a:pPr>
            <a:endParaRPr lang="en-US" sz="1800" dirty="0" smtClean="0"/>
          </a:p>
          <a:p>
            <a:pPr lvl="1" eaLnBrk="1" hangingPunct="1">
              <a:buFont typeface="Arial" charset="0"/>
              <a:buChar char="•"/>
              <a:defRPr/>
            </a:pPr>
            <a:endParaRPr lang="en-US" sz="1800" dirty="0" smtClean="0"/>
          </a:p>
          <a:p>
            <a:pPr lvl="1" eaLnBrk="1" hangingPunct="1">
              <a:buFont typeface="Arial" charset="0"/>
              <a:buChar char="•"/>
              <a:defRPr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653930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7811</TotalTime>
  <Words>1734</Words>
  <Application>Microsoft Macintosh PowerPoint</Application>
  <PresentationFormat>On-screen Show (4:3)</PresentationFormat>
  <Paragraphs>268</Paragraphs>
  <Slides>39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Sediment Transport in Hurricane Sandy:  Glider Observations and Regional Ocean Modeling  Travis Miles, Scott Glenn, Oscar Schofield, Josh Kohut and Greg Seroka Rutgers University   7th EGO Conference,  National Oceanography Centre, Southampton, UK September 27th,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Summary/Conclusions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Future/Ongoing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Hugh Roarty</dc:creator>
  <cp:keywords/>
  <dc:description/>
  <cp:lastModifiedBy>Travis Miles</cp:lastModifiedBy>
  <cp:revision>65</cp:revision>
  <dcterms:created xsi:type="dcterms:W3CDTF">2014-10-13T15:22:17Z</dcterms:created>
  <dcterms:modified xsi:type="dcterms:W3CDTF">2016-09-27T09:58:29Z</dcterms:modified>
  <cp:category/>
</cp:coreProperties>
</file>