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9" r:id="rId3"/>
    <p:sldId id="307" r:id="rId4"/>
    <p:sldId id="279" r:id="rId5"/>
    <p:sldId id="309" r:id="rId6"/>
    <p:sldId id="292" r:id="rId7"/>
    <p:sldId id="308" r:id="rId8"/>
    <p:sldId id="310" r:id="rId9"/>
    <p:sldId id="287" r:id="rId10"/>
    <p:sldId id="291" r:id="rId11"/>
    <p:sldId id="288" r:id="rId12"/>
    <p:sldId id="289" r:id="rId13"/>
    <p:sldId id="266" r:id="rId14"/>
    <p:sldId id="267" r:id="rId15"/>
    <p:sldId id="261" r:id="rId16"/>
    <p:sldId id="264" r:id="rId17"/>
    <p:sldId id="257" r:id="rId18"/>
    <p:sldId id="268" r:id="rId19"/>
    <p:sldId id="278" r:id="rId20"/>
    <p:sldId id="277" r:id="rId21"/>
    <p:sldId id="259" r:id="rId22"/>
    <p:sldId id="313" r:id="rId23"/>
    <p:sldId id="311" r:id="rId24"/>
    <p:sldId id="312" r:id="rId25"/>
    <p:sldId id="297" r:id="rId26"/>
    <p:sldId id="295" r:id="rId27"/>
    <p:sldId id="314" r:id="rId28"/>
    <p:sldId id="273" r:id="rId29"/>
    <p:sldId id="274" r:id="rId30"/>
    <p:sldId id="276" r:id="rId31"/>
    <p:sldId id="296" r:id="rId32"/>
    <p:sldId id="271" r:id="rId33"/>
    <p:sldId id="272" r:id="rId34"/>
    <p:sldId id="300" r:id="rId35"/>
    <p:sldId id="298" r:id="rId36"/>
    <p:sldId id="27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8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3072"/>
  <ax:ocxPr ax:name="_cy" ax:value="12700"/>
  <ax:ocxPr ax:name="FlashVars" ax:value=""/>
  <ax:ocxPr ax:name="Movie" ax:value="http://www.youtube.com/v/reJkQL_1Fnw"/>
  <ax:ocxPr ax:name="Src" ax:value="http://www.youtube.com/v/reJkQL_1Fnw"/>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89C6-A1BB-4E2C-9D37-1BC336D9503D}" type="datetimeFigureOut">
              <a:rPr lang="en-US" smtClean="0"/>
              <a:pPr/>
              <a:t>12/21/2010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AF8B11-4409-4CAC-A5AD-FA8B28C836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143B2E-82B2-4CE6-9B09-6FE4994FFC5D}" type="datetimeFigureOut">
              <a:rPr lang="en-US" smtClean="0"/>
              <a:pPr/>
              <a:t>12/21/2010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10506-DCAA-4A38-ACF2-A936E83A61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43B2E-82B2-4CE6-9B09-6FE4994FFC5D}" type="datetimeFigureOut">
              <a:rPr lang="en-US" smtClean="0"/>
              <a:pPr/>
              <a:t>12/21/2010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10506-DCAA-4A38-ACF2-A936E83A61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arine.rutgers.edu/mrs/partners/partners.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05800" cy="1600200"/>
          </a:xfrm>
          <a:solidFill>
            <a:schemeClr val="accent3">
              <a:lumMod val="60000"/>
              <a:lumOff val="40000"/>
            </a:schemeClr>
          </a:solidFill>
        </p:spPr>
        <p:txBody>
          <a:bodyPr>
            <a:normAutofit/>
          </a:bodyPr>
          <a:lstStyle/>
          <a:p>
            <a:r>
              <a:rPr lang="en-US" sz="2800" dirty="0" smtClean="0"/>
              <a:t>Independent Study: </a:t>
            </a:r>
            <a:br>
              <a:rPr lang="en-US" sz="2800" dirty="0" smtClean="0"/>
            </a:br>
            <a:r>
              <a:rPr lang="en-US" sz="2800" dirty="0" smtClean="0"/>
              <a:t>Exploring </a:t>
            </a:r>
            <a:r>
              <a:rPr lang="en-US" sz="2800" dirty="0"/>
              <a:t>the Potential Effects of Oceanographic Environment on Port Security in the Mid Atlantic</a:t>
            </a:r>
          </a:p>
        </p:txBody>
      </p:sp>
      <p:sp>
        <p:nvSpPr>
          <p:cNvPr id="5" name="Subtitle 2"/>
          <p:cNvSpPr>
            <a:spLocks noGrp="1"/>
          </p:cNvSpPr>
          <p:nvPr>
            <p:ph type="subTitle" idx="1"/>
          </p:nvPr>
        </p:nvSpPr>
        <p:spPr>
          <a:xfrm>
            <a:off x="381000" y="1828800"/>
            <a:ext cx="8305800" cy="4495800"/>
          </a:xfrm>
          <a:ln>
            <a:solidFill>
              <a:schemeClr val="tx1"/>
            </a:solidFill>
          </a:ln>
          <a:effectLst>
            <a:glow rad="101600">
              <a:schemeClr val="accent3">
                <a:satMod val="175000"/>
                <a:alpha val="40000"/>
              </a:schemeClr>
            </a:glow>
          </a:effectLst>
        </p:spPr>
        <p:txBody>
          <a:bodyPr>
            <a:normAutofit fontScale="55000" lnSpcReduction="20000"/>
          </a:bodyPr>
          <a:lstStyle/>
          <a:p>
            <a:r>
              <a:rPr lang="en-US" dirty="0" smtClean="0"/>
              <a:t>The Mid Atlantic is one of the most well sampled coastal oceans in the world. It is also the site of the Department of Homeland Security Center of Excellence for Port Security. I propose to use the modern observational resources of the Rutgers Coastal Ocean Observatory Lab to explore the potential effects of the ocean environment on port security. The mid Atlantic includes three major estuaries which include Chesapeake, Delaware, New York Harbor and their associated ports.   Port Operations in Chesapeake are dominated by Navy, in Delaware by oil, and in New York Harbor by Shipping. All three depend on the physics of the interactions between the rivers and the coastal ocean that occur in the estuaries.  Estuarine dynamics have significant impacts on port operations due to the transports of water and the varying densities. Further understanding of different flow rates, salinity levels, along with applying work and energy principles will help further understand the motion and directions of the seas. Current models for port operations do not contain physically realistic representations of the oceans estuarine dynamics. By examining the new extensive datasets available in the </a:t>
            </a:r>
            <a:r>
              <a:rPr lang="en-US" dirty="0" smtClean="0">
                <a:hlinkClick r:id="rId2"/>
              </a:rPr>
              <a:t>Coastal Ocean Observation Lab</a:t>
            </a:r>
            <a:r>
              <a:rPr lang="en-US" dirty="0" smtClean="0"/>
              <a:t> with the advisement of Dr. Scott Glenn, I will try to determine how the estuaries respond to physical forces (storms, heavy rain, wind) and which of those responses can have an impact on port operations and security. These impacts can then be prioritized for inclusion in port operation models. </a:t>
            </a:r>
            <a:endParaRPr lang="en-US" b="1"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153400" cy="1020762"/>
          </a:xfrm>
          <a:solidFill>
            <a:schemeClr val="accent3">
              <a:lumMod val="60000"/>
              <a:lumOff val="40000"/>
            </a:schemeClr>
          </a:solidFill>
        </p:spPr>
        <p:txBody>
          <a:bodyPr>
            <a:normAutofit/>
          </a:bodyPr>
          <a:lstStyle/>
          <a:p>
            <a:r>
              <a:rPr lang="en-US" dirty="0" smtClean="0"/>
              <a:t>Storm Causes Uncertainty  </a:t>
            </a:r>
            <a:endParaRPr lang="en-US" dirty="0"/>
          </a:p>
        </p:txBody>
      </p:sp>
      <p:pic>
        <p:nvPicPr>
          <p:cNvPr id="4" name="Content Placeholder 3"/>
          <p:cNvPicPr>
            <a:picLocks noGrp="1"/>
          </p:cNvPicPr>
          <p:nvPr>
            <p:ph idx="1"/>
          </p:nvPr>
        </p:nvPicPr>
        <p:blipFill>
          <a:blip r:embed="rId2" cstate="print"/>
          <a:srcRect l="42628" t="30485" r="3045" b="26817"/>
          <a:stretch>
            <a:fillRect/>
          </a:stretch>
        </p:blipFill>
        <p:spPr bwMode="auto">
          <a:xfrm>
            <a:off x="381000" y="1295400"/>
            <a:ext cx="8153400" cy="5105400"/>
          </a:xfrm>
          <a:prstGeom prst="rect">
            <a:avLst/>
          </a:prstGeom>
          <a:noFill/>
          <a:ln w="28575">
            <a:solidFill>
              <a:schemeClr val="tx1"/>
            </a:solidFill>
            <a:miter lim="800000"/>
            <a:headEnd/>
            <a:tailEnd/>
          </a:ln>
          <a:effectLst>
            <a:glow rad="101600">
              <a:schemeClr val="accent3">
                <a:satMod val="175000"/>
                <a:alpha val="40000"/>
              </a:schemeClr>
            </a:glow>
          </a:effectLst>
        </p:spPr>
      </p:pic>
      <p:cxnSp>
        <p:nvCxnSpPr>
          <p:cNvPr id="6" name="Straight Connector 5"/>
          <p:cNvCxnSpPr/>
          <p:nvPr/>
        </p:nvCxnSpPr>
        <p:spPr>
          <a:xfrm rot="5400000">
            <a:off x="2590800" y="3886200"/>
            <a:ext cx="3962400" cy="0"/>
          </a:xfrm>
          <a:prstGeom prst="line">
            <a:avLst/>
          </a:prstGeom>
          <a:ln w="698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648200" y="2362200"/>
            <a:ext cx="2209800" cy="523220"/>
          </a:xfrm>
          <a:prstGeom prst="rect">
            <a:avLst/>
          </a:prstGeom>
          <a:noFill/>
        </p:spPr>
        <p:txBody>
          <a:bodyPr wrap="square" rtlCol="0">
            <a:spAutoFit/>
          </a:bodyPr>
          <a:lstStyle/>
          <a:p>
            <a:r>
              <a:rPr lang="en-US" sz="2800" dirty="0" smtClean="0">
                <a:solidFill>
                  <a:schemeClr val="accent2">
                    <a:lumMod val="75000"/>
                  </a:schemeClr>
                </a:solidFill>
              </a:rPr>
              <a:t>Storm  Ends </a:t>
            </a:r>
            <a:endParaRPr lang="en-US" sz="2800" dirty="0">
              <a:solidFill>
                <a:schemeClr val="accent2">
                  <a:lumMod val="75000"/>
                </a:schemeClr>
              </a:solidFill>
            </a:endParaRPr>
          </a:p>
        </p:txBody>
      </p:sp>
      <p:cxnSp>
        <p:nvCxnSpPr>
          <p:cNvPr id="11" name="Straight Connector 10"/>
          <p:cNvCxnSpPr/>
          <p:nvPr/>
        </p:nvCxnSpPr>
        <p:spPr>
          <a:xfrm rot="5400000">
            <a:off x="-1066800" y="3886200"/>
            <a:ext cx="3962400" cy="0"/>
          </a:xfrm>
          <a:prstGeom prst="line">
            <a:avLst/>
          </a:prstGeom>
          <a:ln w="698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38200" y="2362200"/>
            <a:ext cx="2348400" cy="523220"/>
          </a:xfrm>
          <a:prstGeom prst="rect">
            <a:avLst/>
          </a:prstGeom>
          <a:noFill/>
        </p:spPr>
        <p:txBody>
          <a:bodyPr wrap="none" rtlCol="0">
            <a:spAutoFit/>
          </a:bodyPr>
          <a:lstStyle/>
          <a:p>
            <a:r>
              <a:rPr lang="en-US" sz="2800" dirty="0" smtClean="0">
                <a:solidFill>
                  <a:schemeClr val="accent2">
                    <a:lumMod val="75000"/>
                  </a:schemeClr>
                </a:solidFill>
              </a:rPr>
              <a:t>Storm </a:t>
            </a:r>
            <a:r>
              <a:rPr lang="en-US" sz="2800" dirty="0" smtClean="0">
                <a:solidFill>
                  <a:schemeClr val="accent2">
                    <a:lumMod val="75000"/>
                  </a:schemeClr>
                </a:solidFill>
              </a:rPr>
              <a:t>Begins  </a:t>
            </a:r>
            <a:endParaRPr lang="en-US" sz="2800" dirty="0">
              <a:solidFill>
                <a:schemeClr val="accent2">
                  <a:lumMod val="75000"/>
                </a:schemeClr>
              </a:solidFill>
            </a:endParaRPr>
          </a:p>
        </p:txBody>
      </p:sp>
      <p:sp>
        <p:nvSpPr>
          <p:cNvPr id="13" name="TextBox 12"/>
          <p:cNvSpPr txBox="1"/>
          <p:nvPr/>
        </p:nvSpPr>
        <p:spPr>
          <a:xfrm>
            <a:off x="990600" y="4648200"/>
            <a:ext cx="5463996" cy="1015663"/>
          </a:xfrm>
          <a:prstGeom prst="rect">
            <a:avLst/>
          </a:prstGeom>
          <a:noFill/>
        </p:spPr>
        <p:txBody>
          <a:bodyPr wrap="none" rtlCol="0">
            <a:spAutoFit/>
          </a:bodyPr>
          <a:lstStyle/>
          <a:p>
            <a:r>
              <a:rPr lang="en-US" sz="2000" dirty="0" smtClean="0"/>
              <a:t>G</a:t>
            </a:r>
            <a:r>
              <a:rPr lang="en-US" sz="2000" dirty="0" smtClean="0"/>
              <a:t>reater additional contribution to sea level due to </a:t>
            </a:r>
          </a:p>
          <a:p>
            <a:r>
              <a:rPr lang="en-US" sz="2000" dirty="0" smtClean="0"/>
              <a:t>non-astronomical forces during the storm </a:t>
            </a:r>
          </a:p>
          <a:p>
            <a:endParaRPr lang="en-US" sz="2000" dirty="0"/>
          </a:p>
        </p:txBody>
      </p:sp>
      <p:sp>
        <p:nvSpPr>
          <p:cNvPr id="14" name="Up Arrow 13"/>
          <p:cNvSpPr/>
          <p:nvPr/>
        </p:nvSpPr>
        <p:spPr>
          <a:xfrm>
            <a:off x="1676400" y="3200400"/>
            <a:ext cx="76200" cy="1524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95600" y="4191000"/>
            <a:ext cx="4453912" cy="400110"/>
          </a:xfrm>
          <a:prstGeom prst="rect">
            <a:avLst/>
          </a:prstGeom>
          <a:noFill/>
        </p:spPr>
        <p:txBody>
          <a:bodyPr wrap="none" rtlCol="0">
            <a:spAutoFit/>
          </a:bodyPr>
          <a:lstStyle/>
          <a:p>
            <a:r>
              <a:rPr lang="en-US" sz="2000" dirty="0" smtClean="0"/>
              <a:t>Greater magnitude of error and variation</a:t>
            </a:r>
            <a:endParaRPr lang="en-US" sz="2000" dirty="0"/>
          </a:p>
        </p:txBody>
      </p:sp>
      <p:sp>
        <p:nvSpPr>
          <p:cNvPr id="17" name="Up Arrow 16"/>
          <p:cNvSpPr/>
          <p:nvPr/>
        </p:nvSpPr>
        <p:spPr>
          <a:xfrm>
            <a:off x="3581400" y="4038600"/>
            <a:ext cx="762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a:solidFill>
            <a:schemeClr val="accent3">
              <a:lumMod val="60000"/>
              <a:lumOff val="40000"/>
            </a:schemeClr>
          </a:solidFill>
        </p:spPr>
        <p:txBody>
          <a:bodyPr>
            <a:normAutofit fontScale="90000"/>
          </a:bodyPr>
          <a:lstStyle/>
          <a:p>
            <a:r>
              <a:rPr lang="en-US" sz="2400" dirty="0"/>
              <a:t>Hurricane </a:t>
            </a:r>
            <a:r>
              <a:rPr lang="en-US" sz="2400" dirty="0" err="1"/>
              <a:t>Eresto</a:t>
            </a:r>
            <a:r>
              <a:rPr lang="en-US" sz="2400" dirty="0"/>
              <a:t> Winds Cause Storm Surge </a:t>
            </a:r>
            <a:r>
              <a:rPr lang="en-US" sz="2400" dirty="0" smtClean="0"/>
              <a:t/>
            </a:r>
            <a:br>
              <a:rPr lang="en-US" sz="2400" dirty="0" smtClean="0"/>
            </a:br>
            <a:r>
              <a:rPr lang="en-US" sz="2400" dirty="0" smtClean="0"/>
              <a:t>Date: September </a:t>
            </a:r>
            <a:r>
              <a:rPr lang="en-US" sz="2400" dirty="0"/>
              <a:t>2,2006 </a:t>
            </a:r>
            <a:br>
              <a:rPr lang="en-US" sz="2400" dirty="0"/>
            </a:br>
            <a:endParaRPr lang="en-US" sz="2400" dirty="0"/>
          </a:p>
        </p:txBody>
      </p:sp>
      <p:pic>
        <p:nvPicPr>
          <p:cNvPr id="4" name="Picture 3"/>
          <p:cNvPicPr/>
          <p:nvPr/>
        </p:nvPicPr>
        <p:blipFill>
          <a:blip r:embed="rId2" cstate="print"/>
          <a:srcRect l="42949" t="28490" r="2724" b="9482"/>
          <a:stretch>
            <a:fillRect/>
          </a:stretch>
        </p:blipFill>
        <p:spPr bwMode="auto">
          <a:xfrm>
            <a:off x="381000" y="1295400"/>
            <a:ext cx="8229600" cy="4953000"/>
          </a:xfrm>
          <a:prstGeom prst="rect">
            <a:avLst/>
          </a:prstGeom>
          <a:noFill/>
          <a:ln w="28575">
            <a:solidFill>
              <a:schemeClr val="tx1"/>
            </a:solidFill>
            <a:miter lim="800000"/>
            <a:headEnd/>
            <a:tailEnd/>
          </a:ln>
          <a:effectLst>
            <a:glow rad="101600">
              <a:schemeClr val="accent3">
                <a:satMod val="175000"/>
                <a:alpha val="40000"/>
              </a:schemeClr>
            </a:glow>
          </a:effectLst>
        </p:spPr>
      </p:pic>
      <p:sp>
        <p:nvSpPr>
          <p:cNvPr id="5" name="TextBox 4"/>
          <p:cNvSpPr txBox="1"/>
          <p:nvPr/>
        </p:nvSpPr>
        <p:spPr>
          <a:xfrm>
            <a:off x="3124200" y="5562600"/>
            <a:ext cx="5381986" cy="646331"/>
          </a:xfrm>
          <a:prstGeom prst="rect">
            <a:avLst/>
          </a:prstGeom>
          <a:noFill/>
        </p:spPr>
        <p:txBody>
          <a:bodyPr wrap="none" rtlCol="0">
            <a:spAutoFit/>
          </a:bodyPr>
          <a:lstStyle/>
          <a:p>
            <a:r>
              <a:rPr lang="en-US" dirty="0" smtClean="0"/>
              <a:t>Hurricanes cause forces in the ocean to amplify </a:t>
            </a:r>
          </a:p>
          <a:p>
            <a:r>
              <a:rPr lang="en-US" dirty="0" smtClean="0"/>
              <a:t>making ocean </a:t>
            </a:r>
            <a:r>
              <a:rPr lang="en-US" dirty="0" smtClean="0"/>
              <a:t>movement and unpredictability greater!</a:t>
            </a:r>
            <a:endParaRPr lang="en-US" dirty="0"/>
          </a:p>
        </p:txBody>
      </p:sp>
      <p:cxnSp>
        <p:nvCxnSpPr>
          <p:cNvPr id="6" name="Straight Connector 5"/>
          <p:cNvCxnSpPr/>
          <p:nvPr/>
        </p:nvCxnSpPr>
        <p:spPr>
          <a:xfrm rot="5400000">
            <a:off x="2933700" y="3390900"/>
            <a:ext cx="3276600" cy="0"/>
          </a:xfrm>
          <a:prstGeom prst="line">
            <a:avLst/>
          </a:prstGeom>
          <a:ln w="698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2057400"/>
            <a:ext cx="2348400" cy="523220"/>
          </a:xfrm>
          <a:prstGeom prst="rect">
            <a:avLst/>
          </a:prstGeom>
          <a:noFill/>
        </p:spPr>
        <p:txBody>
          <a:bodyPr wrap="none" rtlCol="0">
            <a:spAutoFit/>
          </a:bodyPr>
          <a:lstStyle/>
          <a:p>
            <a:r>
              <a:rPr lang="en-US" sz="2800" dirty="0" smtClean="0">
                <a:solidFill>
                  <a:schemeClr val="accent2">
                    <a:lumMod val="75000"/>
                  </a:schemeClr>
                </a:solidFill>
              </a:rPr>
              <a:t>Storm </a:t>
            </a:r>
            <a:r>
              <a:rPr lang="en-US" sz="2800" dirty="0" smtClean="0">
                <a:solidFill>
                  <a:schemeClr val="accent2">
                    <a:lumMod val="75000"/>
                  </a:schemeClr>
                </a:solidFill>
              </a:rPr>
              <a:t>Begins  </a:t>
            </a:r>
            <a:endParaRPr lang="en-US"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F  </a:t>
            </a:r>
            <a:r>
              <a:rPr lang="en-US" dirty="0" err="1" smtClean="0"/>
              <a:t>orces</a:t>
            </a:r>
            <a:r>
              <a:rPr lang="en-US" dirty="0" smtClean="0"/>
              <a:t> </a:t>
            </a:r>
            <a:r>
              <a:rPr lang="en-US" dirty="0" smtClean="0"/>
              <a:t>In the Ocean  </a:t>
            </a:r>
            <a:endParaRPr lang="en-US" dirty="0"/>
          </a:p>
        </p:txBody>
      </p:sp>
      <p:sp>
        <p:nvSpPr>
          <p:cNvPr id="3" name="Content Placeholder 2"/>
          <p:cNvSpPr>
            <a:spLocks noGrp="1"/>
          </p:cNvSpPr>
          <p:nvPr>
            <p:ph idx="1"/>
          </p:nvPr>
        </p:nvSpPr>
        <p:spPr>
          <a:ln w="28575">
            <a:solidFill>
              <a:schemeClr val="tx1"/>
            </a:solidFill>
          </a:ln>
        </p:spPr>
        <p:txBody>
          <a:bodyPr>
            <a:normAutofit fontScale="92500" lnSpcReduction="20000"/>
          </a:bodyPr>
          <a:lstStyle/>
          <a:p>
            <a:r>
              <a:rPr lang="en-US" dirty="0" smtClean="0"/>
              <a:t>Under Temperate Conditions the astronomical predictions and the actual observations for sea levels correlate. During these days the flux of water in the ocean is mainly due to astronomical forces  </a:t>
            </a:r>
          </a:p>
          <a:p>
            <a:r>
              <a:rPr lang="en-US" dirty="0" smtClean="0"/>
              <a:t>During Storms </a:t>
            </a:r>
            <a:r>
              <a:rPr lang="en-US" dirty="0" smtClean="0"/>
              <a:t>or Hurricanes</a:t>
            </a:r>
            <a:r>
              <a:rPr lang="en-US" dirty="0" smtClean="0"/>
              <a:t>: </a:t>
            </a:r>
            <a:r>
              <a:rPr lang="en-US" dirty="0" smtClean="0"/>
              <a:t>              </a:t>
            </a:r>
          </a:p>
          <a:p>
            <a:pPr>
              <a:buNone/>
            </a:pPr>
            <a:r>
              <a:rPr lang="en-US" dirty="0" smtClean="0"/>
              <a:t>     F </a:t>
            </a:r>
            <a:r>
              <a:rPr lang="en-US" dirty="0" err="1" smtClean="0"/>
              <a:t>orces</a:t>
            </a:r>
            <a:r>
              <a:rPr lang="en-US" dirty="0" smtClean="0"/>
              <a:t> amplify </a:t>
            </a:r>
            <a:endParaRPr lang="en-US" dirty="0" smtClean="0"/>
          </a:p>
          <a:p>
            <a:pPr lvl="1"/>
            <a:r>
              <a:rPr lang="en-US" dirty="0" smtClean="0"/>
              <a:t>Making </a:t>
            </a:r>
            <a:r>
              <a:rPr lang="en-US" dirty="0" smtClean="0"/>
              <a:t>it hard for predictions to be made</a:t>
            </a:r>
          </a:p>
          <a:p>
            <a:pPr lvl="1"/>
            <a:r>
              <a:rPr lang="en-US" dirty="0" smtClean="0"/>
              <a:t>Additional forces other than astronomical forces are amplified, causing a difference in the astronomical and actual sea levels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a:solidFill>
            <a:schemeClr val="accent3">
              <a:lumMod val="60000"/>
              <a:lumOff val="40000"/>
            </a:schemeClr>
          </a:solidFill>
        </p:spPr>
        <p:txBody>
          <a:bodyPr>
            <a:normAutofit/>
          </a:bodyPr>
          <a:lstStyle/>
          <a:p>
            <a:r>
              <a:rPr lang="en-US" dirty="0" smtClean="0"/>
              <a:t>Test of </a:t>
            </a:r>
            <a:r>
              <a:rPr lang="en-US" dirty="0" smtClean="0"/>
              <a:t>M</a:t>
            </a:r>
            <a:r>
              <a:rPr lang="en-US" dirty="0" smtClean="0"/>
              <a:t>y Predictions</a:t>
            </a:r>
            <a:endParaRPr lang="en-US" dirty="0"/>
          </a:p>
        </p:txBody>
      </p:sp>
      <p:sp>
        <p:nvSpPr>
          <p:cNvPr id="3" name="Content Placeholder 2"/>
          <p:cNvSpPr>
            <a:spLocks noGrp="1"/>
          </p:cNvSpPr>
          <p:nvPr>
            <p:ph idx="1"/>
          </p:nvPr>
        </p:nvSpPr>
        <p:spPr>
          <a:ln>
            <a:solidFill>
              <a:schemeClr val="tx2">
                <a:lumMod val="75000"/>
              </a:schemeClr>
            </a:solidFill>
          </a:ln>
          <a:effectLst>
            <a:glow rad="228600">
              <a:schemeClr val="accent3">
                <a:satMod val="175000"/>
                <a:alpha val="40000"/>
              </a:schemeClr>
            </a:glow>
          </a:effectLst>
        </p:spPr>
        <p:txBody>
          <a:bodyPr/>
          <a:lstStyle/>
          <a:p>
            <a:pPr algn="ctr">
              <a:buNone/>
            </a:pPr>
            <a:r>
              <a:rPr lang="en-US" dirty="0" smtClean="0"/>
              <a:t>Dates </a:t>
            </a:r>
          </a:p>
          <a:p>
            <a:r>
              <a:rPr lang="en-US" dirty="0" smtClean="0"/>
              <a:t>North Eastern:  October 14</a:t>
            </a:r>
            <a:r>
              <a:rPr lang="en-US" baseline="30000" dirty="0" smtClean="0"/>
              <a:t>th</a:t>
            </a:r>
            <a:r>
              <a:rPr lang="en-US" dirty="0" smtClean="0"/>
              <a:t>-15</a:t>
            </a:r>
            <a:r>
              <a:rPr lang="en-US" baseline="30000" dirty="0" smtClean="0"/>
              <a:t>th</a:t>
            </a:r>
            <a:r>
              <a:rPr lang="en-US" dirty="0" smtClean="0"/>
              <a:t> </a:t>
            </a:r>
          </a:p>
          <a:p>
            <a:r>
              <a:rPr lang="en-US" dirty="0" smtClean="0"/>
              <a:t>Temperate Day:  November </a:t>
            </a:r>
            <a:r>
              <a:rPr lang="en-US" dirty="0" smtClean="0"/>
              <a:t>25</a:t>
            </a:r>
            <a:r>
              <a:rPr lang="en-US" baseline="30000" dirty="0" smtClean="0"/>
              <a:t>th</a:t>
            </a:r>
            <a:r>
              <a:rPr lang="en-US" dirty="0" smtClean="0"/>
              <a:t>-2 6 </a:t>
            </a:r>
            <a:r>
              <a:rPr lang="en-US" baseline="30000" dirty="0" err="1" smtClean="0"/>
              <a:t>th</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5105400"/>
          </a:xfrm>
          <a:ln>
            <a:solidFill>
              <a:schemeClr val="tx2">
                <a:lumMod val="75000"/>
              </a:schemeClr>
            </a:solidFill>
          </a:ln>
          <a:effectLst>
            <a:glow rad="228600">
              <a:schemeClr val="accent3">
                <a:satMod val="175000"/>
                <a:alpha val="40000"/>
              </a:schemeClr>
            </a:glow>
          </a:effectLst>
        </p:spPr>
        <p:txBody>
          <a:bodyPr>
            <a:normAutofit fontScale="77500" lnSpcReduction="20000"/>
          </a:bodyPr>
          <a:lstStyle/>
          <a:p>
            <a:r>
              <a:rPr lang="en-US" dirty="0" smtClean="0"/>
              <a:t>Storm Hits NYC at around 6:30pm on the 14</a:t>
            </a:r>
            <a:r>
              <a:rPr lang="en-US" baseline="30000" dirty="0" smtClean="0"/>
              <a:t>th</a:t>
            </a:r>
            <a:r>
              <a:rPr lang="en-US" dirty="0" smtClean="0"/>
              <a:t> </a:t>
            </a:r>
          </a:p>
          <a:p>
            <a:r>
              <a:rPr lang="en-US" dirty="0" smtClean="0"/>
              <a:t>Heavy Rainfall from the South West covers the area till Midnight, precipitation up to1.5 inches </a:t>
            </a:r>
          </a:p>
          <a:p>
            <a:r>
              <a:rPr lang="en-US" dirty="0" smtClean="0"/>
              <a:t>The storm continues to bring heavy rainfall intensifying up till noon of the 15</a:t>
            </a:r>
            <a:r>
              <a:rPr lang="en-US" baseline="30000" dirty="0" smtClean="0"/>
              <a:t>th</a:t>
            </a:r>
            <a:r>
              <a:rPr lang="en-US" dirty="0" smtClean="0"/>
              <a:t> </a:t>
            </a:r>
          </a:p>
          <a:p>
            <a:r>
              <a:rPr lang="en-US" dirty="0" smtClean="0"/>
              <a:t>The storm slowly moves towards the NE leaving light rainfall during the evening hours </a:t>
            </a:r>
          </a:p>
          <a:p>
            <a:r>
              <a:rPr lang="en-US" dirty="0" smtClean="0"/>
              <a:t>NY/NY Strengthening northeast winds on the front side of the storm and will be hit with the north to northwest winds on the back side, almost like the passage of a hurricane in the tropics, or the wake of a midwinter storm </a:t>
            </a:r>
          </a:p>
          <a:p>
            <a:r>
              <a:rPr lang="en-US" dirty="0" smtClean="0"/>
              <a:t>Pressure dipping to 975mb brought high winds and Gusts of 50 mph strong enough to nock down trees, lead to sporadic power outages and toss your trash cans!</a:t>
            </a:r>
          </a:p>
          <a:p>
            <a:endParaRPr lang="en-US" dirty="0"/>
          </a:p>
        </p:txBody>
      </p:sp>
      <p:sp>
        <p:nvSpPr>
          <p:cNvPr id="5" name="Title 1"/>
          <p:cNvSpPr>
            <a:spLocks noGrp="1"/>
          </p:cNvSpPr>
          <p:nvPr>
            <p:ph type="title"/>
          </p:nvPr>
        </p:nvSpPr>
        <p:spPr>
          <a:xfrm>
            <a:off x="457200" y="274638"/>
            <a:ext cx="8305800" cy="1325562"/>
          </a:xfrm>
          <a:solidFill>
            <a:schemeClr val="accent3">
              <a:lumMod val="60000"/>
              <a:lumOff val="40000"/>
            </a:schemeClr>
          </a:solidFill>
        </p:spPr>
        <p:txBody>
          <a:bodyPr/>
          <a:lstStyle/>
          <a:p>
            <a:r>
              <a:rPr lang="en-US" dirty="0" smtClean="0"/>
              <a:t>Summery of Oct.14</a:t>
            </a:r>
            <a:r>
              <a:rPr lang="en-US" baseline="30000" dirty="0" smtClean="0"/>
              <a:t>th</a:t>
            </a:r>
            <a:r>
              <a:rPr lang="en-US" dirty="0" smtClean="0"/>
              <a:t> North Eastern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a:solidFill>
            <a:schemeClr val="accent3">
              <a:lumMod val="60000"/>
              <a:lumOff val="40000"/>
            </a:schemeClr>
          </a:solidFill>
        </p:spPr>
        <p:txBody>
          <a:bodyPr/>
          <a:lstStyle/>
          <a:p>
            <a:r>
              <a:rPr lang="en-US" dirty="0" smtClean="0"/>
              <a:t>Range of the Strom </a:t>
            </a:r>
            <a:endParaRPr lang="en-US"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228600" y="1295400"/>
            <a:ext cx="8660261" cy="535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325562"/>
          </a:xfrm>
          <a:solidFill>
            <a:schemeClr val="accent3">
              <a:lumMod val="60000"/>
              <a:lumOff val="40000"/>
            </a:schemeClr>
          </a:solidFill>
        </p:spPr>
        <p:txBody>
          <a:bodyPr>
            <a:normAutofit fontScale="90000"/>
          </a:bodyPr>
          <a:lstStyle/>
          <a:p>
            <a:r>
              <a:rPr lang="en-US" dirty="0" smtClean="0"/>
              <a:t>October 14</a:t>
            </a:r>
            <a:r>
              <a:rPr lang="en-US" baseline="30000" dirty="0" smtClean="0"/>
              <a:t>th</a:t>
            </a:r>
            <a:r>
              <a:rPr lang="en-US" dirty="0" smtClean="0"/>
              <a:t> North Eastern Hits NYC</a:t>
            </a:r>
            <a:endParaRPr lang="en-US" dirty="0"/>
          </a:p>
        </p:txBody>
      </p:sp>
      <p:sp>
        <p:nvSpPr>
          <p:cNvPr id="3" name="Content Placeholder 2"/>
          <p:cNvSpPr>
            <a:spLocks noGrp="1"/>
          </p:cNvSpPr>
          <p:nvPr>
            <p:ph idx="1"/>
          </p:nvPr>
        </p:nvSpPr>
        <p:spPr/>
        <p:txBody>
          <a:bodyPr/>
          <a:lstStyle/>
          <a:p>
            <a:pPr lvl="1"/>
            <a:endParaRPr lang="en-US" dirty="0"/>
          </a:p>
        </p:txBody>
      </p:sp>
    </p:spTree>
    <p:controls>
      <p:control spid="9221" name="ShockwaveFlash1" r:id="rId2" imgW="8306960" imgH="4571429"/>
    </p:controls>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a:solidFill>
            <a:schemeClr val="accent3">
              <a:lumMod val="60000"/>
              <a:lumOff val="40000"/>
            </a:schemeClr>
          </a:solidFill>
        </p:spPr>
        <p:txBody>
          <a:bodyPr>
            <a:normAutofit/>
          </a:bodyPr>
          <a:lstStyle/>
          <a:p>
            <a:r>
              <a:rPr lang="en-US" sz="1800" dirty="0" smtClean="0"/>
              <a:t>Errors in Prediction Models for Sea </a:t>
            </a:r>
            <a:r>
              <a:rPr lang="en-US" sz="1800" dirty="0" smtClean="0"/>
              <a:t>Levels</a:t>
            </a:r>
            <a:br>
              <a:rPr lang="en-US" sz="1800" dirty="0" smtClean="0"/>
            </a:br>
            <a:r>
              <a:rPr lang="en-US" sz="1800" dirty="0" smtClean="0"/>
              <a:t>Comparison of NYHOPS V.S. NOAA</a:t>
            </a:r>
            <a:r>
              <a:rPr lang="en-US" sz="1800" dirty="0" smtClean="0"/>
              <a:t>  </a:t>
            </a:r>
            <a:r>
              <a:rPr lang="en-US" sz="1800" dirty="0" smtClean="0"/>
              <a:t/>
            </a:r>
            <a:br>
              <a:rPr lang="en-US" sz="1800" dirty="0" smtClean="0"/>
            </a:br>
            <a:r>
              <a:rPr lang="en-US" sz="1800" dirty="0" smtClean="0"/>
              <a:t>Date:14-15 October 2010 </a:t>
            </a:r>
            <a:br>
              <a:rPr lang="en-US" sz="1800" dirty="0" smtClean="0"/>
            </a:br>
            <a:r>
              <a:rPr lang="en-US" sz="1800" dirty="0" smtClean="0"/>
              <a:t>Actual Data :NYC Battery  Tide Gauge</a:t>
            </a:r>
            <a:r>
              <a:rPr lang="en-US" sz="1800" dirty="0"/>
              <a:t/>
            </a:r>
            <a:br>
              <a:rPr lang="en-US" sz="1800" dirty="0"/>
            </a:br>
            <a:r>
              <a:rPr lang="en-US" sz="1800" dirty="0" smtClean="0"/>
              <a:t> </a:t>
            </a:r>
            <a:endParaRPr lang="en-US" sz="1800" dirty="0"/>
          </a:p>
        </p:txBody>
      </p:sp>
      <p:pic>
        <p:nvPicPr>
          <p:cNvPr id="1026" name="Picture 2"/>
          <p:cNvPicPr>
            <a:picLocks noChangeAspect="1" noChangeArrowheads="1"/>
          </p:cNvPicPr>
          <p:nvPr/>
        </p:nvPicPr>
        <p:blipFill>
          <a:blip r:embed="rId2" cstate="print"/>
          <a:srcRect l="41875" t="26000" r="3750" b="18000"/>
          <a:stretch>
            <a:fillRect/>
          </a:stretch>
        </p:blipFill>
        <p:spPr bwMode="auto">
          <a:xfrm>
            <a:off x="457200" y="1600200"/>
            <a:ext cx="8229600" cy="4575302"/>
          </a:xfrm>
          <a:prstGeom prst="rect">
            <a:avLst/>
          </a:prstGeom>
          <a:noFill/>
          <a:ln w="28575">
            <a:solidFill>
              <a:schemeClr val="tx1"/>
            </a:solidFill>
            <a:miter lim="800000"/>
            <a:headEnd/>
            <a:tailEnd/>
          </a:ln>
        </p:spPr>
      </p:pic>
      <p:sp>
        <p:nvSpPr>
          <p:cNvPr id="8" name="TextBox 7"/>
          <p:cNvSpPr txBox="1"/>
          <p:nvPr/>
        </p:nvSpPr>
        <p:spPr>
          <a:xfrm>
            <a:off x="2971800" y="6324600"/>
            <a:ext cx="2319866" cy="584775"/>
          </a:xfrm>
          <a:prstGeom prst="rect">
            <a:avLst/>
          </a:prstGeom>
          <a:noFill/>
        </p:spPr>
        <p:txBody>
          <a:bodyPr wrap="none" rtlCol="0">
            <a:spAutoFit/>
          </a:bodyPr>
          <a:lstStyle/>
          <a:p>
            <a:r>
              <a:rPr lang="en-US" sz="3200" dirty="0" smtClean="0"/>
              <a:t>Time in GMT</a:t>
            </a:r>
            <a:endParaRPr lang="en-US" sz="3200" dirty="0"/>
          </a:p>
        </p:txBody>
      </p:sp>
      <p:sp>
        <p:nvSpPr>
          <p:cNvPr id="9" name="TextBox 8"/>
          <p:cNvSpPr txBox="1"/>
          <p:nvPr/>
        </p:nvSpPr>
        <p:spPr>
          <a:xfrm rot="16200000">
            <a:off x="-1528880" y="3662480"/>
            <a:ext cx="3704091" cy="646331"/>
          </a:xfrm>
          <a:prstGeom prst="rect">
            <a:avLst/>
          </a:prstGeom>
          <a:noFill/>
        </p:spPr>
        <p:txBody>
          <a:bodyPr wrap="none" rtlCol="0">
            <a:spAutoFit/>
          </a:bodyPr>
          <a:lstStyle/>
          <a:p>
            <a:r>
              <a:rPr lang="en-US" sz="3600" dirty="0" smtClean="0"/>
              <a:t>Error : (</a:t>
            </a:r>
            <a:r>
              <a:rPr lang="en-US" sz="2800" dirty="0" smtClean="0"/>
              <a:t>Gauge-model</a:t>
            </a:r>
            <a:r>
              <a:rPr lang="en-US" sz="3600" dirty="0" smtClean="0"/>
              <a:t>)</a:t>
            </a:r>
            <a:endParaRPr lang="en-US" sz="3600" dirty="0"/>
          </a:p>
        </p:txBody>
      </p:sp>
      <p:cxnSp>
        <p:nvCxnSpPr>
          <p:cNvPr id="11" name="Straight Connector 10"/>
          <p:cNvCxnSpPr/>
          <p:nvPr/>
        </p:nvCxnSpPr>
        <p:spPr>
          <a:xfrm rot="5400000">
            <a:off x="1295400" y="3810000"/>
            <a:ext cx="4114800" cy="0"/>
          </a:xfrm>
          <a:prstGeom prst="line">
            <a:avLst/>
          </a:prstGeom>
          <a:ln w="34925"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1981200"/>
            <a:ext cx="3497752" cy="523220"/>
          </a:xfrm>
          <a:prstGeom prst="rect">
            <a:avLst/>
          </a:prstGeom>
          <a:noFill/>
        </p:spPr>
        <p:txBody>
          <a:bodyPr wrap="none" rtlCol="0">
            <a:spAutoFit/>
          </a:bodyPr>
          <a:lstStyle/>
          <a:p>
            <a:r>
              <a:rPr lang="en-US" sz="2800" dirty="0" smtClean="0">
                <a:solidFill>
                  <a:srgbClr val="FF0000"/>
                </a:solidFill>
              </a:rPr>
              <a:t>Storm Hits 18:30 </a:t>
            </a:r>
            <a:r>
              <a:rPr lang="en-US" sz="2800" dirty="0" smtClean="0">
                <a:solidFill>
                  <a:srgbClr val="FF0000"/>
                </a:solidFill>
              </a:rPr>
              <a:t>G MT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a:solidFill>
            <a:schemeClr val="accent3">
              <a:lumMod val="60000"/>
              <a:lumOff val="40000"/>
            </a:schemeClr>
          </a:solidFill>
        </p:spPr>
        <p:txBody>
          <a:bodyPr/>
          <a:lstStyle/>
          <a:p>
            <a:r>
              <a:rPr lang="en-US" dirty="0" smtClean="0"/>
              <a:t>Conclusion</a:t>
            </a:r>
            <a:endParaRPr lang="en-US" dirty="0"/>
          </a:p>
        </p:txBody>
      </p:sp>
      <p:sp>
        <p:nvSpPr>
          <p:cNvPr id="3" name="Content Placeholder 2"/>
          <p:cNvSpPr>
            <a:spLocks noGrp="1"/>
          </p:cNvSpPr>
          <p:nvPr>
            <p:ph idx="1"/>
          </p:nvPr>
        </p:nvSpPr>
        <p:spPr>
          <a:ln>
            <a:solidFill>
              <a:schemeClr val="tx2">
                <a:lumMod val="75000"/>
              </a:schemeClr>
            </a:solidFill>
          </a:ln>
          <a:effectLst>
            <a:glow rad="228600">
              <a:schemeClr val="accent3">
                <a:satMod val="175000"/>
                <a:alpha val="40000"/>
              </a:schemeClr>
            </a:glow>
          </a:effectLst>
        </p:spPr>
        <p:txBody>
          <a:bodyPr>
            <a:normAutofit lnSpcReduction="10000"/>
          </a:bodyPr>
          <a:lstStyle/>
          <a:p>
            <a:r>
              <a:rPr lang="en-US" dirty="0" smtClean="0"/>
              <a:t>NYHOPS Model predicts the tide well with minimal variation and small error</a:t>
            </a:r>
          </a:p>
          <a:p>
            <a:r>
              <a:rPr lang="en-US" dirty="0" smtClean="0"/>
              <a:t>NYHOPS Model error did not significantly change during the storm </a:t>
            </a:r>
          </a:p>
          <a:p>
            <a:r>
              <a:rPr lang="en-US" dirty="0" smtClean="0"/>
              <a:t>NOAA model has both higher variation in tide predictions as well as higher error when compared to the NYHOPS model </a:t>
            </a:r>
          </a:p>
          <a:p>
            <a:r>
              <a:rPr lang="en-US" dirty="0" smtClean="0"/>
              <a:t>NOAA model has considerably higher error during the storm then before the storm hits!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77200" cy="1371600"/>
          </a:xfrm>
          <a:solidFill>
            <a:schemeClr val="accent3">
              <a:lumMod val="60000"/>
              <a:lumOff val="40000"/>
            </a:schemeClr>
          </a:solidFill>
        </p:spPr>
        <p:txBody>
          <a:bodyPr>
            <a:normAutofit fontScale="90000"/>
          </a:bodyPr>
          <a:lstStyle/>
          <a:p>
            <a:r>
              <a:rPr lang="en-US" sz="2800" dirty="0" smtClean="0"/>
              <a:t>Directionality Measure: </a:t>
            </a:r>
            <a:br>
              <a:rPr lang="en-US" sz="2800" dirty="0" smtClean="0"/>
            </a:br>
            <a:r>
              <a:rPr lang="en-US" sz="2800" dirty="0" smtClean="0"/>
              <a:t>Comparison of Resultant Vectors </a:t>
            </a:r>
            <a:br>
              <a:rPr lang="en-US" sz="2800" dirty="0" smtClean="0"/>
            </a:br>
            <a:r>
              <a:rPr lang="en-US" sz="3200" dirty="0" smtClean="0"/>
              <a:t>CODAR </a:t>
            </a:r>
            <a:r>
              <a:rPr lang="en-US" sz="3200" dirty="0" err="1" smtClean="0"/>
              <a:t>vs</a:t>
            </a:r>
            <a:r>
              <a:rPr lang="en-US" sz="3200" dirty="0" smtClean="0"/>
              <a:t> </a:t>
            </a:r>
            <a:r>
              <a:rPr lang="en-US" sz="3200" dirty="0" smtClean="0"/>
              <a:t>NYHOPS Model  </a:t>
            </a:r>
            <a:endParaRPr lang="en-US" sz="3200" dirty="0"/>
          </a:p>
        </p:txBody>
      </p:sp>
      <p:sp>
        <p:nvSpPr>
          <p:cNvPr id="3" name="Content Placeholder 2"/>
          <p:cNvSpPr>
            <a:spLocks noGrp="1"/>
          </p:cNvSpPr>
          <p:nvPr>
            <p:ph idx="1"/>
          </p:nvPr>
        </p:nvSpPr>
        <p:spPr>
          <a:xfrm>
            <a:off x="457200" y="1600200"/>
            <a:ext cx="8077200" cy="4525963"/>
          </a:xfrm>
          <a:ln w="28575">
            <a:solidFill>
              <a:schemeClr val="tx1"/>
            </a:solidFill>
          </a:ln>
          <a:effectLst>
            <a:glow rad="101600">
              <a:schemeClr val="accent3">
                <a:satMod val="175000"/>
                <a:alpha val="40000"/>
              </a:schemeClr>
            </a:glow>
          </a:effectLst>
        </p:spPr>
        <p:txBody>
          <a:bodyPr/>
          <a:lstStyle/>
          <a:p>
            <a:r>
              <a:rPr lang="en-US" dirty="0" smtClean="0"/>
              <a:t>With kind </a:t>
            </a:r>
            <a:r>
              <a:rPr lang="en-US" dirty="0" smtClean="0"/>
              <a:t>h</a:t>
            </a:r>
            <a:r>
              <a:rPr lang="en-US" dirty="0" smtClean="0"/>
              <a:t>elp </a:t>
            </a:r>
            <a:r>
              <a:rPr lang="en-US" dirty="0" smtClean="0"/>
              <a:t>from Mr. Mike Smith and </a:t>
            </a:r>
            <a:r>
              <a:rPr lang="en-US" dirty="0" err="1" smtClean="0"/>
              <a:t>Nickitas</a:t>
            </a:r>
            <a:r>
              <a:rPr lang="en-US" dirty="0" smtClean="0"/>
              <a:t> Georgas, we have </a:t>
            </a:r>
            <a:r>
              <a:rPr lang="en-US" dirty="0" smtClean="0"/>
              <a:t>overlaid CODAR </a:t>
            </a:r>
            <a:r>
              <a:rPr lang="en-US" dirty="0" smtClean="0"/>
              <a:t>vectors and  NYHOPS Model prediction vectors in Google Earth </a:t>
            </a:r>
          </a:p>
          <a:p>
            <a:r>
              <a:rPr lang="en-US" dirty="0" smtClean="0"/>
              <a:t>Observing the difference in directions of the two different data sets we can begin the first step in validating the NYHOPS model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153400" cy="1173162"/>
          </a:xfrm>
          <a:solidFill>
            <a:schemeClr val="accent3">
              <a:lumMod val="60000"/>
              <a:lumOff val="40000"/>
            </a:schemeClr>
          </a:solidFill>
        </p:spPr>
        <p:txBody>
          <a:bodyPr>
            <a:normAutofit fontScale="90000"/>
          </a:bodyPr>
          <a:lstStyle/>
          <a:p>
            <a:r>
              <a:rPr lang="en-US" dirty="0" smtClean="0"/>
              <a:t>How Numerical Models Predict the Ocean </a:t>
            </a:r>
            <a:endParaRPr lang="en-US" dirty="0"/>
          </a:p>
        </p:txBody>
      </p:sp>
      <p:sp>
        <p:nvSpPr>
          <p:cNvPr id="3" name="Content Placeholder 2"/>
          <p:cNvSpPr>
            <a:spLocks noGrp="1"/>
          </p:cNvSpPr>
          <p:nvPr>
            <p:ph idx="1"/>
          </p:nvPr>
        </p:nvSpPr>
        <p:spPr>
          <a:xfrm>
            <a:off x="609600" y="1447800"/>
            <a:ext cx="8077200" cy="5029200"/>
          </a:xfrm>
          <a:ln w="38100">
            <a:solidFill>
              <a:schemeClr val="tx1"/>
            </a:solidFill>
          </a:ln>
          <a:effectLst>
            <a:glow rad="101600">
              <a:schemeClr val="accent3">
                <a:satMod val="175000"/>
                <a:alpha val="40000"/>
              </a:schemeClr>
            </a:glow>
          </a:effectLst>
        </p:spPr>
        <p:txBody>
          <a:bodyPr>
            <a:noAutofit/>
          </a:bodyPr>
          <a:lstStyle/>
          <a:p>
            <a:r>
              <a:rPr lang="en-US" sz="1600" dirty="0" smtClean="0"/>
              <a:t>Every particle in the ocean is tracked through time by a three dimensional resultant force vector, which is computed by taking the resultant of all forces acting upon a single particle. </a:t>
            </a:r>
          </a:p>
          <a:p>
            <a:endParaRPr lang="en-US" sz="1600" dirty="0" smtClean="0"/>
          </a:p>
          <a:p>
            <a:r>
              <a:rPr lang="en-US" sz="1600" dirty="0" smtClean="0"/>
              <a:t>Through Newton's Law F=ma scientists can track the direction and the amount of mass transit of water through the ocean by accurately predicting the resultant force on a single particle </a:t>
            </a:r>
          </a:p>
          <a:p>
            <a:endParaRPr lang="en-US" sz="1600" dirty="0" smtClean="0"/>
          </a:p>
          <a:p>
            <a:r>
              <a:rPr lang="en-US" sz="1600" dirty="0" smtClean="0"/>
              <a:t>The main forces under </a:t>
            </a:r>
            <a:r>
              <a:rPr lang="en-US" sz="1600" dirty="0" smtClean="0"/>
              <a:t>consideration include, the barometric force or atmospheric pressure, the wind force or wind stress acting upon the surface of a </a:t>
            </a:r>
            <a:r>
              <a:rPr lang="en-US" sz="1600" dirty="0" smtClean="0"/>
              <a:t>body, the </a:t>
            </a:r>
            <a:r>
              <a:rPr lang="en-US" sz="1600" dirty="0" err="1" smtClean="0"/>
              <a:t>Coriolis</a:t>
            </a:r>
            <a:r>
              <a:rPr lang="en-US" sz="1600" dirty="0" smtClean="0"/>
              <a:t> Force and Pressure Gradient  Force </a:t>
            </a:r>
            <a:r>
              <a:rPr lang="en-US" sz="1600" dirty="0" smtClean="0"/>
              <a:t>contributing to the mass horizontal movement of the particle across the water. </a:t>
            </a:r>
            <a:endParaRPr lang="en-US" sz="1600" dirty="0" smtClean="0"/>
          </a:p>
          <a:p>
            <a:r>
              <a:rPr lang="en-US" sz="1600" dirty="0" smtClean="0"/>
              <a:t>E</a:t>
            </a:r>
            <a:r>
              <a:rPr lang="en-US" sz="1600" dirty="0" smtClean="0"/>
              <a:t>ach particle has </a:t>
            </a:r>
            <a:r>
              <a:rPr lang="en-US" sz="1600" dirty="0" smtClean="0"/>
              <a:t>distinct characteristics of </a:t>
            </a:r>
            <a:r>
              <a:rPr lang="en-US" sz="1600" dirty="0" smtClean="0"/>
              <a:t>mass</a:t>
            </a:r>
            <a:r>
              <a:rPr lang="en-US" sz="1600" dirty="0" smtClean="0"/>
              <a:t>, % salinity and heat which allows for the model to predict salt, mass and heat transport of ocean</a:t>
            </a:r>
            <a:endParaRPr lang="en-US" sz="1600" dirty="0" smtClean="0"/>
          </a:p>
          <a:p>
            <a:endParaRPr lang="en-US" sz="1600" dirty="0" smtClean="0"/>
          </a:p>
          <a:p>
            <a:r>
              <a:rPr lang="en-US" sz="1600" dirty="0" smtClean="0"/>
              <a:t>Thus Models </a:t>
            </a:r>
            <a:r>
              <a:rPr lang="en-US" sz="1600" dirty="0" smtClean="0"/>
              <a:t>can predict the dynamic changes of salinity, temperature and water level </a:t>
            </a:r>
            <a:r>
              <a:rPr lang="en-US" sz="1600" dirty="0" smtClean="0"/>
              <a:t>changes in a geographic location </a:t>
            </a:r>
            <a:r>
              <a:rPr lang="en-US" sz="1600" dirty="0" smtClean="0"/>
              <a:t>by </a:t>
            </a:r>
            <a:r>
              <a:rPr lang="en-US" sz="1600" dirty="0" smtClean="0"/>
              <a:t>predicting  and accounting for  </a:t>
            </a:r>
            <a:r>
              <a:rPr lang="en-US" sz="1600" dirty="0" smtClean="0"/>
              <a:t>individual partials of mass in the ocean and determining the momentum and direction of the mass as </a:t>
            </a:r>
            <a:r>
              <a:rPr lang="en-US" sz="1600" dirty="0" smtClean="0"/>
              <a:t>of each particle as it </a:t>
            </a:r>
            <a:r>
              <a:rPr lang="en-US" sz="1600" dirty="0" smtClean="0"/>
              <a:t>flows throughout time. </a:t>
            </a:r>
            <a:endParaRPr lang="en-US" sz="1600" dirty="0" smtClean="0"/>
          </a:p>
          <a:p>
            <a:pPr>
              <a:buNone/>
            </a:pPr>
            <a:endParaRPr lang="en-US" sz="1600" dirty="0" smtClean="0"/>
          </a:p>
          <a:p>
            <a:endParaRPr lang="en-US" sz="1600" dirty="0" smtClean="0"/>
          </a:p>
          <a:p>
            <a:pPr>
              <a:buNone/>
            </a:pPr>
            <a:endParaRPr lang="en-US" sz="1600" dirty="0" smtClean="0"/>
          </a:p>
          <a:p>
            <a:pPr>
              <a:buNone/>
            </a:pPr>
            <a:r>
              <a:rPr lang="en-US" sz="1600" dirty="0" smtClean="0"/>
              <a:t>	</a:t>
            </a:r>
          </a:p>
          <a:p>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Methodology to Observing </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fontScale="85000" lnSpcReduction="10000"/>
          </a:bodyPr>
          <a:lstStyle/>
          <a:p>
            <a:r>
              <a:rPr lang="en-US" dirty="0" smtClean="0"/>
              <a:t>Took four Geographic Places of Interest to observed </a:t>
            </a:r>
            <a:endParaRPr lang="en-US" dirty="0"/>
          </a:p>
          <a:p>
            <a:r>
              <a:rPr lang="en-US" dirty="0" smtClean="0"/>
              <a:t>Ranked the correlation of CODAR data to the NYHOPS model data through angle to which the two vectors were off from one another. </a:t>
            </a:r>
          </a:p>
          <a:p>
            <a:r>
              <a:rPr lang="en-US" dirty="0" smtClean="0"/>
              <a:t>0:  </a:t>
            </a:r>
            <a:r>
              <a:rPr lang="en-US" dirty="0" smtClean="0"/>
              <a:t>16 0-180 </a:t>
            </a:r>
            <a:r>
              <a:rPr lang="en-US" dirty="0" smtClean="0"/>
              <a:t>degrees off </a:t>
            </a:r>
          </a:p>
          <a:p>
            <a:r>
              <a:rPr lang="en-US" dirty="0" smtClean="0"/>
              <a:t>1:  159-120 degrees off </a:t>
            </a:r>
          </a:p>
          <a:p>
            <a:r>
              <a:rPr lang="en-US" dirty="0" smtClean="0"/>
              <a:t>2:  119-90 degrees off </a:t>
            </a:r>
          </a:p>
          <a:p>
            <a:r>
              <a:rPr lang="en-US" dirty="0" smtClean="0"/>
              <a:t>3:  </a:t>
            </a:r>
            <a:r>
              <a:rPr lang="en-US" dirty="0" smtClean="0"/>
              <a:t>89:7 0 </a:t>
            </a:r>
            <a:r>
              <a:rPr lang="en-US" dirty="0" smtClean="0"/>
              <a:t>degrees off </a:t>
            </a:r>
          </a:p>
          <a:p>
            <a:r>
              <a:rPr lang="en-US" dirty="0" smtClean="0"/>
              <a:t>4:  </a:t>
            </a:r>
            <a:r>
              <a:rPr lang="en-US" dirty="0" smtClean="0"/>
              <a:t>6 9</a:t>
            </a:r>
            <a:r>
              <a:rPr lang="en-US" dirty="0" smtClean="0"/>
              <a:t>: </a:t>
            </a:r>
            <a:r>
              <a:rPr lang="en-US" dirty="0" smtClean="0"/>
              <a:t>50 </a:t>
            </a:r>
            <a:r>
              <a:rPr lang="en-US" dirty="0" smtClean="0"/>
              <a:t>degrees off </a:t>
            </a:r>
          </a:p>
          <a:p>
            <a:r>
              <a:rPr lang="en-US" dirty="0" smtClean="0"/>
              <a:t>5:  49: 0 degrees off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CODAR  </a:t>
            </a:r>
            <a:endParaRPr lang="en-US" dirty="0"/>
          </a:p>
        </p:txBody>
      </p:sp>
      <p:sp>
        <p:nvSpPr>
          <p:cNvPr id="3" name="Content Placeholder 2"/>
          <p:cNvSpPr>
            <a:spLocks noGrp="1"/>
          </p:cNvSpPr>
          <p:nvPr>
            <p:ph idx="1"/>
          </p:nvPr>
        </p:nvSpPr>
        <p:spPr>
          <a:xfrm>
            <a:off x="457200" y="1447800"/>
            <a:ext cx="8229600" cy="4678363"/>
          </a:xfrm>
          <a:ln w="28575">
            <a:solidFill>
              <a:schemeClr val="tx1">
                <a:lumMod val="85000"/>
                <a:lumOff val="15000"/>
              </a:schemeClr>
            </a:solidFill>
          </a:ln>
          <a:effectLst>
            <a:glow rad="101600">
              <a:schemeClr val="accent3">
                <a:satMod val="175000"/>
                <a:alpha val="40000"/>
              </a:schemeClr>
            </a:glow>
          </a:effectLst>
        </p:spPr>
        <p:txBody>
          <a:bodyPr>
            <a:normAutofit fontScale="62500" lnSpcReduction="20000"/>
          </a:bodyPr>
          <a:lstStyle/>
          <a:p>
            <a:pPr>
              <a:buNone/>
            </a:pPr>
            <a:endParaRPr lang="en-US" dirty="0"/>
          </a:p>
          <a:p>
            <a:r>
              <a:rPr lang="en-US" dirty="0"/>
              <a:t>The CODAR has a radial coverage: </a:t>
            </a:r>
            <a:r>
              <a:rPr lang="en-US" dirty="0" smtClean="0"/>
              <a:t>7 5minutes </a:t>
            </a:r>
          </a:p>
          <a:p>
            <a:r>
              <a:rPr lang="en-US" dirty="0" smtClean="0"/>
              <a:t>Radial </a:t>
            </a:r>
            <a:r>
              <a:rPr lang="en-US" dirty="0"/>
              <a:t>output: 30 minutes </a:t>
            </a:r>
          </a:p>
          <a:p>
            <a:r>
              <a:rPr lang="en-US" dirty="0"/>
              <a:t>The sites that Rutgers owns are 25MHz with 12 meter radio waves and ketch waves either towards or away from the sites which are 6 meters in length. Data cannot be collected at water depths bellow 3 meters. </a:t>
            </a:r>
          </a:p>
          <a:p>
            <a:r>
              <a:rPr lang="en-US" dirty="0"/>
              <a:t>CODAR is a radar system used to determine the speed, direction and distance of waves away from the radar admitter. There must be a deflection in order to determine the speed and direction of the wave which supplies scientists with this data.  </a:t>
            </a:r>
            <a:endParaRPr lang="en-US" dirty="0" smtClean="0"/>
          </a:p>
          <a:p>
            <a:r>
              <a:rPr lang="en-US" dirty="0" smtClean="0"/>
              <a:t>CODAR vectors missing between two sites means that </a:t>
            </a:r>
            <a:r>
              <a:rPr lang="en-US" dirty="0" smtClean="0"/>
              <a:t>the CODAR was taken out of the vector map because a third site being down. This third site is needed in order to determine with certainty the vectors direction.</a:t>
            </a:r>
          </a:p>
          <a:p>
            <a:r>
              <a:rPr lang="en-US" dirty="0" smtClean="0"/>
              <a:t>Difficulties on Analysis of October 14</a:t>
            </a:r>
            <a:r>
              <a:rPr lang="en-US" baseline="30000" dirty="0" smtClean="0"/>
              <a:t>th</a:t>
            </a:r>
            <a:r>
              <a:rPr lang="en-US" dirty="0" smtClean="0"/>
              <a:t> storms due to </a:t>
            </a:r>
            <a:r>
              <a:rPr lang="en-US" dirty="0" err="1" smtClean="0"/>
              <a:t>Stevens’s</a:t>
            </a:r>
            <a:r>
              <a:rPr lang="en-US" dirty="0" smtClean="0"/>
              <a:t> </a:t>
            </a:r>
            <a:r>
              <a:rPr lang="en-US" dirty="0"/>
              <a:t>institute </a:t>
            </a:r>
            <a:r>
              <a:rPr lang="en-US" dirty="0" smtClean="0"/>
              <a:t>site being down caused this gape between the remaining Rutgers sites </a:t>
            </a:r>
            <a:r>
              <a:rPr lang="en-US" dirty="0" smtClean="0"/>
              <a:t>. The dates of the 25</a:t>
            </a:r>
            <a:r>
              <a:rPr lang="en-US" baseline="30000" dirty="0" smtClean="0"/>
              <a:t>th</a:t>
            </a:r>
            <a:r>
              <a:rPr lang="en-US" dirty="0" smtClean="0"/>
              <a:t> was picked because  </a:t>
            </a:r>
            <a:r>
              <a:rPr lang="en-US" dirty="0"/>
              <a:t>Stevens site </a:t>
            </a:r>
            <a:r>
              <a:rPr lang="en-US" dirty="0" smtClean="0"/>
              <a:t>was running on this day giving a full vector map for study.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CODAR</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fontScale="70000" lnSpcReduction="20000"/>
          </a:bodyPr>
          <a:lstStyle/>
          <a:p>
            <a:r>
              <a:rPr lang="en-US" dirty="0" smtClean="0"/>
              <a:t>CODAR maps are generally generated using a mathematical algorithm which weights different sites outputs and compiles the data into a net vector which has been used to do the comparison of the NYHOPS model and the CODAR data.  </a:t>
            </a:r>
            <a:r>
              <a:rPr lang="en-US" dirty="0" smtClean="0"/>
              <a:t>If the components of the resultant vector are </a:t>
            </a:r>
            <a:r>
              <a:rPr lang="en-US" dirty="0" smtClean="0"/>
              <a:t>orthogonal to </a:t>
            </a:r>
            <a:r>
              <a:rPr lang="en-US" dirty="0" smtClean="0"/>
              <a:t>one </a:t>
            </a:r>
            <a:r>
              <a:rPr lang="en-US" dirty="0" smtClean="0"/>
              <a:t>another </a:t>
            </a:r>
            <a:r>
              <a:rPr lang="en-US" dirty="0" smtClean="0"/>
              <a:t>they are </a:t>
            </a:r>
            <a:r>
              <a:rPr lang="en-US" dirty="0" smtClean="0"/>
              <a:t>ranked with the most certainly. As discussed above the vectors which are not mapped have enough uncertainly or missing weighted components from down sites that they are misleading to interpret or map and thus are removed from the observations.  </a:t>
            </a:r>
          </a:p>
          <a:p>
            <a:endParaRPr lang="en-US" dirty="0" smtClean="0"/>
          </a:p>
          <a:p>
            <a:r>
              <a:rPr lang="en-US" dirty="0" smtClean="0"/>
              <a:t>The </a:t>
            </a:r>
            <a:r>
              <a:rPr lang="en-US" dirty="0" smtClean="0"/>
              <a:t>CODAR data are vectors of three hour averages in which the vector for example 12am is the average of 9pm-12am.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Analysis of the CODAR DATA </a:t>
            </a:r>
            <a:r>
              <a:rPr lang="en-US" dirty="0" err="1" smtClean="0"/>
              <a:t>v.s</a:t>
            </a:r>
            <a:r>
              <a:rPr lang="en-US" dirty="0" smtClean="0"/>
              <a:t>. NYHOPS </a:t>
            </a:r>
            <a:endParaRPr lang="en-US" dirty="0"/>
          </a:p>
        </p:txBody>
      </p:sp>
      <p:sp>
        <p:nvSpPr>
          <p:cNvPr id="3" name="Content Placeholder 2"/>
          <p:cNvSpPr>
            <a:spLocks noGrp="1"/>
          </p:cNvSpPr>
          <p:nvPr>
            <p:ph idx="1"/>
          </p:nvPr>
        </p:nvSpPr>
        <p:spPr>
          <a:xfrm>
            <a:off x="457200" y="1447800"/>
            <a:ext cx="8229600" cy="4678363"/>
          </a:xfrm>
          <a:ln w="28575">
            <a:solidFill>
              <a:schemeClr val="tx1"/>
            </a:solidFill>
          </a:ln>
          <a:effectLst>
            <a:glow rad="101600">
              <a:schemeClr val="accent3">
                <a:satMod val="175000"/>
                <a:alpha val="40000"/>
              </a:schemeClr>
            </a:glow>
          </a:effectLst>
        </p:spPr>
        <p:txBody>
          <a:bodyPr>
            <a:normAutofit fontScale="77500" lnSpcReduction="20000"/>
          </a:bodyPr>
          <a:lstStyle/>
          <a:p>
            <a:r>
              <a:rPr lang="en-US" dirty="0" smtClean="0"/>
              <a:t>Mainly </a:t>
            </a:r>
            <a:r>
              <a:rPr lang="en-US" dirty="0" smtClean="0"/>
              <a:t>the </a:t>
            </a:r>
            <a:r>
              <a:rPr lang="en-US" dirty="0" smtClean="0"/>
              <a:t>direction of vectors away from the bay area closer to correlate well with </a:t>
            </a:r>
            <a:r>
              <a:rPr lang="en-US" dirty="0" smtClean="0"/>
              <a:t>one another </a:t>
            </a:r>
          </a:p>
          <a:p>
            <a:r>
              <a:rPr lang="en-US" dirty="0" smtClean="0"/>
              <a:t>The Long Island Coast was another area which was observed for these dates seem to be of some concern as there was at least 100 degrees between the CODAR and model vectors </a:t>
            </a:r>
            <a:r>
              <a:rPr lang="en-US" dirty="0" smtClean="0"/>
              <a:t>40 %  of </a:t>
            </a:r>
            <a:r>
              <a:rPr lang="en-US" dirty="0" smtClean="0"/>
              <a:t>the time intervals and at least 90 degrees </a:t>
            </a:r>
            <a:r>
              <a:rPr lang="en-US" dirty="0" smtClean="0"/>
              <a:t>6 5 %   of </a:t>
            </a:r>
            <a:r>
              <a:rPr lang="en-US" dirty="0" smtClean="0"/>
              <a:t>the intervals. </a:t>
            </a:r>
          </a:p>
          <a:p>
            <a:r>
              <a:rPr lang="en-US" dirty="0" smtClean="0"/>
              <a:t>Sandy hook, Rockaway and Breezy point all lack data and have no observations at least </a:t>
            </a:r>
            <a:r>
              <a:rPr lang="en-US" dirty="0" smtClean="0"/>
              <a:t>50 %  </a:t>
            </a:r>
            <a:r>
              <a:rPr lang="en-US" dirty="0" smtClean="0"/>
              <a:t>of the time and thus any comparison at this point relating the model and the CODAR data would lead to limited and even lead to misleading conclusions.</a:t>
            </a:r>
            <a:endParaRPr lang="en-US" dirty="0" smtClean="0"/>
          </a:p>
          <a:p>
            <a:r>
              <a:rPr lang="en-US" dirty="0" smtClean="0"/>
              <a:t>There is a lot of variation in the errors in the Sandy Hook region and thus area should be further investigated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Analysis of the CODAR DATA </a:t>
            </a:r>
            <a:r>
              <a:rPr lang="en-US" dirty="0" err="1" smtClean="0"/>
              <a:t>v.s</a:t>
            </a:r>
            <a:r>
              <a:rPr lang="en-US" dirty="0" smtClean="0"/>
              <a:t>. NYHOPS </a:t>
            </a:r>
            <a:endParaRPr lang="en-US" dirty="0"/>
          </a:p>
        </p:txBody>
      </p:sp>
      <p:sp>
        <p:nvSpPr>
          <p:cNvPr id="3" name="Content Placeholder 2"/>
          <p:cNvSpPr>
            <a:spLocks noGrp="1"/>
          </p:cNvSpPr>
          <p:nvPr>
            <p:ph idx="1"/>
          </p:nvPr>
        </p:nvSpPr>
        <p:spPr>
          <a:xfrm>
            <a:off x="457200" y="1447800"/>
            <a:ext cx="8153400" cy="4678363"/>
          </a:xfrm>
          <a:ln w="28575">
            <a:solidFill>
              <a:schemeClr val="tx1"/>
            </a:solidFill>
          </a:ln>
        </p:spPr>
        <p:txBody>
          <a:bodyPr>
            <a:normAutofit fontScale="70000" lnSpcReduction="20000"/>
          </a:bodyPr>
          <a:lstStyle/>
          <a:p>
            <a:r>
              <a:rPr lang="en-US" dirty="0" smtClean="0"/>
              <a:t>During the changing of the tide the comparison of the vectors going into the estuary in the CODAR data completely appose the NYHOPS model. The NYHOPS model seemed to have a delay in changing vector directions with the tides </a:t>
            </a:r>
          </a:p>
          <a:p>
            <a:endParaRPr lang="en-US" dirty="0" smtClean="0"/>
          </a:p>
          <a:p>
            <a:r>
              <a:rPr lang="en-US" dirty="0" smtClean="0"/>
              <a:t>After the storm hits at 6:30pm the direction of vectors out to sea had a higher differences between the two data sets </a:t>
            </a:r>
          </a:p>
          <a:p>
            <a:endParaRPr lang="en-US" dirty="0" smtClean="0"/>
          </a:p>
          <a:p>
            <a:r>
              <a:rPr lang="en-US" dirty="0" smtClean="0"/>
              <a:t>In addition after 6:30 the direction of water going into the estuary itself between the two data sets had significantly differences in vector directions, majority of the time spanning at least 120 degrees apart! </a:t>
            </a:r>
          </a:p>
          <a:p>
            <a:r>
              <a:rPr lang="en-US" dirty="0" smtClean="0"/>
              <a:t>The CODAR Data was consistent with the changing tides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Grp="1" noChangeAspect="1" noChangeArrowheads="1"/>
          </p:cNvPicPr>
          <p:nvPr>
            <p:ph idx="1"/>
          </p:nvPr>
        </p:nvPicPr>
        <p:blipFill>
          <a:blip r:embed="rId2" cstate="print"/>
          <a:srcRect l="29320" t="29704" r="50580" b="32655"/>
          <a:stretch>
            <a:fillRect/>
          </a:stretch>
        </p:blipFill>
        <p:spPr bwMode="auto">
          <a:xfrm>
            <a:off x="250237" y="228600"/>
            <a:ext cx="8588963"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Observations for 25</a:t>
            </a:r>
            <a:r>
              <a:rPr lang="en-US" baseline="30000" dirty="0" smtClean="0"/>
              <a:t>th</a:t>
            </a:r>
            <a:r>
              <a:rPr lang="en-US" dirty="0" smtClean="0"/>
              <a:t> -26</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457200" y="1447800"/>
            <a:ext cx="8229600" cy="4678363"/>
          </a:xfrm>
          <a:ln w="28575">
            <a:solidFill>
              <a:schemeClr val="tx1"/>
            </a:solidFill>
          </a:ln>
          <a:effectLst>
            <a:glow rad="101600">
              <a:schemeClr val="accent3">
                <a:satMod val="175000"/>
                <a:alpha val="40000"/>
              </a:schemeClr>
            </a:glow>
          </a:effectLst>
        </p:spPr>
        <p:txBody>
          <a:bodyPr>
            <a:normAutofit/>
          </a:bodyPr>
          <a:lstStyle/>
          <a:p>
            <a:r>
              <a:rPr lang="en-US" dirty="0" smtClean="0"/>
              <a:t>During the Changes of the tides the Model Changed </a:t>
            </a:r>
            <a:r>
              <a:rPr lang="en-US" dirty="0" smtClean="0"/>
              <a:t>slower</a:t>
            </a:r>
            <a:r>
              <a:rPr lang="en-US" dirty="0" smtClean="0"/>
              <a:t> </a:t>
            </a:r>
            <a:r>
              <a:rPr lang="en-US" dirty="0" smtClean="0"/>
              <a:t>than the CODAR data leading to completely opposite </a:t>
            </a:r>
            <a:r>
              <a:rPr lang="en-US" dirty="0" smtClean="0"/>
              <a:t>directionality, the change over time for the model was minimal! </a:t>
            </a:r>
            <a:endParaRPr lang="en-US" dirty="0" smtClean="0"/>
          </a:p>
          <a:p>
            <a:r>
              <a:rPr lang="en-US" dirty="0" smtClean="0"/>
              <a:t>During non transition periods of water into the estuary the Model and the CODAR data correlated very well, with a few problems in directionality.  </a:t>
            </a:r>
            <a:r>
              <a:rPr lang="en-US" dirty="0" smtClean="0"/>
              <a:t>Vectors were off by less than 45 degrees!</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smtClean="0"/>
              <a:t>Observations for 25</a:t>
            </a:r>
            <a:r>
              <a:rPr lang="en-US" baseline="30000" dirty="0" smtClean="0"/>
              <a:t>th</a:t>
            </a:r>
            <a:r>
              <a:rPr lang="en-US" dirty="0" smtClean="0"/>
              <a:t> -26</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457200" y="1447800"/>
            <a:ext cx="8229600" cy="4678363"/>
          </a:xfrm>
          <a:ln w="28575">
            <a:solidFill>
              <a:schemeClr val="tx1"/>
            </a:solidFill>
          </a:ln>
          <a:effectLst>
            <a:glow rad="101600">
              <a:schemeClr val="accent3">
                <a:satMod val="175000"/>
                <a:alpha val="40000"/>
              </a:schemeClr>
            </a:glow>
          </a:effectLst>
        </p:spPr>
        <p:txBody>
          <a:bodyPr/>
          <a:lstStyle/>
          <a:p>
            <a:r>
              <a:rPr lang="en-US" dirty="0" smtClean="0"/>
              <a:t>Vector Analysis near Sandy Hook was minimal but there was moderate correlation in the vectors in the area. Most vectors were between 45-90 degrees from one another </a:t>
            </a:r>
          </a:p>
          <a:p>
            <a:r>
              <a:rPr lang="en-US" dirty="0" smtClean="0"/>
              <a:t>Rockaway Point, Breezy Point and Long Island Areas continued to lack CODAR data which brings up concerns for these areas.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1219200"/>
          </a:xfrm>
          <a:solidFill>
            <a:schemeClr val="accent3">
              <a:lumMod val="60000"/>
              <a:lumOff val="40000"/>
            </a:schemeClr>
          </a:solidFill>
        </p:spPr>
        <p:txBody>
          <a:bodyPr>
            <a:normAutofit fontScale="90000"/>
          </a:bodyPr>
          <a:lstStyle/>
          <a:p>
            <a:r>
              <a:rPr lang="en-US" sz="2800" dirty="0" smtClean="0"/>
              <a:t>NYHOPS Model and CODAR Correlate </a:t>
            </a:r>
            <a:r>
              <a:rPr lang="en-US" sz="2800" dirty="0" smtClean="0"/>
              <a:t/>
            </a:r>
            <a:br>
              <a:rPr lang="en-US" sz="2800" dirty="0" smtClean="0"/>
            </a:br>
            <a:r>
              <a:rPr lang="en-US" sz="2800" dirty="0" smtClean="0"/>
              <a:t>Time:21:54</a:t>
            </a:r>
            <a:br>
              <a:rPr lang="en-US" sz="2800" dirty="0" smtClean="0"/>
            </a:br>
            <a:r>
              <a:rPr lang="en-US" sz="2800" dirty="0" smtClean="0"/>
              <a:t> Peak Low Tide  </a:t>
            </a:r>
            <a:endParaRPr lang="en-US" sz="2800" dirty="0"/>
          </a:p>
        </p:txBody>
      </p:sp>
      <p:pic>
        <p:nvPicPr>
          <p:cNvPr id="6" name="Content Placeholder 5"/>
          <p:cNvPicPr>
            <a:picLocks noGrp="1"/>
          </p:cNvPicPr>
          <p:nvPr>
            <p:ph idx="1"/>
          </p:nvPr>
        </p:nvPicPr>
        <p:blipFill>
          <a:blip r:embed="rId2" cstate="print"/>
          <a:srcRect l="35150" t="24728" r="29069" b="36663"/>
          <a:stretch>
            <a:fillRect/>
          </a:stretch>
        </p:blipFill>
        <p:spPr bwMode="auto">
          <a:xfrm>
            <a:off x="533400" y="1524000"/>
            <a:ext cx="8001000" cy="4953000"/>
          </a:xfrm>
          <a:prstGeom prst="rect">
            <a:avLst/>
          </a:prstGeom>
          <a:noFill/>
          <a:ln w="9525">
            <a:noFill/>
            <a:miter lim="800000"/>
            <a:headEnd/>
            <a:tailEnd/>
          </a:ln>
        </p:spPr>
      </p:pic>
      <p:sp>
        <p:nvSpPr>
          <p:cNvPr id="4" name="Rectangle 3"/>
          <p:cNvSpPr/>
          <p:nvPr/>
        </p:nvSpPr>
        <p:spPr>
          <a:xfrm>
            <a:off x="533400" y="1600200"/>
            <a:ext cx="4572000" cy="646331"/>
          </a:xfrm>
          <a:prstGeom prst="rect">
            <a:avLst/>
          </a:prstGeom>
        </p:spPr>
        <p:txBody>
          <a:bodyPr>
            <a:spAutoFit/>
          </a:bodyPr>
          <a:lstStyle/>
          <a:p>
            <a:r>
              <a:rPr lang="en-US" dirty="0" smtClean="0">
                <a:solidFill>
                  <a:schemeClr val="bg2">
                    <a:lumMod val="90000"/>
                  </a:schemeClr>
                </a:solidFill>
              </a:rPr>
              <a:t>Red=CODAR </a:t>
            </a:r>
          </a:p>
          <a:p>
            <a:r>
              <a:rPr lang="en-US" dirty="0" smtClean="0">
                <a:solidFill>
                  <a:schemeClr val="bg2">
                    <a:lumMod val="90000"/>
                  </a:schemeClr>
                </a:solidFill>
              </a:rPr>
              <a:t>White= NYHOPS Model</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73162"/>
          </a:xfrm>
          <a:solidFill>
            <a:schemeClr val="accent3">
              <a:lumMod val="60000"/>
              <a:lumOff val="40000"/>
            </a:schemeClr>
          </a:solidFill>
        </p:spPr>
        <p:txBody>
          <a:bodyPr>
            <a:normAutofit fontScale="90000"/>
          </a:bodyPr>
          <a:lstStyle/>
          <a:p>
            <a:r>
              <a:rPr lang="en-US" sz="2700" dirty="0" smtClean="0"/>
              <a:t>NYHOPS Model and CODAR DON’T Correlate </a:t>
            </a:r>
            <a:r>
              <a:rPr lang="en-US" sz="2700" dirty="0" smtClean="0"/>
              <a:t>Time:15:54</a:t>
            </a:r>
            <a:br>
              <a:rPr lang="en-US" sz="2700" dirty="0" smtClean="0"/>
            </a:br>
            <a:r>
              <a:rPr lang="en-US" sz="2700" dirty="0" smtClean="0"/>
              <a:t> Changing of the Tide </a:t>
            </a:r>
            <a:r>
              <a:rPr lang="en-US" dirty="0" smtClean="0"/>
              <a:t> </a:t>
            </a:r>
            <a:endParaRPr lang="en-US" dirty="0"/>
          </a:p>
        </p:txBody>
      </p:sp>
      <p:pic>
        <p:nvPicPr>
          <p:cNvPr id="4" name="Content Placeholder 3"/>
          <p:cNvPicPr>
            <a:picLocks noGrp="1"/>
          </p:cNvPicPr>
          <p:nvPr>
            <p:ph idx="1"/>
          </p:nvPr>
        </p:nvPicPr>
        <p:blipFill>
          <a:blip r:embed="rId2" cstate="print"/>
          <a:srcRect l="13891" t="10770" r="50757" b="55766"/>
          <a:stretch>
            <a:fillRect/>
          </a:stretch>
        </p:blipFill>
        <p:spPr bwMode="auto">
          <a:xfrm>
            <a:off x="457200" y="1447800"/>
            <a:ext cx="8305800" cy="4876800"/>
          </a:xfrm>
          <a:prstGeom prst="rect">
            <a:avLst/>
          </a:prstGeom>
          <a:noFill/>
          <a:ln w="9525">
            <a:noFill/>
            <a:miter lim="800000"/>
            <a:headEnd/>
            <a:tailEnd/>
          </a:ln>
        </p:spPr>
      </p:pic>
      <p:sp>
        <p:nvSpPr>
          <p:cNvPr id="5" name="TextBox 4"/>
          <p:cNvSpPr txBox="1"/>
          <p:nvPr/>
        </p:nvSpPr>
        <p:spPr>
          <a:xfrm>
            <a:off x="1143000" y="2209800"/>
            <a:ext cx="2367058" cy="646331"/>
          </a:xfrm>
          <a:prstGeom prst="rect">
            <a:avLst/>
          </a:prstGeom>
          <a:noFill/>
        </p:spPr>
        <p:txBody>
          <a:bodyPr wrap="none" rtlCol="0">
            <a:spAutoFit/>
          </a:bodyPr>
          <a:lstStyle/>
          <a:p>
            <a:r>
              <a:rPr lang="en-US" dirty="0" smtClean="0">
                <a:solidFill>
                  <a:schemeClr val="bg2">
                    <a:lumMod val="90000"/>
                  </a:schemeClr>
                </a:solidFill>
              </a:rPr>
              <a:t>Red=CODAR </a:t>
            </a:r>
          </a:p>
          <a:p>
            <a:r>
              <a:rPr lang="en-US" dirty="0" smtClean="0">
                <a:solidFill>
                  <a:schemeClr val="bg2">
                    <a:lumMod val="90000"/>
                  </a:schemeClr>
                </a:solidFill>
              </a:rPr>
              <a:t>White= NYHOPS Model</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325562"/>
          </a:xfrm>
          <a:solidFill>
            <a:schemeClr val="accent3">
              <a:lumMod val="60000"/>
              <a:lumOff val="40000"/>
            </a:schemeClr>
          </a:solidFill>
        </p:spPr>
        <p:txBody>
          <a:bodyPr>
            <a:normAutofit fontScale="90000"/>
          </a:bodyPr>
          <a:lstStyle/>
          <a:p>
            <a:r>
              <a:rPr lang="en-US" dirty="0" smtClean="0"/>
              <a:t>How Numerical Models Predict </a:t>
            </a:r>
            <a:r>
              <a:rPr lang="en-US" dirty="0" smtClean="0"/>
              <a:t>the Ocean </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fontScale="62500" lnSpcReduction="20000"/>
          </a:bodyPr>
          <a:lstStyle/>
          <a:p>
            <a:r>
              <a:rPr lang="en-US" dirty="0" smtClean="0"/>
              <a:t>The dominate force balancing is the </a:t>
            </a:r>
            <a:r>
              <a:rPr lang="en-US" dirty="0" err="1" smtClean="0"/>
              <a:t>Geostophic</a:t>
            </a:r>
            <a:r>
              <a:rPr lang="en-US" dirty="0" smtClean="0"/>
              <a:t> force balance between the </a:t>
            </a:r>
            <a:r>
              <a:rPr lang="en-US" dirty="0" smtClean="0"/>
              <a:t>Pressure Gradient </a:t>
            </a:r>
            <a:r>
              <a:rPr lang="en-US" dirty="0" smtClean="0"/>
              <a:t>and the </a:t>
            </a:r>
            <a:r>
              <a:rPr lang="en-US" dirty="0" err="1" smtClean="0"/>
              <a:t>Coriolis</a:t>
            </a:r>
            <a:r>
              <a:rPr lang="en-US" dirty="0" smtClean="0"/>
              <a:t> Force. </a:t>
            </a:r>
            <a:r>
              <a:rPr lang="en-US" dirty="0" smtClean="0"/>
              <a:t>The </a:t>
            </a:r>
            <a:r>
              <a:rPr lang="en-US" dirty="0" smtClean="0"/>
              <a:t>Pressure Gradient </a:t>
            </a:r>
            <a:r>
              <a:rPr lang="en-US" dirty="0" smtClean="0"/>
              <a:t>is determined by the pressure field and the </a:t>
            </a:r>
            <a:r>
              <a:rPr lang="en-US" dirty="0" err="1" smtClean="0"/>
              <a:t>Coriolis</a:t>
            </a:r>
            <a:r>
              <a:rPr lang="en-US" dirty="0" smtClean="0"/>
              <a:t> Force is </a:t>
            </a:r>
            <a:r>
              <a:rPr lang="en-US" dirty="0" smtClean="0"/>
              <a:t>dependent on the longitudinal position. </a:t>
            </a:r>
          </a:p>
          <a:p>
            <a:endParaRPr lang="en-US" dirty="0" smtClean="0"/>
          </a:p>
          <a:p>
            <a:r>
              <a:rPr lang="en-US" dirty="0" smtClean="0"/>
              <a:t>It </a:t>
            </a:r>
            <a:r>
              <a:rPr lang="en-US" dirty="0" smtClean="0"/>
              <a:t>is important to understand further these two forces as they determine the direction the water will flow. </a:t>
            </a:r>
            <a:endParaRPr lang="en-US" dirty="0" smtClean="0"/>
          </a:p>
          <a:p>
            <a:endParaRPr lang="en-US" dirty="0" smtClean="0"/>
          </a:p>
          <a:p>
            <a:r>
              <a:rPr lang="en-US" dirty="0" smtClean="0"/>
              <a:t>Under simplified conditions </a:t>
            </a:r>
            <a:r>
              <a:rPr lang="en-US" dirty="0" smtClean="0"/>
              <a:t>we can assume that the </a:t>
            </a:r>
            <a:r>
              <a:rPr lang="en-US" dirty="0" err="1" smtClean="0"/>
              <a:t>Coriolis</a:t>
            </a:r>
            <a:r>
              <a:rPr lang="en-US" dirty="0" smtClean="0"/>
              <a:t> Force is </a:t>
            </a:r>
            <a:r>
              <a:rPr lang="en-US" dirty="0" smtClean="0"/>
              <a:t>equal to the wind stress and perpendicular to the velocity that the water is traveling. This can be considered when looking at the deflection of a slow moving object or </a:t>
            </a:r>
            <a:r>
              <a:rPr lang="en-US" dirty="0" smtClean="0"/>
              <a:t>particle </a:t>
            </a:r>
            <a:r>
              <a:rPr lang="en-US" dirty="0" smtClean="0"/>
              <a:t>over a long period of time. </a:t>
            </a:r>
          </a:p>
          <a:p>
            <a:endParaRPr lang="en-US" dirty="0" smtClean="0"/>
          </a:p>
          <a:p>
            <a:r>
              <a:rPr lang="en-US" dirty="0" smtClean="0"/>
              <a:t>By determining </a:t>
            </a:r>
            <a:r>
              <a:rPr lang="en-US" dirty="0" smtClean="0"/>
              <a:t>the magnitude and direction that each </a:t>
            </a:r>
            <a:r>
              <a:rPr lang="en-US" dirty="0" smtClean="0"/>
              <a:t>particle </a:t>
            </a:r>
            <a:r>
              <a:rPr lang="en-US" dirty="0" smtClean="0"/>
              <a:t>flows with greater accuracy the errors in predictions </a:t>
            </a:r>
            <a:r>
              <a:rPr lang="en-US" dirty="0" smtClean="0"/>
              <a:t>would decrease significantly!</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chemeClr val="accent3">
              <a:lumMod val="60000"/>
              <a:lumOff val="40000"/>
            </a:schemeClr>
          </a:solidFill>
        </p:spPr>
        <p:txBody>
          <a:bodyPr>
            <a:noAutofit/>
          </a:bodyPr>
          <a:lstStyle/>
          <a:p>
            <a:r>
              <a:rPr lang="en-US" sz="2800" dirty="0" smtClean="0"/>
              <a:t>NYHOPS Model and CODAR DON’T </a:t>
            </a:r>
            <a:r>
              <a:rPr lang="en-US" sz="2800" dirty="0" smtClean="0"/>
              <a:t>Correlate </a:t>
            </a:r>
            <a:br>
              <a:rPr lang="en-US" sz="2800" dirty="0" smtClean="0"/>
            </a:br>
            <a:r>
              <a:rPr lang="en-US" sz="2800" dirty="0" smtClean="0"/>
              <a:t>Changing </a:t>
            </a:r>
            <a:r>
              <a:rPr lang="en-US" sz="2800" dirty="0" smtClean="0"/>
              <a:t>of the Tide </a:t>
            </a:r>
            <a:r>
              <a:rPr lang="en-US" sz="2800" dirty="0" smtClean="0"/>
              <a:t/>
            </a:r>
            <a:br>
              <a:rPr lang="en-US" sz="2800" dirty="0" smtClean="0"/>
            </a:br>
            <a:r>
              <a:rPr lang="en-US" sz="2800" dirty="0" smtClean="0"/>
              <a:t>Time: 09:54 on 26 </a:t>
            </a:r>
            <a:r>
              <a:rPr lang="en-US" sz="2800" baseline="30000" dirty="0" err="1" smtClean="0"/>
              <a:t>th</a:t>
            </a:r>
            <a:r>
              <a:rPr lang="en-US" sz="2800" dirty="0" smtClean="0"/>
              <a:t>  </a:t>
            </a:r>
            <a:endParaRPr lang="en-US" sz="2800" dirty="0"/>
          </a:p>
        </p:txBody>
      </p:sp>
      <p:pic>
        <p:nvPicPr>
          <p:cNvPr id="6" name="Content Placeholder 5"/>
          <p:cNvPicPr>
            <a:picLocks noGrp="1"/>
          </p:cNvPicPr>
          <p:nvPr>
            <p:ph idx="1"/>
          </p:nvPr>
        </p:nvPicPr>
        <p:blipFill>
          <a:blip r:embed="rId2" cstate="print"/>
          <a:srcRect l="15279" t="12941" r="43056" b="42671"/>
          <a:stretch>
            <a:fillRect/>
          </a:stretch>
        </p:blipFill>
        <p:spPr bwMode="auto">
          <a:xfrm>
            <a:off x="457200" y="1447800"/>
            <a:ext cx="8229600" cy="5029200"/>
          </a:xfrm>
          <a:prstGeom prst="rect">
            <a:avLst/>
          </a:prstGeom>
          <a:noFill/>
          <a:ln w="9525">
            <a:noFill/>
            <a:miter lim="800000"/>
            <a:headEnd/>
            <a:tailEnd/>
          </a:ln>
        </p:spPr>
      </p:pic>
      <p:sp>
        <p:nvSpPr>
          <p:cNvPr id="4" name="Rectangle 3"/>
          <p:cNvSpPr/>
          <p:nvPr/>
        </p:nvSpPr>
        <p:spPr>
          <a:xfrm>
            <a:off x="838200" y="3276600"/>
            <a:ext cx="4572000" cy="646331"/>
          </a:xfrm>
          <a:prstGeom prst="rect">
            <a:avLst/>
          </a:prstGeom>
        </p:spPr>
        <p:txBody>
          <a:bodyPr>
            <a:spAutoFit/>
          </a:bodyPr>
          <a:lstStyle/>
          <a:p>
            <a:r>
              <a:rPr lang="en-US" dirty="0" smtClean="0">
                <a:solidFill>
                  <a:schemeClr val="bg2">
                    <a:lumMod val="90000"/>
                  </a:schemeClr>
                </a:solidFill>
              </a:rPr>
              <a:t>Red=CODAR </a:t>
            </a:r>
          </a:p>
          <a:p>
            <a:r>
              <a:rPr lang="en-US" dirty="0" smtClean="0">
                <a:solidFill>
                  <a:schemeClr val="bg2">
                    <a:lumMod val="90000"/>
                  </a:schemeClr>
                </a:solidFill>
              </a:rPr>
              <a:t>White= NYHOPS Model</a:t>
            </a:r>
            <a:endParaRPr lang="en-US" dirty="0">
              <a:solidFill>
                <a:schemeClr val="bg2">
                  <a:lumMod val="9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US" dirty="0" smtClean="0"/>
              <a:t>Comparing the Model Problem Areas   </a:t>
            </a:r>
            <a:endParaRPr lang="en-US" dirty="0"/>
          </a:p>
        </p:txBody>
      </p:sp>
      <p:sp>
        <p:nvSpPr>
          <p:cNvPr id="3" name="Content Placeholder 2"/>
          <p:cNvSpPr>
            <a:spLocks noGrp="1"/>
          </p:cNvSpPr>
          <p:nvPr>
            <p:ph idx="1"/>
          </p:nvPr>
        </p:nvSpPr>
        <p:spPr>
          <a:xfrm>
            <a:off x="457200" y="1447800"/>
            <a:ext cx="8229600" cy="4678363"/>
          </a:xfrm>
          <a:ln w="28575">
            <a:solidFill>
              <a:schemeClr val="tx1"/>
            </a:solidFill>
          </a:ln>
          <a:effectLst>
            <a:glow rad="101600">
              <a:schemeClr val="accent3">
                <a:satMod val="175000"/>
                <a:alpha val="40000"/>
              </a:schemeClr>
            </a:glow>
          </a:effectLst>
        </p:spPr>
        <p:txBody>
          <a:bodyPr>
            <a:normAutofit fontScale="92500" lnSpcReduction="20000"/>
          </a:bodyPr>
          <a:lstStyle/>
          <a:p>
            <a:r>
              <a:rPr lang="en-US" dirty="0" smtClean="0"/>
              <a:t>Breezy Point and Rockaway Point: Hardly had CODAR Data to do analysis on so conclusions were minimal and lacked certainly </a:t>
            </a:r>
          </a:p>
          <a:p>
            <a:r>
              <a:rPr lang="en-US" dirty="0" smtClean="0"/>
              <a:t>S</a:t>
            </a:r>
            <a:r>
              <a:rPr lang="en-US" dirty="0" smtClean="0"/>
              <a:t>ites </a:t>
            </a:r>
            <a:r>
              <a:rPr lang="en-US" dirty="0" smtClean="0"/>
              <a:t>which were down lead to uncompleted CODAR Map </a:t>
            </a:r>
          </a:p>
          <a:p>
            <a:r>
              <a:rPr lang="en-US" dirty="0" smtClean="0"/>
              <a:t> Vectors near the coastal areas such as Long Island did not consistently have correlation between the vectors </a:t>
            </a:r>
          </a:p>
          <a:p>
            <a:r>
              <a:rPr lang="en-US" dirty="0" smtClean="0"/>
              <a:t>Sandy hook areas were also not consistent but seemed </a:t>
            </a:r>
            <a:r>
              <a:rPr lang="en-US" dirty="0" smtClean="0"/>
              <a:t>to </a:t>
            </a:r>
            <a:r>
              <a:rPr lang="en-US" dirty="0" smtClean="0"/>
              <a:t>correlate better when the tide was moving in rather than out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40000"/>
              <a:lumOff val="60000"/>
            </a:schemeClr>
          </a:solidFill>
        </p:spPr>
        <p:txBody>
          <a:bodyPr>
            <a:normAutofit fontScale="90000"/>
          </a:bodyPr>
          <a:lstStyle/>
          <a:p>
            <a:r>
              <a:rPr lang="en-US" dirty="0" smtClean="0"/>
              <a:t>Problems Encountered During the Study  </a:t>
            </a:r>
            <a:endParaRPr lang="en-US" dirty="0"/>
          </a:p>
        </p:txBody>
      </p:sp>
      <p:sp>
        <p:nvSpPr>
          <p:cNvPr id="3" name="Content Placeholder 2"/>
          <p:cNvSpPr>
            <a:spLocks noGrp="1"/>
          </p:cNvSpPr>
          <p:nvPr>
            <p:ph idx="1"/>
          </p:nvPr>
        </p:nvSpPr>
        <p:spPr>
          <a:ln w="28575">
            <a:solidFill>
              <a:schemeClr val="tx1"/>
            </a:solidFill>
          </a:ln>
        </p:spPr>
        <p:txBody>
          <a:bodyPr/>
          <a:lstStyle/>
          <a:p>
            <a:r>
              <a:rPr lang="en-US" dirty="0" smtClean="0"/>
              <a:t>CODAR Site down </a:t>
            </a:r>
          </a:p>
          <a:p>
            <a:r>
              <a:rPr lang="en-US" dirty="0" smtClean="0"/>
              <a:t>Missing Vectors In CODAR DATA</a:t>
            </a:r>
          </a:p>
          <a:p>
            <a:r>
              <a:rPr lang="en-US" dirty="0" smtClean="0"/>
              <a:t>Different time correlations GMT time verses EST </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143000"/>
          </a:xfrm>
          <a:solidFill>
            <a:schemeClr val="accent3">
              <a:lumMod val="40000"/>
              <a:lumOff val="60000"/>
            </a:schemeClr>
          </a:solidFill>
        </p:spPr>
        <p:txBody>
          <a:bodyPr>
            <a:normAutofit fontScale="90000"/>
          </a:bodyPr>
          <a:lstStyle/>
          <a:p>
            <a:r>
              <a:rPr lang="en-US" sz="3600" dirty="0" smtClean="0"/>
              <a:t/>
            </a:r>
            <a:br>
              <a:rPr lang="en-US" sz="3600" dirty="0" smtClean="0"/>
            </a:br>
            <a:r>
              <a:rPr lang="en-US" sz="2700" dirty="0" smtClean="0"/>
              <a:t>CODAR </a:t>
            </a:r>
            <a:r>
              <a:rPr lang="en-US" sz="2700" dirty="0" smtClean="0"/>
              <a:t>SYSTEM </a:t>
            </a:r>
            <a:r>
              <a:rPr lang="en-US" sz="2700" dirty="0" smtClean="0"/>
              <a:t>DOWN</a:t>
            </a:r>
            <a:br>
              <a:rPr lang="en-US" sz="2700" dirty="0" smtClean="0"/>
            </a:br>
            <a:r>
              <a:rPr lang="en-US" sz="2700" dirty="0" smtClean="0"/>
              <a:t> </a:t>
            </a:r>
            <a:r>
              <a:rPr lang="en-US" sz="2700" dirty="0" smtClean="0"/>
              <a:t>Time: 05:44 Nov 2 6 </a:t>
            </a:r>
            <a:r>
              <a:rPr lang="en-US" sz="2700" dirty="0" err="1" smtClean="0"/>
              <a:t>th</a:t>
            </a:r>
            <a:r>
              <a:rPr lang="en-US" dirty="0" smtClean="0"/>
              <a:t/>
            </a:r>
            <a:br>
              <a:rPr lang="en-US" dirty="0" smtClean="0"/>
            </a:br>
            <a:endParaRPr lang="en-US" dirty="0"/>
          </a:p>
        </p:txBody>
      </p:sp>
      <p:pic>
        <p:nvPicPr>
          <p:cNvPr id="5" name="Content Placeholder 4"/>
          <p:cNvPicPr>
            <a:picLocks noGrp="1"/>
          </p:cNvPicPr>
          <p:nvPr>
            <p:ph idx="1"/>
          </p:nvPr>
        </p:nvPicPr>
        <p:blipFill>
          <a:blip r:embed="rId2" cstate="print"/>
          <a:srcRect l="13393" t="12329" r="9119" b="14247"/>
          <a:stretch>
            <a:fillRect/>
          </a:stretch>
        </p:blipFill>
        <p:spPr bwMode="auto">
          <a:xfrm>
            <a:off x="304800" y="1066800"/>
            <a:ext cx="8610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r>
              <a:rPr lang="en-US" dirty="0" smtClean="0"/>
              <a:t>Conclusion </a:t>
            </a:r>
            <a:endParaRPr lang="en-US" dirty="0"/>
          </a:p>
        </p:txBody>
      </p:sp>
      <p:sp>
        <p:nvSpPr>
          <p:cNvPr id="3" name="Content Placeholder 2"/>
          <p:cNvSpPr>
            <a:spLocks noGrp="1"/>
          </p:cNvSpPr>
          <p:nvPr>
            <p:ph idx="1"/>
          </p:nvPr>
        </p:nvSpPr>
        <p:spPr>
          <a:xfrm>
            <a:off x="533400" y="1371600"/>
            <a:ext cx="8153400" cy="5334000"/>
          </a:xfrm>
          <a:ln w="28575">
            <a:solidFill>
              <a:schemeClr val="tx1"/>
            </a:solidFill>
          </a:ln>
          <a:effectLst>
            <a:glow rad="101600">
              <a:schemeClr val="accent3">
                <a:satMod val="175000"/>
                <a:alpha val="40000"/>
              </a:schemeClr>
            </a:glow>
          </a:effectLst>
        </p:spPr>
        <p:txBody>
          <a:bodyPr>
            <a:normAutofit/>
          </a:bodyPr>
          <a:lstStyle/>
          <a:p>
            <a:endParaRPr lang="en-US" dirty="0" smtClean="0"/>
          </a:p>
          <a:p>
            <a:pPr>
              <a:buNone/>
            </a:pPr>
            <a:r>
              <a:rPr lang="en-US" dirty="0" smtClean="0"/>
              <a:t>M</a:t>
            </a:r>
            <a:r>
              <a:rPr lang="en-US" dirty="0" smtClean="0"/>
              <a:t>ovement </a:t>
            </a:r>
            <a:r>
              <a:rPr lang="en-US" dirty="0" smtClean="0"/>
              <a:t>of </a:t>
            </a:r>
            <a:r>
              <a:rPr lang="en-US" dirty="0" smtClean="0"/>
              <a:t>surface currents is a </a:t>
            </a:r>
            <a:r>
              <a:rPr lang="en-US" dirty="0" smtClean="0"/>
              <a:t>particular interest </a:t>
            </a:r>
            <a:r>
              <a:rPr lang="en-US" dirty="0" smtClean="0"/>
              <a:t>to </a:t>
            </a:r>
            <a:r>
              <a:rPr lang="en-US" dirty="0" smtClean="0"/>
              <a:t>scientists as the oceans are much wider than they are deep: </a:t>
            </a:r>
          </a:p>
          <a:p>
            <a:pPr>
              <a:buNone/>
            </a:pPr>
            <a:r>
              <a:rPr lang="en-US" dirty="0" smtClean="0"/>
              <a:t>The NYHOPS model Seems to be good at predicting sea levels even when storms occur</a:t>
            </a:r>
          </a:p>
          <a:p>
            <a:pPr>
              <a:buNone/>
            </a:pPr>
            <a:r>
              <a:rPr lang="en-US" dirty="0" smtClean="0"/>
              <a:t>Model Predictions directionality seem to be far more accurate in Temperate Condition then in extreme weather conditions </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a:solidFill>
            <a:schemeClr val="accent3">
              <a:lumMod val="60000"/>
              <a:lumOff val="40000"/>
            </a:schemeClr>
          </a:solidFill>
        </p:spPr>
        <p:txBody>
          <a:bodyPr/>
          <a:lstStyle/>
          <a:p>
            <a:r>
              <a:rPr lang="en-US" dirty="0" smtClean="0"/>
              <a:t>F  </a:t>
            </a:r>
            <a:r>
              <a:rPr lang="en-US" dirty="0" err="1" smtClean="0"/>
              <a:t>uture</a:t>
            </a:r>
            <a:r>
              <a:rPr lang="en-US" dirty="0" smtClean="0"/>
              <a:t> </a:t>
            </a:r>
            <a:r>
              <a:rPr lang="en-US" dirty="0" smtClean="0"/>
              <a:t>Studies </a:t>
            </a:r>
            <a:endParaRPr lang="en-US" dirty="0"/>
          </a:p>
        </p:txBody>
      </p:sp>
      <p:sp>
        <p:nvSpPr>
          <p:cNvPr id="3" name="Content Placeholder 2"/>
          <p:cNvSpPr>
            <a:spLocks noGrp="1"/>
          </p:cNvSpPr>
          <p:nvPr>
            <p:ph idx="1"/>
          </p:nvPr>
        </p:nvSpPr>
        <p:spPr>
          <a:xfrm>
            <a:off x="457200" y="1600200"/>
            <a:ext cx="8229600" cy="5029200"/>
          </a:xfrm>
          <a:ln>
            <a:solidFill>
              <a:schemeClr val="tx2">
                <a:lumMod val="75000"/>
              </a:schemeClr>
            </a:solidFill>
          </a:ln>
          <a:effectLst>
            <a:glow rad="228600">
              <a:schemeClr val="accent3">
                <a:satMod val="175000"/>
                <a:alpha val="40000"/>
              </a:schemeClr>
            </a:glow>
          </a:effectLst>
        </p:spPr>
        <p:txBody>
          <a:bodyPr>
            <a:normAutofit fontScale="77500" lnSpcReduction="20000"/>
          </a:bodyPr>
          <a:lstStyle/>
          <a:p>
            <a:pPr>
              <a:buNone/>
            </a:pPr>
            <a:endParaRPr lang="en-US" dirty="0"/>
          </a:p>
          <a:p>
            <a:r>
              <a:rPr lang="en-US" dirty="0" smtClean="0"/>
              <a:t>I would like to conduct a Statistical test on the vectors in order to determine the problem areas to which the model and the CODAR data do not fit with one another. The performance measure for this test will be the distance between the CODAR Vector position and the models predicted value. The question is to see if: </a:t>
            </a:r>
          </a:p>
          <a:p>
            <a:pPr lvl="1"/>
            <a:r>
              <a:rPr lang="en-US" dirty="0" smtClean="0"/>
              <a:t>The null hypothesis H0: u1-u2=0  The vector position are not statistically significantly 	 different from one another </a:t>
            </a:r>
          </a:p>
          <a:p>
            <a:pPr lvl="1"/>
            <a:endParaRPr lang="en-US" dirty="0" smtClean="0"/>
          </a:p>
          <a:p>
            <a:pPr lvl="1"/>
            <a:r>
              <a:rPr lang="en-US" dirty="0" smtClean="0"/>
              <a:t>The alternate hypothesis H1: u1-u2≠0  The vectors position is statistically significantly different from one another in a certain area. This will indicate that the CODAR data and the model prediction vectors are statistically significantly different from one another. </a:t>
            </a:r>
          </a:p>
          <a:p>
            <a:pPr lvl="1">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a:solidFill>
            <a:schemeClr val="accent3">
              <a:lumMod val="60000"/>
              <a:lumOff val="40000"/>
            </a:schemeClr>
          </a:solidFill>
        </p:spPr>
        <p:txBody>
          <a:bodyPr/>
          <a:lstStyle/>
          <a:p>
            <a:r>
              <a:rPr lang="en-US" dirty="0" smtClean="0"/>
              <a:t>F  </a:t>
            </a:r>
            <a:r>
              <a:rPr lang="en-US" dirty="0" err="1" smtClean="0"/>
              <a:t>uture</a:t>
            </a:r>
            <a:r>
              <a:rPr lang="en-US" dirty="0" smtClean="0"/>
              <a:t> </a:t>
            </a:r>
            <a:r>
              <a:rPr lang="en-US" dirty="0" smtClean="0"/>
              <a:t>Studies </a:t>
            </a:r>
            <a:endParaRPr lang="en-US" dirty="0"/>
          </a:p>
        </p:txBody>
      </p:sp>
      <p:sp>
        <p:nvSpPr>
          <p:cNvPr id="3" name="Content Placeholder 2"/>
          <p:cNvSpPr>
            <a:spLocks noGrp="1"/>
          </p:cNvSpPr>
          <p:nvPr>
            <p:ph idx="1"/>
          </p:nvPr>
        </p:nvSpPr>
        <p:spPr>
          <a:xfrm>
            <a:off x="457200" y="1600200"/>
            <a:ext cx="8229600" cy="5029200"/>
          </a:xfrm>
          <a:ln>
            <a:solidFill>
              <a:schemeClr val="tx2">
                <a:lumMod val="75000"/>
              </a:schemeClr>
            </a:solidFill>
          </a:ln>
          <a:effectLst>
            <a:glow rad="228600">
              <a:schemeClr val="accent3">
                <a:satMod val="175000"/>
                <a:alpha val="40000"/>
              </a:schemeClr>
            </a:glow>
          </a:effectLst>
        </p:spPr>
        <p:txBody>
          <a:bodyPr>
            <a:normAutofit fontScale="70000" lnSpcReduction="20000"/>
          </a:bodyPr>
          <a:lstStyle/>
          <a:p>
            <a:pPr lvl="1">
              <a:buNone/>
            </a:pPr>
            <a:endParaRPr lang="en-US" dirty="0" smtClean="0"/>
          </a:p>
          <a:p>
            <a:r>
              <a:rPr lang="en-US" dirty="0" smtClean="0"/>
              <a:t>It is important to use blocking for this test since the ocean is dynamic and the model may correlate with the CODAR data in some areas and not in others. We are interested in determining where the model and the CODAR data fail to match with one another and why.  Areas which do not have adequate CODAR data due to technical difficulties will not be tested at this point. </a:t>
            </a:r>
          </a:p>
          <a:p>
            <a:endParaRPr lang="en-US" dirty="0" smtClean="0"/>
          </a:p>
          <a:p>
            <a:r>
              <a:rPr lang="en-US" dirty="0" smtClean="0"/>
              <a:t>The test will be based on computing sample standard deviation since we do not know the true population standard deviation. And thus the test statistic will be t. We will do the test with 95% confidence and thus if alpha is equal to .05. If the p value is less than .05 we can conclude that there is a statistically significant difference between the model and the CODAR vector direction.  </a:t>
            </a:r>
          </a:p>
          <a:p>
            <a:r>
              <a:rPr lang="en-US" dirty="0" smtClean="0"/>
              <a:t>Thus, when the test deems to be significant this indicants areas for further investigation of both the model and the CODAR vectors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Numerical</a:t>
            </a:r>
            <a:r>
              <a:rPr lang="en-US" dirty="0" smtClean="0"/>
              <a:t> Modeling Today</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fontScale="70000" lnSpcReduction="20000"/>
          </a:bodyPr>
          <a:lstStyle/>
          <a:p>
            <a:r>
              <a:rPr lang="en-US" dirty="0" smtClean="0"/>
              <a:t>In </a:t>
            </a:r>
            <a:r>
              <a:rPr lang="en-US" dirty="0"/>
              <a:t>the past these models have not been reliable and have been wrong more times than they have been right. </a:t>
            </a:r>
            <a:endParaRPr lang="en-US" dirty="0" smtClean="0"/>
          </a:p>
          <a:p>
            <a:r>
              <a:rPr lang="en-US" dirty="0" smtClean="0"/>
              <a:t>Since </a:t>
            </a:r>
            <a:r>
              <a:rPr lang="en-US" dirty="0"/>
              <a:t>these models have proven to be unreliable scientists did not see the predictions being comparable to real life and thus did not use the new technology for warnings during floods, storm surges and other situations to which put people and ports at danger.  </a:t>
            </a:r>
            <a:endParaRPr lang="en-US" dirty="0" smtClean="0"/>
          </a:p>
          <a:p>
            <a:endParaRPr lang="en-US" dirty="0" smtClean="0"/>
          </a:p>
          <a:p>
            <a:r>
              <a:rPr lang="en-US" dirty="0" smtClean="0"/>
              <a:t>The </a:t>
            </a:r>
            <a:r>
              <a:rPr lang="en-US" dirty="0"/>
              <a:t>NYHOPS model, which is located on the Stevens Institutes Web page has gone through many modifications and has started to become and integrated tool in forecasting the Hudson </a:t>
            </a:r>
            <a:r>
              <a:rPr lang="en-US" dirty="0" smtClean="0"/>
              <a:t>River</a:t>
            </a:r>
            <a:r>
              <a:rPr lang="en-US" dirty="0" smtClean="0"/>
              <a:t> </a:t>
            </a:r>
            <a:r>
              <a:rPr lang="en-US" dirty="0"/>
              <a:t>area. </a:t>
            </a:r>
          </a:p>
          <a:p>
            <a:endParaRPr lang="en-US" dirty="0" smtClean="0"/>
          </a:p>
          <a:p>
            <a:r>
              <a:rPr lang="en-US" dirty="0" smtClean="0"/>
              <a:t>It </a:t>
            </a:r>
            <a:r>
              <a:rPr lang="en-US" dirty="0"/>
              <a:t>is our study to figure out at what times the model has a large amount of error in its predictions. Through this analysis the model can be adjusted in order to perform a greater level of accuracy. </a:t>
            </a: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a:ln>
            <a:solidFill>
              <a:schemeClr val="accent3">
                <a:lumMod val="60000"/>
                <a:lumOff val="40000"/>
              </a:schemeClr>
            </a:solidFill>
          </a:ln>
        </p:spPr>
        <p:txBody>
          <a:bodyPr/>
          <a:lstStyle/>
          <a:p>
            <a:r>
              <a:rPr lang="en-US" dirty="0" smtClean="0"/>
              <a:t>NYHOPS Model </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fontScale="70000" lnSpcReduction="20000"/>
          </a:bodyPr>
          <a:lstStyle/>
          <a:p>
            <a:pPr>
              <a:buNone/>
            </a:pPr>
            <a:r>
              <a:rPr lang="en-US" dirty="0" smtClean="0"/>
              <a:t>NYHOPS :  Numerical Model which predicts the Salinity, Water </a:t>
            </a:r>
            <a:r>
              <a:rPr lang="en-US" dirty="0" smtClean="0"/>
              <a:t>L</a:t>
            </a:r>
            <a:r>
              <a:rPr lang="en-US" dirty="0" smtClean="0"/>
              <a:t>evel and Temperature in New York/ New Jersey Harbor</a:t>
            </a:r>
          </a:p>
          <a:p>
            <a:pPr>
              <a:buNone/>
            </a:pPr>
            <a:endParaRPr lang="en-US" dirty="0" smtClean="0"/>
          </a:p>
          <a:p>
            <a:pPr>
              <a:buNone/>
            </a:pPr>
            <a:r>
              <a:rPr lang="en-US" dirty="0" smtClean="0"/>
              <a:t>The </a:t>
            </a:r>
            <a:r>
              <a:rPr lang="en-US" dirty="0" smtClean="0"/>
              <a:t>New York/ New Jersey estuary has many streams of water flowing into it. Mainly it is the flow of water from upstate New York and the Atlantic ocean that contribute to the mass transit of water coming into the </a:t>
            </a:r>
            <a:r>
              <a:rPr lang="en-US" dirty="0" smtClean="0"/>
              <a:t>estuaries. </a:t>
            </a:r>
            <a:endParaRPr lang="en-US" dirty="0" smtClean="0"/>
          </a:p>
          <a:p>
            <a:pPr lvl="0">
              <a:buNone/>
            </a:pPr>
            <a:endParaRPr lang="en-US" dirty="0" smtClean="0"/>
          </a:p>
          <a:p>
            <a:pPr lvl="0">
              <a:buNone/>
            </a:pPr>
            <a:r>
              <a:rPr lang="en-US" dirty="0" smtClean="0"/>
              <a:t>NYHOPS Model Lies on these assumptions </a:t>
            </a:r>
          </a:p>
          <a:p>
            <a:pPr lvl="0"/>
            <a:r>
              <a:rPr lang="en-US" dirty="0" smtClean="0"/>
              <a:t>Momentum </a:t>
            </a:r>
            <a:r>
              <a:rPr lang="en-US" dirty="0" smtClean="0"/>
              <a:t>is conserved F=d/</a:t>
            </a:r>
            <a:r>
              <a:rPr lang="en-US" dirty="0" err="1" smtClean="0"/>
              <a:t>dt</a:t>
            </a:r>
            <a:r>
              <a:rPr lang="en-US" dirty="0" smtClean="0"/>
              <a:t>(</a:t>
            </a:r>
            <a:r>
              <a:rPr lang="en-US" dirty="0" err="1" smtClean="0"/>
              <a:t>mv</a:t>
            </a:r>
            <a:r>
              <a:rPr lang="en-US" dirty="0" smtClean="0"/>
              <a:t>)</a:t>
            </a:r>
          </a:p>
          <a:p>
            <a:pPr lvl="0"/>
            <a:r>
              <a:rPr lang="en-US" dirty="0" smtClean="0"/>
              <a:t>Heat Content is conserved (</a:t>
            </a:r>
            <a:r>
              <a:rPr lang="en-US" dirty="0" smtClean="0"/>
              <a:t>Change in </a:t>
            </a:r>
            <a:r>
              <a:rPr lang="en-US" dirty="0" smtClean="0"/>
              <a:t>Temperature) </a:t>
            </a:r>
          </a:p>
          <a:p>
            <a:pPr lvl="0"/>
            <a:r>
              <a:rPr lang="en-US" dirty="0" smtClean="0"/>
              <a:t>Salt Content is conserved-(Salt in=Salt out)</a:t>
            </a:r>
          </a:p>
          <a:p>
            <a:pPr lvl="0"/>
            <a:r>
              <a:rPr lang="en-US" dirty="0" smtClean="0"/>
              <a:t>Mass is conserved- (Fresh water in=Freshwater out)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020762"/>
          </a:xfrm>
          <a:solidFill>
            <a:schemeClr val="accent3">
              <a:lumMod val="60000"/>
              <a:lumOff val="40000"/>
            </a:schemeClr>
          </a:solidFill>
        </p:spPr>
        <p:txBody>
          <a:bodyPr/>
          <a:lstStyle/>
          <a:p>
            <a:r>
              <a:rPr lang="en-US" dirty="0" smtClean="0"/>
              <a:t>Storms </a:t>
            </a:r>
            <a:endParaRPr lang="en-US" dirty="0"/>
          </a:p>
        </p:txBody>
      </p:sp>
      <p:sp>
        <p:nvSpPr>
          <p:cNvPr id="3" name="Content Placeholder 2"/>
          <p:cNvSpPr>
            <a:spLocks noGrp="1"/>
          </p:cNvSpPr>
          <p:nvPr>
            <p:ph idx="1"/>
          </p:nvPr>
        </p:nvSpPr>
        <p:spPr>
          <a:xfrm>
            <a:off x="381000" y="1295400"/>
            <a:ext cx="8305800" cy="4830763"/>
          </a:xfrm>
          <a:ln w="28575">
            <a:solidFill>
              <a:schemeClr val="accent3">
                <a:lumMod val="60000"/>
                <a:lumOff val="40000"/>
              </a:schemeClr>
            </a:solidFill>
          </a:ln>
          <a:effectLst>
            <a:glow rad="101600">
              <a:schemeClr val="accent3">
                <a:satMod val="175000"/>
                <a:alpha val="40000"/>
              </a:schemeClr>
            </a:glow>
          </a:effectLst>
        </p:spPr>
        <p:txBody>
          <a:bodyPr>
            <a:normAutofit fontScale="70000" lnSpcReduction="20000"/>
          </a:bodyPr>
          <a:lstStyle/>
          <a:p>
            <a:pPr>
              <a:buNone/>
            </a:pPr>
            <a:endParaRPr lang="en-US" dirty="0" smtClean="0"/>
          </a:p>
          <a:p>
            <a:r>
              <a:rPr lang="en-US" dirty="0" smtClean="0"/>
              <a:t>Storms </a:t>
            </a:r>
            <a:r>
              <a:rPr lang="en-US" dirty="0"/>
              <a:t>affect the oceans as they create a force known as wind stress on the surface layers. This force contributes to the direction that the ocean moves. </a:t>
            </a:r>
            <a:endParaRPr lang="en-US" dirty="0" smtClean="0"/>
          </a:p>
          <a:p>
            <a:r>
              <a:rPr lang="en-US" dirty="0" smtClean="0"/>
              <a:t>Other Forces non-astronomical forces are amplified during a storm</a:t>
            </a:r>
            <a:endParaRPr lang="en-US" dirty="0"/>
          </a:p>
          <a:p>
            <a:endParaRPr lang="en-US" dirty="0" smtClean="0"/>
          </a:p>
          <a:p>
            <a:r>
              <a:rPr lang="en-US" dirty="0" smtClean="0"/>
              <a:t>When </a:t>
            </a:r>
            <a:r>
              <a:rPr lang="en-US" dirty="0"/>
              <a:t>cold and warm water come in contact with one another a high and low pressure </a:t>
            </a:r>
            <a:r>
              <a:rPr lang="en-US" dirty="0" smtClean="0"/>
              <a:t>system, creating the ingredients for a storm to </a:t>
            </a:r>
            <a:r>
              <a:rPr lang="en-US" dirty="0" smtClean="0"/>
              <a:t>occur. </a:t>
            </a:r>
          </a:p>
          <a:p>
            <a:endParaRPr lang="en-US" dirty="0" smtClean="0"/>
          </a:p>
          <a:p>
            <a:r>
              <a:rPr lang="en-US" dirty="0" smtClean="0"/>
              <a:t>In the ocean water moves from higher pressure to lower pressure. This force is known as the Pressure </a:t>
            </a:r>
            <a:r>
              <a:rPr lang="en-US" dirty="0" smtClean="0"/>
              <a:t>G</a:t>
            </a:r>
            <a:r>
              <a:rPr lang="en-US" dirty="0" smtClean="0"/>
              <a:t>radient </a:t>
            </a:r>
            <a:r>
              <a:rPr lang="en-US" dirty="0" smtClean="0"/>
              <a:t>F</a:t>
            </a:r>
            <a:r>
              <a:rPr lang="en-US" dirty="0" smtClean="0"/>
              <a:t>orce </a:t>
            </a:r>
            <a:endParaRPr lang="en-US" dirty="0"/>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Prediction </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normAutofit lnSpcReduction="10000"/>
          </a:bodyPr>
          <a:lstStyle/>
          <a:p>
            <a:r>
              <a:rPr lang="en-US" dirty="0" smtClean="0"/>
              <a:t>My prediction is that during storms and mass amounts of rainfall </a:t>
            </a:r>
            <a:r>
              <a:rPr lang="en-US" dirty="0" smtClean="0"/>
              <a:t>the NYHOPS Model will have more Uncertainty in the Resultant Response vectors than under temperate conditions </a:t>
            </a:r>
          </a:p>
          <a:p>
            <a:r>
              <a:rPr lang="en-US" dirty="0" smtClean="0"/>
              <a:t>This can be seen by comparing the actual Resultant Response Vectors provided by Rutgers CODAR data and the Stevens, NYHOPS Models predicted vectors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accent3">
              <a:lumMod val="60000"/>
              <a:lumOff val="40000"/>
            </a:schemeClr>
          </a:solidFill>
        </p:spPr>
        <p:txBody>
          <a:bodyPr/>
          <a:lstStyle/>
          <a:p>
            <a:r>
              <a:rPr lang="en-US" dirty="0" smtClean="0"/>
              <a:t>Storms of NYC Past</a:t>
            </a:r>
            <a:endParaRPr lang="en-US" dirty="0"/>
          </a:p>
        </p:txBody>
      </p:sp>
      <p:sp>
        <p:nvSpPr>
          <p:cNvPr id="3" name="Content Placeholder 2"/>
          <p:cNvSpPr>
            <a:spLocks noGrp="1"/>
          </p:cNvSpPr>
          <p:nvPr>
            <p:ph idx="1"/>
          </p:nvPr>
        </p:nvSpPr>
        <p:spPr>
          <a:ln w="28575">
            <a:solidFill>
              <a:schemeClr val="tx1"/>
            </a:solidFill>
          </a:ln>
          <a:effectLst>
            <a:glow rad="101600">
              <a:schemeClr val="accent3">
                <a:satMod val="175000"/>
                <a:alpha val="40000"/>
              </a:schemeClr>
            </a:glow>
          </a:effectLst>
        </p:spPr>
        <p:txBody>
          <a:bodyPr/>
          <a:lstStyle/>
          <a:p>
            <a:r>
              <a:rPr lang="en-US" dirty="0" smtClean="0"/>
              <a:t>Before looking at NYHOPS model, I found it interesting to look at other models and storms to see the error in past models predictions differ between temperate condition and  extreme weather conditions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accent3">
              <a:lumMod val="60000"/>
              <a:lumOff val="40000"/>
            </a:schemeClr>
          </a:solidFill>
        </p:spPr>
        <p:txBody>
          <a:bodyPr>
            <a:normAutofit fontScale="90000"/>
          </a:bodyPr>
          <a:lstStyle/>
          <a:p>
            <a:r>
              <a:rPr lang="en-US" dirty="0" smtClean="0"/>
              <a:t>Tropical Storm Barry Hits NYC  </a:t>
            </a:r>
            <a:br>
              <a:rPr lang="en-US" dirty="0" smtClean="0"/>
            </a:br>
            <a:r>
              <a:rPr lang="en-US" dirty="0" smtClean="0"/>
              <a:t>J </a:t>
            </a:r>
            <a:r>
              <a:rPr lang="en-US" dirty="0" err="1" smtClean="0"/>
              <a:t>une</a:t>
            </a:r>
            <a:r>
              <a:rPr lang="en-US" dirty="0" smtClean="0"/>
              <a:t> </a:t>
            </a:r>
            <a:r>
              <a:rPr lang="en-US" dirty="0" smtClean="0"/>
              <a:t>4, 2007</a:t>
            </a:r>
            <a:endParaRPr lang="en-US" dirty="0"/>
          </a:p>
        </p:txBody>
      </p:sp>
      <p:pic>
        <p:nvPicPr>
          <p:cNvPr id="4" name="Content Placeholder 3"/>
          <p:cNvPicPr>
            <a:picLocks noGrp="1"/>
          </p:cNvPicPr>
          <p:nvPr>
            <p:ph idx="1"/>
          </p:nvPr>
        </p:nvPicPr>
        <p:blipFill>
          <a:blip r:embed="rId2" cstate="print"/>
          <a:srcRect l="30288" t="24786" r="14904" b="11681"/>
          <a:stretch>
            <a:fillRect/>
          </a:stretch>
        </p:blipFill>
        <p:spPr bwMode="auto">
          <a:xfrm>
            <a:off x="457200" y="1524000"/>
            <a:ext cx="8153399" cy="4800600"/>
          </a:xfrm>
          <a:prstGeom prst="rect">
            <a:avLst/>
          </a:prstGeom>
          <a:noFill/>
          <a:ln w="28575">
            <a:solidFill>
              <a:schemeClr val="tx1"/>
            </a:solidFill>
            <a:miter lim="800000"/>
            <a:headEnd/>
            <a:tailEnd/>
          </a:ln>
          <a:effectLst>
            <a:glow rad="101600">
              <a:schemeClr val="accent3">
                <a:satMod val="175000"/>
                <a:alpha val="40000"/>
              </a:schemeClr>
            </a:glow>
          </a:effectLst>
        </p:spPr>
      </p:pic>
      <p:sp>
        <p:nvSpPr>
          <p:cNvPr id="5" name="TextBox 4"/>
          <p:cNvSpPr txBox="1"/>
          <p:nvPr/>
        </p:nvSpPr>
        <p:spPr>
          <a:xfrm>
            <a:off x="5334000" y="2133600"/>
            <a:ext cx="2590800" cy="523220"/>
          </a:xfrm>
          <a:prstGeom prst="rect">
            <a:avLst/>
          </a:prstGeom>
          <a:noFill/>
        </p:spPr>
        <p:txBody>
          <a:bodyPr wrap="square" rtlCol="0">
            <a:spAutoFit/>
          </a:bodyPr>
          <a:lstStyle/>
          <a:p>
            <a:r>
              <a:rPr lang="en-US" sz="2800" dirty="0" smtClean="0">
                <a:solidFill>
                  <a:schemeClr val="accent2">
                    <a:lumMod val="75000"/>
                  </a:schemeClr>
                </a:solidFill>
              </a:rPr>
              <a:t>Storm </a:t>
            </a:r>
            <a:r>
              <a:rPr lang="en-US" sz="2800" dirty="0" smtClean="0">
                <a:solidFill>
                  <a:schemeClr val="accent2">
                    <a:lumMod val="75000"/>
                  </a:schemeClr>
                </a:solidFill>
              </a:rPr>
              <a:t> Begins   </a:t>
            </a:r>
            <a:endParaRPr lang="en-US" sz="2800" dirty="0">
              <a:solidFill>
                <a:schemeClr val="accent2">
                  <a:lumMod val="75000"/>
                </a:schemeClr>
              </a:solidFill>
            </a:endParaRPr>
          </a:p>
        </p:txBody>
      </p:sp>
      <p:cxnSp>
        <p:nvCxnSpPr>
          <p:cNvPr id="6" name="Straight Connector 5"/>
          <p:cNvCxnSpPr/>
          <p:nvPr/>
        </p:nvCxnSpPr>
        <p:spPr>
          <a:xfrm rot="5400000">
            <a:off x="3695700" y="3543300"/>
            <a:ext cx="3276600" cy="0"/>
          </a:xfrm>
          <a:prstGeom prst="line">
            <a:avLst/>
          </a:prstGeom>
          <a:ln w="698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1283</TotalTime>
  <Words>2621</Words>
  <Application>Microsoft Office PowerPoint</Application>
  <PresentationFormat>On-screen Show (4:3)</PresentationFormat>
  <Paragraphs>176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Independent Study:  Exploring the Potential Effects of Oceanographic Environment on Port Security in the Mid Atlantic</vt:lpstr>
      <vt:lpstr>How Numerical Models Predict the Ocean </vt:lpstr>
      <vt:lpstr>How Numerical Models Predict the Ocean </vt:lpstr>
      <vt:lpstr>Numerical Modeling Today</vt:lpstr>
      <vt:lpstr>NYHOPS Model </vt:lpstr>
      <vt:lpstr>Storms </vt:lpstr>
      <vt:lpstr>Prediction </vt:lpstr>
      <vt:lpstr>Storms of NYC Past</vt:lpstr>
      <vt:lpstr>Tropical Storm Barry Hits NYC   J une 4, 2007</vt:lpstr>
      <vt:lpstr>Storm Causes Uncertainty  </vt:lpstr>
      <vt:lpstr>Hurricane Eresto Winds Cause Storm Surge  Date: September 2,2006  </vt:lpstr>
      <vt:lpstr>F  orces In the Ocean  </vt:lpstr>
      <vt:lpstr>Test of My Predictions</vt:lpstr>
      <vt:lpstr>Summery of Oct.14th North Eastern </vt:lpstr>
      <vt:lpstr>Range of the Strom </vt:lpstr>
      <vt:lpstr>October 14th North Eastern Hits NYC</vt:lpstr>
      <vt:lpstr>Errors in Prediction Models for Sea Levels Comparison of NYHOPS V.S. NOAA   Date:14-15 October 2010  Actual Data :NYC Battery  Tide Gauge  </vt:lpstr>
      <vt:lpstr>Conclusion</vt:lpstr>
      <vt:lpstr>Directionality Measure:  Comparison of Resultant Vectors  CODAR vs NYHOPS Model  </vt:lpstr>
      <vt:lpstr>Methodology to Observing </vt:lpstr>
      <vt:lpstr>CODAR  </vt:lpstr>
      <vt:lpstr>CODAR</vt:lpstr>
      <vt:lpstr>Analysis of the CODAR DATA v.s. NYHOPS </vt:lpstr>
      <vt:lpstr>Analysis of the CODAR DATA v.s. NYHOPS </vt:lpstr>
      <vt:lpstr>Slide 25</vt:lpstr>
      <vt:lpstr>Observations for 25th -26th </vt:lpstr>
      <vt:lpstr>Observations for 25th -26th </vt:lpstr>
      <vt:lpstr>NYHOPS Model and CODAR Correlate  Time:21:54  Peak Low Tide  </vt:lpstr>
      <vt:lpstr>NYHOPS Model and CODAR DON’T Correlate Time:15:54  Changing of the Tide  </vt:lpstr>
      <vt:lpstr>NYHOPS Model and CODAR DON’T Correlate  Changing of the Tide  Time: 09:54 on 26 th  </vt:lpstr>
      <vt:lpstr>Comparing the Model Problem Areas   </vt:lpstr>
      <vt:lpstr>Problems Encountered During the Study  </vt:lpstr>
      <vt:lpstr> CODAR SYSTEM DOWN  Time: 05:44 Nov 2 6 th </vt:lpstr>
      <vt:lpstr>Conclusion </vt:lpstr>
      <vt:lpstr>F  uture Studies </vt:lpstr>
      <vt:lpstr>F  uture Studies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Potential Effects of Oceanographic Environment on Port Security in the Mid Atlantic</dc:title>
  <dc:creator> </dc:creator>
  <cp:lastModifiedBy> </cp:lastModifiedBy>
  <cp:revision>112</cp:revision>
  <dcterms:created xsi:type="dcterms:W3CDTF">2010-12-21T16:38:54Z</dcterms:created>
  <dcterms:modified xsi:type="dcterms:W3CDTF">2010-12-22T16:22:06Z</dcterms:modified>
</cp:coreProperties>
</file>