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0292000" cy="32918400"/>
  <p:notesSz cx="32099250" cy="48609250"/>
  <p:defaultTextStyle>
    <a:defPPr>
      <a:defRPr lang="en-US"/>
    </a:defPPr>
    <a:lvl1pPr marL="0" algn="l" defTabSz="42323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116150" algn="l" defTabSz="42323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232300" algn="l" defTabSz="42323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348451" algn="l" defTabSz="42323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464601" algn="l" defTabSz="42323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580751" algn="l" defTabSz="42323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696901" algn="l" defTabSz="42323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813051" algn="l" defTabSz="42323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929202" algn="l" defTabSz="42323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-528" y="-204"/>
      </p:cViewPr>
      <p:guideLst>
        <p:guide orient="horz" pos="10368"/>
        <p:guide pos="15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933700" y="6583680"/>
            <a:ext cx="43184064" cy="8778240"/>
          </a:xfrm>
          <a:ln>
            <a:noFill/>
          </a:ln>
        </p:spPr>
        <p:txBody>
          <a:bodyPr vert="horz" tIns="0" rIns="8464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59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933700" y="15496973"/>
            <a:ext cx="43200828" cy="8412480"/>
          </a:xfrm>
        </p:spPr>
        <p:txBody>
          <a:bodyPr lIns="0" rIns="84646"/>
          <a:lstStyle>
            <a:lvl1pPr marL="0" marR="211615" indent="0" algn="r">
              <a:buNone/>
              <a:defRPr>
                <a:solidFill>
                  <a:schemeClr val="tx1"/>
                </a:solidFill>
              </a:defRPr>
            </a:lvl1pPr>
            <a:lvl2pPr marL="2116150" indent="0" algn="ctr">
              <a:buNone/>
            </a:lvl2pPr>
            <a:lvl3pPr marL="4232300" indent="0" algn="ctr">
              <a:buNone/>
            </a:lvl3pPr>
            <a:lvl4pPr marL="6348451" indent="0" algn="ctr">
              <a:buNone/>
            </a:lvl4pPr>
            <a:lvl5pPr marL="8464601" indent="0" algn="ctr">
              <a:buNone/>
            </a:lvl5pPr>
            <a:lvl6pPr marL="10580751" indent="0" algn="ctr">
              <a:buNone/>
            </a:lvl6pPr>
            <a:lvl7pPr marL="12696901" indent="0" algn="ctr">
              <a:buNone/>
            </a:lvl7pPr>
            <a:lvl8pPr marL="14813051" indent="0" algn="ctr">
              <a:buNone/>
            </a:lvl8pPr>
            <a:lvl9pPr marL="1692920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4D37-FDA6-4200-A027-C0B742E9748D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5FA1-BFE9-4038-8FBF-A982136ED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4D37-FDA6-4200-A027-C0B742E9748D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5FA1-BFE9-4038-8FBF-A982136ED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61700" y="4389127"/>
            <a:ext cx="11315700" cy="2501646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4389127"/>
            <a:ext cx="33108900" cy="2501646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4D37-FDA6-4200-A027-C0B742E9748D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5FA1-BFE9-4038-8FBF-A982136ED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4D37-FDA6-4200-A027-C0B742E9748D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5FA1-BFE9-4038-8FBF-A982136ED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936" y="6320335"/>
            <a:ext cx="42748200" cy="6539789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59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6936" y="12982387"/>
            <a:ext cx="42748200" cy="7246618"/>
          </a:xfrm>
        </p:spPr>
        <p:txBody>
          <a:bodyPr lIns="211615" rIns="211615" anchor="t"/>
          <a:lstStyle>
            <a:lvl1pPr marL="0" indent="0">
              <a:buNone/>
              <a:defRPr sz="10200">
                <a:solidFill>
                  <a:schemeClr val="tx1"/>
                </a:solidFill>
              </a:defRPr>
            </a:lvl1pPr>
            <a:lvl2pPr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4D37-FDA6-4200-A027-C0B742E9748D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5FA1-BFE9-4038-8FBF-A982136ED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379622"/>
            <a:ext cx="45262800" cy="5486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9216408"/>
            <a:ext cx="22212300" cy="21287232"/>
          </a:xfrm>
        </p:spPr>
        <p:txBody>
          <a:bodyPr/>
          <a:lstStyle>
            <a:lvl1pPr>
              <a:defRPr sz="12000"/>
            </a:lvl1pPr>
            <a:lvl2pPr>
              <a:defRPr sz="111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65100" y="9216408"/>
            <a:ext cx="22212300" cy="21287232"/>
          </a:xfrm>
        </p:spPr>
        <p:txBody>
          <a:bodyPr/>
          <a:lstStyle>
            <a:lvl1pPr>
              <a:defRPr sz="12000"/>
            </a:lvl1pPr>
            <a:lvl2pPr>
              <a:defRPr sz="111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4D37-FDA6-4200-A027-C0B742E9748D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5FA1-BFE9-4038-8FBF-A982136ED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379622"/>
            <a:ext cx="45262800" cy="5486400"/>
          </a:xfrm>
        </p:spPr>
        <p:txBody>
          <a:bodyPr tIns="21161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8905190"/>
            <a:ext cx="22221034" cy="3164890"/>
          </a:xfrm>
        </p:spPr>
        <p:txBody>
          <a:bodyPr lIns="211615" tIns="0" rIns="211615" bIns="0" anchor="ctr">
            <a:noAutofit/>
          </a:bodyPr>
          <a:lstStyle>
            <a:lvl1pPr marL="0" indent="0">
              <a:buNone/>
              <a:defRPr sz="11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300" b="1"/>
            </a:lvl2pPr>
            <a:lvl3pPr>
              <a:buNone/>
              <a:defRPr sz="8300" b="1"/>
            </a:lvl3pPr>
            <a:lvl4pPr>
              <a:buNone/>
              <a:defRPr sz="7400" b="1"/>
            </a:lvl4pPr>
            <a:lvl5pPr>
              <a:buNone/>
              <a:defRPr sz="74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5547641" y="8926836"/>
            <a:ext cx="22229764" cy="3143246"/>
          </a:xfrm>
        </p:spPr>
        <p:txBody>
          <a:bodyPr lIns="211615" tIns="0" rIns="211615" bIns="0" anchor="ctr"/>
          <a:lstStyle>
            <a:lvl1pPr marL="0" indent="0">
              <a:buNone/>
              <a:defRPr sz="11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300" b="1"/>
            </a:lvl2pPr>
            <a:lvl3pPr>
              <a:buNone/>
              <a:defRPr sz="8300" b="1"/>
            </a:lvl3pPr>
            <a:lvl4pPr>
              <a:buNone/>
              <a:defRPr sz="7400" b="1"/>
            </a:lvl4pPr>
            <a:lvl5pPr>
              <a:buNone/>
              <a:defRPr sz="74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4600" y="12070080"/>
            <a:ext cx="22221034" cy="18459456"/>
          </a:xfrm>
        </p:spPr>
        <p:txBody>
          <a:bodyPr tIns="0"/>
          <a:lstStyle>
            <a:lvl1pPr>
              <a:defRPr sz="10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47641" y="12070080"/>
            <a:ext cx="22229764" cy="18459456"/>
          </a:xfrm>
        </p:spPr>
        <p:txBody>
          <a:bodyPr tIns="0"/>
          <a:lstStyle>
            <a:lvl1pPr>
              <a:defRPr sz="10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4D37-FDA6-4200-A027-C0B742E9748D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5FA1-BFE9-4038-8FBF-A982136ED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379622"/>
            <a:ext cx="45681900" cy="5486400"/>
          </a:xfrm>
        </p:spPr>
        <p:txBody>
          <a:bodyPr vert="horz" tIns="2116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4D37-FDA6-4200-A027-C0B742E9748D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5FA1-BFE9-4038-8FBF-A982136ED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4D37-FDA6-4200-A027-C0B742E9748D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5FA1-BFE9-4038-8FBF-A982136ED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0" y="2468890"/>
            <a:ext cx="15087600" cy="557784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2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771900" y="8046720"/>
            <a:ext cx="15087600" cy="21945600"/>
          </a:xfrm>
        </p:spPr>
        <p:txBody>
          <a:bodyPr lIns="84646" rIns="84646"/>
          <a:lstStyle>
            <a:lvl1pPr marL="0" indent="0" algn="l">
              <a:buNone/>
              <a:defRPr sz="6500"/>
            </a:lvl1pPr>
            <a:lvl2pPr indent="0" algn="l">
              <a:buNone/>
              <a:defRPr sz="5600"/>
            </a:lvl2pPr>
            <a:lvl3pPr indent="0" algn="l">
              <a:buNone/>
              <a:defRPr sz="4600"/>
            </a:lvl3pPr>
            <a:lvl4pPr indent="0" algn="l">
              <a:buNone/>
              <a:defRPr sz="4200"/>
            </a:lvl4pPr>
            <a:lvl5pPr indent="0" algn="l">
              <a:buNone/>
              <a:defRPr sz="4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662776" y="8046720"/>
            <a:ext cx="28114625" cy="21945600"/>
          </a:xfrm>
        </p:spPr>
        <p:txBody>
          <a:bodyPr tIns="0"/>
          <a:lstStyle>
            <a:lvl1pPr>
              <a:defRPr sz="13000"/>
            </a:lvl1pPr>
            <a:lvl2pPr>
              <a:defRPr sz="12000"/>
            </a:lvl2pPr>
            <a:lvl3pPr>
              <a:defRPr sz="11100"/>
            </a:lvl3pPr>
            <a:lvl4pPr>
              <a:defRPr sz="9300"/>
            </a:lvl4pPr>
            <a:lvl5pPr>
              <a:defRPr sz="8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4D37-FDA6-4200-A027-C0B742E9748D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5FA1-BFE9-4038-8FBF-A982136ED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7411643" y="5318770"/>
            <a:ext cx="28917900" cy="197510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230" tIns="211615" rIns="423230" bIns="2116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44022737" y="25726891"/>
            <a:ext cx="854964" cy="74615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230" tIns="211615" rIns="423230" bIns="2116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649585"/>
            <a:ext cx="12170664" cy="7596581"/>
          </a:xfrm>
        </p:spPr>
        <p:txBody>
          <a:bodyPr vert="horz" lIns="211615" tIns="211615" rIns="211615" bIns="211615" anchor="b"/>
          <a:lstStyle>
            <a:lvl1pPr algn="l">
              <a:buNone/>
              <a:defRPr sz="93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2800" y="13578168"/>
            <a:ext cx="12153900" cy="10460736"/>
          </a:xfrm>
        </p:spPr>
        <p:txBody>
          <a:bodyPr lIns="296261" rIns="211615" bIns="211615" anchor="t"/>
          <a:lstStyle>
            <a:lvl1pPr marL="0" indent="0" algn="l">
              <a:spcBef>
                <a:spcPts val="1157"/>
              </a:spcBef>
              <a:buFontTx/>
              <a:buNone/>
              <a:defRPr sz="6000"/>
            </a:lvl1pPr>
            <a:lvl2pPr>
              <a:defRPr sz="5600"/>
            </a:lvl2pPr>
            <a:lvl3pPr>
              <a:defRPr sz="4600"/>
            </a:lvl3pPr>
            <a:lvl4pPr>
              <a:defRPr sz="4200"/>
            </a:lvl4pPr>
            <a:lvl5pPr>
              <a:defRPr sz="4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4D37-FDA6-4200-A027-C0B742E9748D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424600" y="30510482"/>
            <a:ext cx="3352800" cy="1752600"/>
          </a:xfrm>
        </p:spPr>
        <p:txBody>
          <a:bodyPr/>
          <a:lstStyle/>
          <a:p>
            <a:fld id="{BAD15FA1-BFE9-4038-8FBF-A982136ED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9171863" y="5757682"/>
            <a:ext cx="25397460" cy="1887321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48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52388" y="27919680"/>
            <a:ext cx="50396775" cy="499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3230" tIns="211615" rIns="423230" bIns="21161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24098250" y="29855162"/>
            <a:ext cx="26193750" cy="30632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3230" tIns="211615" rIns="423230" bIns="21161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52388" y="-34291"/>
            <a:ext cx="50396775" cy="499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3230" tIns="211615" rIns="423230" bIns="21161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4098250" y="-34289"/>
            <a:ext cx="26193750" cy="30632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3230" tIns="211615" rIns="423230" bIns="21161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514600" y="3379622"/>
            <a:ext cx="45262800" cy="5486400"/>
          </a:xfrm>
          <a:prstGeom prst="rect">
            <a:avLst/>
          </a:prstGeom>
        </p:spPr>
        <p:txBody>
          <a:bodyPr vert="horz" lIns="0" tIns="21161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514600" y="9290304"/>
            <a:ext cx="45262800" cy="21067776"/>
          </a:xfrm>
          <a:prstGeom prst="rect">
            <a:avLst/>
          </a:prstGeom>
        </p:spPr>
        <p:txBody>
          <a:bodyPr vert="horz" lIns="423230" tIns="211615" rIns="423230" bIns="21161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514600" y="30510482"/>
            <a:ext cx="11734800" cy="17526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594D37-FDA6-4200-A027-C0B742E9748D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4668500" y="30510482"/>
            <a:ext cx="18440400" cy="17526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3586400" y="30510482"/>
            <a:ext cx="4191000" cy="1752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D15FA1-BFE9-4038-8FBF-A982136EDF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04595" y="971561"/>
            <a:ext cx="50493014" cy="31162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23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269690" indent="-126969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2000" kern="1200">
          <a:solidFill>
            <a:schemeClr val="tx1"/>
          </a:solidFill>
          <a:latin typeface="+mn-lt"/>
          <a:ea typeface="+mn-ea"/>
          <a:cs typeface="+mn-cs"/>
        </a:defRPr>
      </a:lvl1pPr>
      <a:lvl2pPr marL="2962610" indent="-114272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11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300" indent="-114272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5501991" indent="-97342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6771681" indent="-97342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8041371" indent="-97342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8887831" indent="-8464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157521" indent="-846460" algn="l" rtl="0" eaLnBrk="1" latinLnBrk="0" hangingPunct="1">
        <a:spcBef>
          <a:spcPct val="20000"/>
        </a:spcBef>
        <a:buClr>
          <a:schemeClr val="tx2"/>
        </a:buClr>
        <a:buChar char="•"/>
        <a:defRPr kumimoji="0"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1427211" indent="-8464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16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232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3484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4646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7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9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813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9292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0042"/>
            <a:ext cx="502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/>
              <a:t>Atlantic Ocean Basin Facts</a:t>
            </a:r>
            <a:endParaRPr lang="en-US" sz="20000" dirty="0"/>
          </a:p>
        </p:txBody>
      </p:sp>
      <p:sp>
        <p:nvSpPr>
          <p:cNvPr id="5" name="TextBox 4"/>
          <p:cNvSpPr txBox="1"/>
          <p:nvPr/>
        </p:nvSpPr>
        <p:spPr>
          <a:xfrm>
            <a:off x="8763000" y="4419600"/>
            <a:ext cx="67818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6000" b="1" dirty="0" smtClean="0">
                <a:solidFill>
                  <a:srgbClr val="FFFFFF"/>
                </a:solidFill>
                <a:latin typeface="+mj-lt"/>
                <a:ea typeface="MS Gothic" charset="0"/>
                <a:cs typeface="MS Gothic" charset="0"/>
              </a:rPr>
              <a:t>Arctic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Rich in natural resources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Man’s last true frontier explored by </a:t>
            </a:r>
            <a:r>
              <a:rPr lang="en-US" sz="4400" dirty="0" err="1" smtClean="0">
                <a:solidFill>
                  <a:srgbClr val="FFFFFF"/>
                </a:solidFill>
                <a:ea typeface="MS Gothic" charset="0"/>
                <a:cs typeface="MS Gothic" charset="0"/>
              </a:rPr>
              <a:t>Fridjt</a:t>
            </a: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 of Nansen and Wally Herbert 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Climate change has significantly affected the environmental region of the Arctic</a:t>
            </a:r>
            <a:endParaRPr lang="en-US" sz="4400" dirty="0">
              <a:solidFill>
                <a:srgbClr val="FFFFFF"/>
              </a:solidFill>
              <a:ea typeface="MS Gothic" charset="0"/>
              <a:cs typeface="MS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78757" y="23416846"/>
            <a:ext cx="69342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6000" b="1" dirty="0" smtClean="0">
                <a:solidFill>
                  <a:srgbClr val="FFFFFF"/>
                </a:solidFill>
                <a:latin typeface="+mj-lt"/>
                <a:ea typeface="MS Gothic" charset="0"/>
                <a:cs typeface="MS Gothic" charset="0"/>
              </a:rPr>
              <a:t>North Atlantic – Greenland Sea/</a:t>
            </a:r>
            <a:r>
              <a:rPr lang="en-US" sz="6000" b="1" dirty="0" err="1" smtClean="0">
                <a:solidFill>
                  <a:srgbClr val="FFFFFF"/>
                </a:solidFill>
                <a:latin typeface="+mj-lt"/>
                <a:ea typeface="MS Gothic" charset="0"/>
                <a:cs typeface="MS Gothic" charset="0"/>
              </a:rPr>
              <a:t>Irminger</a:t>
            </a:r>
            <a:r>
              <a:rPr lang="en-US" sz="6000" b="1" dirty="0" smtClean="0">
                <a:solidFill>
                  <a:srgbClr val="FFFFFF"/>
                </a:solidFill>
                <a:latin typeface="+mj-lt"/>
                <a:ea typeface="MS Gothic" charset="0"/>
                <a:cs typeface="MS Gothic" charset="0"/>
              </a:rPr>
              <a:t> Current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Home to 2 major </a:t>
            </a:r>
            <a:r>
              <a:rPr lang="en-US" sz="4400" dirty="0" err="1" smtClean="0">
                <a:solidFill>
                  <a:srgbClr val="FFFFFF"/>
                </a:solidFill>
                <a:ea typeface="MS Gothic" charset="0"/>
                <a:cs typeface="MS Gothic" charset="0"/>
              </a:rPr>
              <a:t>downwelling</a:t>
            </a: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 sites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Hosts world’s richest fishing resources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Recent wartime history proved Greenland to be of strategic importance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4400" dirty="0" smtClean="0">
              <a:solidFill>
                <a:srgbClr val="FFFFFF"/>
              </a:solidFill>
              <a:ea typeface="MS Gothic" charset="0"/>
              <a:cs typeface="MS 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74400" y="4495800"/>
            <a:ext cx="7543800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6600" b="1" dirty="0" smtClean="0">
                <a:solidFill>
                  <a:srgbClr val="FFFFFF"/>
                </a:solidFill>
                <a:latin typeface="+mj-lt"/>
                <a:ea typeface="MS Gothic" charset="0"/>
                <a:cs typeface="MS Gothic" charset="0"/>
              </a:rPr>
              <a:t>26.5N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Runs through Florida, the Bahamas, and Northern  Africa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Florida and the Bahamas were accidentally discovered by Ponce de León in the search for new territories and the mythical fountain of youth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Rely on tourism and fisheries for economic stability</a:t>
            </a:r>
            <a:endParaRPr lang="en-US" sz="4400" dirty="0">
              <a:solidFill>
                <a:srgbClr val="FFFFFF"/>
              </a:solidFill>
              <a:latin typeface="Times New Roman" pitchFamily="16" charset="0"/>
              <a:ea typeface="MS Gothic" charset="0"/>
              <a:cs typeface="MS 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38455" y="12608169"/>
            <a:ext cx="8968739" cy="991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6600" b="1" dirty="0" smtClean="0">
                <a:solidFill>
                  <a:srgbClr val="FFFFFF"/>
                </a:solidFill>
                <a:latin typeface="+mj-lt"/>
                <a:ea typeface="MS Gothic" charset="0"/>
                <a:cs typeface="MS Gothic" charset="0"/>
              </a:rPr>
              <a:t>Equator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The French Academy of Sciences discovered in 1735 that the circumference of the Earth was greatest around the Equator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In this region the North  Equatorial, South Equatorial and Equatorial Under- Current can be found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Major exports of Libreville , in Africa and </a:t>
            </a:r>
            <a:r>
              <a:rPr lang="en-US" sz="4400" dirty="0" err="1" smtClean="0">
                <a:solidFill>
                  <a:srgbClr val="FFFFFF"/>
                </a:solidFill>
                <a:ea typeface="MS Gothic" charset="0"/>
                <a:cs typeface="MS Gothic" charset="0"/>
              </a:rPr>
              <a:t>Belém</a:t>
            </a: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, in South America include: aluminum, iron, nuts, pineapples, cassava, jute, and hardwoods</a:t>
            </a:r>
            <a:endParaRPr lang="en-US" sz="4400" dirty="0">
              <a:solidFill>
                <a:srgbClr val="FFFFFF"/>
              </a:solidFill>
              <a:ea typeface="MS Gothic" charset="0"/>
              <a:cs typeface="MS Gothic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47800" y="24551640"/>
            <a:ext cx="984334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6000" b="1" dirty="0" smtClean="0">
                <a:latin typeface="+mj-lt"/>
                <a:ea typeface="MS Gothic" charset="0"/>
                <a:cs typeface="MS Gothic" charset="0"/>
              </a:rPr>
              <a:t>Amazon River/Orinoco Outflow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Contain tar oil, iron, gold, copper, nickel, manganese, tin, and diamonds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Orinoco and Amazon River release more than 7.5 billion cubic feet of freshwater into the ocean per second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There is a record held for longest riding of the wave surfing, 33 minutes.</a:t>
            </a:r>
            <a:endParaRPr lang="en-US" sz="4400" dirty="0">
              <a:solidFill>
                <a:srgbClr val="FFFFFF"/>
              </a:solidFill>
              <a:ea typeface="MS Gothic" charset="0"/>
              <a:cs typeface="MS Gothic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3769" y="13118123"/>
            <a:ext cx="7391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6600" b="1" dirty="0" smtClean="0">
                <a:solidFill>
                  <a:srgbClr val="FFFFFF"/>
                </a:solidFill>
                <a:latin typeface="+mj-lt"/>
                <a:ea typeface="MS Gothic" charset="0"/>
                <a:cs typeface="MS Gothic" charset="0"/>
              </a:rPr>
              <a:t>Africa 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 Home </a:t>
            </a: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to 2 major upwelling zones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African Partnership Station was started in 2006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Increased piracy around </a:t>
            </a:r>
            <a:r>
              <a:rPr lang="en-US" sz="4400" dirty="0" err="1" smtClean="0">
                <a:solidFill>
                  <a:srgbClr val="FFFFFF"/>
                </a:solidFill>
                <a:ea typeface="MS Gothic" charset="0"/>
                <a:cs typeface="MS Gothic" charset="0"/>
              </a:rPr>
              <a:t>Benguela</a:t>
            </a: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 and the Gulf of Guinea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02080" y="16764000"/>
            <a:ext cx="101041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6600" b="1" dirty="0" smtClean="0">
                <a:latin typeface="+mj-lt"/>
                <a:ea typeface="MS Gothic" charset="0"/>
                <a:cs typeface="MS Gothic" charset="0"/>
              </a:rPr>
              <a:t>South Atlantic Gyre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Located between South American and Africa in the Southern Hemisphere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Three main islands: Tristan </a:t>
            </a:r>
            <a:r>
              <a:rPr lang="en-US" sz="4400" dirty="0" err="1" smtClean="0">
                <a:solidFill>
                  <a:srgbClr val="FFFFFF"/>
                </a:solidFill>
                <a:ea typeface="MS Gothic" charset="0"/>
                <a:cs typeface="MS Gothic" charset="0"/>
              </a:rPr>
              <a:t>Da</a:t>
            </a: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 Cunha, Saint Helena, Ascension Island 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Part of Ferdinand Magellan’s circumnavigation and HMS Challenger  voyage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471599" y="3733800"/>
            <a:ext cx="10088881" cy="1184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6000" b="1" dirty="0" smtClean="0">
                <a:latin typeface="+mj-lt"/>
                <a:ea typeface="MS Gothic" charset="0"/>
                <a:cs typeface="MS Gothic" charset="0"/>
              </a:rPr>
              <a:t>Antarctic Circumpolar Current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The Antarctic Circumpolar Current (ACC), a continuous current encircling Antarctica, is the dominant ocean circulation feature of the Southern Hemisphere and is largely responsible for vital ocean-air interaction and regulation.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Formed after the opening of Drake’s Passage and was first discovered by Edmund Halley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A change in the water temperature of the Antarctic Circumpolar Current is causing a change in the ice cycles, disrupting feeding and growth seasons for marine life such as phytoplankton, krill, and penguins. </a:t>
            </a:r>
            <a:endParaRPr lang="en-US" sz="4400" dirty="0">
              <a:solidFill>
                <a:srgbClr val="FFFFFF"/>
              </a:solidFill>
              <a:ea typeface="MS Gothic" charset="0"/>
              <a:cs typeface="MS Gothic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2385" y="20993160"/>
            <a:ext cx="8376138" cy="1058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6600" b="1" dirty="0" smtClean="0">
                <a:solidFill>
                  <a:srgbClr val="FFFFFF"/>
                </a:solidFill>
                <a:latin typeface="+mj-lt"/>
                <a:ea typeface="MS Gothic" charset="0"/>
                <a:cs typeface="MS Gothic" charset="0"/>
              </a:rPr>
              <a:t>Antarctic Peninsula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Warming at a rate of 2 or 3 times faster than the global average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Warming is effecting the entire ecosystem including the plants, penguins, phytoplankton, and krill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Palmer Station, named after Nathaniel B. Palmer and located on Anvers Island, is the only US station north of the Arctic Circle</a:t>
            </a:r>
          </a:p>
          <a:p>
            <a:pP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Antarctic Treaty, signed by 12 countries on December 1, 1959 supports scientific research and protects Antarctica’s eco-zone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26" y="5351586"/>
            <a:ext cx="7467600" cy="5539689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43256" y="23621999"/>
            <a:ext cx="5715000" cy="752475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0701" y="24618461"/>
            <a:ext cx="8128617" cy="5350793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526" y="12672646"/>
            <a:ext cx="6935522" cy="7627034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24880" y="16840200"/>
            <a:ext cx="7702424" cy="5776913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23000" y="5029200"/>
            <a:ext cx="7467557" cy="956945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78200" y="6400800"/>
            <a:ext cx="7528924" cy="4429125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638346" y="12942277"/>
            <a:ext cx="4572894" cy="9425354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9526" y="21507680"/>
            <a:ext cx="6893169" cy="9514026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444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Flow</vt:lpstr>
      <vt:lpstr>Slide 1</vt:lpstr>
    </vt:vector>
  </TitlesOfParts>
  <Company>Rutgers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RUCool</dc:creator>
  <cp:lastModifiedBy>heifetz</cp:lastModifiedBy>
  <cp:revision>21</cp:revision>
  <dcterms:created xsi:type="dcterms:W3CDTF">2010-03-03T15:23:40Z</dcterms:created>
  <dcterms:modified xsi:type="dcterms:W3CDTF">2010-03-03T18:26:30Z</dcterms:modified>
</cp:coreProperties>
</file>