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1" r:id="rId1"/>
  </p:sldMasterIdLst>
  <p:notesMasterIdLst>
    <p:notesMasterId r:id="rId51"/>
  </p:notesMasterIdLst>
  <p:handoutMasterIdLst>
    <p:handoutMasterId r:id="rId52"/>
  </p:handoutMasterIdLst>
  <p:sldIdLst>
    <p:sldId id="323" r:id="rId2"/>
    <p:sldId id="338" r:id="rId3"/>
    <p:sldId id="298" r:id="rId4"/>
    <p:sldId id="301" r:id="rId5"/>
    <p:sldId id="316" r:id="rId6"/>
    <p:sldId id="334" r:id="rId7"/>
    <p:sldId id="336" r:id="rId8"/>
    <p:sldId id="339" r:id="rId9"/>
    <p:sldId id="327" r:id="rId10"/>
    <p:sldId id="328" r:id="rId11"/>
    <p:sldId id="273" r:id="rId12"/>
    <p:sldId id="264" r:id="rId13"/>
    <p:sldId id="289" r:id="rId14"/>
    <p:sldId id="276" r:id="rId15"/>
    <p:sldId id="345" r:id="rId16"/>
    <p:sldId id="275" r:id="rId17"/>
    <p:sldId id="325" r:id="rId18"/>
    <p:sldId id="341" r:id="rId19"/>
    <p:sldId id="342" r:id="rId20"/>
    <p:sldId id="343" r:id="rId21"/>
    <p:sldId id="344" r:id="rId22"/>
    <p:sldId id="350" r:id="rId23"/>
    <p:sldId id="351" r:id="rId24"/>
    <p:sldId id="352" r:id="rId25"/>
    <p:sldId id="353" r:id="rId26"/>
    <p:sldId id="354" r:id="rId27"/>
    <p:sldId id="332" r:id="rId28"/>
    <p:sldId id="324" r:id="rId29"/>
    <p:sldId id="333" r:id="rId30"/>
    <p:sldId id="312" r:id="rId31"/>
    <p:sldId id="309" r:id="rId32"/>
    <p:sldId id="267" r:id="rId33"/>
    <p:sldId id="306" r:id="rId34"/>
    <p:sldId id="303" r:id="rId35"/>
    <p:sldId id="307" r:id="rId36"/>
    <p:sldId id="305" r:id="rId37"/>
    <p:sldId id="269" r:id="rId38"/>
    <p:sldId id="274" r:id="rId39"/>
    <p:sldId id="314" r:id="rId40"/>
    <p:sldId id="313" r:id="rId41"/>
    <p:sldId id="320" r:id="rId42"/>
    <p:sldId id="347" r:id="rId43"/>
    <p:sldId id="349" r:id="rId44"/>
    <p:sldId id="346" r:id="rId45"/>
    <p:sldId id="322" r:id="rId46"/>
    <p:sldId id="317" r:id="rId47"/>
    <p:sldId id="340" r:id="rId48"/>
    <p:sldId id="318" r:id="rId49"/>
    <p:sldId id="329" r:id="rId50"/>
  </p:sldIdLst>
  <p:sldSz cx="9144000" cy="6858000" type="screen4x3"/>
  <p:notesSz cx="7007225" cy="9288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clrMode="gray" frameSlides="1"/>
  <p:clrMru>
    <a:srgbClr val="F9F17F"/>
    <a:srgbClr val="FFFFFF"/>
    <a:srgbClr val="FDDE43"/>
    <a:srgbClr val="000A1A"/>
    <a:srgbClr val="DCE3E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03" d="100"/>
          <a:sy n="103" d="100"/>
        </p:scale>
        <p:origin x="-160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4423"/>
          </a:xfrm>
          <a:prstGeom prst="rect">
            <a:avLst/>
          </a:prstGeom>
        </p:spPr>
        <p:txBody>
          <a:bodyPr vert="horz" lIns="93113" tIns="46557" rIns="93113" bIns="46557" rtlCol="0"/>
          <a:lstStyle>
            <a:lvl1pPr algn="l">
              <a:defRPr sz="1200"/>
            </a:lvl1pPr>
          </a:lstStyle>
          <a:p>
            <a:endParaRPr lang="en-US"/>
          </a:p>
        </p:txBody>
      </p:sp>
      <p:sp>
        <p:nvSpPr>
          <p:cNvPr id="3" name="Date Placeholder 2"/>
          <p:cNvSpPr>
            <a:spLocks noGrp="1"/>
          </p:cNvSpPr>
          <p:nvPr>
            <p:ph type="dt" sz="quarter" idx="1"/>
          </p:nvPr>
        </p:nvSpPr>
        <p:spPr>
          <a:xfrm>
            <a:off x="3969139" y="0"/>
            <a:ext cx="3036464" cy="464423"/>
          </a:xfrm>
          <a:prstGeom prst="rect">
            <a:avLst/>
          </a:prstGeom>
        </p:spPr>
        <p:txBody>
          <a:bodyPr vert="horz" lIns="93113" tIns="46557" rIns="93113" bIns="46557" rtlCol="0"/>
          <a:lstStyle>
            <a:lvl1pPr algn="r">
              <a:defRPr sz="1200"/>
            </a:lvl1pPr>
          </a:lstStyle>
          <a:p>
            <a:fld id="{EE30AD35-B130-5548-964F-B28F34EBED78}" type="datetimeFigureOut">
              <a:rPr lang="en-US" smtClean="0"/>
              <a:pPr/>
              <a:t>9/20/10</a:t>
            </a:fld>
            <a:endParaRPr lang="en-US"/>
          </a:p>
        </p:txBody>
      </p:sp>
      <p:sp>
        <p:nvSpPr>
          <p:cNvPr id="4" name="Footer Placeholder 3"/>
          <p:cNvSpPr>
            <a:spLocks noGrp="1"/>
          </p:cNvSpPr>
          <p:nvPr>
            <p:ph type="ftr" sz="quarter" idx="2"/>
          </p:nvPr>
        </p:nvSpPr>
        <p:spPr>
          <a:xfrm>
            <a:off x="0" y="8822428"/>
            <a:ext cx="3036464" cy="464423"/>
          </a:xfrm>
          <a:prstGeom prst="rect">
            <a:avLst/>
          </a:prstGeom>
        </p:spPr>
        <p:txBody>
          <a:bodyPr vert="horz" lIns="93113" tIns="46557" rIns="93113" bIns="46557" rtlCol="0" anchor="b"/>
          <a:lstStyle>
            <a:lvl1pPr algn="l">
              <a:defRPr sz="1200"/>
            </a:lvl1pPr>
          </a:lstStyle>
          <a:p>
            <a:endParaRPr lang="en-US"/>
          </a:p>
        </p:txBody>
      </p:sp>
      <p:sp>
        <p:nvSpPr>
          <p:cNvPr id="5" name="Slide Number Placeholder 4"/>
          <p:cNvSpPr>
            <a:spLocks noGrp="1"/>
          </p:cNvSpPr>
          <p:nvPr>
            <p:ph type="sldNum" sz="quarter" idx="3"/>
          </p:nvPr>
        </p:nvSpPr>
        <p:spPr>
          <a:xfrm>
            <a:off x="3969139" y="8822428"/>
            <a:ext cx="3036464" cy="464423"/>
          </a:xfrm>
          <a:prstGeom prst="rect">
            <a:avLst/>
          </a:prstGeom>
        </p:spPr>
        <p:txBody>
          <a:bodyPr vert="horz" lIns="93113" tIns="46557" rIns="93113" bIns="46557" rtlCol="0" anchor="b"/>
          <a:lstStyle>
            <a:lvl1pPr algn="r">
              <a:defRPr sz="1200"/>
            </a:lvl1pPr>
          </a:lstStyle>
          <a:p>
            <a:fld id="{A874B29C-C3B9-1444-82A1-E5624FDDBDC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464" cy="464423"/>
          </a:xfrm>
          <a:prstGeom prst="rect">
            <a:avLst/>
          </a:prstGeom>
        </p:spPr>
        <p:txBody>
          <a:bodyPr vert="horz" lIns="93113" tIns="46557" rIns="93113" bIns="46557" rtlCol="0"/>
          <a:lstStyle>
            <a:lvl1pPr algn="l">
              <a:defRPr sz="1200"/>
            </a:lvl1pPr>
          </a:lstStyle>
          <a:p>
            <a:endParaRPr lang="en-US"/>
          </a:p>
        </p:txBody>
      </p:sp>
      <p:sp>
        <p:nvSpPr>
          <p:cNvPr id="3" name="Date Placeholder 2"/>
          <p:cNvSpPr>
            <a:spLocks noGrp="1"/>
          </p:cNvSpPr>
          <p:nvPr>
            <p:ph type="dt" idx="1"/>
          </p:nvPr>
        </p:nvSpPr>
        <p:spPr>
          <a:xfrm>
            <a:off x="3969139" y="0"/>
            <a:ext cx="3036464" cy="464423"/>
          </a:xfrm>
          <a:prstGeom prst="rect">
            <a:avLst/>
          </a:prstGeom>
        </p:spPr>
        <p:txBody>
          <a:bodyPr vert="horz" lIns="93113" tIns="46557" rIns="93113" bIns="46557" rtlCol="0"/>
          <a:lstStyle>
            <a:lvl1pPr algn="r">
              <a:defRPr sz="1200"/>
            </a:lvl1pPr>
          </a:lstStyle>
          <a:p>
            <a:fld id="{F3196C76-799B-854D-9CB8-7EE00EC55F1F}" type="datetimeFigureOut">
              <a:rPr lang="en-US" smtClean="0"/>
              <a:pPr/>
              <a:t>9/20/10</a:t>
            </a:fld>
            <a:endParaRPr lang="en-US"/>
          </a:p>
        </p:txBody>
      </p:sp>
      <p:sp>
        <p:nvSpPr>
          <p:cNvPr id="4" name="Slide Image Placeholder 3"/>
          <p:cNvSpPr>
            <a:spLocks noGrp="1" noRot="1" noChangeAspect="1"/>
          </p:cNvSpPr>
          <p:nvPr>
            <p:ph type="sldImg" idx="2"/>
          </p:nvPr>
        </p:nvSpPr>
        <p:spPr>
          <a:xfrm>
            <a:off x="1181100" y="696913"/>
            <a:ext cx="4645025" cy="3482975"/>
          </a:xfrm>
          <a:prstGeom prst="rect">
            <a:avLst/>
          </a:prstGeom>
          <a:noFill/>
          <a:ln w="12700">
            <a:solidFill>
              <a:prstClr val="black"/>
            </a:solidFill>
          </a:ln>
        </p:spPr>
        <p:txBody>
          <a:bodyPr vert="horz" lIns="93113" tIns="46557" rIns="93113" bIns="46557" rtlCol="0" anchor="ctr"/>
          <a:lstStyle/>
          <a:p>
            <a:endParaRPr lang="en-US"/>
          </a:p>
        </p:txBody>
      </p:sp>
      <p:sp>
        <p:nvSpPr>
          <p:cNvPr id="5" name="Notes Placeholder 4"/>
          <p:cNvSpPr>
            <a:spLocks noGrp="1"/>
          </p:cNvSpPr>
          <p:nvPr>
            <p:ph type="body" sz="quarter" idx="3"/>
          </p:nvPr>
        </p:nvSpPr>
        <p:spPr>
          <a:xfrm>
            <a:off x="700723" y="4412020"/>
            <a:ext cx="5605780" cy="4179808"/>
          </a:xfrm>
          <a:prstGeom prst="rect">
            <a:avLst/>
          </a:prstGeom>
        </p:spPr>
        <p:txBody>
          <a:bodyPr vert="horz" lIns="93113" tIns="46557" rIns="93113" bIns="465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2428"/>
            <a:ext cx="3036464" cy="464423"/>
          </a:xfrm>
          <a:prstGeom prst="rect">
            <a:avLst/>
          </a:prstGeom>
        </p:spPr>
        <p:txBody>
          <a:bodyPr vert="horz" lIns="93113" tIns="46557" rIns="93113" bIns="46557" rtlCol="0" anchor="b"/>
          <a:lstStyle>
            <a:lvl1pPr algn="l">
              <a:defRPr sz="1200"/>
            </a:lvl1pPr>
          </a:lstStyle>
          <a:p>
            <a:endParaRPr lang="en-US"/>
          </a:p>
        </p:txBody>
      </p:sp>
      <p:sp>
        <p:nvSpPr>
          <p:cNvPr id="7" name="Slide Number Placeholder 6"/>
          <p:cNvSpPr>
            <a:spLocks noGrp="1"/>
          </p:cNvSpPr>
          <p:nvPr>
            <p:ph type="sldNum" sz="quarter" idx="5"/>
          </p:nvPr>
        </p:nvSpPr>
        <p:spPr>
          <a:xfrm>
            <a:off x="3969139" y="8822428"/>
            <a:ext cx="3036464" cy="464423"/>
          </a:xfrm>
          <a:prstGeom prst="rect">
            <a:avLst/>
          </a:prstGeom>
        </p:spPr>
        <p:txBody>
          <a:bodyPr vert="horz" lIns="93113" tIns="46557" rIns="93113" bIns="46557" rtlCol="0" anchor="b"/>
          <a:lstStyle>
            <a:lvl1pPr algn="r">
              <a:defRPr sz="1200"/>
            </a:lvl1pPr>
          </a:lstStyle>
          <a:p>
            <a:fld id="{1F2C26F5-8E38-064E-BF98-873639F25A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National_Science_Foundation" TargetMode="External"/><Relationship Id="rId4" Type="http://schemas.openxmlformats.org/officeDocument/2006/relationships/hyperlink" Target="http://en.wikipedia.org/wiki/National_Institute_of_Mental_Health" TargetMode="External"/><Relationship Id="rId5" Type="http://schemas.openxmlformats.org/officeDocument/2006/relationships/hyperlink" Target="http://en.wikipedia.org/wiki/Peru" TargetMode="External"/><Relationship Id="rId6" Type="http://schemas.openxmlformats.org/officeDocument/2006/relationships/hyperlink" Target="http://en.wikipedia.org/wiki/Federal_Aviation_Administration" TargetMode="External"/><Relationship Id="rId7" Type="http://schemas.openxmlformats.org/officeDocument/2006/relationships/hyperlink" Target="http://en.wikipedia.org/wiki/William_Proxmire%23cite_note-Severo-0"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National_Science_Foundation" TargetMode="External"/><Relationship Id="rId4" Type="http://schemas.openxmlformats.org/officeDocument/2006/relationships/hyperlink" Target="http://en.wikipedia.org/wiki/National_Institute_of_Mental_Health" TargetMode="External"/><Relationship Id="rId5" Type="http://schemas.openxmlformats.org/officeDocument/2006/relationships/hyperlink" Target="http://en.wikipedia.org/wiki/Peru" TargetMode="External"/><Relationship Id="rId6" Type="http://schemas.openxmlformats.org/officeDocument/2006/relationships/hyperlink" Target="http://en.wikipedia.org/wiki/Federal_Aviation_Administration" TargetMode="External"/><Relationship Id="rId7" Type="http://schemas.openxmlformats.org/officeDocument/2006/relationships/hyperlink" Target="http://en.wikipedia.org/wiki/William_Proxmire%23cite_note-Severo-0"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E3175B-244E-8A4E-B4B4-44848267C6D9}" type="slidenum">
              <a:rPr lang="en-US"/>
              <a:pPr/>
              <a:t>2</a:t>
            </a:fld>
            <a:endParaRPr lang="en-US"/>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Placeholder 2"/>
          <p:cNvSpPr>
            <a:spLocks noGrp="1" noRot="1" noChangeAspect="1" noChangeArrowheads="1"/>
          </p:cNvSpPr>
          <p:nvPr>
            <p:ph type="sldImg"/>
          </p:nvPr>
        </p:nvSpPr>
        <p:spPr bwMode="auto">
          <a:xfrm>
            <a:off x="1182688" y="696913"/>
            <a:ext cx="4643437" cy="3482975"/>
          </a:xfrm>
          <a:prstGeom prst="rect">
            <a:avLst/>
          </a:prstGeom>
          <a:solidFill>
            <a:srgbClr val="FFFFFF"/>
          </a:solidFill>
          <a:ln>
            <a:solidFill>
              <a:srgbClr val="000000"/>
            </a:solidFill>
            <a:miter lim="800000"/>
            <a:headEnd/>
            <a:tailEnd/>
          </a:ln>
        </p:spPr>
      </p:sp>
      <p:sp>
        <p:nvSpPr>
          <p:cNvPr id="175107" name="Placeholder 3"/>
          <p:cNvSpPr>
            <a:spLocks noGrp="1" noChangeArrowheads="1"/>
          </p:cNvSpPr>
          <p:nvPr>
            <p:ph type="body" idx="1"/>
          </p:nvPr>
        </p:nvSpPr>
        <p:spPr bwMode="auto">
          <a:xfrm>
            <a:off x="700088" y="4411663"/>
            <a:ext cx="5607050" cy="4179887"/>
          </a:xfrm>
          <a:prstGeom prst="rect">
            <a:avLst/>
          </a:prstGeom>
          <a:solidFill>
            <a:srgbClr val="FFFFFF"/>
          </a:solidFill>
          <a:ln>
            <a:solidFill>
              <a:srgbClr val="000000"/>
            </a:solidFill>
            <a:miter lim="800000"/>
            <a:headEnd/>
            <a:tailEnd/>
          </a:ln>
        </p:spPr>
        <p:txBody>
          <a:bodyPr lIns="93113" tIns="46557" rIns="93113" bIns="46557">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Placeholder 2"/>
          <p:cNvSpPr>
            <a:spLocks noGrp="1" noRot="1" noChangeAspect="1" noChangeArrowheads="1"/>
          </p:cNvSpPr>
          <p:nvPr>
            <p:ph type="sldImg"/>
          </p:nvPr>
        </p:nvSpPr>
        <p:spPr bwMode="auto">
          <a:xfrm>
            <a:off x="1182688" y="696913"/>
            <a:ext cx="4643437" cy="3482975"/>
          </a:xfrm>
          <a:prstGeom prst="rect">
            <a:avLst/>
          </a:prstGeom>
          <a:solidFill>
            <a:srgbClr val="FFFFFF"/>
          </a:solidFill>
          <a:ln>
            <a:solidFill>
              <a:srgbClr val="000000"/>
            </a:solidFill>
            <a:miter lim="800000"/>
            <a:headEnd/>
            <a:tailEnd/>
          </a:ln>
        </p:spPr>
      </p:sp>
      <p:sp>
        <p:nvSpPr>
          <p:cNvPr id="183299" name="Placeholder 3"/>
          <p:cNvSpPr>
            <a:spLocks noGrp="1" noChangeArrowheads="1"/>
          </p:cNvSpPr>
          <p:nvPr>
            <p:ph type="body" idx="1"/>
          </p:nvPr>
        </p:nvSpPr>
        <p:spPr bwMode="auto">
          <a:xfrm>
            <a:off x="700088" y="4411663"/>
            <a:ext cx="5607050" cy="4179887"/>
          </a:xfrm>
          <a:prstGeom prst="rect">
            <a:avLst/>
          </a:prstGeom>
          <a:solidFill>
            <a:srgbClr val="FFFFFF"/>
          </a:solidFill>
          <a:ln>
            <a:solidFill>
              <a:srgbClr val="000000"/>
            </a:solidFill>
            <a:miter lim="800000"/>
            <a:headEnd/>
            <a:tailEnd/>
          </a:ln>
        </p:spPr>
        <p:txBody>
          <a:bodyPr lIns="93113" tIns="46557" rIns="93113" bIns="46557">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Placeholder 2"/>
          <p:cNvSpPr>
            <a:spLocks noGrp="1" noRot="1" noChangeAspect="1" noChangeArrowheads="1"/>
          </p:cNvSpPr>
          <p:nvPr>
            <p:ph type="sldImg"/>
          </p:nvPr>
        </p:nvSpPr>
        <p:spPr bwMode="auto">
          <a:xfrm>
            <a:off x="1182688" y="696913"/>
            <a:ext cx="4643437" cy="3482975"/>
          </a:xfrm>
          <a:prstGeom prst="rect">
            <a:avLst/>
          </a:prstGeom>
          <a:solidFill>
            <a:srgbClr val="FFFFFF"/>
          </a:solidFill>
          <a:ln>
            <a:solidFill>
              <a:srgbClr val="000000"/>
            </a:solidFill>
            <a:miter lim="800000"/>
            <a:headEnd/>
            <a:tailEnd/>
          </a:ln>
        </p:spPr>
      </p:sp>
      <p:sp>
        <p:nvSpPr>
          <p:cNvPr id="187395" name="Placeholder 3"/>
          <p:cNvSpPr>
            <a:spLocks noGrp="1" noChangeArrowheads="1"/>
          </p:cNvSpPr>
          <p:nvPr>
            <p:ph type="body" idx="1"/>
          </p:nvPr>
        </p:nvSpPr>
        <p:spPr bwMode="auto">
          <a:xfrm>
            <a:off x="700088" y="4411663"/>
            <a:ext cx="5607050" cy="4179887"/>
          </a:xfrm>
          <a:prstGeom prst="rect">
            <a:avLst/>
          </a:prstGeom>
          <a:solidFill>
            <a:srgbClr val="FFFFFF"/>
          </a:solidFill>
          <a:ln>
            <a:solidFill>
              <a:srgbClr val="000000"/>
            </a:solidFill>
            <a:miter lim="800000"/>
            <a:headEnd/>
            <a:tailEnd/>
          </a:ln>
        </p:spPr>
        <p:txBody>
          <a:bodyPr lIns="93113" tIns="46557" rIns="93113" bIns="46557">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0821007-97F3-CA48-A9AB-1B6269D9C352}" type="slidenum">
              <a:rPr lang="en-US"/>
              <a:pPr/>
              <a:t>28</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567">
              <a:defRPr/>
            </a:pPr>
            <a:r>
              <a:rPr lang="en-US" dirty="0" smtClean="0"/>
              <a:t>Out</a:t>
            </a:r>
            <a:r>
              <a:rPr lang="en-US" baseline="0" dirty="0" smtClean="0"/>
              <a:t> there and can be found via t</a:t>
            </a:r>
            <a:r>
              <a:rPr lang="en-US" dirty="0" smtClean="0"/>
              <a:t>he website (</a:t>
            </a:r>
            <a:r>
              <a:rPr lang="en-US" dirty="0" err="1" smtClean="0"/>
              <a:t>www.oceangazing.org</a:t>
            </a:r>
            <a:r>
              <a:rPr lang="en-US" dirty="0" smtClean="0"/>
              <a:t>), </a:t>
            </a:r>
            <a:r>
              <a:rPr lang="en-US" dirty="0" err="1" smtClean="0"/>
              <a:t>Facebook</a:t>
            </a:r>
            <a:r>
              <a:rPr lang="en-US" dirty="0" smtClean="0"/>
              <a:t> page, iTunes presence, and links from other university and research group websites to advertise, promote and post the podcast materials.</a:t>
            </a:r>
          </a:p>
          <a:p>
            <a:pPr defTabSz="465567">
              <a:defRPr/>
            </a:pPr>
            <a:r>
              <a:rPr lang="en-US" dirty="0" smtClean="0"/>
              <a:t>Used</a:t>
            </a:r>
            <a:r>
              <a:rPr lang="en-US" baseline="0" dirty="0" smtClean="0"/>
              <a:t> by schools competing in ocean science academic bowls</a:t>
            </a:r>
          </a:p>
          <a:p>
            <a:pPr defTabSz="465567">
              <a:defRPr/>
            </a:pPr>
            <a:r>
              <a:rPr lang="en-US" baseline="0" dirty="0" smtClean="0"/>
              <a:t>Over 200 downloads per episode</a:t>
            </a:r>
            <a:endParaRPr lang="en-US" dirty="0" smtClean="0"/>
          </a:p>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 also be used in this format</a:t>
            </a:r>
          </a:p>
          <a:p>
            <a:r>
              <a:rPr lang="en-US" dirty="0" smtClean="0"/>
              <a:t>Play example</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01D07D-BE37-E647-85F2-2E2DAC5F51B2}" type="slidenum">
              <a:rPr lang="en-US"/>
              <a:pPr/>
              <a:t>41</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7F5E1-138E-0943-A12B-1D950A658D1E}" type="slidenum">
              <a:rPr lang="en-US"/>
              <a:pPr/>
              <a:t>43</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xfrm>
            <a:off x="934297" y="4412020"/>
            <a:ext cx="5138632" cy="4179808"/>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48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9E2D9CA-FF60-C34E-8638-4B2D7F29B213}" type="slidenum">
              <a:rPr lang="en-US"/>
              <a:pPr/>
              <a:t>49</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How well does the activity advance discovery and understanding while promoting teaching, training and learning?</a:t>
            </a:r>
          </a:p>
          <a:p>
            <a:pPr>
              <a:buNone/>
            </a:pPr>
            <a:r>
              <a:rPr lang="en-US" dirty="0" smtClean="0"/>
              <a:t>• How well does the proposed activity broaden the participation of underrepresented groups (e.g., gender, ethnicity, disability, geographic, etc.)?</a:t>
            </a:r>
          </a:p>
          <a:p>
            <a:pPr>
              <a:buNone/>
            </a:pPr>
            <a:r>
              <a:rPr lang="en-US" dirty="0" smtClean="0"/>
              <a:t>• To what extent will it enhance the infrastructure for research and education, such as facilities, instrumentation, networks and partnerships?</a:t>
            </a:r>
            <a:endParaRPr lang="en-US" b="1" dirty="0" smtClean="0"/>
          </a:p>
          <a:p>
            <a:pPr>
              <a:buNone/>
            </a:pPr>
            <a:r>
              <a:rPr lang="en-US" dirty="0" smtClean="0"/>
              <a:t>• Will the results be disseminated broadly to enhance scientific and technological understanding?</a:t>
            </a:r>
          </a:p>
          <a:p>
            <a:pPr>
              <a:buNone/>
            </a:pPr>
            <a:r>
              <a:rPr lang="en-US" dirty="0" smtClean="0"/>
              <a:t>• What may be the benefits of the proposed activity to society?</a:t>
            </a:r>
          </a:p>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a:t>
            </a:r>
            <a:r>
              <a:rPr lang="en-US" baseline="0" dirty="0" smtClean="0"/>
              <a:t> also help you with these?</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Literate citizens</a:t>
            </a:r>
            <a:r>
              <a:rPr lang="en-US" baseline="0" dirty="0" smtClean="0"/>
              <a:t> are more capable to understand the options and impacts of their choices </a:t>
            </a:r>
          </a:p>
          <a:p>
            <a:r>
              <a:rPr lang="en-US" baseline="0" dirty="0" smtClean="0"/>
              <a:t>It is not enough to just provide information, you must provide motivation (exciting projects can do this while boring facts cannot)</a:t>
            </a:r>
          </a:p>
          <a:p>
            <a:endParaRPr lang="en-US" baseline="0" dirty="0" smtClean="0"/>
          </a:p>
          <a:p>
            <a:pPr defTabSz="465567">
              <a:defRPr/>
            </a:pPr>
            <a:r>
              <a:rPr lang="en-US" dirty="0" err="1" smtClean="0"/>
              <a:t>Proxmire</a:t>
            </a:r>
            <a:r>
              <a:rPr lang="en-US" dirty="0" smtClean="0"/>
              <a:t> was famous for issuing his Golden Fleece Awards, which identified what he considered wasteful government spending, between 1975 and 1988. While they</a:t>
            </a:r>
            <a:r>
              <a:rPr lang="en-US" baseline="0" dirty="0" smtClean="0"/>
              <a:t> often </a:t>
            </a:r>
            <a:r>
              <a:rPr lang="en-US" dirty="0" smtClean="0"/>
              <a:t>resulted in basic research projects being taken out of </a:t>
            </a:r>
            <a:r>
              <a:rPr lang="en-US" dirty="0" err="1" smtClean="0"/>
              <a:t>context,the</a:t>
            </a:r>
            <a:r>
              <a:rPr lang="en-US" dirty="0" smtClean="0"/>
              <a:t> first was awarded in 1975 to the </a:t>
            </a:r>
            <a:r>
              <a:rPr lang="en-US" dirty="0" smtClean="0">
                <a:hlinkClick r:id="rId3" tooltip="National Science Foundation"/>
              </a:rPr>
              <a:t>National Science Foundation</a:t>
            </a:r>
            <a:r>
              <a:rPr lang="en-US" dirty="0" smtClean="0"/>
              <a:t>, for funding an $84,000 study on why people fall in love. Other Golden Fleece awards over the years were "awarded" to the Justice Department for conducting a study on why prisoners wanted to get out of jail, the </a:t>
            </a:r>
            <a:r>
              <a:rPr lang="en-US" dirty="0" smtClean="0">
                <a:hlinkClick r:id="rId4" tooltip="National Institute of Mental Health"/>
              </a:rPr>
              <a:t>National Institute of Mental Health</a:t>
            </a:r>
            <a:r>
              <a:rPr lang="en-US" dirty="0" smtClean="0"/>
              <a:t> to study a </a:t>
            </a:r>
            <a:r>
              <a:rPr lang="en-US" dirty="0" smtClean="0">
                <a:hlinkClick r:id="rId5" tooltip="Peru"/>
              </a:rPr>
              <a:t>Peruvian</a:t>
            </a:r>
            <a:r>
              <a:rPr lang="en-US" dirty="0" smtClean="0"/>
              <a:t> brothel ("The researchers said they made repeated visits in the interests of accuracy," reported the </a:t>
            </a:r>
            <a:r>
              <a:rPr lang="en-US" i="1" dirty="0" smtClean="0"/>
              <a:t>New York Times</a:t>
            </a:r>
            <a:r>
              <a:rPr lang="en-US" dirty="0" smtClean="0"/>
              <a:t>), and the </a:t>
            </a:r>
            <a:r>
              <a:rPr lang="en-US" dirty="0" smtClean="0">
                <a:hlinkClick r:id="rId6" tooltip="Federal Aviation Administration"/>
              </a:rPr>
              <a:t>Federal Aviation Administration</a:t>
            </a:r>
            <a:r>
              <a:rPr lang="en-US" dirty="0" smtClean="0"/>
              <a:t>, for studying "the physical measurements of 432 airline stewardesses, paying special attention to the 'length of the buttocks.'"</a:t>
            </a:r>
            <a:r>
              <a:rPr lang="en-US" baseline="30000" dirty="0" smtClean="0">
                <a:hlinkClick r:id="rId7"/>
              </a:rPr>
              <a:t>[1]</a:t>
            </a:r>
            <a:r>
              <a:rPr lang="en-US" dirty="0" smtClean="0"/>
              <a:t> </a:t>
            </a:r>
            <a:r>
              <a:rPr lang="en-US" dirty="0" err="1" smtClean="0"/>
              <a:t>Proxmire</a:t>
            </a:r>
            <a:r>
              <a:rPr lang="en-US" dirty="0" smtClean="0"/>
              <a:t> was successful in stopping numerous science and academic projects which were, in his opinion, of dubious value.</a:t>
            </a:r>
          </a:p>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Literate citizens</a:t>
            </a:r>
            <a:r>
              <a:rPr lang="en-US" baseline="0" dirty="0" smtClean="0"/>
              <a:t> are more capable to understand the options and impacts of their choices </a:t>
            </a:r>
          </a:p>
          <a:p>
            <a:r>
              <a:rPr lang="en-US" baseline="0" dirty="0" smtClean="0"/>
              <a:t>It is not enough to just provide information, you must provide motivation (exciting projects can do this while boring facts cannot)</a:t>
            </a:r>
          </a:p>
          <a:p>
            <a:endParaRPr lang="en-US" baseline="0" dirty="0" smtClean="0"/>
          </a:p>
          <a:p>
            <a:pPr defTabSz="465567">
              <a:defRPr/>
            </a:pPr>
            <a:r>
              <a:rPr lang="en-US" dirty="0" err="1" smtClean="0"/>
              <a:t>Proxmire</a:t>
            </a:r>
            <a:r>
              <a:rPr lang="en-US" dirty="0" smtClean="0"/>
              <a:t> was famous for issuing his Golden Fleece Awards, which identified what he considered wasteful government spending, between 1975 and 1988. While they</a:t>
            </a:r>
            <a:r>
              <a:rPr lang="en-US" baseline="0" dirty="0" smtClean="0"/>
              <a:t> often </a:t>
            </a:r>
            <a:r>
              <a:rPr lang="en-US" dirty="0" smtClean="0"/>
              <a:t>resulted in basic research projects being taken out of </a:t>
            </a:r>
            <a:r>
              <a:rPr lang="en-US" dirty="0" err="1" smtClean="0"/>
              <a:t>context,the</a:t>
            </a:r>
            <a:r>
              <a:rPr lang="en-US" dirty="0" smtClean="0"/>
              <a:t> first was awarded in 1975 to the </a:t>
            </a:r>
            <a:r>
              <a:rPr lang="en-US" dirty="0" smtClean="0">
                <a:hlinkClick r:id="rId3" tooltip="National Science Foundation"/>
              </a:rPr>
              <a:t>National Science Foundation</a:t>
            </a:r>
            <a:r>
              <a:rPr lang="en-US" dirty="0" smtClean="0"/>
              <a:t>, for funding an $84,000 study on why people fall in love. Other Golden Fleece awards over the years were "awarded" to the Justice Department for conducting a study on why prisoners wanted to get out of jail, the </a:t>
            </a:r>
            <a:r>
              <a:rPr lang="en-US" dirty="0" smtClean="0">
                <a:hlinkClick r:id="rId4" tooltip="National Institute of Mental Health"/>
              </a:rPr>
              <a:t>National Institute of Mental Health</a:t>
            </a:r>
            <a:r>
              <a:rPr lang="en-US" dirty="0" smtClean="0"/>
              <a:t> to study a </a:t>
            </a:r>
            <a:r>
              <a:rPr lang="en-US" dirty="0" smtClean="0">
                <a:hlinkClick r:id="rId5" tooltip="Peru"/>
              </a:rPr>
              <a:t>Peruvian</a:t>
            </a:r>
            <a:r>
              <a:rPr lang="en-US" dirty="0" smtClean="0"/>
              <a:t> brothel ("The researchers said they made repeated visits in the interests of accuracy," reported the </a:t>
            </a:r>
            <a:r>
              <a:rPr lang="en-US" i="1" dirty="0" smtClean="0"/>
              <a:t>New York Times</a:t>
            </a:r>
            <a:r>
              <a:rPr lang="en-US" dirty="0" smtClean="0"/>
              <a:t>), and the </a:t>
            </a:r>
            <a:r>
              <a:rPr lang="en-US" dirty="0" smtClean="0">
                <a:hlinkClick r:id="rId6" tooltip="Federal Aviation Administration"/>
              </a:rPr>
              <a:t>Federal Aviation Administration</a:t>
            </a:r>
            <a:r>
              <a:rPr lang="en-US" dirty="0" smtClean="0"/>
              <a:t>, for studying "the physical measurements of 432 airline stewardesses, paying special attention to the 'length of the buttocks.'"</a:t>
            </a:r>
            <a:r>
              <a:rPr lang="en-US" baseline="30000" dirty="0" smtClean="0">
                <a:hlinkClick r:id="rId7"/>
              </a:rPr>
              <a:t>[1]</a:t>
            </a:r>
            <a:r>
              <a:rPr lang="en-US" dirty="0" smtClean="0"/>
              <a:t> </a:t>
            </a:r>
            <a:r>
              <a:rPr lang="en-US" dirty="0" err="1" smtClean="0"/>
              <a:t>Proxmire</a:t>
            </a:r>
            <a:r>
              <a:rPr lang="en-US" dirty="0" smtClean="0"/>
              <a:t> was successful in stopping numerous science and academic projects which were, in his opinion, of dubious value.</a:t>
            </a:r>
          </a:p>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CFC8C7-C04F-C846-9FEA-AFF99FEC618D}" type="slidenum">
              <a:rPr lang="en-US"/>
              <a:pPr/>
              <a:t>9</a:t>
            </a:fld>
            <a:endParaRPr lang="en-US"/>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076862-3141-7342-AC71-43A8826F7222}" type="slidenum">
              <a:rPr lang="en-US"/>
              <a:pPr/>
              <a:t>10</a:t>
            </a:fld>
            <a:endParaRPr lang="en-US"/>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r>
              <a:rPr lang="en-US" dirty="0">
                <a:latin typeface="Calibri" charset="0"/>
              </a:rPr>
              <a:t>Our work is focused on developing collaborative relationships among scientists and informal educators to address public education on topics such as climate change.  COSEE NOW is using online webinars, blogs, and chats to share ideas, build skills, and foster the collaborative development of educational products for </a:t>
            </a:r>
            <a:r>
              <a:rPr lang="en-US" dirty="0" smtClean="0">
                <a:latin typeface="Calibri" charset="0"/>
              </a:rPr>
              <a:t>informal and formal </a:t>
            </a:r>
            <a:r>
              <a:rPr lang="en-US" dirty="0">
                <a:latin typeface="Calibri" charset="0"/>
              </a:rPr>
              <a:t>learning </a:t>
            </a:r>
            <a:r>
              <a:rPr lang="en-US" dirty="0" smtClean="0">
                <a:latin typeface="Calibri" charset="0"/>
              </a:rPr>
              <a:t>institutions,</a:t>
            </a:r>
            <a:r>
              <a:rPr lang="en-US" baseline="0" dirty="0" smtClean="0">
                <a:latin typeface="Calibri" charset="0"/>
              </a:rPr>
              <a:t> like science centers and schools.</a:t>
            </a:r>
            <a:r>
              <a:rPr lang="en-US" dirty="0" smtClean="0">
                <a:latin typeface="Calibri" charset="0"/>
              </a:rPr>
              <a:t> </a:t>
            </a:r>
            <a:endParaRPr lang="en-US"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gradFill rotWithShape="0">
          <a:gsLst>
            <a:gs pos="0">
              <a:srgbClr val="063761"/>
            </a:gs>
            <a:gs pos="100000">
              <a:srgbClr val="0C102D"/>
            </a:gs>
          </a:gsLst>
          <a:lin ang="5400000" scaled="1"/>
        </a:gradFill>
        <a:effectLst/>
      </p:bgPr>
    </p:bg>
    <p:spTree>
      <p:nvGrpSpPr>
        <p:cNvPr id="1" name=""/>
        <p:cNvGrpSpPr/>
        <p:nvPr/>
      </p:nvGrpSpPr>
      <p:grpSpPr>
        <a:xfrm>
          <a:off x="0" y="0"/>
          <a:ext cx="0" cy="0"/>
          <a:chOff x="0" y="0"/>
          <a:chExt cx="0" cy="0"/>
        </a:xfrm>
      </p:grpSpPr>
      <p:pic>
        <p:nvPicPr>
          <p:cNvPr id="4" name="Picture 8" descr="PPT_intropage_prin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smtClean="0"/>
              <a:t>Click to edit Master title style</a:t>
            </a:r>
            <a:endParaRPr lang="en-US"/>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753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080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76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76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BFC5DFBE-7CCC-EE41-9975-BFA527A2975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0BB2AE1-4C54-9A42-9BCE-8F95DF7D14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vmlDrawing" Target="../drawings/vmlDrawing1.vml"/><Relationship Id="rId15"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02040B"/>
            </a:gs>
            <a:gs pos="100000">
              <a:srgbClr val="063761"/>
            </a:gs>
          </a:gsLst>
          <a:lin ang="5400000" scaled="1"/>
        </a:gra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304800"/>
            <a:ext cx="8229600" cy="8080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Rectangle 3"/>
          <p:cNvSpPr>
            <a:spLocks noGrp="1" noChangeArrowheads="1"/>
          </p:cNvSpPr>
          <p:nvPr>
            <p:ph type="body" idx="1"/>
          </p:nvPr>
        </p:nvSpPr>
        <p:spPr bwMode="auto">
          <a:xfrm>
            <a:off x="457200" y="1295400"/>
            <a:ext cx="8229600" cy="476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defRPr>
            </a:lvl1pPr>
          </a:lstStyle>
          <a:p>
            <a:fld id="{B0BB2AE1-4C54-9A42-9BCE-8F95DF7D149C}" type="slidenum">
              <a:rPr lang="en-US" smtClean="0"/>
              <a:pPr/>
              <a:t>‹#›</a:t>
            </a:fld>
            <a:endParaRPr lang="en-US"/>
          </a:p>
        </p:txBody>
      </p:sp>
      <p:sp>
        <p:nvSpPr>
          <p:cNvPr id="1034" name="Text Box 10"/>
          <p:cNvSpPr txBox="1">
            <a:spLocks noChangeArrowheads="1"/>
          </p:cNvSpPr>
          <p:nvPr/>
        </p:nvSpPr>
        <p:spPr bwMode="auto">
          <a:xfrm>
            <a:off x="4876800" y="98425"/>
            <a:ext cx="4191000" cy="396875"/>
          </a:xfrm>
          <a:prstGeom prst="rect">
            <a:avLst/>
          </a:prstGeom>
          <a:noFill/>
          <a:ln w="9525">
            <a:noFill/>
            <a:miter lim="800000"/>
            <a:headEnd/>
            <a:tailEnd/>
          </a:ln>
          <a:effectLst/>
        </p:spPr>
        <p:txBody>
          <a:bodyPr>
            <a:spAutoFit/>
          </a:bodyPr>
          <a:lstStyle/>
          <a:p>
            <a:pPr algn="r">
              <a:spcBef>
                <a:spcPct val="50000"/>
              </a:spcBef>
              <a:defRPr/>
            </a:pPr>
            <a:r>
              <a:rPr lang="en-US" sz="2000">
                <a:solidFill>
                  <a:schemeClr val="bg1"/>
                </a:solidFill>
                <a:latin typeface="FormataBQ-Regular" pitchFamily="50" charset="0"/>
              </a:rPr>
              <a:t>  </a:t>
            </a:r>
          </a:p>
        </p:txBody>
      </p:sp>
      <p:graphicFrame>
        <p:nvGraphicFramePr>
          <p:cNvPr id="1026" name="Object 12"/>
          <p:cNvGraphicFramePr>
            <a:graphicFrameLocks noChangeAspect="1"/>
          </p:cNvGraphicFramePr>
          <p:nvPr/>
        </p:nvGraphicFramePr>
        <p:xfrm>
          <a:off x="8083550" y="5486400"/>
          <a:ext cx="1060450" cy="1371600"/>
        </p:xfrm>
        <a:graphic>
          <a:graphicData uri="http://schemas.openxmlformats.org/presentationml/2006/ole">
            <p:oleObj spid="_x0000_s88066" name="Photo Editor Photo" r:id="rId15" imgW="5830114" imgH="7542857" progId="">
              <p:embed/>
            </p:oleObj>
          </a:graphicData>
        </a:graphic>
      </p:graphicFrame>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fontAlgn="base" hangingPunct="1">
        <a:spcBef>
          <a:spcPct val="0"/>
        </a:spcBef>
        <a:spcAft>
          <a:spcPct val="0"/>
        </a:spcAft>
        <a:defRPr sz="3000" b="1">
          <a:solidFill>
            <a:srgbClr val="F9F17F"/>
          </a:solidFill>
          <a:latin typeface="+mj-lt"/>
          <a:ea typeface="ＭＳ Ｐゴシック" charset="-128"/>
          <a:cs typeface="ＭＳ Ｐゴシック" charset="-128"/>
        </a:defRPr>
      </a:lvl1pPr>
      <a:lvl2pPr algn="l" rtl="0" eaLnBrk="1" fontAlgn="base" hangingPunct="1">
        <a:spcBef>
          <a:spcPct val="0"/>
        </a:spcBef>
        <a:spcAft>
          <a:spcPct val="0"/>
        </a:spcAft>
        <a:defRPr sz="3000" b="1">
          <a:solidFill>
            <a:srgbClr val="F9F17F"/>
          </a:solidFill>
          <a:latin typeface="Verdana" pitchFamily="1" charset="0"/>
          <a:ea typeface="ＭＳ Ｐゴシック" charset="-128"/>
          <a:cs typeface="ＭＳ Ｐゴシック" charset="-128"/>
        </a:defRPr>
      </a:lvl2pPr>
      <a:lvl3pPr algn="l" rtl="0" eaLnBrk="1" fontAlgn="base" hangingPunct="1">
        <a:spcBef>
          <a:spcPct val="0"/>
        </a:spcBef>
        <a:spcAft>
          <a:spcPct val="0"/>
        </a:spcAft>
        <a:defRPr sz="3000" b="1">
          <a:solidFill>
            <a:srgbClr val="F9F17F"/>
          </a:solidFill>
          <a:latin typeface="Verdana" pitchFamily="1" charset="0"/>
          <a:ea typeface="ＭＳ Ｐゴシック" charset="-128"/>
          <a:cs typeface="ＭＳ Ｐゴシック" charset="-128"/>
        </a:defRPr>
      </a:lvl3pPr>
      <a:lvl4pPr algn="l" rtl="0" eaLnBrk="1" fontAlgn="base" hangingPunct="1">
        <a:spcBef>
          <a:spcPct val="0"/>
        </a:spcBef>
        <a:spcAft>
          <a:spcPct val="0"/>
        </a:spcAft>
        <a:defRPr sz="3000" b="1">
          <a:solidFill>
            <a:srgbClr val="F9F17F"/>
          </a:solidFill>
          <a:latin typeface="Verdana" pitchFamily="1" charset="0"/>
          <a:ea typeface="ＭＳ Ｐゴシック" charset="-128"/>
          <a:cs typeface="ＭＳ Ｐゴシック" charset="-128"/>
        </a:defRPr>
      </a:lvl4pPr>
      <a:lvl5pPr algn="l" rtl="0" eaLnBrk="1" fontAlgn="base" hangingPunct="1">
        <a:spcBef>
          <a:spcPct val="0"/>
        </a:spcBef>
        <a:spcAft>
          <a:spcPct val="0"/>
        </a:spcAft>
        <a:defRPr sz="3000" b="1">
          <a:solidFill>
            <a:srgbClr val="F9F17F"/>
          </a:solidFill>
          <a:latin typeface="Verdana" pitchFamily="1" charset="0"/>
          <a:ea typeface="ＭＳ Ｐゴシック" charset="-128"/>
          <a:cs typeface="ＭＳ Ｐゴシック" charset="-128"/>
        </a:defRPr>
      </a:lvl5pPr>
      <a:lvl6pPr marL="457200" algn="l" rtl="0" eaLnBrk="1" fontAlgn="base" hangingPunct="1">
        <a:spcBef>
          <a:spcPct val="0"/>
        </a:spcBef>
        <a:spcAft>
          <a:spcPct val="0"/>
        </a:spcAft>
        <a:defRPr sz="3000" b="1">
          <a:solidFill>
            <a:srgbClr val="F9F17F"/>
          </a:solidFill>
          <a:latin typeface="Verdana" pitchFamily="1" charset="0"/>
        </a:defRPr>
      </a:lvl6pPr>
      <a:lvl7pPr marL="914400" algn="l" rtl="0" eaLnBrk="1" fontAlgn="base" hangingPunct="1">
        <a:spcBef>
          <a:spcPct val="0"/>
        </a:spcBef>
        <a:spcAft>
          <a:spcPct val="0"/>
        </a:spcAft>
        <a:defRPr sz="3000" b="1">
          <a:solidFill>
            <a:srgbClr val="F9F17F"/>
          </a:solidFill>
          <a:latin typeface="Verdana" pitchFamily="1" charset="0"/>
        </a:defRPr>
      </a:lvl7pPr>
      <a:lvl8pPr marL="1371600" algn="l" rtl="0" eaLnBrk="1" fontAlgn="base" hangingPunct="1">
        <a:spcBef>
          <a:spcPct val="0"/>
        </a:spcBef>
        <a:spcAft>
          <a:spcPct val="0"/>
        </a:spcAft>
        <a:defRPr sz="3000" b="1">
          <a:solidFill>
            <a:srgbClr val="F9F17F"/>
          </a:solidFill>
          <a:latin typeface="Verdana" pitchFamily="1" charset="0"/>
        </a:defRPr>
      </a:lvl8pPr>
      <a:lvl9pPr marL="1828800" algn="l" rtl="0" eaLnBrk="1" fontAlgn="base" hangingPunct="1">
        <a:spcBef>
          <a:spcPct val="0"/>
        </a:spcBef>
        <a:spcAft>
          <a:spcPct val="0"/>
        </a:spcAft>
        <a:defRPr sz="3000" b="1">
          <a:solidFill>
            <a:srgbClr val="F9F17F"/>
          </a:solidFill>
          <a:latin typeface="Verdana" pitchFamily="1" charset="0"/>
        </a:defRPr>
      </a:lvl9pPr>
    </p:titleStyle>
    <p:bodyStyle>
      <a:lvl1pPr marL="342900" indent="-342900" algn="l" rtl="0" eaLnBrk="1" fontAlgn="base" hangingPunct="1">
        <a:spcBef>
          <a:spcPct val="20000"/>
        </a:spcBef>
        <a:spcAft>
          <a:spcPct val="0"/>
        </a:spcAft>
        <a:buChar char="•"/>
        <a:defRPr sz="2200">
          <a:solidFill>
            <a:schemeClr val="bg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a:solidFill>
            <a:schemeClr val="bg1"/>
          </a:solidFill>
          <a:latin typeface="+mn-lt"/>
          <a:ea typeface="ＭＳ Ｐゴシック" charset="-128"/>
        </a:defRPr>
      </a:lvl2pPr>
      <a:lvl3pPr marL="1143000" indent="-228600" algn="l" rtl="0" eaLnBrk="1" fontAlgn="base" hangingPunct="1">
        <a:spcBef>
          <a:spcPct val="20000"/>
        </a:spcBef>
        <a:spcAft>
          <a:spcPct val="0"/>
        </a:spcAft>
        <a:buChar char="•"/>
        <a:defRPr sz="1600">
          <a:solidFill>
            <a:schemeClr val="bg1"/>
          </a:solidFill>
          <a:latin typeface="+mn-lt"/>
          <a:ea typeface="ＭＳ Ｐゴシック" charset="-128"/>
        </a:defRPr>
      </a:lvl3pPr>
      <a:lvl4pPr marL="1600200" indent="-228600" algn="l" rtl="0" eaLnBrk="1" fontAlgn="base" hangingPunct="1">
        <a:spcBef>
          <a:spcPct val="20000"/>
        </a:spcBef>
        <a:spcAft>
          <a:spcPct val="0"/>
        </a:spcAft>
        <a:buChar char="–"/>
        <a:defRPr sz="1400">
          <a:solidFill>
            <a:schemeClr val="bg1"/>
          </a:solidFill>
          <a:latin typeface="+mn-lt"/>
          <a:ea typeface="ＭＳ Ｐゴシック" charset="-128"/>
        </a:defRPr>
      </a:lvl4pPr>
      <a:lvl5pPr marL="2057400" indent="-228600" algn="l" rtl="0" eaLnBrk="1" fontAlgn="base" hangingPunct="1">
        <a:spcBef>
          <a:spcPct val="20000"/>
        </a:spcBef>
        <a:spcAft>
          <a:spcPct val="0"/>
        </a:spcAft>
        <a:buChar char="»"/>
        <a:defRPr sz="1400">
          <a:solidFill>
            <a:schemeClr val="bg1"/>
          </a:solidFill>
          <a:latin typeface="+mn-lt"/>
          <a:ea typeface="ＭＳ Ｐゴシック" charset="-128"/>
        </a:defRPr>
      </a:lvl5pPr>
      <a:lvl6pPr marL="2514600" indent="-228600" algn="l" rtl="0" eaLnBrk="1" fontAlgn="base" hangingPunct="1">
        <a:spcBef>
          <a:spcPct val="20000"/>
        </a:spcBef>
        <a:spcAft>
          <a:spcPct val="0"/>
        </a:spcAft>
        <a:buChar char="»"/>
        <a:defRPr sz="1400">
          <a:solidFill>
            <a:schemeClr val="bg1"/>
          </a:solidFill>
          <a:latin typeface="+mn-lt"/>
        </a:defRPr>
      </a:lvl6pPr>
      <a:lvl7pPr marL="2971800" indent="-228600" algn="l" rtl="0" eaLnBrk="1" fontAlgn="base" hangingPunct="1">
        <a:spcBef>
          <a:spcPct val="20000"/>
        </a:spcBef>
        <a:spcAft>
          <a:spcPct val="0"/>
        </a:spcAft>
        <a:buChar char="»"/>
        <a:defRPr sz="1400">
          <a:solidFill>
            <a:schemeClr val="bg1"/>
          </a:solidFill>
          <a:latin typeface="+mn-lt"/>
        </a:defRPr>
      </a:lvl7pPr>
      <a:lvl8pPr marL="3429000" indent="-228600" algn="l" rtl="0" eaLnBrk="1" fontAlgn="base" hangingPunct="1">
        <a:spcBef>
          <a:spcPct val="20000"/>
        </a:spcBef>
        <a:spcAft>
          <a:spcPct val="0"/>
        </a:spcAft>
        <a:buChar char="»"/>
        <a:defRPr sz="1400">
          <a:solidFill>
            <a:schemeClr val="bg1"/>
          </a:solidFill>
          <a:latin typeface="+mn-lt"/>
        </a:defRPr>
      </a:lvl8pPr>
      <a:lvl9pPr marL="3886200" indent="-228600" algn="l" rtl="0" eaLnBrk="1" fontAlgn="base" hangingPunct="1">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 Id="rId3"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 Id="rId3"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2.xml"/><Relationship Id="rId2" Type="http://schemas.openxmlformats.org/officeDocument/2006/relationships/image" Target="../media/image51.gif"/></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image" Target="../media/image5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1" Type="http://schemas.openxmlformats.org/officeDocument/2006/relationships/slideLayout" Target="../slideLayouts/slideLayout8.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gif"/><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txBox="1">
            <a:spLocks/>
          </p:cNvSpPr>
          <p:nvPr/>
        </p:nvSpPr>
        <p:spPr bwMode="auto">
          <a:xfrm>
            <a:off x="685800" y="1400475"/>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dirty="0" smtClean="0">
                <a:ln>
                  <a:noFill/>
                </a:ln>
                <a:solidFill>
                  <a:srgbClr val="F9F17F"/>
                </a:solidFill>
                <a:effectLst/>
                <a:uLnTx/>
                <a:uFillTx/>
                <a:latin typeface="+mj-lt"/>
                <a:ea typeface="ＭＳ Ｐゴシック" charset="-128"/>
                <a:cs typeface="ＭＳ Ｐゴシック" charset="-128"/>
              </a:rPr>
              <a:t>What can COSEE NOW do to help you achieve broader impacts with your research?</a:t>
            </a:r>
            <a:endParaRPr kumimoji="0" lang="en-US" sz="3000" b="1" i="0" u="none" strike="noStrike" kern="0" cap="none" spc="0" normalizeH="0" baseline="0" noProof="0" dirty="0">
              <a:ln>
                <a:noFill/>
              </a:ln>
              <a:solidFill>
                <a:srgbClr val="F9F17F"/>
              </a:solidFill>
              <a:effectLst/>
              <a:uLnTx/>
              <a:uFillTx/>
              <a:latin typeface="+mj-lt"/>
              <a:ea typeface="ＭＳ Ｐゴシック" charset="-128"/>
              <a:cs typeface="ＭＳ Ｐゴシック" charset="-128"/>
            </a:endParaRPr>
          </a:p>
        </p:txBody>
      </p:sp>
      <p:sp>
        <p:nvSpPr>
          <p:cNvPr id="5" name="Subtitle 4"/>
          <p:cNvSpPr txBox="1">
            <a:spLocks/>
          </p:cNvSpPr>
          <p:nvPr/>
        </p:nvSpPr>
        <p:spPr bwMode="auto">
          <a:xfrm>
            <a:off x="481151" y="3156250"/>
            <a:ext cx="8137628"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200" kern="0" dirty="0" smtClean="0">
                <a:solidFill>
                  <a:schemeClr val="bg1"/>
                </a:solidFill>
                <a:ea typeface="ＭＳ Ｐゴシック" charset="-128"/>
                <a:cs typeface="ＭＳ Ｐゴシック" charset="-128"/>
              </a:rPr>
              <a:t>Brought to you by:</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200" kern="0" dirty="0" smtClean="0">
                <a:solidFill>
                  <a:schemeClr val="bg1"/>
                </a:solidFill>
                <a:ea typeface="ＭＳ Ｐゴシック" charset="-128"/>
                <a:cs typeface="ＭＳ Ｐゴシック" charset="-128"/>
              </a:rPr>
              <a:t> “The people who always bring kids into the building”</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2200" kern="0" dirty="0" smtClean="0">
              <a:solidFill>
                <a:schemeClr val="bg1"/>
              </a:solidFill>
              <a:ea typeface="ＭＳ Ｐゴシック" charset="-128"/>
              <a:cs typeface="ＭＳ Ｐゴシック" charset="-128"/>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200" kern="0" dirty="0" smtClean="0">
                <a:solidFill>
                  <a:schemeClr val="bg1"/>
                </a:solidFill>
                <a:ea typeface="ＭＳ Ｐゴシック" charset="-128"/>
                <a:cs typeface="ＭＳ Ｐゴシック" charset="-128"/>
              </a:rPr>
              <a:t> </a:t>
            </a:r>
            <a:r>
              <a:rPr kumimoji="0" lang="en-US" sz="22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Janice McDonnell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2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Sage Lichtenwalner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2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Carrie Ferraro </a:t>
            </a:r>
            <a:endParaRPr kumimoji="0" lang="en-US" sz="2200" b="0" i="0" u="none" strike="noStrike" kern="0" cap="none" spc="0" normalizeH="0" baseline="0" noProof="0" dirty="0">
              <a:ln>
                <a:noFill/>
              </a:ln>
              <a:solidFill>
                <a:schemeClr val="bg1"/>
              </a:solidFill>
              <a:effectLst/>
              <a:uLnTx/>
              <a:uFillTx/>
              <a:latin typeface="+mn-lt"/>
              <a:ea typeface="ＭＳ Ｐゴシック" charset="-128"/>
              <a:cs typeface="ＭＳ Ｐゴシック" charset="-128"/>
            </a:endParaRPr>
          </a:p>
        </p:txBody>
      </p:sp>
      <p:sp>
        <p:nvSpPr>
          <p:cNvPr id="6" name="TextBox 5"/>
          <p:cNvSpPr txBox="1"/>
          <p:nvPr/>
        </p:nvSpPr>
        <p:spPr>
          <a:xfrm>
            <a:off x="3119096" y="5880928"/>
            <a:ext cx="2973741" cy="461665"/>
          </a:xfrm>
          <a:prstGeom prst="rect">
            <a:avLst/>
          </a:prstGeom>
          <a:noFill/>
        </p:spPr>
        <p:txBody>
          <a:bodyPr wrap="none" rtlCol="0">
            <a:spAutoFit/>
          </a:bodyPr>
          <a:lstStyle/>
          <a:p>
            <a:r>
              <a:rPr lang="en-US" sz="2400" dirty="0" smtClean="0">
                <a:solidFill>
                  <a:schemeClr val="accent1">
                    <a:lumMod val="90000"/>
                  </a:schemeClr>
                </a:solidFill>
              </a:rPr>
              <a:t>September 20, 2010</a:t>
            </a:r>
            <a:endParaRPr lang="en-US" sz="2400" dirty="0">
              <a:solidFill>
                <a:schemeClr val="accent1">
                  <a:lumMod val="9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0578" name="Picture 2" descr="world"/>
          <p:cNvPicPr>
            <a:picLocks noChangeAspect="1" noChangeArrowheads="1"/>
          </p:cNvPicPr>
          <p:nvPr/>
        </p:nvPicPr>
        <p:blipFill>
          <a:blip r:embed="rId3"/>
          <a:srcRect/>
          <a:stretch>
            <a:fillRect/>
          </a:stretch>
        </p:blipFill>
        <p:spPr bwMode="auto">
          <a:xfrm>
            <a:off x="0" y="838200"/>
            <a:ext cx="9144000" cy="6019800"/>
          </a:xfrm>
          <a:prstGeom prst="rect">
            <a:avLst/>
          </a:prstGeom>
          <a:noFill/>
        </p:spPr>
      </p:pic>
      <p:pic>
        <p:nvPicPr>
          <p:cNvPr id="920579" name="Picture 3" descr="navswirl"/>
          <p:cNvPicPr>
            <a:picLocks noChangeAspect="1" noChangeArrowheads="1"/>
          </p:cNvPicPr>
          <p:nvPr/>
        </p:nvPicPr>
        <p:blipFill>
          <a:blip r:embed="rId4"/>
          <a:srcRect/>
          <a:stretch>
            <a:fillRect/>
          </a:stretch>
        </p:blipFill>
        <p:spPr bwMode="auto">
          <a:xfrm>
            <a:off x="2211388" y="2374900"/>
            <a:ext cx="288925" cy="195263"/>
          </a:xfrm>
          <a:prstGeom prst="rect">
            <a:avLst/>
          </a:prstGeom>
          <a:noFill/>
        </p:spPr>
      </p:pic>
      <p:pic>
        <p:nvPicPr>
          <p:cNvPr id="920580" name="Picture 4" descr="navswirl"/>
          <p:cNvPicPr>
            <a:picLocks noChangeAspect="1" noChangeArrowheads="1"/>
          </p:cNvPicPr>
          <p:nvPr/>
        </p:nvPicPr>
        <p:blipFill>
          <a:blip r:embed="rId4"/>
          <a:srcRect/>
          <a:stretch>
            <a:fillRect/>
          </a:stretch>
        </p:blipFill>
        <p:spPr bwMode="auto">
          <a:xfrm>
            <a:off x="1295400" y="2314575"/>
            <a:ext cx="290513" cy="195263"/>
          </a:xfrm>
          <a:prstGeom prst="rect">
            <a:avLst/>
          </a:prstGeom>
          <a:noFill/>
        </p:spPr>
      </p:pic>
      <p:pic>
        <p:nvPicPr>
          <p:cNvPr id="920581" name="Picture 5" descr="navswirl"/>
          <p:cNvPicPr>
            <a:picLocks noChangeAspect="1" noChangeArrowheads="1"/>
          </p:cNvPicPr>
          <p:nvPr/>
        </p:nvPicPr>
        <p:blipFill>
          <a:blip r:embed="rId4"/>
          <a:srcRect/>
          <a:stretch>
            <a:fillRect/>
          </a:stretch>
        </p:blipFill>
        <p:spPr bwMode="auto">
          <a:xfrm>
            <a:off x="1371600" y="2574925"/>
            <a:ext cx="292100" cy="195263"/>
          </a:xfrm>
          <a:prstGeom prst="rect">
            <a:avLst/>
          </a:prstGeom>
          <a:noFill/>
        </p:spPr>
      </p:pic>
      <p:pic>
        <p:nvPicPr>
          <p:cNvPr id="920582" name="Picture 6" descr="navswirl"/>
          <p:cNvPicPr>
            <a:picLocks noChangeAspect="1" noChangeArrowheads="1"/>
          </p:cNvPicPr>
          <p:nvPr/>
        </p:nvPicPr>
        <p:blipFill>
          <a:blip r:embed="rId4"/>
          <a:srcRect/>
          <a:stretch>
            <a:fillRect/>
          </a:stretch>
        </p:blipFill>
        <p:spPr bwMode="auto">
          <a:xfrm>
            <a:off x="2527300" y="2449513"/>
            <a:ext cx="292100" cy="195262"/>
          </a:xfrm>
          <a:prstGeom prst="rect">
            <a:avLst/>
          </a:prstGeom>
          <a:noFill/>
        </p:spPr>
      </p:pic>
      <p:pic>
        <p:nvPicPr>
          <p:cNvPr id="920583" name="Picture 7" descr="navswirl"/>
          <p:cNvPicPr>
            <a:picLocks noChangeAspect="1" noChangeArrowheads="1"/>
          </p:cNvPicPr>
          <p:nvPr/>
        </p:nvPicPr>
        <p:blipFill>
          <a:blip r:embed="rId4"/>
          <a:srcRect/>
          <a:stretch>
            <a:fillRect/>
          </a:stretch>
        </p:blipFill>
        <p:spPr bwMode="auto">
          <a:xfrm>
            <a:off x="2378075" y="2854325"/>
            <a:ext cx="288925" cy="190500"/>
          </a:xfrm>
          <a:prstGeom prst="rect">
            <a:avLst/>
          </a:prstGeom>
          <a:noFill/>
        </p:spPr>
      </p:pic>
      <p:pic>
        <p:nvPicPr>
          <p:cNvPr id="920584" name="Picture 8" descr="navswirl"/>
          <p:cNvPicPr>
            <a:picLocks noChangeAspect="1" noChangeArrowheads="1"/>
          </p:cNvPicPr>
          <p:nvPr/>
        </p:nvPicPr>
        <p:blipFill>
          <a:blip r:embed="rId4"/>
          <a:srcRect/>
          <a:stretch>
            <a:fillRect/>
          </a:stretch>
        </p:blipFill>
        <p:spPr bwMode="auto">
          <a:xfrm>
            <a:off x="2759075" y="3114675"/>
            <a:ext cx="288925" cy="190500"/>
          </a:xfrm>
          <a:prstGeom prst="rect">
            <a:avLst/>
          </a:prstGeom>
          <a:noFill/>
        </p:spPr>
      </p:pic>
      <p:pic>
        <p:nvPicPr>
          <p:cNvPr id="920585" name="Picture 9" descr="navswirl"/>
          <p:cNvPicPr>
            <a:picLocks noChangeAspect="1" noChangeArrowheads="1"/>
          </p:cNvPicPr>
          <p:nvPr/>
        </p:nvPicPr>
        <p:blipFill>
          <a:blip r:embed="rId4"/>
          <a:srcRect/>
          <a:stretch>
            <a:fillRect/>
          </a:stretch>
        </p:blipFill>
        <p:spPr bwMode="auto">
          <a:xfrm>
            <a:off x="1217613" y="2111375"/>
            <a:ext cx="292100" cy="190500"/>
          </a:xfrm>
          <a:prstGeom prst="rect">
            <a:avLst/>
          </a:prstGeom>
          <a:noFill/>
        </p:spPr>
      </p:pic>
      <p:pic>
        <p:nvPicPr>
          <p:cNvPr id="920586" name="Picture 10" descr="navswirl"/>
          <p:cNvPicPr>
            <a:picLocks noChangeAspect="1" noChangeArrowheads="1"/>
          </p:cNvPicPr>
          <p:nvPr/>
        </p:nvPicPr>
        <p:blipFill>
          <a:blip r:embed="rId4"/>
          <a:srcRect/>
          <a:stretch>
            <a:fillRect/>
          </a:stretch>
        </p:blipFill>
        <p:spPr bwMode="auto">
          <a:xfrm>
            <a:off x="4319588" y="2012950"/>
            <a:ext cx="293687" cy="190500"/>
          </a:xfrm>
          <a:prstGeom prst="rect">
            <a:avLst/>
          </a:prstGeom>
          <a:noFill/>
        </p:spPr>
      </p:pic>
      <p:pic>
        <p:nvPicPr>
          <p:cNvPr id="920587" name="Picture 11" descr="navswirl"/>
          <p:cNvPicPr>
            <a:picLocks noChangeAspect="1" noChangeArrowheads="1"/>
          </p:cNvPicPr>
          <p:nvPr/>
        </p:nvPicPr>
        <p:blipFill>
          <a:blip r:embed="rId4"/>
          <a:srcRect/>
          <a:stretch>
            <a:fillRect/>
          </a:stretch>
        </p:blipFill>
        <p:spPr bwMode="auto">
          <a:xfrm>
            <a:off x="2819400" y="2241550"/>
            <a:ext cx="290513" cy="195263"/>
          </a:xfrm>
          <a:prstGeom prst="rect">
            <a:avLst/>
          </a:prstGeom>
          <a:noFill/>
        </p:spPr>
      </p:pic>
      <p:pic>
        <p:nvPicPr>
          <p:cNvPr id="920588" name="Picture 12" descr="navswirl"/>
          <p:cNvPicPr>
            <a:picLocks noChangeAspect="1" noChangeArrowheads="1"/>
          </p:cNvPicPr>
          <p:nvPr/>
        </p:nvPicPr>
        <p:blipFill>
          <a:blip r:embed="rId4"/>
          <a:srcRect/>
          <a:stretch>
            <a:fillRect/>
          </a:stretch>
        </p:blipFill>
        <p:spPr bwMode="auto">
          <a:xfrm>
            <a:off x="4310063" y="2393950"/>
            <a:ext cx="288925" cy="195263"/>
          </a:xfrm>
          <a:prstGeom prst="rect">
            <a:avLst/>
          </a:prstGeom>
          <a:noFill/>
        </p:spPr>
      </p:pic>
      <p:pic>
        <p:nvPicPr>
          <p:cNvPr id="920589" name="Picture 13" descr="navswirl"/>
          <p:cNvPicPr>
            <a:picLocks noChangeAspect="1" noChangeArrowheads="1"/>
          </p:cNvPicPr>
          <p:nvPr/>
        </p:nvPicPr>
        <p:blipFill>
          <a:blip r:embed="rId4"/>
          <a:srcRect/>
          <a:stretch>
            <a:fillRect/>
          </a:stretch>
        </p:blipFill>
        <p:spPr bwMode="auto">
          <a:xfrm>
            <a:off x="7405688" y="2459038"/>
            <a:ext cx="288925" cy="195262"/>
          </a:xfrm>
          <a:prstGeom prst="rect">
            <a:avLst/>
          </a:prstGeom>
          <a:noFill/>
        </p:spPr>
      </p:pic>
      <p:pic>
        <p:nvPicPr>
          <p:cNvPr id="920590" name="Picture 14" descr="navswirl"/>
          <p:cNvPicPr>
            <a:picLocks noChangeAspect="1" noChangeArrowheads="1"/>
          </p:cNvPicPr>
          <p:nvPr/>
        </p:nvPicPr>
        <p:blipFill>
          <a:blip r:embed="rId4"/>
          <a:srcRect/>
          <a:stretch>
            <a:fillRect/>
          </a:stretch>
        </p:blipFill>
        <p:spPr bwMode="auto">
          <a:xfrm>
            <a:off x="8167688" y="4391025"/>
            <a:ext cx="288925" cy="190500"/>
          </a:xfrm>
          <a:prstGeom prst="rect">
            <a:avLst/>
          </a:prstGeom>
          <a:noFill/>
        </p:spPr>
      </p:pic>
      <p:pic>
        <p:nvPicPr>
          <p:cNvPr id="920591" name="Picture 15" descr="navswirl"/>
          <p:cNvPicPr>
            <a:picLocks noChangeAspect="1" noChangeArrowheads="1"/>
          </p:cNvPicPr>
          <p:nvPr/>
        </p:nvPicPr>
        <p:blipFill>
          <a:blip r:embed="rId4"/>
          <a:srcRect/>
          <a:stretch>
            <a:fillRect/>
          </a:stretch>
        </p:blipFill>
        <p:spPr bwMode="auto">
          <a:xfrm>
            <a:off x="4586288" y="1706563"/>
            <a:ext cx="292100" cy="195262"/>
          </a:xfrm>
          <a:prstGeom prst="rect">
            <a:avLst/>
          </a:prstGeom>
          <a:noFill/>
        </p:spPr>
      </p:pic>
      <p:sp>
        <p:nvSpPr>
          <p:cNvPr id="920592" name="Text Box 16"/>
          <p:cNvSpPr txBox="1">
            <a:spLocks noChangeArrowheads="1"/>
          </p:cNvSpPr>
          <p:nvPr/>
        </p:nvSpPr>
        <p:spPr bwMode="auto">
          <a:xfrm>
            <a:off x="1663700" y="252413"/>
            <a:ext cx="6823075" cy="519112"/>
          </a:xfrm>
          <a:prstGeom prst="rect">
            <a:avLst/>
          </a:prstGeom>
          <a:noFill/>
          <a:ln w="9525">
            <a:noFill/>
            <a:miter lim="800000"/>
            <a:headEnd/>
            <a:tailEnd/>
          </a:ln>
          <a:effectLst/>
        </p:spPr>
        <p:txBody>
          <a:bodyPr wrap="none">
            <a:prstTxWarp prst="textNoShape">
              <a:avLst/>
            </a:prstTxWarp>
            <a:spAutoFit/>
          </a:bodyPr>
          <a:lstStyle/>
          <a:p>
            <a:pPr algn="ctr"/>
            <a:r>
              <a:rPr lang="en-US" sz="2800">
                <a:solidFill>
                  <a:srgbClr val="FFFF00"/>
                </a:solidFill>
                <a:effectLst>
                  <a:outerShdw blurRad="38100" dist="38100" dir="2700000" algn="tl">
                    <a:srgbClr val="000000"/>
                  </a:outerShdw>
                </a:effectLst>
                <a:latin typeface="Helvetica" charset="0"/>
              </a:rPr>
              <a:t>COSEE - Networked Ocean World (NOW)</a:t>
            </a:r>
          </a:p>
        </p:txBody>
      </p:sp>
      <p:pic>
        <p:nvPicPr>
          <p:cNvPr id="920593" name="Picture 17" descr="Picture 2"/>
          <p:cNvPicPr>
            <a:picLocks noChangeAspect="1" noChangeArrowheads="1"/>
          </p:cNvPicPr>
          <p:nvPr/>
        </p:nvPicPr>
        <p:blipFill>
          <a:blip r:embed="rId5"/>
          <a:srcRect l="26320" r="22424" b="59540"/>
          <a:stretch>
            <a:fillRect/>
          </a:stretch>
        </p:blipFill>
        <p:spPr bwMode="auto">
          <a:xfrm>
            <a:off x="0" y="0"/>
            <a:ext cx="1447800" cy="860425"/>
          </a:xfrm>
          <a:prstGeom prst="rect">
            <a:avLst/>
          </a:prstGeom>
          <a:noFill/>
        </p:spPr>
      </p:pic>
      <p:pic>
        <p:nvPicPr>
          <p:cNvPr id="920594" name="Picture 18"/>
          <p:cNvPicPr>
            <a:picLocks noChangeAspect="1" noChangeArrowheads="1"/>
          </p:cNvPicPr>
          <p:nvPr/>
        </p:nvPicPr>
        <p:blipFill>
          <a:blip r:embed="rId6"/>
          <a:srcRect/>
          <a:stretch>
            <a:fillRect/>
          </a:stretch>
        </p:blipFill>
        <p:spPr bwMode="auto">
          <a:xfrm>
            <a:off x="7924800" y="5638800"/>
            <a:ext cx="1219200" cy="1219200"/>
          </a:xfrm>
          <a:prstGeom prst="rect">
            <a:avLst/>
          </a:prstGeom>
          <a:noFill/>
          <a:ln w="9525">
            <a:noFill/>
            <a:miter lim="800000"/>
            <a:headEnd/>
            <a:tailEnd/>
          </a:ln>
          <a:effectLst/>
        </p:spPr>
      </p:pic>
      <p:sp>
        <p:nvSpPr>
          <p:cNvPr id="920595" name="Text Box 19"/>
          <p:cNvSpPr txBox="1">
            <a:spLocks noChangeArrowheads="1"/>
          </p:cNvSpPr>
          <p:nvPr/>
        </p:nvSpPr>
        <p:spPr bwMode="auto">
          <a:xfrm>
            <a:off x="112713" y="3652838"/>
            <a:ext cx="3087687" cy="2308324"/>
          </a:xfrm>
          <a:prstGeom prst="rect">
            <a:avLst/>
          </a:prstGeom>
          <a:noFill/>
          <a:ln w="9525">
            <a:noFill/>
            <a:miter lim="800000"/>
            <a:headEnd/>
            <a:tailEnd/>
          </a:ln>
          <a:effectLst/>
        </p:spPr>
        <p:txBody>
          <a:bodyPr>
            <a:prstTxWarp prst="textNoShape">
              <a:avLst/>
            </a:prstTxWarp>
            <a:spAutoFit/>
          </a:bodyPr>
          <a:lstStyle/>
          <a:p>
            <a:pPr marL="231775" indent="-231775"/>
            <a:r>
              <a:rPr lang="en-US" u="sng" dirty="0">
                <a:solidFill>
                  <a:srgbClr val="FFFF00"/>
                </a:solidFill>
                <a:latin typeface="Comic Sans MS" charset="0"/>
              </a:rPr>
              <a:t>Lead Institutions</a:t>
            </a:r>
          </a:p>
          <a:p>
            <a:pPr marL="231775" indent="-231775">
              <a:buFontTx/>
              <a:buChar char="•"/>
            </a:pPr>
            <a:r>
              <a:rPr lang="en-US" sz="1400" dirty="0">
                <a:solidFill>
                  <a:srgbClr val="FFFF00"/>
                </a:solidFill>
                <a:latin typeface="Comic Sans MS" charset="0"/>
              </a:rPr>
              <a:t>Rutgers</a:t>
            </a:r>
          </a:p>
          <a:p>
            <a:pPr marL="231775" indent="-231775">
              <a:buFontTx/>
              <a:buChar char="•"/>
            </a:pPr>
            <a:r>
              <a:rPr lang="en-US" sz="1400" dirty="0">
                <a:solidFill>
                  <a:srgbClr val="FFFF00"/>
                </a:solidFill>
                <a:latin typeface="Comic Sans MS" charset="0"/>
              </a:rPr>
              <a:t>WHOI</a:t>
            </a:r>
          </a:p>
          <a:p>
            <a:pPr marL="231775" indent="-231775">
              <a:buFontTx/>
              <a:buChar char="•"/>
            </a:pPr>
            <a:r>
              <a:rPr lang="en-US" sz="1400" dirty="0">
                <a:solidFill>
                  <a:srgbClr val="FFFF00"/>
                </a:solidFill>
                <a:latin typeface="Comic Sans MS" charset="0"/>
              </a:rPr>
              <a:t>Liberty Science Center</a:t>
            </a:r>
          </a:p>
          <a:p>
            <a:pPr marL="231775" indent="-231775">
              <a:buFontTx/>
              <a:buChar char="•"/>
            </a:pPr>
            <a:r>
              <a:rPr lang="en-US" sz="1400" dirty="0">
                <a:solidFill>
                  <a:srgbClr val="FFFF00"/>
                </a:solidFill>
                <a:latin typeface="Comic Sans MS" charset="0"/>
              </a:rPr>
              <a:t>VIMS</a:t>
            </a:r>
          </a:p>
          <a:p>
            <a:pPr marL="231775" indent="-231775">
              <a:buFontTx/>
              <a:buChar char="•"/>
            </a:pPr>
            <a:r>
              <a:rPr lang="en-US" sz="1400" dirty="0" smtClean="0">
                <a:solidFill>
                  <a:srgbClr val="FFFF00"/>
                </a:solidFill>
                <a:latin typeface="Comic Sans MS" charset="0"/>
              </a:rPr>
              <a:t>University of South Florida</a:t>
            </a:r>
            <a:endParaRPr lang="en-US" sz="1400" dirty="0">
              <a:solidFill>
                <a:srgbClr val="FFFF00"/>
              </a:solidFill>
              <a:latin typeface="Comic Sans MS" charset="0"/>
            </a:endParaRPr>
          </a:p>
          <a:p>
            <a:pPr marL="231775" indent="-231775">
              <a:buFontTx/>
              <a:buChar char="•"/>
            </a:pPr>
            <a:r>
              <a:rPr lang="en-US" sz="1400" dirty="0">
                <a:solidFill>
                  <a:srgbClr val="FFFF00"/>
                </a:solidFill>
                <a:latin typeface="Comic Sans MS" charset="0"/>
              </a:rPr>
              <a:t>Monterey Peninsula College</a:t>
            </a:r>
          </a:p>
          <a:p>
            <a:pPr marL="231775" indent="-231775">
              <a:buFontTx/>
              <a:buChar char="•"/>
            </a:pPr>
            <a:r>
              <a:rPr lang="en-US" sz="1400" dirty="0">
                <a:solidFill>
                  <a:srgbClr val="FFFF00"/>
                </a:solidFill>
                <a:latin typeface="Comic Sans MS" charset="0"/>
              </a:rPr>
              <a:t>Word Craft </a:t>
            </a:r>
          </a:p>
          <a:p>
            <a:pPr marL="231775" indent="-231775">
              <a:buFontTx/>
              <a:buChar char="•"/>
            </a:pPr>
            <a:r>
              <a:rPr lang="en-US" sz="1400" dirty="0">
                <a:solidFill>
                  <a:srgbClr val="FFFF00"/>
                </a:solidFill>
                <a:latin typeface="Comic Sans MS" charset="0"/>
              </a:rPr>
              <a:t>and a Global Distributed Group of </a:t>
            </a:r>
            <a:r>
              <a:rPr lang="en-US" sz="1400" dirty="0" smtClean="0">
                <a:solidFill>
                  <a:srgbClr val="FFFF00"/>
                </a:solidFill>
                <a:latin typeface="Comic Sans MS" charset="0"/>
              </a:rPr>
              <a:t>Partner Scientists</a:t>
            </a:r>
            <a:endParaRPr lang="en-US" sz="1400" dirty="0">
              <a:solidFill>
                <a:srgbClr val="FFFF00"/>
              </a:solidFill>
              <a:latin typeface="Comic Sans MS" charset="0"/>
            </a:endParaRPr>
          </a:p>
        </p:txBody>
      </p:sp>
      <p:sp>
        <p:nvSpPr>
          <p:cNvPr id="20" name="Text Box 20"/>
          <p:cNvSpPr txBox="1">
            <a:spLocks noChangeArrowheads="1"/>
          </p:cNvSpPr>
          <p:nvPr/>
        </p:nvSpPr>
        <p:spPr bwMode="auto">
          <a:xfrm>
            <a:off x="3581400" y="4294188"/>
            <a:ext cx="4343400" cy="2563812"/>
          </a:xfrm>
          <a:prstGeom prst="rect">
            <a:avLst/>
          </a:prstGeom>
          <a:solidFill>
            <a:srgbClr val="000513"/>
          </a:solidFill>
          <a:ln w="9525">
            <a:noFill/>
            <a:miter lim="800000"/>
            <a:headEnd/>
            <a:tailEnd/>
          </a:ln>
          <a:effectLst/>
        </p:spPr>
        <p:txBody>
          <a:bodyPr>
            <a:prstTxWarp prst="textNoShape">
              <a:avLst/>
            </a:prstTxWarp>
            <a:spAutoFit/>
          </a:bodyPr>
          <a:lstStyle/>
          <a:p>
            <a:pPr marL="231775" indent="-231775"/>
            <a:r>
              <a:rPr lang="en-US" b="1" u="sng" dirty="0">
                <a:solidFill>
                  <a:srgbClr val="FF9900"/>
                </a:solidFill>
              </a:rPr>
              <a:t>COSEE NOW is focused on:</a:t>
            </a:r>
          </a:p>
          <a:p>
            <a:pPr marL="231775" indent="-231775"/>
            <a:r>
              <a:rPr lang="en-US" dirty="0" err="1">
                <a:solidFill>
                  <a:srgbClr val="FF9900"/>
                </a:solidFill>
                <a:latin typeface="Wingdings" charset="2"/>
              </a:rPr>
              <a:t>l</a:t>
            </a:r>
            <a:r>
              <a:rPr lang="en-US" dirty="0">
                <a:solidFill>
                  <a:srgbClr val="FF9900"/>
                </a:solidFill>
              </a:rPr>
              <a:t> assessing the knowledge &amp; needs of Ocean Observing Systems (OOS) audiences</a:t>
            </a:r>
          </a:p>
          <a:p>
            <a:pPr marL="231775" indent="-231775"/>
            <a:r>
              <a:rPr lang="en-US" dirty="0" err="1">
                <a:solidFill>
                  <a:srgbClr val="FF9900"/>
                </a:solidFill>
                <a:latin typeface="Wingdings" charset="2"/>
              </a:rPr>
              <a:t>l</a:t>
            </a:r>
            <a:r>
              <a:rPr lang="en-US" dirty="0">
                <a:solidFill>
                  <a:srgbClr val="FF9900"/>
                </a:solidFill>
              </a:rPr>
              <a:t> improve collaboration &amp; coordination between scientists and educators</a:t>
            </a:r>
          </a:p>
          <a:p>
            <a:pPr marL="231775" indent="-231775"/>
            <a:r>
              <a:rPr lang="en-US" dirty="0" err="1">
                <a:solidFill>
                  <a:srgbClr val="FF9900"/>
                </a:solidFill>
                <a:latin typeface="Wingdings" charset="2"/>
              </a:rPr>
              <a:t>l</a:t>
            </a:r>
            <a:r>
              <a:rPr lang="en-US" dirty="0">
                <a:solidFill>
                  <a:srgbClr val="FF9900"/>
                </a:solidFill>
              </a:rPr>
              <a:t> increase public awareness of OOS in order to improve society’s ocean literacy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04800" y="320554"/>
            <a:ext cx="8486263" cy="5924798"/>
            <a:chOff x="1104" y="192"/>
            <a:chExt cx="3643" cy="2876"/>
          </a:xfrm>
        </p:grpSpPr>
        <p:pic>
          <p:nvPicPr>
            <p:cNvPr id="1031" name="Picture 2" descr="iStock_000004056755Small"/>
            <p:cNvPicPr>
              <a:picLocks noChangeAspect="1" noChangeArrowheads="1"/>
            </p:cNvPicPr>
            <p:nvPr/>
          </p:nvPicPr>
          <p:blipFill>
            <a:blip r:embed="rId3"/>
            <a:srcRect/>
            <a:stretch>
              <a:fillRect/>
            </a:stretch>
          </p:blipFill>
          <p:spPr bwMode="auto">
            <a:xfrm>
              <a:off x="1104" y="192"/>
              <a:ext cx="3600" cy="2876"/>
            </a:xfrm>
            <a:prstGeom prst="rect">
              <a:avLst/>
            </a:prstGeom>
            <a:noFill/>
            <a:ln w="9525">
              <a:noFill/>
              <a:miter lim="800000"/>
              <a:headEnd/>
              <a:tailEnd/>
            </a:ln>
          </p:spPr>
        </p:pic>
        <p:sp>
          <p:nvSpPr>
            <p:cNvPr id="1032" name="Rectangle 5"/>
            <p:cNvSpPr>
              <a:spLocks noChangeArrowheads="1"/>
            </p:cNvSpPr>
            <p:nvPr/>
          </p:nvSpPr>
          <p:spPr bwMode="auto">
            <a:xfrm>
              <a:off x="4030" y="198"/>
              <a:ext cx="717" cy="187"/>
            </a:xfrm>
            <a:prstGeom prst="rect">
              <a:avLst/>
            </a:prstGeom>
            <a:noFill/>
            <a:ln w="9525">
              <a:noFill/>
              <a:miter lim="800000"/>
              <a:headEnd/>
              <a:tailEnd/>
            </a:ln>
          </p:spPr>
          <p:txBody>
            <a:bodyPr wrap="square">
              <a:prstTxWarp prst="textNoShape">
                <a:avLst/>
              </a:prstTxWarp>
              <a:spAutoFit/>
            </a:bodyPr>
            <a:lstStyle/>
            <a:p>
              <a:r>
                <a:rPr lang="en-US">
                  <a:solidFill>
                    <a:srgbClr val="B03340"/>
                  </a:solidFill>
                  <a:latin typeface="Candara Bold" pitchFamily="1" charset="0"/>
                </a:rPr>
                <a:t>Scientists</a:t>
              </a:r>
            </a:p>
          </p:txBody>
        </p:sp>
        <p:sp>
          <p:nvSpPr>
            <p:cNvPr id="1033" name="Rectangle 6"/>
            <p:cNvSpPr>
              <a:spLocks noChangeArrowheads="1"/>
            </p:cNvSpPr>
            <p:nvPr/>
          </p:nvSpPr>
          <p:spPr bwMode="auto">
            <a:xfrm>
              <a:off x="1104" y="2640"/>
              <a:ext cx="745" cy="187"/>
            </a:xfrm>
            <a:prstGeom prst="rect">
              <a:avLst/>
            </a:prstGeom>
            <a:noFill/>
            <a:ln w="9525">
              <a:noFill/>
              <a:miter lim="800000"/>
              <a:headEnd/>
              <a:tailEnd/>
            </a:ln>
          </p:spPr>
          <p:txBody>
            <a:bodyPr wrap="square">
              <a:prstTxWarp prst="textNoShape">
                <a:avLst/>
              </a:prstTxWarp>
              <a:spAutoFit/>
            </a:bodyPr>
            <a:lstStyle/>
            <a:p>
              <a:r>
                <a:rPr lang="en-US" dirty="0">
                  <a:solidFill>
                    <a:srgbClr val="B03340"/>
                  </a:solidFill>
                  <a:latin typeface="Candara Bold" pitchFamily="1" charset="0"/>
                </a:rPr>
                <a:t>Educators</a:t>
              </a:r>
            </a:p>
          </p:txBody>
        </p:sp>
        <p:sp>
          <p:nvSpPr>
            <p:cNvPr id="1034" name="Rectangle 7"/>
            <p:cNvSpPr>
              <a:spLocks noChangeArrowheads="1"/>
            </p:cNvSpPr>
            <p:nvPr/>
          </p:nvSpPr>
          <p:spPr bwMode="auto">
            <a:xfrm>
              <a:off x="1433" y="421"/>
              <a:ext cx="1113" cy="187"/>
            </a:xfrm>
            <a:prstGeom prst="rect">
              <a:avLst/>
            </a:prstGeom>
            <a:noFill/>
            <a:ln w="9525">
              <a:noFill/>
              <a:miter lim="800000"/>
              <a:headEnd/>
              <a:tailEnd/>
            </a:ln>
          </p:spPr>
          <p:txBody>
            <a:bodyPr wrap="square">
              <a:prstTxWarp prst="textNoShape">
                <a:avLst/>
              </a:prstTxWarp>
              <a:spAutoFit/>
            </a:bodyPr>
            <a:lstStyle/>
            <a:p>
              <a:r>
                <a:rPr lang="en-US">
                  <a:solidFill>
                    <a:srgbClr val="B03340"/>
                  </a:solidFill>
                  <a:latin typeface="Candara Bold" pitchFamily="1" charset="0"/>
                </a:rPr>
                <a:t>COSEENOW.net</a:t>
              </a:r>
            </a:p>
          </p:txBody>
        </p:sp>
        <p:sp>
          <p:nvSpPr>
            <p:cNvPr id="1035" name="Line 8"/>
            <p:cNvSpPr>
              <a:spLocks noChangeShapeType="1"/>
            </p:cNvSpPr>
            <p:nvPr/>
          </p:nvSpPr>
          <p:spPr bwMode="auto">
            <a:xfrm>
              <a:off x="2628" y="639"/>
              <a:ext cx="540" cy="657"/>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grpSp>
      <p:sp>
        <p:nvSpPr>
          <p:cNvPr id="999427" name="Rectangle 3"/>
          <p:cNvSpPr>
            <a:spLocks noChangeArrowheads="1"/>
          </p:cNvSpPr>
          <p:nvPr/>
        </p:nvSpPr>
        <p:spPr bwMode="auto">
          <a:xfrm>
            <a:off x="304800" y="5761038"/>
            <a:ext cx="7239000" cy="1096962"/>
          </a:xfrm>
          <a:prstGeom prst="rect">
            <a:avLst/>
          </a:prstGeom>
          <a:noFill/>
          <a:ln w="9525">
            <a:noFill/>
            <a:miter lim="800000"/>
            <a:headEnd/>
            <a:tailEnd/>
          </a:ln>
        </p:spPr>
        <p:txBody>
          <a:bodyPr>
            <a:prstTxWarp prst="textNoShape">
              <a:avLst/>
            </a:prstTxWarp>
          </a:bodyPr>
          <a:lstStyle/>
          <a:p>
            <a:pPr marL="419100" indent="-419100">
              <a:spcBef>
                <a:spcPct val="20000"/>
              </a:spcBef>
              <a:buFont typeface="Arial" charset="0"/>
              <a:buNone/>
            </a:pPr>
            <a:endParaRPr lang="en-US" sz="2000">
              <a:solidFill>
                <a:srgbClr val="B4DF64"/>
              </a:solidFill>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nodePh="1">
                                  <p:stCondLst>
                                    <p:cond delay="0"/>
                                  </p:stCondLst>
                                  <p:endCondLst>
                                    <p:cond evt="begin" delay="0">
                                      <p:tn val="5"/>
                                    </p:cond>
                                  </p:endCondLst>
                                  <p:childTnLst>
                                    <p:animClr clrSpc="hsl" dir="cw">
                                      <p:cBhvr override="childStyle">
                                        <p:cTn id="6" dur="500" fill="hold"/>
                                        <p:tgtEl>
                                          <p:spTgt spid="999427">
                                            <p:txEl>
                                              <p:pRg st="0" end="0"/>
                                            </p:txEl>
                                          </p:spTgt>
                                        </p:tgtEl>
                                        <p:attrNameLst>
                                          <p:attrName>style.color</p:attrName>
                                        </p:attrNameLst>
                                      </p:cBhvr>
                                      <p:by>
                                        <p:hsl h="0" s="-12549" l="-25098"/>
                                      </p:by>
                                    </p:animClr>
                                    <p:animClr clrSpc="hsl" dir="cw">
                                      <p:cBhvr>
                                        <p:cTn id="7" dur="500" fill="hold"/>
                                        <p:tgtEl>
                                          <p:spTgt spid="999427">
                                            <p:txEl>
                                              <p:pRg st="0" end="0"/>
                                            </p:txEl>
                                          </p:spTgt>
                                        </p:tgtEl>
                                        <p:attrNameLst>
                                          <p:attrName>fillcolor</p:attrName>
                                        </p:attrNameLst>
                                      </p:cBhvr>
                                      <p:by>
                                        <p:hsl h="0" s="-12549" l="-25098"/>
                                      </p:by>
                                    </p:animClr>
                                    <p:animClr clrSpc="hsl" dir="cw">
                                      <p:cBhvr>
                                        <p:cTn id="8" dur="500" fill="hold"/>
                                        <p:tgtEl>
                                          <p:spTgt spid="999427">
                                            <p:txEl>
                                              <p:pRg st="0" end="0"/>
                                            </p:txEl>
                                          </p:spTgt>
                                        </p:tgtEl>
                                        <p:attrNameLst>
                                          <p:attrName>stroke.color</p:attrName>
                                        </p:attrNameLst>
                                      </p:cBhvr>
                                      <p:by>
                                        <p:hsl h="0" s="-12549" l="-25098"/>
                                      </p:by>
                                    </p:animClr>
                                    <p:set>
                                      <p:cBhvr>
                                        <p:cTn id="9" dur="500" fill="hold"/>
                                        <p:tgtEl>
                                          <p:spTgt spid="9994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dirty="0"/>
              <a:t>Leveraging &amp; Partnerships</a:t>
            </a:r>
          </a:p>
        </p:txBody>
      </p:sp>
      <p:sp>
        <p:nvSpPr>
          <p:cNvPr id="12292" name="Rectangle 3"/>
          <p:cNvSpPr>
            <a:spLocks noGrp="1" noChangeArrowheads="1"/>
          </p:cNvSpPr>
          <p:nvPr>
            <p:ph type="body" sz="half" idx="1"/>
          </p:nvPr>
        </p:nvSpPr>
        <p:spPr>
          <a:xfrm>
            <a:off x="457200" y="1600200"/>
            <a:ext cx="8229600" cy="4525963"/>
          </a:xfrm>
        </p:spPr>
        <p:txBody>
          <a:bodyPr/>
          <a:lstStyle/>
          <a:p>
            <a:pPr eaLnBrk="1" hangingPunct="1"/>
            <a:r>
              <a:rPr lang="en-US"/>
              <a:t>Find a science educator/professional to advise and help execute your project.</a:t>
            </a:r>
          </a:p>
          <a:p>
            <a:pPr eaLnBrk="1" hangingPunct="1">
              <a:buFontTx/>
              <a:buNone/>
            </a:pPr>
            <a:r>
              <a:rPr lang="en-US" i="1"/>
              <a:t>	</a:t>
            </a:r>
          </a:p>
          <a:p>
            <a:pPr eaLnBrk="1" hangingPunct="1">
              <a:buFontTx/>
              <a:buNone/>
            </a:pPr>
            <a:r>
              <a:rPr lang="en-US" sz="2000" i="1"/>
              <a:t>	</a:t>
            </a:r>
          </a:p>
        </p:txBody>
      </p:sp>
      <p:sp>
        <p:nvSpPr>
          <p:cNvPr id="12293" name="Text Box 4"/>
          <p:cNvSpPr txBox="1">
            <a:spLocks noChangeArrowheads="1"/>
          </p:cNvSpPr>
          <p:nvPr/>
        </p:nvSpPr>
        <p:spPr bwMode="auto">
          <a:xfrm>
            <a:off x="3810000" y="2743200"/>
            <a:ext cx="5029200" cy="3231654"/>
          </a:xfrm>
          <a:prstGeom prst="rect">
            <a:avLst/>
          </a:prstGeom>
          <a:noFill/>
          <a:ln w="9525">
            <a:noFill/>
            <a:miter lim="800000"/>
            <a:headEnd/>
            <a:tailEnd/>
          </a:ln>
        </p:spPr>
        <p:txBody>
          <a:bodyPr>
            <a:prstTxWarp prst="textNoShape">
              <a:avLst/>
            </a:prstTxWarp>
            <a:spAutoFit/>
          </a:bodyPr>
          <a:lstStyle/>
          <a:p>
            <a:r>
              <a:rPr lang="en-US" sz="2400" i="1" dirty="0">
                <a:solidFill>
                  <a:schemeClr val="bg1"/>
                </a:solidFill>
              </a:rPr>
              <a:t>“Effective partnerships result when ideas are shared, each partner’s expertise is respected, and both scientist and educator work toward the common goal of delivering high-quality products and services to the intended audience”.</a:t>
            </a:r>
          </a:p>
          <a:p>
            <a:pPr>
              <a:spcBef>
                <a:spcPct val="50000"/>
              </a:spcBef>
            </a:pPr>
            <a:endParaRPr lang="en-US" sz="2400" dirty="0">
              <a:solidFill>
                <a:schemeClr val="bg1"/>
              </a:solidFill>
            </a:endParaRPr>
          </a:p>
        </p:txBody>
      </p:sp>
      <p:pic>
        <p:nvPicPr>
          <p:cNvPr id="12294" name="Picture 5" descr="MARE 2003 040"/>
          <p:cNvPicPr>
            <a:picLocks noChangeAspect="1" noChangeArrowheads="1"/>
          </p:cNvPicPr>
          <p:nvPr/>
        </p:nvPicPr>
        <p:blipFill>
          <a:blip r:embed="rId2"/>
          <a:srcRect/>
          <a:stretch>
            <a:fillRect/>
          </a:stretch>
        </p:blipFill>
        <p:spPr bwMode="auto">
          <a:xfrm>
            <a:off x="304800" y="2895600"/>
            <a:ext cx="33528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530"/>
            <a:ext cx="8229600" cy="1143000"/>
          </a:xfrm>
        </p:spPr>
        <p:txBody>
          <a:bodyPr/>
          <a:lstStyle/>
          <a:p>
            <a:r>
              <a:rPr lang="en-US" dirty="0" smtClean="0"/>
              <a:t>Interdisciplinary Team</a:t>
            </a:r>
            <a:endParaRPr lang="en-US" dirty="0"/>
          </a:p>
        </p:txBody>
      </p:sp>
      <p:pic>
        <p:nvPicPr>
          <p:cNvPr id="4" name="Picture 3"/>
          <p:cNvPicPr>
            <a:picLocks noChangeAspect="1"/>
          </p:cNvPicPr>
          <p:nvPr/>
        </p:nvPicPr>
        <p:blipFill>
          <a:blip r:embed="rId3"/>
          <a:srcRect r="12230"/>
          <a:stretch>
            <a:fillRect/>
          </a:stretch>
        </p:blipFill>
        <p:spPr>
          <a:xfrm>
            <a:off x="245269" y="1234037"/>
            <a:ext cx="2586756" cy="3140231"/>
          </a:xfrm>
          <a:prstGeom prst="rect">
            <a:avLst/>
          </a:prstGeom>
        </p:spPr>
      </p:pic>
      <p:sp>
        <p:nvSpPr>
          <p:cNvPr id="5" name="TextBox 4"/>
          <p:cNvSpPr txBox="1"/>
          <p:nvPr/>
        </p:nvSpPr>
        <p:spPr>
          <a:xfrm>
            <a:off x="-166666" y="4496207"/>
            <a:ext cx="3410618" cy="923330"/>
          </a:xfrm>
          <a:prstGeom prst="rect">
            <a:avLst/>
          </a:prstGeom>
          <a:noFill/>
        </p:spPr>
        <p:txBody>
          <a:bodyPr wrap="square" rtlCol="0">
            <a:spAutoFit/>
          </a:bodyPr>
          <a:lstStyle/>
          <a:p>
            <a:pPr algn="ctr"/>
            <a:r>
              <a:rPr lang="en-US" dirty="0" smtClean="0">
                <a:solidFill>
                  <a:srgbClr val="FFFFFF"/>
                </a:solidFill>
              </a:rPr>
              <a:t>Education specialist with a background in biological oceanography</a:t>
            </a:r>
            <a:endParaRPr lang="en-US" dirty="0">
              <a:solidFill>
                <a:srgbClr val="FFFFFF"/>
              </a:solidFill>
            </a:endParaRPr>
          </a:p>
        </p:txBody>
      </p:sp>
      <p:pic>
        <p:nvPicPr>
          <p:cNvPr id="6" name="Picture 5"/>
          <p:cNvPicPr>
            <a:picLocks noChangeAspect="1"/>
          </p:cNvPicPr>
          <p:nvPr/>
        </p:nvPicPr>
        <p:blipFill>
          <a:blip r:embed="rId4"/>
          <a:srcRect r="19125"/>
          <a:stretch>
            <a:fillRect/>
          </a:stretch>
        </p:blipFill>
        <p:spPr>
          <a:xfrm>
            <a:off x="3362027" y="1234037"/>
            <a:ext cx="2473659" cy="3140231"/>
          </a:xfrm>
          <a:prstGeom prst="rect">
            <a:avLst/>
          </a:prstGeom>
        </p:spPr>
      </p:pic>
      <p:sp>
        <p:nvSpPr>
          <p:cNvPr id="7" name="TextBox 6"/>
          <p:cNvSpPr txBox="1"/>
          <p:nvPr/>
        </p:nvSpPr>
        <p:spPr>
          <a:xfrm>
            <a:off x="2950091" y="4496207"/>
            <a:ext cx="3410618" cy="1200329"/>
          </a:xfrm>
          <a:prstGeom prst="rect">
            <a:avLst/>
          </a:prstGeom>
          <a:noFill/>
        </p:spPr>
        <p:txBody>
          <a:bodyPr wrap="square" rtlCol="0">
            <a:spAutoFit/>
          </a:bodyPr>
          <a:lstStyle/>
          <a:p>
            <a:pPr algn="ctr"/>
            <a:r>
              <a:rPr lang="en-US" dirty="0" smtClean="0">
                <a:solidFill>
                  <a:srgbClr val="FFFFFF"/>
                </a:solidFill>
              </a:rPr>
              <a:t>Data visualization and technology specialist with a background in physical oceanography</a:t>
            </a:r>
            <a:endParaRPr lang="en-US" dirty="0">
              <a:solidFill>
                <a:srgbClr val="FFFFFF"/>
              </a:solidFill>
            </a:endParaRPr>
          </a:p>
        </p:txBody>
      </p:sp>
      <p:pic>
        <p:nvPicPr>
          <p:cNvPr id="8" name="Picture 7" descr="Carrie and the drogue.JPG"/>
          <p:cNvPicPr>
            <a:picLocks noChangeAspect="1"/>
          </p:cNvPicPr>
          <p:nvPr/>
        </p:nvPicPr>
        <p:blipFill>
          <a:blip r:embed="rId5"/>
          <a:stretch>
            <a:fillRect/>
          </a:stretch>
        </p:blipFill>
        <p:spPr>
          <a:xfrm>
            <a:off x="6292053" y="1216876"/>
            <a:ext cx="2571200" cy="3140231"/>
          </a:xfrm>
          <a:prstGeom prst="rect">
            <a:avLst/>
          </a:prstGeom>
        </p:spPr>
      </p:pic>
      <p:sp>
        <p:nvSpPr>
          <p:cNvPr id="9" name="TextBox 8"/>
          <p:cNvSpPr txBox="1"/>
          <p:nvPr/>
        </p:nvSpPr>
        <p:spPr>
          <a:xfrm>
            <a:off x="6171904" y="4494158"/>
            <a:ext cx="2783291" cy="923330"/>
          </a:xfrm>
          <a:prstGeom prst="rect">
            <a:avLst/>
          </a:prstGeom>
          <a:noFill/>
        </p:spPr>
        <p:txBody>
          <a:bodyPr wrap="square" rtlCol="0">
            <a:spAutoFit/>
          </a:bodyPr>
          <a:lstStyle/>
          <a:p>
            <a:pPr algn="ctr"/>
            <a:r>
              <a:rPr lang="en-US" dirty="0" smtClean="0">
                <a:solidFill>
                  <a:srgbClr val="FFFFFF"/>
                </a:solidFill>
              </a:rPr>
              <a:t>GPO alum working on science content  and curriculum design</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7" name="AutoShape 10"/>
          <p:cNvSpPr>
            <a:spLocks noChangeArrowheads="1"/>
          </p:cNvSpPr>
          <p:nvPr/>
        </p:nvSpPr>
        <p:spPr bwMode="auto">
          <a:xfrm>
            <a:off x="3292314" y="0"/>
            <a:ext cx="5410200" cy="2667000"/>
          </a:xfrm>
          <a:prstGeom prst="cloudCallout">
            <a:avLst>
              <a:gd name="adj1" fmla="val -54491"/>
              <a:gd name="adj2" fmla="val 59246"/>
            </a:avLst>
          </a:prstGeom>
          <a:solidFill>
            <a:schemeClr val="accent1"/>
          </a:solidFill>
          <a:ln w="9525">
            <a:solidFill>
              <a:schemeClr val="tx1"/>
            </a:solidFill>
            <a:round/>
            <a:headEnd/>
            <a:tailEnd/>
          </a:ln>
        </p:spPr>
        <p:txBody>
          <a:bodyPr>
            <a:prstTxWarp prst="textNoShape">
              <a:avLst/>
            </a:prstTxWarp>
          </a:bodyPr>
          <a:lstStyle/>
          <a:p>
            <a:pPr algn="ctr"/>
            <a:endParaRPr lang="en-US" sz="2400" dirty="0">
              <a:solidFill>
                <a:srgbClr val="F9F17F"/>
              </a:solidFill>
            </a:endParaRPr>
          </a:p>
        </p:txBody>
      </p:sp>
      <p:sp>
        <p:nvSpPr>
          <p:cNvPr id="11268" name="Text Box 9"/>
          <p:cNvSpPr txBox="1">
            <a:spLocks noChangeArrowheads="1"/>
          </p:cNvSpPr>
          <p:nvPr/>
        </p:nvSpPr>
        <p:spPr bwMode="auto">
          <a:xfrm>
            <a:off x="3456105" y="897821"/>
            <a:ext cx="3886200" cy="107721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t>What can we cook up for you?</a:t>
            </a:r>
            <a:endParaRPr lang="en-US" sz="3200" dirty="0"/>
          </a:p>
        </p:txBody>
      </p:sp>
      <p:pic>
        <p:nvPicPr>
          <p:cNvPr id="11269" name="Picture 17" descr="Reiki%20Cooking"/>
          <p:cNvPicPr>
            <a:picLocks noChangeAspect="1" noChangeArrowheads="1"/>
          </p:cNvPicPr>
          <p:nvPr/>
        </p:nvPicPr>
        <p:blipFill>
          <a:blip r:embed="rId2"/>
          <a:srcRect/>
          <a:stretch>
            <a:fillRect/>
          </a:stretch>
        </p:blipFill>
        <p:spPr bwMode="auto">
          <a:xfrm>
            <a:off x="426720" y="2228850"/>
            <a:ext cx="2438400" cy="2400300"/>
          </a:xfrm>
          <a:prstGeom prst="rect">
            <a:avLst/>
          </a:prstGeom>
          <a:noFill/>
          <a:ln w="9525">
            <a:noFill/>
            <a:miter lim="800000"/>
            <a:headEnd/>
            <a:tailEnd/>
          </a:ln>
        </p:spPr>
      </p:pic>
      <p:pic>
        <p:nvPicPr>
          <p:cNvPr id="5" name="Picture 4"/>
          <p:cNvPicPr>
            <a:picLocks noChangeAspect="1" noChangeArrowheads="1"/>
          </p:cNvPicPr>
          <p:nvPr/>
        </p:nvPicPr>
        <p:blipFill>
          <a:blip r:embed="rId3"/>
          <a:srcRect r="3436" b="12794"/>
          <a:stretch>
            <a:fillRect/>
          </a:stretch>
        </p:blipFill>
        <p:spPr bwMode="auto">
          <a:xfrm>
            <a:off x="2989614" y="3218688"/>
            <a:ext cx="5139402" cy="28254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173736"/>
            <a:ext cx="8229600" cy="808038"/>
          </a:xfrm>
        </p:spPr>
        <p:txBody>
          <a:bodyPr/>
          <a:lstStyle/>
          <a:p>
            <a:r>
              <a:rPr lang="en-US" dirty="0" smtClean="0"/>
              <a:t>Logic Models</a:t>
            </a:r>
            <a:endParaRPr lang="en-US" dirty="0"/>
          </a:p>
        </p:txBody>
      </p:sp>
      <p:pic>
        <p:nvPicPr>
          <p:cNvPr id="3" name="Picture 2" descr="goalsetting.JPG"/>
          <p:cNvPicPr>
            <a:picLocks noChangeAspect="1"/>
          </p:cNvPicPr>
          <p:nvPr/>
        </p:nvPicPr>
        <p:blipFill>
          <a:blip r:embed="rId2"/>
          <a:stretch>
            <a:fillRect/>
          </a:stretch>
        </p:blipFill>
        <p:spPr>
          <a:xfrm>
            <a:off x="1051560" y="917427"/>
            <a:ext cx="4233013" cy="5741247"/>
          </a:xfrm>
          <a:prstGeom prst="rect">
            <a:avLst/>
          </a:prstGeom>
        </p:spPr>
      </p:pic>
      <p:pic>
        <p:nvPicPr>
          <p:cNvPr id="4" name="Picture 3" descr="goalsetting2.JPG"/>
          <p:cNvPicPr>
            <a:picLocks noChangeAspect="1"/>
          </p:cNvPicPr>
          <p:nvPr/>
        </p:nvPicPr>
        <p:blipFill>
          <a:blip r:embed="rId3"/>
          <a:stretch>
            <a:fillRect/>
          </a:stretch>
        </p:blipFill>
        <p:spPr>
          <a:xfrm>
            <a:off x="431673" y="981774"/>
            <a:ext cx="7677150" cy="5676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Text Box 5"/>
          <p:cNvSpPr txBox="1">
            <a:spLocks noChangeArrowheads="1"/>
          </p:cNvSpPr>
          <p:nvPr/>
        </p:nvSpPr>
        <p:spPr bwMode="auto">
          <a:xfrm>
            <a:off x="228600" y="196596"/>
            <a:ext cx="8796528" cy="58477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smtClean="0">
                <a:solidFill>
                  <a:srgbClr val="F9F17F"/>
                </a:solidFill>
              </a:rPr>
              <a:t>COSEE NOW Support </a:t>
            </a:r>
            <a:r>
              <a:rPr lang="en-US" sz="3200" dirty="0">
                <a:solidFill>
                  <a:srgbClr val="F9F17F"/>
                </a:solidFill>
              </a:rPr>
              <a:t>with NSF Criterion II </a:t>
            </a:r>
          </a:p>
        </p:txBody>
      </p:sp>
      <p:pic>
        <p:nvPicPr>
          <p:cNvPr id="10244" name="Picture 6"/>
          <p:cNvPicPr>
            <a:picLocks noChangeAspect="1" noChangeArrowheads="1"/>
          </p:cNvPicPr>
          <p:nvPr/>
        </p:nvPicPr>
        <p:blipFill>
          <a:blip r:embed="rId2"/>
          <a:srcRect l="30476" t="17523" r="28571" b="29143"/>
          <a:stretch>
            <a:fillRect/>
          </a:stretch>
        </p:blipFill>
        <p:spPr bwMode="auto">
          <a:xfrm>
            <a:off x="6061642" y="1709166"/>
            <a:ext cx="2798374" cy="3439668"/>
          </a:xfrm>
          <a:prstGeom prst="rect">
            <a:avLst/>
          </a:prstGeom>
          <a:noFill/>
          <a:ln w="9525">
            <a:noFill/>
            <a:miter lim="800000"/>
            <a:headEnd/>
            <a:tailEnd/>
          </a:ln>
        </p:spPr>
      </p:pic>
      <p:sp>
        <p:nvSpPr>
          <p:cNvPr id="10246" name="Rectangle 7"/>
          <p:cNvSpPr>
            <a:spLocks noChangeArrowheads="1"/>
          </p:cNvSpPr>
          <p:nvPr/>
        </p:nvSpPr>
        <p:spPr bwMode="auto">
          <a:xfrm>
            <a:off x="228600" y="1035532"/>
            <a:ext cx="5321808" cy="5293757"/>
          </a:xfrm>
          <a:prstGeom prst="rect">
            <a:avLst/>
          </a:prstGeom>
          <a:solidFill>
            <a:schemeClr val="bg1"/>
          </a:solidFill>
          <a:ln w="9525">
            <a:noFill/>
            <a:miter lim="800000"/>
            <a:headEnd/>
            <a:tailEnd/>
          </a:ln>
        </p:spPr>
        <p:txBody>
          <a:bodyPr wrap="square">
            <a:prstTxWarp prst="textNoShape">
              <a:avLst/>
            </a:prstTxWarp>
            <a:spAutoFit/>
          </a:bodyPr>
          <a:lstStyle/>
          <a:p>
            <a:pPr marL="342900" indent="-342900"/>
            <a:r>
              <a:rPr lang="en-US" sz="2000" dirty="0" smtClean="0"/>
              <a:t>Our recommendations for success:</a:t>
            </a:r>
          </a:p>
          <a:p>
            <a:pPr marL="342900" indent="-342900"/>
            <a:endParaRPr lang="en-US" dirty="0" smtClean="0"/>
          </a:p>
          <a:p>
            <a:pPr marL="342900" indent="-342900"/>
            <a:r>
              <a:rPr lang="en-US" dirty="0" smtClean="0"/>
              <a:t>1.  </a:t>
            </a:r>
            <a:r>
              <a:rPr lang="en-US" sz="2000" dirty="0"/>
              <a:t>Open with core objective (who and why)</a:t>
            </a:r>
          </a:p>
          <a:p>
            <a:pPr marL="342900" indent="-342900"/>
            <a:r>
              <a:rPr lang="en-US" sz="2000" dirty="0"/>
              <a:t> </a:t>
            </a:r>
          </a:p>
          <a:p>
            <a:pPr marL="342900" indent="-342900"/>
            <a:r>
              <a:rPr lang="en-US" sz="2000" dirty="0" smtClean="0"/>
              <a:t>2. Link </a:t>
            </a:r>
            <a:r>
              <a:rPr lang="en-US" sz="2000" dirty="0"/>
              <a:t>to major “educational player/partner” already involved in your aforementioned “who and why”</a:t>
            </a:r>
          </a:p>
          <a:p>
            <a:pPr marL="342900" indent="-342900">
              <a:buFont typeface="+mj-lt"/>
              <a:buAutoNum type="arabicPeriod"/>
            </a:pPr>
            <a:endParaRPr lang="en-US" sz="2000" dirty="0"/>
          </a:p>
          <a:p>
            <a:pPr marL="342900" indent="-342900"/>
            <a:r>
              <a:rPr lang="en-US" sz="2000" dirty="0" smtClean="0"/>
              <a:t>3.  Relate </a:t>
            </a:r>
            <a:r>
              <a:rPr lang="en-US" sz="2000" dirty="0"/>
              <a:t>to educational literature – how are you contributing to education needs of your target audience?</a:t>
            </a:r>
          </a:p>
          <a:p>
            <a:pPr marL="342900" indent="-342900">
              <a:buFont typeface="+mj-lt"/>
              <a:buAutoNum type="arabicPeriod"/>
            </a:pPr>
            <a:endParaRPr lang="en-US" sz="2000" dirty="0"/>
          </a:p>
          <a:p>
            <a:pPr marL="342900" indent="-342900"/>
            <a:r>
              <a:rPr lang="en-US" sz="2000" dirty="0" smtClean="0"/>
              <a:t>4.  </a:t>
            </a:r>
            <a:r>
              <a:rPr lang="en-US" sz="2000" dirty="0"/>
              <a:t>Close with evaluation plan – how will you know you are successful.</a:t>
            </a:r>
          </a:p>
          <a:p>
            <a:pPr marL="342900" indent="-342900">
              <a:buFont typeface="+mj-lt"/>
              <a:buAutoNum type="arabicPeriod"/>
            </a:pPr>
            <a:endParaRPr lang="en-US" sz="2000" dirty="0"/>
          </a:p>
          <a:p>
            <a:pPr marL="342900" indent="-342900"/>
            <a:r>
              <a:rPr lang="en-US" sz="2000" dirty="0" smtClean="0"/>
              <a:t>5.  </a:t>
            </a:r>
            <a:r>
              <a:rPr lang="en-US" sz="2000" dirty="0"/>
              <a:t>Please have a </a:t>
            </a:r>
            <a:r>
              <a:rPr lang="en-US" sz="2000" u="sng" dirty="0"/>
              <a:t>budget</a:t>
            </a:r>
            <a:r>
              <a:rPr lang="en-US" sz="2000" dirty="0"/>
              <a:t> for your proposed work</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5179" y="304800"/>
            <a:ext cx="8968821" cy="808038"/>
          </a:xfrm>
        </p:spPr>
        <p:txBody>
          <a:bodyPr/>
          <a:lstStyle/>
          <a:p>
            <a:r>
              <a:rPr lang="en-US" dirty="0" smtClean="0"/>
              <a:t>1. Open with Core Objective: Who is involved and Why</a:t>
            </a:r>
            <a:endParaRPr lang="en-US" dirty="0"/>
          </a:p>
        </p:txBody>
      </p:sp>
      <p:pic>
        <p:nvPicPr>
          <p:cNvPr id="8" name="Picture 6" descr="Picture 2"/>
          <p:cNvPicPr>
            <a:picLocks noChangeAspect="1" noChangeArrowheads="1"/>
          </p:cNvPicPr>
          <p:nvPr/>
        </p:nvPicPr>
        <p:blipFill>
          <a:blip r:embed="rId2"/>
          <a:srcRect/>
          <a:stretch>
            <a:fillRect/>
          </a:stretch>
        </p:blipFill>
        <p:spPr bwMode="auto">
          <a:xfrm>
            <a:off x="402336" y="1408176"/>
            <a:ext cx="2258568" cy="5115482"/>
          </a:xfrm>
          <a:prstGeom prst="rect">
            <a:avLst/>
          </a:prstGeom>
          <a:noFill/>
          <a:effectLst>
            <a:outerShdw dist="35921" dir="2700000" algn="ctr" rotWithShape="0">
              <a:srgbClr val="808080"/>
            </a:outerShdw>
          </a:effectLst>
        </p:spPr>
      </p:pic>
      <p:graphicFrame>
        <p:nvGraphicFramePr>
          <p:cNvPr id="4" name="Group 33"/>
          <p:cNvGraphicFramePr>
            <a:graphicFrameLocks noGrp="1"/>
          </p:cNvGraphicFramePr>
          <p:nvPr/>
        </p:nvGraphicFramePr>
        <p:xfrm>
          <a:off x="3291840" y="2148840"/>
          <a:ext cx="3810000" cy="3352800"/>
        </p:xfrm>
        <a:graphic>
          <a:graphicData uri="http://schemas.openxmlformats.org/drawingml/2006/table">
            <a:tbl>
              <a:tblPr/>
              <a:tblGrid>
                <a:gridCol w="3810000"/>
              </a:tblGrid>
              <a:tr h="3352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smtClean="0">
                          <a:ln>
                            <a:noFill/>
                          </a:ln>
                          <a:solidFill>
                            <a:schemeClr val="accent1"/>
                          </a:solidFill>
                          <a:effectLst/>
                          <a:latin typeface="Arial" charset="0"/>
                        </a:rPr>
                        <a:t>Ocean literacy is an understanding of the oceans influence on you and your influence on the ocean.</a:t>
                      </a:r>
                    </a:p>
                  </a:txBody>
                  <a:tcPr horzOverflow="overflow">
                    <a:lnL cap="flat">
                      <a:noFill/>
                    </a:lnL>
                    <a:lnR cap="flat">
                      <a:noFill/>
                    </a:lnR>
                    <a:lnT cap="flat">
                      <a:noFill/>
                    </a:lnT>
                    <a:lnB cap="flat">
                      <a:noFill/>
                    </a:lnB>
                    <a:lnTlToBr>
                      <a:noFill/>
                    </a:lnTlToBr>
                    <a:lnBlToTr>
                      <a:noFill/>
                    </a:lnBlToTr>
                    <a:solidFill>
                      <a:schemeClr val="accent2"/>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81" name="Picture 5" descr="ocean-current-1"/>
          <p:cNvPicPr>
            <a:picLocks noChangeAspect="1" noChangeArrowheads="1"/>
          </p:cNvPicPr>
          <p:nvPr/>
        </p:nvPicPr>
        <p:blipFill>
          <a:blip r:embed="rId2"/>
          <a:srcRect/>
          <a:stretch>
            <a:fillRect/>
          </a:stretch>
        </p:blipFill>
        <p:spPr bwMode="auto">
          <a:xfrm>
            <a:off x="0" y="-228600"/>
            <a:ext cx="9144000" cy="7246938"/>
          </a:xfrm>
          <a:prstGeom prst="rect">
            <a:avLst/>
          </a:prstGeom>
          <a:noFill/>
        </p:spPr>
      </p:pic>
      <p:sp>
        <p:nvSpPr>
          <p:cNvPr id="24582" name="Text Box 6"/>
          <p:cNvSpPr txBox="1">
            <a:spLocks noChangeArrowheads="1"/>
          </p:cNvSpPr>
          <p:nvPr/>
        </p:nvSpPr>
        <p:spPr bwMode="auto">
          <a:xfrm>
            <a:off x="228600" y="5257800"/>
            <a:ext cx="8458200" cy="1066800"/>
          </a:xfrm>
          <a:prstGeom prst="rect">
            <a:avLst/>
          </a:prstGeom>
          <a:solidFill>
            <a:schemeClr val="accent2"/>
          </a:solidFill>
          <a:ln w="9525">
            <a:noFill/>
            <a:miter lim="800000"/>
            <a:headEnd/>
            <a:tailEnd/>
          </a:ln>
          <a:effectLst/>
        </p:spPr>
        <p:txBody>
          <a:bodyPr>
            <a:spAutoFit/>
          </a:bodyPr>
          <a:lstStyle/>
          <a:p>
            <a:pPr>
              <a:spcBef>
                <a:spcPct val="50000"/>
              </a:spcBef>
            </a:pPr>
            <a:r>
              <a:rPr lang="en-US" sz="3200" i="1">
                <a:solidFill>
                  <a:schemeClr val="accent1"/>
                </a:solidFill>
              </a:rPr>
              <a:t>An ocean-literate person can communicate about the oceans in a meaningful way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7" name="Picture 7" descr="0108_Overfishi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5608" name="Text Box 8"/>
          <p:cNvSpPr txBox="1">
            <a:spLocks noChangeArrowheads="1"/>
          </p:cNvSpPr>
          <p:nvPr/>
        </p:nvSpPr>
        <p:spPr bwMode="auto">
          <a:xfrm>
            <a:off x="381000" y="5715000"/>
            <a:ext cx="8305800" cy="946150"/>
          </a:xfrm>
          <a:prstGeom prst="rect">
            <a:avLst/>
          </a:prstGeom>
          <a:solidFill>
            <a:schemeClr val="accent2"/>
          </a:solidFill>
          <a:ln w="9525">
            <a:noFill/>
            <a:miter lim="800000"/>
            <a:headEnd/>
            <a:tailEnd/>
          </a:ln>
          <a:effectLst/>
        </p:spPr>
        <p:txBody>
          <a:bodyPr>
            <a:spAutoFit/>
          </a:bodyPr>
          <a:lstStyle/>
          <a:p>
            <a:pPr eaLnBrk="0" hangingPunct="0"/>
            <a:r>
              <a:rPr lang="en-US" sz="2800" i="1">
                <a:solidFill>
                  <a:schemeClr val="accent1"/>
                </a:solidFill>
              </a:rPr>
              <a:t>…is able to make informed and responsible decisions regarding the oceans and its resources.</a:t>
            </a:r>
            <a:endParaRPr lang="en-US" sz="28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p:txBody>
          <a:bodyPr/>
          <a:lstStyle/>
          <a:p>
            <a:r>
              <a:rPr lang="en-US"/>
              <a:t>Talk Outline</a:t>
            </a:r>
          </a:p>
        </p:txBody>
      </p:sp>
      <p:sp>
        <p:nvSpPr>
          <p:cNvPr id="809987" name="Rectangle 3"/>
          <p:cNvSpPr>
            <a:spLocks noGrp="1" noChangeArrowheads="1"/>
          </p:cNvSpPr>
          <p:nvPr>
            <p:ph type="body" idx="1"/>
          </p:nvPr>
        </p:nvSpPr>
        <p:spPr>
          <a:xfrm>
            <a:off x="218970" y="1112838"/>
            <a:ext cx="4060422" cy="4762500"/>
          </a:xfrm>
        </p:spPr>
        <p:txBody>
          <a:bodyPr/>
          <a:lstStyle/>
          <a:p>
            <a:pPr>
              <a:lnSpc>
                <a:spcPct val="90000"/>
              </a:lnSpc>
              <a:spcAft>
                <a:spcPts val="4800"/>
              </a:spcAft>
            </a:pPr>
            <a:r>
              <a:rPr lang="en-US" sz="2800" dirty="0"/>
              <a:t>Intro to</a:t>
            </a:r>
            <a:r>
              <a:rPr lang="en-US" sz="2800" dirty="0" smtClean="0"/>
              <a:t> Broader Impacts</a:t>
            </a:r>
          </a:p>
          <a:p>
            <a:pPr>
              <a:lnSpc>
                <a:spcPct val="90000"/>
              </a:lnSpc>
              <a:spcAft>
                <a:spcPts val="4800"/>
              </a:spcAft>
            </a:pPr>
            <a:r>
              <a:rPr lang="en-US" sz="2800" dirty="0" smtClean="0"/>
              <a:t>COSEE: Who we are and how can we help</a:t>
            </a:r>
          </a:p>
          <a:p>
            <a:pPr>
              <a:lnSpc>
                <a:spcPct val="90000"/>
              </a:lnSpc>
              <a:spcAft>
                <a:spcPts val="4800"/>
              </a:spcAft>
            </a:pPr>
            <a:r>
              <a:rPr lang="en-US" sz="2800" dirty="0" smtClean="0"/>
              <a:t>How to fulfill Criterion II?</a:t>
            </a:r>
          </a:p>
          <a:p>
            <a:pPr>
              <a:lnSpc>
                <a:spcPct val="90000"/>
              </a:lnSpc>
              <a:spcAft>
                <a:spcPts val="4800"/>
              </a:spcAft>
            </a:pPr>
            <a:r>
              <a:rPr lang="en-US" sz="2800" dirty="0" smtClean="0"/>
              <a:t>Examples</a:t>
            </a:r>
          </a:p>
          <a:p>
            <a:pPr lvl="1">
              <a:lnSpc>
                <a:spcPct val="90000"/>
              </a:lnSpc>
              <a:spcAft>
                <a:spcPts val="4800"/>
              </a:spcAft>
            </a:pPr>
            <a:endParaRPr lang="en-US" sz="2400" dirty="0"/>
          </a:p>
        </p:txBody>
      </p:sp>
      <p:pic>
        <p:nvPicPr>
          <p:cNvPr id="5" name="Picture 7" descr="COSEE 008"/>
          <p:cNvPicPr>
            <a:picLocks noChangeAspect="1" noChangeArrowheads="1"/>
          </p:cNvPicPr>
          <p:nvPr/>
        </p:nvPicPr>
        <p:blipFill>
          <a:blip r:embed="rId3"/>
          <a:srcRect l="12648" t="31999" r="14558"/>
          <a:stretch>
            <a:fillRect/>
          </a:stretch>
        </p:blipFill>
        <p:spPr bwMode="auto">
          <a:xfrm>
            <a:off x="4658310" y="466344"/>
            <a:ext cx="3867912" cy="2832354"/>
          </a:xfrm>
          <a:prstGeom prst="rect">
            <a:avLst/>
          </a:prstGeom>
          <a:noFill/>
        </p:spPr>
      </p:pic>
      <p:pic>
        <p:nvPicPr>
          <p:cNvPr id="6" name="Picture 9" descr="MARE 2003 040"/>
          <p:cNvPicPr>
            <a:picLocks noChangeAspect="1" noChangeArrowheads="1"/>
          </p:cNvPicPr>
          <p:nvPr/>
        </p:nvPicPr>
        <p:blipFill>
          <a:blip r:embed="rId4"/>
          <a:srcRect/>
          <a:stretch>
            <a:fillRect/>
          </a:stretch>
        </p:blipFill>
        <p:spPr bwMode="auto">
          <a:xfrm>
            <a:off x="4658310" y="3298698"/>
            <a:ext cx="3867912" cy="290093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solidFill>
                  <a:schemeClr val="accent1"/>
                </a:solidFill>
              </a:rPr>
              <a:t>Essential Principles</a:t>
            </a:r>
          </a:p>
        </p:txBody>
      </p:sp>
      <p:sp>
        <p:nvSpPr>
          <p:cNvPr id="18435" name="Rectangle 3"/>
          <p:cNvSpPr>
            <a:spLocks noGrp="1" noChangeArrowheads="1"/>
          </p:cNvSpPr>
          <p:nvPr>
            <p:ph type="body" sz="half" idx="1"/>
          </p:nvPr>
        </p:nvSpPr>
        <p:spPr>
          <a:xfrm>
            <a:off x="201168" y="1371600"/>
            <a:ext cx="5294376" cy="4114800"/>
          </a:xfrm>
        </p:spPr>
        <p:txBody>
          <a:bodyPr/>
          <a:lstStyle/>
          <a:p>
            <a:pPr>
              <a:spcBef>
                <a:spcPct val="0"/>
              </a:spcBef>
              <a:buFontTx/>
              <a:buNone/>
            </a:pPr>
            <a:r>
              <a:rPr lang="en-US" sz="2000" dirty="0">
                <a:solidFill>
                  <a:schemeClr val="bg1"/>
                </a:solidFill>
              </a:rPr>
              <a:t>1. </a:t>
            </a:r>
            <a:r>
              <a:rPr lang="en-US" sz="2400" dirty="0">
                <a:solidFill>
                  <a:schemeClr val="bg1"/>
                </a:solidFill>
              </a:rPr>
              <a:t>Earth has one big ocean with many features. </a:t>
            </a:r>
          </a:p>
          <a:p>
            <a:pPr>
              <a:spcBef>
                <a:spcPct val="0"/>
              </a:spcBef>
              <a:buFontTx/>
              <a:buNone/>
            </a:pPr>
            <a:r>
              <a:rPr lang="en-US" sz="2400" dirty="0">
                <a:solidFill>
                  <a:schemeClr val="bg1"/>
                </a:solidFill>
              </a:rPr>
              <a:t>2. The ocean and life in the ocean shape the features of Earth.</a:t>
            </a:r>
          </a:p>
          <a:p>
            <a:pPr>
              <a:spcBef>
                <a:spcPct val="0"/>
              </a:spcBef>
              <a:buFontTx/>
              <a:buNone/>
            </a:pPr>
            <a:r>
              <a:rPr lang="en-US" sz="2400" dirty="0">
                <a:solidFill>
                  <a:schemeClr val="bg1"/>
                </a:solidFill>
              </a:rPr>
              <a:t>3. The ocean is a major influence on weather and climate.</a:t>
            </a:r>
          </a:p>
          <a:p>
            <a:pPr>
              <a:spcBef>
                <a:spcPct val="0"/>
              </a:spcBef>
              <a:buFontTx/>
              <a:buNone/>
            </a:pPr>
            <a:r>
              <a:rPr lang="en-US" sz="2400" dirty="0">
                <a:solidFill>
                  <a:schemeClr val="bg1"/>
                </a:solidFill>
              </a:rPr>
              <a:t>4. The ocean makes Earth habitable.</a:t>
            </a:r>
          </a:p>
          <a:p>
            <a:pPr>
              <a:spcBef>
                <a:spcPct val="0"/>
              </a:spcBef>
              <a:buFontTx/>
              <a:buNone/>
            </a:pPr>
            <a:r>
              <a:rPr lang="en-US" sz="2400" dirty="0">
                <a:solidFill>
                  <a:schemeClr val="bg1"/>
                </a:solidFill>
              </a:rPr>
              <a:t>5. The ocean supports a great diversity of life and ecosystems.</a:t>
            </a:r>
          </a:p>
          <a:p>
            <a:pPr>
              <a:spcBef>
                <a:spcPct val="0"/>
              </a:spcBef>
              <a:buFontTx/>
              <a:buNone/>
            </a:pPr>
            <a:r>
              <a:rPr lang="en-US" sz="2400" dirty="0">
                <a:solidFill>
                  <a:schemeClr val="bg1"/>
                </a:solidFill>
              </a:rPr>
              <a:t>6. The ocean and humans are inextricably linked.</a:t>
            </a:r>
          </a:p>
          <a:p>
            <a:pPr>
              <a:spcBef>
                <a:spcPct val="0"/>
              </a:spcBef>
              <a:buFontTx/>
              <a:buNone/>
            </a:pPr>
            <a:r>
              <a:rPr lang="en-US" sz="2400" dirty="0">
                <a:solidFill>
                  <a:schemeClr val="bg1"/>
                </a:solidFill>
              </a:rPr>
              <a:t>7. The ocean is largely unexplored.</a:t>
            </a:r>
          </a:p>
        </p:txBody>
      </p:sp>
      <p:pic>
        <p:nvPicPr>
          <p:cNvPr id="18442" name="Picture 10" descr="child"/>
          <p:cNvPicPr>
            <a:picLocks noChangeAspect="1" noChangeArrowheads="1"/>
          </p:cNvPicPr>
          <p:nvPr/>
        </p:nvPicPr>
        <p:blipFill>
          <a:blip r:embed="rId2"/>
          <a:srcRect/>
          <a:stretch>
            <a:fillRect/>
          </a:stretch>
        </p:blipFill>
        <p:spPr bwMode="auto">
          <a:xfrm>
            <a:off x="5495544" y="1112838"/>
            <a:ext cx="3459480" cy="49277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3-5 Principle 1 10-09_1200px.jpg"/>
          <p:cNvPicPr>
            <a:picLocks noChangeAspect="1"/>
          </p:cNvPicPr>
          <p:nvPr/>
        </p:nvPicPr>
        <p:blipFill>
          <a:blip r:embed="rId2"/>
          <a:stretch>
            <a:fillRect/>
          </a:stretch>
        </p:blipFill>
        <p:spPr>
          <a:xfrm>
            <a:off x="0" y="190471"/>
            <a:ext cx="9144000" cy="649224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5" name="Title 1"/>
          <p:cNvSpPr>
            <a:spLocks noGrp="1"/>
          </p:cNvSpPr>
          <p:nvPr>
            <p:ph type="title"/>
          </p:nvPr>
        </p:nvSpPr>
        <p:spPr>
          <a:xfrm>
            <a:off x="227013" y="182563"/>
            <a:ext cx="8689975" cy="808037"/>
          </a:xfrm>
        </p:spPr>
        <p:txBody>
          <a:bodyPr/>
          <a:lstStyle/>
          <a:p>
            <a:pPr algn="ctr"/>
            <a:r>
              <a:rPr lang="en-US" sz="2800" smtClean="0">
                <a:ea typeface="ＭＳ Ｐゴシック" pitchFamily="84" charset="-128"/>
                <a:cs typeface="ＭＳ Ｐゴシック" pitchFamily="84" charset="-128"/>
              </a:rPr>
              <a:t>2. Link to a major </a:t>
            </a:r>
            <a:r>
              <a:rPr lang="en-US" sz="2800" i="1" smtClean="0">
                <a:ea typeface="ＭＳ Ｐゴシック" pitchFamily="84" charset="-128"/>
                <a:cs typeface="ＭＳ Ｐゴシック" pitchFamily="84" charset="-128"/>
              </a:rPr>
              <a:t>educational partner</a:t>
            </a:r>
            <a:endParaRPr lang="en-US" sz="2800" smtClean="0">
              <a:ea typeface="ＭＳ Ｐゴシック" pitchFamily="84" charset="-128"/>
              <a:cs typeface="ＭＳ Ｐゴシック" pitchFamily="84" charset="-128"/>
            </a:endParaRPr>
          </a:p>
        </p:txBody>
      </p:sp>
      <p:pic>
        <p:nvPicPr>
          <p:cNvPr id="134146" name="Picture 3"/>
          <p:cNvPicPr>
            <a:picLocks noChangeAspect="1"/>
          </p:cNvPicPr>
          <p:nvPr/>
        </p:nvPicPr>
        <p:blipFill>
          <a:blip r:embed="rId2"/>
          <a:srcRect/>
          <a:stretch>
            <a:fillRect/>
          </a:stretch>
        </p:blipFill>
        <p:spPr bwMode="auto">
          <a:xfrm>
            <a:off x="617538" y="800100"/>
            <a:ext cx="7908925" cy="93884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3" name="Rectangle 3"/>
          <p:cNvSpPr>
            <a:spLocks noGrp="1" noChangeArrowheads="1"/>
          </p:cNvSpPr>
          <p:nvPr>
            <p:ph type="title"/>
          </p:nvPr>
        </p:nvSpPr>
        <p:spPr>
          <a:xfrm>
            <a:off x="457200" y="76200"/>
            <a:ext cx="8229600" cy="808038"/>
          </a:xfrm>
        </p:spPr>
        <p:txBody>
          <a:bodyPr/>
          <a:lstStyle/>
          <a:p>
            <a:r>
              <a:rPr lang="en-US" sz="2600">
                <a:ea typeface="ＭＳ Ｐゴシック" pitchFamily="84" charset="-128"/>
                <a:cs typeface="ＭＳ Ｐゴシック" pitchFamily="84" charset="-128"/>
              </a:rPr>
              <a:t>Build a Profile and Get Connected</a:t>
            </a:r>
          </a:p>
        </p:txBody>
      </p:sp>
      <p:pic>
        <p:nvPicPr>
          <p:cNvPr id="174086" name="Picture 6" descr="Picture 1"/>
          <p:cNvPicPr>
            <a:picLocks noChangeAspect="1" noChangeArrowheads="1"/>
          </p:cNvPicPr>
          <p:nvPr/>
        </p:nvPicPr>
        <p:blipFill>
          <a:blip r:embed="rId3"/>
          <a:srcRect/>
          <a:stretch>
            <a:fillRect/>
          </a:stretch>
        </p:blipFill>
        <p:spPr bwMode="auto">
          <a:xfrm>
            <a:off x="0" y="1001713"/>
            <a:ext cx="6361113" cy="5272087"/>
          </a:xfrm>
          <a:prstGeom prst="rect">
            <a:avLst/>
          </a:prstGeom>
          <a:noFill/>
        </p:spPr>
      </p:pic>
      <p:sp>
        <p:nvSpPr>
          <p:cNvPr id="174087" name="Rectangle 7"/>
          <p:cNvSpPr>
            <a:spLocks noChangeArrowheads="1"/>
          </p:cNvSpPr>
          <p:nvPr/>
        </p:nvSpPr>
        <p:spPr bwMode="auto">
          <a:xfrm>
            <a:off x="6475413" y="4567238"/>
            <a:ext cx="2668587" cy="2014537"/>
          </a:xfrm>
          <a:prstGeom prst="rect">
            <a:avLst/>
          </a:prstGeom>
          <a:noFill/>
          <a:ln w="9525">
            <a:noFill/>
            <a:miter lim="800000"/>
            <a:headEnd/>
            <a:tailEnd/>
          </a:ln>
          <a:effectLst/>
        </p:spPr>
        <p:txBody>
          <a:bodyPr>
            <a:prstTxWarp prst="textNoShape">
              <a:avLst/>
            </a:prstTxWarp>
            <a:spAutoFit/>
          </a:bodyPr>
          <a:lstStyle/>
          <a:p>
            <a:pPr marL="230188" indent="-230188" defTabSz="914400"/>
            <a:r>
              <a:rPr lang="en-US" u="sng">
                <a:solidFill>
                  <a:schemeClr val="bg1"/>
                </a:solidFill>
              </a:rPr>
              <a:t>Friend Tools</a:t>
            </a:r>
          </a:p>
          <a:p>
            <a:pPr marL="230188" indent="-230188" defTabSz="914400">
              <a:buFontTx/>
              <a:buChar char="•"/>
            </a:pPr>
            <a:r>
              <a:rPr lang="en-US">
                <a:solidFill>
                  <a:schemeClr val="bg1"/>
                </a:solidFill>
              </a:rPr>
              <a:t>Search member profiles</a:t>
            </a:r>
          </a:p>
          <a:p>
            <a:pPr marL="230188" indent="-230188" defTabSz="914400">
              <a:buFontTx/>
              <a:buChar char="•"/>
            </a:pPr>
            <a:r>
              <a:rPr lang="en-US">
                <a:solidFill>
                  <a:schemeClr val="bg1"/>
                </a:solidFill>
              </a:rPr>
              <a:t>Send private messages</a:t>
            </a:r>
          </a:p>
          <a:p>
            <a:pPr marL="230188" indent="-230188" defTabSz="914400">
              <a:buFontTx/>
              <a:buChar char="•"/>
            </a:pPr>
            <a:r>
              <a:rPr lang="en-US">
                <a:solidFill>
                  <a:schemeClr val="bg1"/>
                </a:solidFill>
              </a:rPr>
              <a:t>Status updates &amp; link sharing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808038"/>
          </a:xfrm>
        </p:spPr>
        <p:txBody>
          <a:bodyPr/>
          <a:lstStyle/>
          <a:p>
            <a:r>
              <a:rPr lang="en-US" sz="2600">
                <a:ea typeface="ＭＳ Ｐゴシック" pitchFamily="84" charset="-128"/>
                <a:cs typeface="ＭＳ Ｐゴシック" pitchFamily="84" charset="-128"/>
              </a:rPr>
              <a:t>Collaborative Community Workgroups</a:t>
            </a:r>
          </a:p>
        </p:txBody>
      </p:sp>
      <p:sp>
        <p:nvSpPr>
          <p:cNvPr id="182276" name="Rectangle 4"/>
          <p:cNvSpPr>
            <a:spLocks noChangeArrowheads="1"/>
          </p:cNvSpPr>
          <p:nvPr/>
        </p:nvSpPr>
        <p:spPr bwMode="auto">
          <a:xfrm>
            <a:off x="457200" y="922338"/>
            <a:ext cx="6146800" cy="2838450"/>
          </a:xfrm>
          <a:prstGeom prst="rect">
            <a:avLst/>
          </a:prstGeom>
          <a:noFill/>
          <a:ln w="9525">
            <a:noFill/>
            <a:miter lim="800000"/>
            <a:headEnd/>
            <a:tailEnd/>
          </a:ln>
          <a:effectLst/>
        </p:spPr>
        <p:txBody>
          <a:bodyPr>
            <a:prstTxWarp prst="textNoShape">
              <a:avLst/>
            </a:prstTxWarp>
            <a:spAutoFit/>
          </a:bodyPr>
          <a:lstStyle/>
          <a:p>
            <a:pPr marL="230188" indent="-230188" defTabSz="914400"/>
            <a:r>
              <a:rPr lang="en-US">
                <a:solidFill>
                  <a:schemeClr val="bg1"/>
                </a:solidFill>
              </a:rPr>
              <a:t>Create your own groups to fit your needs</a:t>
            </a:r>
          </a:p>
          <a:p>
            <a:pPr marL="230188" indent="-230188" defTabSz="914400"/>
            <a:endParaRPr lang="en-US" b="1" u="sng">
              <a:solidFill>
                <a:schemeClr val="bg1"/>
              </a:solidFill>
            </a:endParaRPr>
          </a:p>
          <a:p>
            <a:pPr marL="230188" indent="-230188" defTabSz="914400"/>
            <a:r>
              <a:rPr lang="en-US" b="1" u="sng">
                <a:solidFill>
                  <a:schemeClr val="bg1"/>
                </a:solidFill>
              </a:rPr>
              <a:t>Workgroup Features</a:t>
            </a:r>
            <a:endParaRPr lang="en-US">
              <a:solidFill>
                <a:schemeClr val="bg1"/>
              </a:solidFill>
            </a:endParaRPr>
          </a:p>
          <a:p>
            <a:pPr marL="230188" indent="-230188" defTabSz="914400">
              <a:buFontTx/>
              <a:buChar char="•"/>
            </a:pPr>
            <a:r>
              <a:rPr lang="en-US">
                <a:solidFill>
                  <a:schemeClr val="bg1"/>
                </a:solidFill>
              </a:rPr>
              <a:t>Find colleagues with similar interests</a:t>
            </a:r>
          </a:p>
          <a:p>
            <a:pPr marL="230188" indent="-230188" defTabSz="914400">
              <a:buFontTx/>
              <a:buChar char="•"/>
            </a:pPr>
            <a:r>
              <a:rPr lang="en-US">
                <a:solidFill>
                  <a:schemeClr val="bg1"/>
                </a:solidFill>
              </a:rPr>
              <a:t>Partake in collaborative discussions (forums)</a:t>
            </a:r>
          </a:p>
          <a:p>
            <a:pPr marL="230188" indent="-230188" defTabSz="914400">
              <a:buFontTx/>
              <a:buChar char="•"/>
            </a:pPr>
            <a:r>
              <a:rPr lang="en-US">
                <a:solidFill>
                  <a:schemeClr val="bg1"/>
                </a:solidFill>
              </a:rPr>
              <a:t>Host a community blog</a:t>
            </a:r>
          </a:p>
          <a:p>
            <a:pPr marL="230188" indent="-230188" defTabSz="914400">
              <a:buFontTx/>
              <a:buChar char="•"/>
            </a:pPr>
            <a:r>
              <a:rPr lang="en-US">
                <a:solidFill>
                  <a:schemeClr val="bg1"/>
                </a:solidFill>
              </a:rPr>
              <a:t>Send broadcast messages</a:t>
            </a:r>
          </a:p>
          <a:p>
            <a:pPr marL="230188" indent="-230188" defTabSz="914400">
              <a:buFontTx/>
              <a:buChar char="•"/>
            </a:pPr>
            <a:r>
              <a:rPr lang="en-US">
                <a:solidFill>
                  <a:schemeClr val="bg1"/>
                </a:solidFill>
              </a:rPr>
              <a:t>Document Library</a:t>
            </a:r>
          </a:p>
          <a:p>
            <a:pPr marL="230188" indent="-230188" defTabSz="914400"/>
            <a:endParaRPr lang="en-US">
              <a:solidFill>
                <a:schemeClr val="bg1"/>
              </a:solidFill>
            </a:endParaRPr>
          </a:p>
          <a:p>
            <a:pPr marL="230188" indent="-230188" defTabSz="914400">
              <a:buFontTx/>
              <a:buChar char="•"/>
            </a:pPr>
            <a:endParaRPr lang="en-US">
              <a:solidFill>
                <a:schemeClr val="bg1"/>
              </a:solidFill>
            </a:endParaRPr>
          </a:p>
        </p:txBody>
      </p:sp>
      <p:pic>
        <p:nvPicPr>
          <p:cNvPr id="182277" name="Picture 5" descr="Picture 2"/>
          <p:cNvPicPr>
            <a:picLocks noChangeAspect="1" noChangeArrowheads="1"/>
          </p:cNvPicPr>
          <p:nvPr/>
        </p:nvPicPr>
        <p:blipFill>
          <a:blip r:embed="rId3"/>
          <a:srcRect/>
          <a:stretch>
            <a:fillRect/>
          </a:stretch>
        </p:blipFill>
        <p:spPr bwMode="auto">
          <a:xfrm>
            <a:off x="3667125" y="2366963"/>
            <a:ext cx="5476875" cy="449103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ea typeface="ＭＳ Ｐゴシック" pitchFamily="84" charset="-128"/>
                <a:cs typeface="ＭＳ Ｐゴシック" pitchFamily="84" charset="-128"/>
              </a:rPr>
              <a:t>Additional Collaboration Tools</a:t>
            </a:r>
          </a:p>
        </p:txBody>
      </p:sp>
      <p:sp>
        <p:nvSpPr>
          <p:cNvPr id="186373" name="Rectangle 5"/>
          <p:cNvSpPr>
            <a:spLocks noChangeArrowheads="1"/>
          </p:cNvSpPr>
          <p:nvPr/>
        </p:nvSpPr>
        <p:spPr bwMode="auto">
          <a:xfrm>
            <a:off x="2452688" y="4886325"/>
            <a:ext cx="3043237" cy="366713"/>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Collaborative Editing (Wikis)</a:t>
            </a:r>
          </a:p>
        </p:txBody>
      </p:sp>
      <p:sp>
        <p:nvSpPr>
          <p:cNvPr id="186374" name="Rectangle 6"/>
          <p:cNvSpPr>
            <a:spLocks noChangeArrowheads="1"/>
          </p:cNvSpPr>
          <p:nvPr/>
        </p:nvSpPr>
        <p:spPr bwMode="auto">
          <a:xfrm>
            <a:off x="5638800" y="6491288"/>
            <a:ext cx="1822450" cy="366712"/>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Virtual Meetings</a:t>
            </a:r>
          </a:p>
        </p:txBody>
      </p:sp>
      <p:pic>
        <p:nvPicPr>
          <p:cNvPr id="186377" name="Picture 9" descr="Picture 3"/>
          <p:cNvPicPr>
            <a:picLocks noChangeAspect="1" noChangeArrowheads="1"/>
          </p:cNvPicPr>
          <p:nvPr/>
        </p:nvPicPr>
        <p:blipFill>
          <a:blip r:embed="rId3"/>
          <a:srcRect/>
          <a:stretch>
            <a:fillRect/>
          </a:stretch>
        </p:blipFill>
        <p:spPr bwMode="auto">
          <a:xfrm>
            <a:off x="0" y="1004888"/>
            <a:ext cx="3987800" cy="2778125"/>
          </a:xfrm>
          <a:prstGeom prst="rect">
            <a:avLst/>
          </a:prstGeom>
          <a:noFill/>
        </p:spPr>
      </p:pic>
      <p:sp>
        <p:nvSpPr>
          <p:cNvPr id="186378" name="Rectangle 10"/>
          <p:cNvSpPr>
            <a:spLocks noChangeArrowheads="1"/>
          </p:cNvSpPr>
          <p:nvPr/>
        </p:nvSpPr>
        <p:spPr bwMode="auto">
          <a:xfrm>
            <a:off x="0" y="3771900"/>
            <a:ext cx="2293938" cy="366713"/>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rPr>
              <a:t>Project Management</a:t>
            </a:r>
          </a:p>
        </p:txBody>
      </p:sp>
      <p:pic>
        <p:nvPicPr>
          <p:cNvPr id="186375" name="Picture 7" descr="Picture 2"/>
          <p:cNvPicPr>
            <a:picLocks noChangeAspect="1" noChangeArrowheads="1"/>
          </p:cNvPicPr>
          <p:nvPr/>
        </p:nvPicPr>
        <p:blipFill>
          <a:blip r:embed="rId4"/>
          <a:srcRect/>
          <a:stretch>
            <a:fillRect/>
          </a:stretch>
        </p:blipFill>
        <p:spPr bwMode="auto">
          <a:xfrm>
            <a:off x="2452688" y="2603500"/>
            <a:ext cx="3848100" cy="2282825"/>
          </a:xfrm>
          <a:prstGeom prst="rect">
            <a:avLst/>
          </a:prstGeom>
          <a:noFill/>
        </p:spPr>
      </p:pic>
      <p:pic>
        <p:nvPicPr>
          <p:cNvPr id="186376" name="Picture 8" descr="Picture 1"/>
          <p:cNvPicPr>
            <a:picLocks noChangeAspect="1" noChangeArrowheads="1"/>
          </p:cNvPicPr>
          <p:nvPr/>
        </p:nvPicPr>
        <p:blipFill>
          <a:blip r:embed="rId5"/>
          <a:srcRect/>
          <a:stretch>
            <a:fillRect/>
          </a:stretch>
        </p:blipFill>
        <p:spPr bwMode="auto">
          <a:xfrm>
            <a:off x="5638800" y="4024313"/>
            <a:ext cx="3505200" cy="246697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69" name="Picture 3"/>
          <p:cNvPicPr>
            <a:picLocks noChangeAspect="1"/>
          </p:cNvPicPr>
          <p:nvPr/>
        </p:nvPicPr>
        <p:blipFill>
          <a:blip r:embed="rId2"/>
          <a:srcRect/>
          <a:stretch>
            <a:fillRect/>
          </a:stretch>
        </p:blipFill>
        <p:spPr bwMode="auto">
          <a:xfrm>
            <a:off x="214313" y="209550"/>
            <a:ext cx="8675687" cy="64389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409"/>
            <a:ext cx="9144000" cy="808038"/>
          </a:xfrm>
        </p:spPr>
        <p:txBody>
          <a:bodyPr/>
          <a:lstStyle/>
          <a:p>
            <a:r>
              <a:rPr lang="en-US" dirty="0" smtClean="0"/>
              <a:t>3. Relate to educational literature</a:t>
            </a:r>
            <a:endParaRPr lang="en-US" dirty="0"/>
          </a:p>
        </p:txBody>
      </p:sp>
      <p:pic>
        <p:nvPicPr>
          <p:cNvPr id="4" name="Picture 3"/>
          <p:cNvPicPr>
            <a:picLocks noChangeAspect="1"/>
          </p:cNvPicPr>
          <p:nvPr/>
        </p:nvPicPr>
        <p:blipFill>
          <a:blip r:embed="rId2"/>
          <a:stretch>
            <a:fillRect/>
          </a:stretch>
        </p:blipFill>
        <p:spPr>
          <a:xfrm>
            <a:off x="211571" y="1227107"/>
            <a:ext cx="2111585" cy="2867760"/>
          </a:xfrm>
          <a:prstGeom prst="rect">
            <a:avLst/>
          </a:prstGeom>
        </p:spPr>
      </p:pic>
      <p:pic>
        <p:nvPicPr>
          <p:cNvPr id="5" name="Picture 4"/>
          <p:cNvPicPr>
            <a:picLocks noChangeAspect="1"/>
          </p:cNvPicPr>
          <p:nvPr/>
        </p:nvPicPr>
        <p:blipFill>
          <a:blip r:embed="rId3"/>
          <a:stretch>
            <a:fillRect/>
          </a:stretch>
        </p:blipFill>
        <p:spPr>
          <a:xfrm>
            <a:off x="1109128" y="3857123"/>
            <a:ext cx="2201000" cy="2891149"/>
          </a:xfrm>
          <a:prstGeom prst="rect">
            <a:avLst/>
          </a:prstGeom>
        </p:spPr>
      </p:pic>
      <p:pic>
        <p:nvPicPr>
          <p:cNvPr id="6" name="Picture 5"/>
          <p:cNvPicPr>
            <a:picLocks noChangeAspect="1"/>
          </p:cNvPicPr>
          <p:nvPr/>
        </p:nvPicPr>
        <p:blipFill>
          <a:blip r:embed="rId4"/>
          <a:stretch>
            <a:fillRect/>
          </a:stretch>
        </p:blipFill>
        <p:spPr>
          <a:xfrm>
            <a:off x="3493588" y="1482093"/>
            <a:ext cx="4898644" cy="514730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04800"/>
            <a:ext cx="8229600" cy="808038"/>
          </a:xfrm>
        </p:spPr>
        <p:txBody>
          <a:bodyPr/>
          <a:lstStyle/>
          <a:p>
            <a:r>
              <a:rPr lang="en-US" dirty="0" smtClean="0"/>
              <a:t>4. Close with evaluation plan – how will you know you are successful?</a:t>
            </a:r>
            <a:endParaRPr lang="en-US" dirty="0"/>
          </a:p>
        </p:txBody>
      </p:sp>
      <p:sp>
        <p:nvSpPr>
          <p:cNvPr id="25603" name="AutoShape 3"/>
          <p:cNvSpPr>
            <a:spLocks noChangeArrowheads="1"/>
          </p:cNvSpPr>
          <p:nvPr/>
        </p:nvSpPr>
        <p:spPr bwMode="auto">
          <a:xfrm>
            <a:off x="3619500" y="1828800"/>
            <a:ext cx="1905000" cy="10668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a:t>Choose BI</a:t>
            </a:r>
            <a:endParaRPr lang="en-US"/>
          </a:p>
        </p:txBody>
      </p:sp>
      <p:sp>
        <p:nvSpPr>
          <p:cNvPr id="25604" name="AutoShape 4"/>
          <p:cNvSpPr>
            <a:spLocks noChangeArrowheads="1"/>
          </p:cNvSpPr>
          <p:nvPr/>
        </p:nvSpPr>
        <p:spPr bwMode="auto">
          <a:xfrm>
            <a:off x="6324600" y="3352800"/>
            <a:ext cx="1905000" cy="10668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a:t>Plan BI Project </a:t>
            </a:r>
            <a:br>
              <a:rPr lang="en-US" sz="1800"/>
            </a:br>
            <a:r>
              <a:rPr lang="en-US" sz="1600"/>
              <a:t>(incl. </a:t>
            </a:r>
            <a:br>
              <a:rPr lang="en-US" sz="1600"/>
            </a:br>
            <a:r>
              <a:rPr lang="en-US" sz="1600"/>
              <a:t>Evaluation)</a:t>
            </a:r>
            <a:endParaRPr lang="en-US" sz="1800"/>
          </a:p>
        </p:txBody>
      </p:sp>
      <p:sp>
        <p:nvSpPr>
          <p:cNvPr id="25605" name="AutoShape 5"/>
          <p:cNvSpPr>
            <a:spLocks noChangeArrowheads="1"/>
          </p:cNvSpPr>
          <p:nvPr/>
        </p:nvSpPr>
        <p:spPr bwMode="auto">
          <a:xfrm>
            <a:off x="914400" y="3352800"/>
            <a:ext cx="1905000" cy="10668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a:t>Do BI Project</a:t>
            </a:r>
            <a:endParaRPr lang="en-US"/>
          </a:p>
        </p:txBody>
      </p:sp>
      <p:sp>
        <p:nvSpPr>
          <p:cNvPr id="25606" name="AutoShape 6"/>
          <p:cNvSpPr>
            <a:spLocks noChangeArrowheads="1"/>
          </p:cNvSpPr>
          <p:nvPr/>
        </p:nvSpPr>
        <p:spPr bwMode="auto">
          <a:xfrm>
            <a:off x="3619500" y="4724400"/>
            <a:ext cx="1905000" cy="10668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a:t>Design/Develop </a:t>
            </a:r>
            <a:br>
              <a:rPr lang="en-US" sz="1800"/>
            </a:br>
            <a:r>
              <a:rPr lang="en-US" sz="1800"/>
              <a:t>BI Project</a:t>
            </a:r>
            <a:endParaRPr lang="en-US"/>
          </a:p>
        </p:txBody>
      </p:sp>
      <p:cxnSp>
        <p:nvCxnSpPr>
          <p:cNvPr id="25607" name="AutoShape 7"/>
          <p:cNvCxnSpPr>
            <a:cxnSpLocks noChangeShapeType="1"/>
            <a:stCxn id="25603" idx="1"/>
            <a:endCxn id="25605" idx="0"/>
          </p:cNvCxnSpPr>
          <p:nvPr/>
        </p:nvCxnSpPr>
        <p:spPr bwMode="auto">
          <a:xfrm rot="10800000" flipV="1">
            <a:off x="1866900" y="2362200"/>
            <a:ext cx="1752600" cy="990600"/>
          </a:xfrm>
          <a:prstGeom prst="bentConnector2">
            <a:avLst/>
          </a:prstGeom>
          <a:noFill/>
          <a:ln w="9525">
            <a:solidFill>
              <a:schemeClr val="bg1"/>
            </a:solidFill>
            <a:miter lim="800000"/>
            <a:headEnd type="arrow" w="med" len="med"/>
            <a:tailEnd/>
          </a:ln>
        </p:spPr>
      </p:cxnSp>
      <p:cxnSp>
        <p:nvCxnSpPr>
          <p:cNvPr id="25608" name="AutoShape 8"/>
          <p:cNvCxnSpPr>
            <a:cxnSpLocks noChangeShapeType="1"/>
            <a:stCxn id="25603" idx="3"/>
            <a:endCxn id="25604" idx="0"/>
          </p:cNvCxnSpPr>
          <p:nvPr/>
        </p:nvCxnSpPr>
        <p:spPr bwMode="auto">
          <a:xfrm>
            <a:off x="5524500" y="2362200"/>
            <a:ext cx="1752600" cy="990600"/>
          </a:xfrm>
          <a:prstGeom prst="bentConnector2">
            <a:avLst/>
          </a:prstGeom>
          <a:noFill/>
          <a:ln w="9525">
            <a:solidFill>
              <a:schemeClr val="bg1"/>
            </a:solidFill>
            <a:miter lim="800000"/>
            <a:headEnd/>
            <a:tailEnd type="arrow" w="med" len="med"/>
          </a:ln>
        </p:spPr>
      </p:cxnSp>
      <p:cxnSp>
        <p:nvCxnSpPr>
          <p:cNvPr id="25609" name="AutoShape 9"/>
          <p:cNvCxnSpPr>
            <a:cxnSpLocks noChangeShapeType="1"/>
            <a:stCxn id="25605" idx="2"/>
            <a:endCxn id="25606" idx="1"/>
          </p:cNvCxnSpPr>
          <p:nvPr/>
        </p:nvCxnSpPr>
        <p:spPr bwMode="auto">
          <a:xfrm rot="16200000" flipH="1">
            <a:off x="2324100" y="3962400"/>
            <a:ext cx="838200" cy="1752600"/>
          </a:xfrm>
          <a:prstGeom prst="bentConnector2">
            <a:avLst/>
          </a:prstGeom>
          <a:noFill/>
          <a:ln w="9525">
            <a:solidFill>
              <a:schemeClr val="bg1"/>
            </a:solidFill>
            <a:miter lim="800000"/>
            <a:headEnd type="arrow" w="med" len="med"/>
            <a:tailEnd/>
          </a:ln>
        </p:spPr>
      </p:cxnSp>
      <p:cxnSp>
        <p:nvCxnSpPr>
          <p:cNvPr id="25610" name="AutoShape 10"/>
          <p:cNvCxnSpPr>
            <a:cxnSpLocks noChangeShapeType="1"/>
            <a:stCxn id="25606" idx="3"/>
            <a:endCxn id="25604" idx="2"/>
          </p:cNvCxnSpPr>
          <p:nvPr/>
        </p:nvCxnSpPr>
        <p:spPr bwMode="auto">
          <a:xfrm flipV="1">
            <a:off x="5524500" y="4419600"/>
            <a:ext cx="1752600" cy="838200"/>
          </a:xfrm>
          <a:prstGeom prst="bentConnector2">
            <a:avLst/>
          </a:prstGeom>
          <a:noFill/>
          <a:ln w="9525">
            <a:solidFill>
              <a:schemeClr val="bg1"/>
            </a:solidFill>
            <a:miter lim="800000"/>
            <a:headEnd type="arrow" w="med" len="med"/>
            <a:tailEnd/>
          </a:ln>
        </p:spPr>
      </p:cxnSp>
      <p:sp>
        <p:nvSpPr>
          <p:cNvPr id="25611" name="AutoShape 11"/>
          <p:cNvSpPr>
            <a:spLocks noChangeArrowheads="1"/>
          </p:cNvSpPr>
          <p:nvPr/>
        </p:nvSpPr>
        <p:spPr bwMode="auto">
          <a:xfrm>
            <a:off x="6629400" y="1981200"/>
            <a:ext cx="914400" cy="800100"/>
          </a:xfrm>
          <a:prstGeom prst="flowChartPunchedTape">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sz="1400"/>
              <a:t>Front-end </a:t>
            </a:r>
            <a:br>
              <a:rPr lang="en-US" sz="1400"/>
            </a:br>
            <a:r>
              <a:rPr lang="en-US" sz="1400"/>
              <a:t>Eval</a:t>
            </a:r>
            <a:endParaRPr lang="en-US"/>
          </a:p>
        </p:txBody>
      </p:sp>
      <p:sp>
        <p:nvSpPr>
          <p:cNvPr id="25612" name="AutoShape 12"/>
          <p:cNvSpPr>
            <a:spLocks noChangeArrowheads="1"/>
          </p:cNvSpPr>
          <p:nvPr/>
        </p:nvSpPr>
        <p:spPr bwMode="auto">
          <a:xfrm>
            <a:off x="1447800" y="1981200"/>
            <a:ext cx="914400" cy="800100"/>
          </a:xfrm>
          <a:prstGeom prst="flowChartPunchedTape">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sz="1400"/>
              <a:t> Summative </a:t>
            </a:r>
            <a:br>
              <a:rPr lang="en-US" sz="1400"/>
            </a:br>
            <a:r>
              <a:rPr lang="en-US" sz="1400"/>
              <a:t>Eval</a:t>
            </a:r>
            <a:endParaRPr lang="en-US" sz="1600"/>
          </a:p>
        </p:txBody>
      </p:sp>
      <p:sp>
        <p:nvSpPr>
          <p:cNvPr id="25613" name="AutoShape 13"/>
          <p:cNvSpPr>
            <a:spLocks noChangeArrowheads="1"/>
          </p:cNvSpPr>
          <p:nvPr/>
        </p:nvSpPr>
        <p:spPr bwMode="auto">
          <a:xfrm>
            <a:off x="1447800" y="4876800"/>
            <a:ext cx="914400" cy="800100"/>
          </a:xfrm>
          <a:prstGeom prst="flowChartPunchedTape">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sz="1400"/>
              <a:t>Formative </a:t>
            </a:r>
            <a:br>
              <a:rPr lang="en-US" sz="1400"/>
            </a:br>
            <a:r>
              <a:rPr lang="en-US" sz="1400"/>
              <a:t>Eval</a:t>
            </a:r>
            <a:endParaRPr lang="en-US"/>
          </a:p>
        </p:txBody>
      </p:sp>
      <p:sp>
        <p:nvSpPr>
          <p:cNvPr id="25614" name="AutoShape 14"/>
          <p:cNvSpPr>
            <a:spLocks noChangeArrowheads="1"/>
          </p:cNvSpPr>
          <p:nvPr/>
        </p:nvSpPr>
        <p:spPr bwMode="auto">
          <a:xfrm>
            <a:off x="6781800" y="4876800"/>
            <a:ext cx="914400" cy="800100"/>
          </a:xfrm>
          <a:prstGeom prst="flowChartPunchedTape">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sz="1400"/>
              <a:t>Formative </a:t>
            </a:r>
            <a:br>
              <a:rPr lang="en-US" sz="1400"/>
            </a:br>
            <a:r>
              <a:rPr lang="en-US" sz="1400"/>
              <a:t>Eval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298005" cy="808038"/>
          </a:xfrm>
        </p:spPr>
        <p:txBody>
          <a:bodyPr/>
          <a:lstStyle/>
          <a:p>
            <a:r>
              <a:rPr lang="en-US" dirty="0" smtClean="0"/>
              <a:t>5. Have a </a:t>
            </a:r>
            <a:r>
              <a:rPr lang="en-US" u="sng" dirty="0" smtClean="0"/>
              <a:t>budget</a:t>
            </a:r>
            <a:r>
              <a:rPr lang="en-US" dirty="0" smtClean="0"/>
              <a:t> for your proposed work.</a:t>
            </a:r>
            <a:endParaRPr lang="en-US" dirty="0"/>
          </a:p>
        </p:txBody>
      </p:sp>
      <p:pic>
        <p:nvPicPr>
          <p:cNvPr id="101379" name="Picture 3"/>
          <p:cNvPicPr>
            <a:picLocks noChangeAspect="1" noChangeArrowheads="1"/>
          </p:cNvPicPr>
          <p:nvPr/>
        </p:nvPicPr>
        <p:blipFill>
          <a:blip r:embed="rId2"/>
          <a:srcRect t="14544" r="36851" b="7606"/>
          <a:stretch>
            <a:fillRect/>
          </a:stretch>
        </p:blipFill>
        <p:spPr bwMode="auto">
          <a:xfrm>
            <a:off x="0" y="1112838"/>
            <a:ext cx="7456344" cy="5745162"/>
          </a:xfrm>
          <a:prstGeom prst="rect">
            <a:avLst/>
          </a:prstGeom>
          <a:noFill/>
          <a:ln w="9525">
            <a:noFill/>
            <a:miter lim="800000"/>
            <a:headEnd/>
            <a:tailEnd/>
          </a:ln>
        </p:spPr>
      </p:pic>
      <p:pic>
        <p:nvPicPr>
          <p:cNvPr id="101378" name="Picture 2" descr="http://www.sanjoseca.gov/district10/images/budget.jpg"/>
          <p:cNvPicPr>
            <a:picLocks noChangeAspect="1" noChangeArrowheads="1"/>
          </p:cNvPicPr>
          <p:nvPr/>
        </p:nvPicPr>
        <p:blipFill>
          <a:blip r:embed="rId3"/>
          <a:srcRect/>
          <a:stretch>
            <a:fillRect/>
          </a:stretch>
        </p:blipFill>
        <p:spPr bwMode="auto">
          <a:xfrm>
            <a:off x="5750351" y="1842414"/>
            <a:ext cx="3181084" cy="3173171"/>
          </a:xfrm>
          <a:prstGeom prst="rect">
            <a:avLst/>
          </a:prstGeom>
          <a:noFill/>
          <a:ln>
            <a:solidFill>
              <a:srgbClr val="00B0F0"/>
            </a:solidFill>
          </a:ln>
          <a:effectLst>
            <a:outerShdw blurRad="50800" dist="50800" dir="5400000" algn="ctr" rotWithShape="0">
              <a:schemeClr val="accent1">
                <a:lumMod val="75000"/>
              </a:schemeClr>
            </a:outerShdw>
          </a:effectLst>
        </p:spPr>
      </p:pic>
      <p:sp>
        <p:nvSpPr>
          <p:cNvPr id="6" name="Up Arrow 5"/>
          <p:cNvSpPr/>
          <p:nvPr/>
        </p:nvSpPr>
        <p:spPr>
          <a:xfrm rot="14140925">
            <a:off x="4275288" y="4056836"/>
            <a:ext cx="1281585" cy="2347275"/>
          </a:xfrm>
          <a:prstGeom prst="upArrow">
            <a:avLst>
              <a:gd name="adj1" fmla="val 50000"/>
              <a:gd name="adj2" fmla="val 5602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915400" cy="808038"/>
          </a:xfrm>
        </p:spPr>
        <p:txBody>
          <a:bodyPr/>
          <a:lstStyle/>
          <a:p>
            <a:r>
              <a:rPr lang="en-US" dirty="0" smtClean="0"/>
              <a:t>What is Criterion II or Broader Impacts?</a:t>
            </a:r>
            <a:endParaRPr lang="en-US" dirty="0"/>
          </a:p>
        </p:txBody>
      </p:sp>
      <p:pic>
        <p:nvPicPr>
          <p:cNvPr id="131074" name="Picture 2" descr="http://avl.ncsa.illinois.edu/wp-content/uploads/2010/06/NSF_building1.jpg"/>
          <p:cNvPicPr>
            <a:picLocks noChangeAspect="1" noChangeArrowheads="1"/>
          </p:cNvPicPr>
          <p:nvPr/>
        </p:nvPicPr>
        <p:blipFill>
          <a:blip r:embed="rId3"/>
          <a:srcRect/>
          <a:stretch>
            <a:fillRect/>
          </a:stretch>
        </p:blipFill>
        <p:spPr bwMode="auto">
          <a:xfrm>
            <a:off x="2571750" y="1112838"/>
            <a:ext cx="6572250" cy="4229101"/>
          </a:xfrm>
          <a:prstGeom prst="rect">
            <a:avLst/>
          </a:prstGeom>
          <a:noFill/>
        </p:spPr>
      </p:pic>
      <p:sp>
        <p:nvSpPr>
          <p:cNvPr id="3" name="Content Placeholder 2"/>
          <p:cNvSpPr>
            <a:spLocks noGrp="1"/>
          </p:cNvSpPr>
          <p:nvPr>
            <p:ph idx="1"/>
          </p:nvPr>
        </p:nvSpPr>
        <p:spPr>
          <a:xfrm>
            <a:off x="155448" y="2752344"/>
            <a:ext cx="3648456" cy="3895344"/>
          </a:xfrm>
          <a:solidFill>
            <a:srgbClr val="0070C0"/>
          </a:solidFill>
        </p:spPr>
        <p:txBody>
          <a:bodyPr/>
          <a:lstStyle/>
          <a:p>
            <a:pPr>
              <a:buNone/>
            </a:pPr>
            <a:r>
              <a:rPr lang="en-US" i="1" dirty="0" smtClean="0"/>
              <a:t>	</a:t>
            </a:r>
            <a:r>
              <a:rPr lang="en-US" sz="2400" i="1" dirty="0" smtClean="0"/>
              <a:t>Since  1997, NSF attempted to diversify and enrich science research and education in the USA through the Broader Impacts Criterion (BIC), also known as “Criterion Two” or the “Second Criterion”</a:t>
            </a:r>
          </a:p>
          <a:p>
            <a:pPr>
              <a:buNone/>
            </a:pPr>
            <a:endParaRPr lang="en-US" sz="2800" i="1" dirty="0" smtClean="0"/>
          </a:p>
          <a:p>
            <a:pPr>
              <a:buNone/>
            </a:pPr>
            <a:endParaRPr lang="en-US" dirty="0">
              <a:solidFill>
                <a:srgbClr val="FF0000"/>
              </a:solidFill>
            </a:endParaRPr>
          </a:p>
        </p:txBody>
      </p:sp>
      <p:pic>
        <p:nvPicPr>
          <p:cNvPr id="131076" name="Picture 4" descr="http://www.science.psu.edu/outreach/nsflogo_color.jpg/image_preview"/>
          <p:cNvPicPr>
            <a:picLocks noChangeAspect="1" noChangeArrowheads="1"/>
          </p:cNvPicPr>
          <p:nvPr/>
        </p:nvPicPr>
        <p:blipFill>
          <a:blip r:embed="rId4"/>
          <a:srcRect/>
          <a:stretch>
            <a:fillRect/>
          </a:stretch>
        </p:blipFill>
        <p:spPr bwMode="auto">
          <a:xfrm>
            <a:off x="713359" y="1112838"/>
            <a:ext cx="1581150" cy="155257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6992" y="139843"/>
            <a:ext cx="8721175" cy="1077218"/>
          </a:xfrm>
          <a:prstGeom prst="rect">
            <a:avLst/>
          </a:prstGeom>
          <a:noFill/>
        </p:spPr>
        <p:txBody>
          <a:bodyPr wrap="square" rtlCol="0">
            <a:spAutoFit/>
          </a:bodyPr>
          <a:lstStyle/>
          <a:p>
            <a:pPr algn="ctr"/>
            <a:r>
              <a:rPr lang="en-US" sz="3200" dirty="0" smtClean="0">
                <a:solidFill>
                  <a:srgbClr val="F9F17F"/>
                </a:solidFill>
              </a:rPr>
              <a:t>Don’t reinvent the wheel -- leverage existing infrastructure and relationships</a:t>
            </a:r>
            <a:endParaRPr lang="en-US" sz="3200" dirty="0">
              <a:solidFill>
                <a:srgbClr val="F9F17F"/>
              </a:solidFill>
            </a:endParaRPr>
          </a:p>
        </p:txBody>
      </p:sp>
      <p:pic>
        <p:nvPicPr>
          <p:cNvPr id="3" name="Picture 2"/>
          <p:cNvPicPr>
            <a:picLocks noChangeAspect="1"/>
          </p:cNvPicPr>
          <p:nvPr/>
        </p:nvPicPr>
        <p:blipFill>
          <a:blip r:embed="rId2"/>
          <a:stretch>
            <a:fillRect/>
          </a:stretch>
        </p:blipFill>
        <p:spPr>
          <a:xfrm>
            <a:off x="2048256" y="1217061"/>
            <a:ext cx="5047488" cy="560379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Rectangle 3"/>
          <p:cNvSpPr>
            <a:spLocks noGrp="1" noChangeArrowheads="1"/>
          </p:cNvSpPr>
          <p:nvPr>
            <p:ph type="body" sz="half" idx="1"/>
          </p:nvPr>
        </p:nvSpPr>
        <p:spPr>
          <a:xfrm>
            <a:off x="219456" y="1581150"/>
            <a:ext cx="4501896" cy="4762500"/>
          </a:xfrm>
        </p:spPr>
        <p:txBody>
          <a:bodyPr/>
          <a:lstStyle/>
          <a:p>
            <a:pPr eaLnBrk="1" hangingPunct="1">
              <a:lnSpc>
                <a:spcPct val="80000"/>
              </a:lnSpc>
            </a:pPr>
            <a:r>
              <a:rPr lang="en-US" sz="2800" dirty="0"/>
              <a:t>Mentor a student for a science fair project.</a:t>
            </a:r>
          </a:p>
          <a:p>
            <a:pPr eaLnBrk="1" hangingPunct="1">
              <a:lnSpc>
                <a:spcPct val="80000"/>
              </a:lnSpc>
            </a:pPr>
            <a:r>
              <a:rPr lang="en-US" sz="2800" dirty="0"/>
              <a:t>Host an educator or student in your lab, on a cruise, or in the </a:t>
            </a:r>
            <a:r>
              <a:rPr lang="en-US" sz="2800" dirty="0" smtClean="0"/>
              <a:t>field</a:t>
            </a:r>
            <a:r>
              <a:rPr lang="en-US" sz="2800" dirty="0"/>
              <a:t>.</a:t>
            </a:r>
          </a:p>
          <a:p>
            <a:pPr eaLnBrk="1" hangingPunct="1">
              <a:lnSpc>
                <a:spcPct val="80000"/>
              </a:lnSpc>
            </a:pPr>
            <a:r>
              <a:rPr lang="en-US" sz="2800" dirty="0"/>
              <a:t>Serve on an EPO-oriented advisory or review panel.</a:t>
            </a:r>
          </a:p>
          <a:p>
            <a:pPr eaLnBrk="1" hangingPunct="1">
              <a:lnSpc>
                <a:spcPct val="80000"/>
              </a:lnSpc>
            </a:pPr>
            <a:r>
              <a:rPr lang="en-US" sz="2800" dirty="0"/>
              <a:t>Be a scientist-in-residence at a school, science center, museum, or aquarium</a:t>
            </a:r>
          </a:p>
        </p:txBody>
      </p:sp>
      <p:pic>
        <p:nvPicPr>
          <p:cNvPr id="16389" name="Picture 4" descr="class_bottles"/>
          <p:cNvPicPr>
            <a:picLocks noChangeAspect="1" noChangeArrowheads="1"/>
          </p:cNvPicPr>
          <p:nvPr/>
        </p:nvPicPr>
        <p:blipFill>
          <a:blip r:embed="rId2"/>
          <a:srcRect/>
          <a:stretch>
            <a:fillRect/>
          </a:stretch>
        </p:blipFill>
        <p:spPr bwMode="auto">
          <a:xfrm>
            <a:off x="4721352" y="1338072"/>
            <a:ext cx="3553968" cy="2665476"/>
          </a:xfrm>
          <a:prstGeom prst="rect">
            <a:avLst/>
          </a:prstGeom>
          <a:noFill/>
          <a:ln w="9525">
            <a:noFill/>
            <a:miter lim="800000"/>
            <a:headEnd/>
            <a:tailEnd/>
          </a:ln>
        </p:spPr>
      </p:pic>
      <p:pic>
        <p:nvPicPr>
          <p:cNvPr id="16390" name="Picture 5" descr="IMG_0123"/>
          <p:cNvPicPr>
            <a:picLocks noChangeAspect="1" noChangeArrowheads="1"/>
          </p:cNvPicPr>
          <p:nvPr/>
        </p:nvPicPr>
        <p:blipFill>
          <a:blip r:embed="rId3"/>
          <a:srcRect/>
          <a:stretch>
            <a:fillRect/>
          </a:stretch>
        </p:blipFill>
        <p:spPr bwMode="auto">
          <a:xfrm>
            <a:off x="4721352" y="4130040"/>
            <a:ext cx="3438144" cy="2578608"/>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smtClean="0"/>
              <a:t>Serving as a science specialist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3"/>
          <p:cNvSpPr>
            <a:spLocks noGrp="1" noChangeArrowheads="1"/>
          </p:cNvSpPr>
          <p:nvPr>
            <p:ph type="body" sz="half" idx="1"/>
          </p:nvPr>
        </p:nvSpPr>
        <p:spPr>
          <a:xfrm>
            <a:off x="457200" y="228600"/>
            <a:ext cx="7848600" cy="4525963"/>
          </a:xfrm>
        </p:spPr>
        <p:txBody>
          <a:bodyPr/>
          <a:lstStyle/>
          <a:p>
            <a:pPr eaLnBrk="1" hangingPunct="1">
              <a:lnSpc>
                <a:spcPct val="80000"/>
              </a:lnSpc>
              <a:buFontTx/>
              <a:buNone/>
            </a:pPr>
            <a:r>
              <a:rPr lang="en-US" sz="2800" dirty="0" smtClean="0">
                <a:solidFill>
                  <a:srgbClr val="F9F17F"/>
                </a:solidFill>
                <a:latin typeface="+mj-lt"/>
              </a:rPr>
              <a:t>Connect with National Education Programs</a:t>
            </a:r>
            <a:endParaRPr lang="en-US" sz="2800" dirty="0">
              <a:solidFill>
                <a:srgbClr val="F9F17F"/>
              </a:solidFill>
              <a:latin typeface="+mj-lt"/>
            </a:endParaRPr>
          </a:p>
        </p:txBody>
      </p:sp>
      <p:pic>
        <p:nvPicPr>
          <p:cNvPr id="168962" name="Picture 2" descr="Smithsonian"/>
          <p:cNvPicPr>
            <a:picLocks noChangeAspect="1" noChangeArrowheads="1"/>
          </p:cNvPicPr>
          <p:nvPr/>
        </p:nvPicPr>
        <p:blipFill>
          <a:blip r:embed="rId2"/>
          <a:srcRect r="30662"/>
          <a:stretch>
            <a:fillRect/>
          </a:stretch>
        </p:blipFill>
        <p:spPr bwMode="auto">
          <a:xfrm>
            <a:off x="3502279" y="5157215"/>
            <a:ext cx="4553585" cy="822960"/>
          </a:xfrm>
          <a:prstGeom prst="rect">
            <a:avLst/>
          </a:prstGeom>
          <a:noFill/>
        </p:spPr>
      </p:pic>
      <p:pic>
        <p:nvPicPr>
          <p:cNvPr id="168965" name="Picture 5"/>
          <p:cNvPicPr>
            <a:picLocks noChangeAspect="1" noChangeArrowheads="1"/>
          </p:cNvPicPr>
          <p:nvPr/>
        </p:nvPicPr>
        <p:blipFill>
          <a:blip r:embed="rId3"/>
          <a:srcRect l="6099" t="14209" r="62881" b="70322"/>
          <a:stretch>
            <a:fillRect/>
          </a:stretch>
        </p:blipFill>
        <p:spPr bwMode="auto">
          <a:xfrm>
            <a:off x="969620" y="1503002"/>
            <a:ext cx="2990491" cy="932012"/>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457200" y="3078162"/>
            <a:ext cx="2520064" cy="2079053"/>
          </a:xfrm>
          <a:prstGeom prst="rect">
            <a:avLst/>
          </a:prstGeom>
        </p:spPr>
      </p:pic>
      <p:pic>
        <p:nvPicPr>
          <p:cNvPr id="8" name="Picture 7"/>
          <p:cNvPicPr>
            <a:picLocks noChangeAspect="1"/>
          </p:cNvPicPr>
          <p:nvPr/>
        </p:nvPicPr>
        <p:blipFill>
          <a:blip r:embed="rId5"/>
          <a:stretch>
            <a:fillRect/>
          </a:stretch>
        </p:blipFill>
        <p:spPr>
          <a:xfrm>
            <a:off x="4886604" y="1036996"/>
            <a:ext cx="2946400" cy="33655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152520" y="146304"/>
            <a:ext cx="8838960" cy="1200329"/>
          </a:xfrm>
          <a:prstGeom prst="rect">
            <a:avLst/>
          </a:prstGeom>
          <a:noFill/>
        </p:spPr>
        <p:txBody>
          <a:bodyPr wrap="square" rtlCol="0">
            <a:spAutoFit/>
          </a:bodyPr>
          <a:lstStyle/>
          <a:p>
            <a:pPr algn="ctr"/>
            <a:r>
              <a:rPr lang="en-US" sz="3600" dirty="0" smtClean="0">
                <a:solidFill>
                  <a:srgbClr val="F9F17F"/>
                </a:solidFill>
              </a:rPr>
              <a:t>Work with programs that broaden participation of underrepresented groups</a:t>
            </a:r>
            <a:endParaRPr lang="en-US" sz="3600" dirty="0">
              <a:solidFill>
                <a:srgbClr val="F9F17F"/>
              </a:solidFill>
            </a:endParaRPr>
          </a:p>
        </p:txBody>
      </p:sp>
      <p:pic>
        <p:nvPicPr>
          <p:cNvPr id="9" name="Picture 8" descr="Summer Science 2010 Thursday 033.jpg"/>
          <p:cNvPicPr>
            <a:picLocks noChangeAspect="1"/>
          </p:cNvPicPr>
          <p:nvPr/>
        </p:nvPicPr>
        <p:blipFill>
          <a:blip r:embed="rId2"/>
          <a:stretch>
            <a:fillRect/>
          </a:stretch>
        </p:blipFill>
        <p:spPr>
          <a:xfrm>
            <a:off x="4155948" y="3004312"/>
            <a:ext cx="4695952" cy="3521964"/>
          </a:xfrm>
          <a:prstGeom prst="rect">
            <a:avLst/>
          </a:prstGeom>
        </p:spPr>
      </p:pic>
      <p:pic>
        <p:nvPicPr>
          <p:cNvPr id="5" name="Picture 4"/>
          <p:cNvPicPr>
            <a:picLocks noChangeAspect="1"/>
          </p:cNvPicPr>
          <p:nvPr/>
        </p:nvPicPr>
        <p:blipFill>
          <a:blip r:embed="rId3"/>
          <a:stretch>
            <a:fillRect/>
          </a:stretch>
        </p:blipFill>
        <p:spPr>
          <a:xfrm>
            <a:off x="152520" y="1615396"/>
            <a:ext cx="3752186" cy="4530720"/>
          </a:xfrm>
          <a:prstGeom prst="rect">
            <a:avLst/>
          </a:prstGeom>
        </p:spPr>
      </p:pic>
      <p:pic>
        <p:nvPicPr>
          <p:cNvPr id="10" name="Picture 9"/>
          <p:cNvPicPr>
            <a:picLocks noChangeAspect="1"/>
          </p:cNvPicPr>
          <p:nvPr/>
        </p:nvPicPr>
        <p:blipFill>
          <a:blip r:embed="rId4"/>
          <a:stretch>
            <a:fillRect/>
          </a:stretch>
        </p:blipFill>
        <p:spPr>
          <a:xfrm>
            <a:off x="4140200" y="1534519"/>
            <a:ext cx="4711700" cy="130291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Public Lectures at Liberty Science Center</a:t>
            </a:r>
            <a:endParaRPr lang="en-US" dirty="0"/>
          </a:p>
        </p:txBody>
      </p:sp>
      <p:pic>
        <p:nvPicPr>
          <p:cNvPr id="4" name="Picture 3"/>
          <p:cNvPicPr>
            <a:picLocks noChangeAspect="1"/>
          </p:cNvPicPr>
          <p:nvPr/>
        </p:nvPicPr>
        <p:blipFill>
          <a:blip r:embed="rId2"/>
          <a:srcRect l="9335" t="3575" r="12672"/>
          <a:stretch>
            <a:fillRect/>
          </a:stretch>
        </p:blipFill>
        <p:spPr>
          <a:xfrm>
            <a:off x="384206" y="1627632"/>
            <a:ext cx="8302594" cy="467258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r="15256"/>
          <a:stretch>
            <a:fillRect/>
          </a:stretch>
        </p:blipFill>
        <p:spPr>
          <a:xfrm>
            <a:off x="1573168" y="729153"/>
            <a:ext cx="2798064" cy="3272430"/>
          </a:xfrm>
          <a:prstGeom prst="rect">
            <a:avLst/>
          </a:prstGeom>
        </p:spPr>
      </p:pic>
      <p:sp>
        <p:nvSpPr>
          <p:cNvPr id="14" name="TextBox 13"/>
          <p:cNvSpPr txBox="1"/>
          <p:nvPr/>
        </p:nvSpPr>
        <p:spPr>
          <a:xfrm>
            <a:off x="384448" y="205933"/>
            <a:ext cx="8074070" cy="523220"/>
          </a:xfrm>
          <a:prstGeom prst="rect">
            <a:avLst/>
          </a:prstGeom>
          <a:noFill/>
        </p:spPr>
        <p:txBody>
          <a:bodyPr wrap="none" rtlCol="0">
            <a:spAutoFit/>
          </a:bodyPr>
          <a:lstStyle/>
          <a:p>
            <a:r>
              <a:rPr lang="en-US" sz="2800" dirty="0" smtClean="0">
                <a:solidFill>
                  <a:srgbClr val="F9F17F"/>
                </a:solidFill>
              </a:rPr>
              <a:t>MARE: Marine Activities, Resources &amp;  Education</a:t>
            </a:r>
            <a:endParaRPr lang="en-US" sz="2800" dirty="0">
              <a:solidFill>
                <a:srgbClr val="F9F17F"/>
              </a:solidFill>
            </a:endParaRPr>
          </a:p>
        </p:txBody>
      </p:sp>
      <p:pic>
        <p:nvPicPr>
          <p:cNvPr id="6" name="Picture 5" descr="oceanweek_barnegat_texassizepatchof trash2.JPG"/>
          <p:cNvPicPr>
            <a:picLocks noChangeAspect="1"/>
          </p:cNvPicPr>
          <p:nvPr/>
        </p:nvPicPr>
        <p:blipFill>
          <a:blip r:embed="rId3"/>
          <a:stretch>
            <a:fillRect/>
          </a:stretch>
        </p:blipFill>
        <p:spPr>
          <a:xfrm>
            <a:off x="4572000" y="4136934"/>
            <a:ext cx="3545840" cy="2659380"/>
          </a:xfrm>
          <a:prstGeom prst="rect">
            <a:avLst/>
          </a:prstGeom>
        </p:spPr>
      </p:pic>
      <p:pic>
        <p:nvPicPr>
          <p:cNvPr id="7" name="Picture 6" descr="raingauge_oxford.JPG"/>
          <p:cNvPicPr>
            <a:picLocks noChangeAspect="1"/>
          </p:cNvPicPr>
          <p:nvPr/>
        </p:nvPicPr>
        <p:blipFill>
          <a:blip r:embed="rId4"/>
          <a:stretch>
            <a:fillRect/>
          </a:stretch>
        </p:blipFill>
        <p:spPr>
          <a:xfrm>
            <a:off x="4718304" y="729153"/>
            <a:ext cx="2542032" cy="3389376"/>
          </a:xfrm>
          <a:prstGeom prst="rect">
            <a:avLst/>
          </a:prstGeom>
        </p:spPr>
      </p:pic>
      <p:pic>
        <p:nvPicPr>
          <p:cNvPr id="8" name="Picture 5" descr="MARE 2003 010"/>
          <p:cNvPicPr>
            <a:picLocks noChangeAspect="1" noChangeArrowheads="1"/>
          </p:cNvPicPr>
          <p:nvPr/>
        </p:nvPicPr>
        <p:blipFill>
          <a:blip r:embed="rId5"/>
          <a:srcRect/>
          <a:stretch>
            <a:fillRect/>
          </a:stretch>
        </p:blipFill>
        <p:spPr bwMode="auto">
          <a:xfrm>
            <a:off x="384448" y="4118529"/>
            <a:ext cx="3867912" cy="267778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5"/>
            <a:ext cx="8229600" cy="808038"/>
          </a:xfrm>
        </p:spPr>
        <p:txBody>
          <a:bodyPr>
            <a:normAutofit/>
          </a:bodyPr>
          <a:lstStyle/>
          <a:p>
            <a:r>
              <a:rPr lang="en-US" dirty="0" smtClean="0"/>
              <a:t>Professional Development/Webinars</a:t>
            </a:r>
            <a:endParaRPr lang="en-US" dirty="0"/>
          </a:p>
        </p:txBody>
      </p:sp>
      <p:pic>
        <p:nvPicPr>
          <p:cNvPr id="5" name="Picture 4"/>
          <p:cNvPicPr>
            <a:picLocks noChangeAspect="1"/>
          </p:cNvPicPr>
          <p:nvPr/>
        </p:nvPicPr>
        <p:blipFill>
          <a:blip r:embed="rId2"/>
          <a:stretch>
            <a:fillRect/>
          </a:stretch>
        </p:blipFill>
        <p:spPr>
          <a:xfrm>
            <a:off x="457200" y="2194559"/>
            <a:ext cx="3572960" cy="4626453"/>
          </a:xfrm>
          <a:prstGeom prst="rect">
            <a:avLst/>
          </a:prstGeom>
        </p:spPr>
      </p:pic>
      <p:pic>
        <p:nvPicPr>
          <p:cNvPr id="6" name="Picture 5"/>
          <p:cNvPicPr>
            <a:picLocks noChangeAspect="1"/>
          </p:cNvPicPr>
          <p:nvPr/>
        </p:nvPicPr>
        <p:blipFill>
          <a:blip r:embed="rId3"/>
          <a:stretch>
            <a:fillRect/>
          </a:stretch>
        </p:blipFill>
        <p:spPr>
          <a:xfrm>
            <a:off x="863080" y="965669"/>
            <a:ext cx="7452423" cy="1070702"/>
          </a:xfrm>
          <a:prstGeom prst="rect">
            <a:avLst/>
          </a:prstGeom>
        </p:spPr>
      </p:pic>
      <p:pic>
        <p:nvPicPr>
          <p:cNvPr id="8" name="Picture 7"/>
          <p:cNvPicPr>
            <a:picLocks noChangeAspect="1"/>
          </p:cNvPicPr>
          <p:nvPr/>
        </p:nvPicPr>
        <p:blipFill>
          <a:blip r:embed="rId4"/>
          <a:stretch>
            <a:fillRect/>
          </a:stretch>
        </p:blipFill>
        <p:spPr>
          <a:xfrm>
            <a:off x="4505983" y="3254853"/>
            <a:ext cx="4478004" cy="203325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0" y="304800"/>
            <a:ext cx="8970264" cy="808038"/>
          </a:xfrm>
        </p:spPr>
        <p:txBody>
          <a:bodyPr>
            <a:noAutofit/>
          </a:bodyPr>
          <a:lstStyle/>
          <a:p>
            <a:pPr algn="ctr"/>
            <a:r>
              <a:rPr lang="en-US" sz="3200" dirty="0" smtClean="0"/>
              <a:t>Develop an EPO product.</a:t>
            </a:r>
            <a:endParaRPr lang="en-US" sz="3200" dirty="0"/>
          </a:p>
        </p:txBody>
      </p:sp>
      <p:sp>
        <p:nvSpPr>
          <p:cNvPr id="17412" name="Rectangle 3"/>
          <p:cNvSpPr>
            <a:spLocks noGrp="1" noChangeArrowheads="1"/>
          </p:cNvSpPr>
          <p:nvPr>
            <p:ph type="body" sz="half" idx="1"/>
          </p:nvPr>
        </p:nvSpPr>
        <p:spPr>
          <a:xfrm>
            <a:off x="0" y="1166018"/>
            <a:ext cx="4297680" cy="4525963"/>
          </a:xfrm>
        </p:spPr>
        <p:txBody>
          <a:bodyPr/>
          <a:lstStyle/>
          <a:p>
            <a:pPr eaLnBrk="1" hangingPunct="1">
              <a:lnSpc>
                <a:spcPct val="80000"/>
              </a:lnSpc>
            </a:pPr>
            <a:r>
              <a:rPr lang="en-US" sz="2800" dirty="0"/>
              <a:t>Be a content expert on a curriculum-development team</a:t>
            </a:r>
            <a:r>
              <a:rPr lang="en-US" sz="2800" dirty="0" smtClean="0"/>
              <a:t>.</a:t>
            </a:r>
          </a:p>
          <a:p>
            <a:pPr eaLnBrk="1" hangingPunct="1">
              <a:lnSpc>
                <a:spcPct val="80000"/>
              </a:lnSpc>
              <a:buNone/>
            </a:pPr>
            <a:endParaRPr lang="en-US" sz="2800" dirty="0"/>
          </a:p>
          <a:p>
            <a:pPr eaLnBrk="1" hangingPunct="1">
              <a:lnSpc>
                <a:spcPct val="80000"/>
              </a:lnSpc>
            </a:pPr>
            <a:r>
              <a:rPr lang="en-US" sz="2800" dirty="0" smtClean="0"/>
              <a:t>Create </a:t>
            </a:r>
            <a:r>
              <a:rPr lang="en-US" sz="2800" dirty="0"/>
              <a:t>visualizations tailored for classroom or educational program use.</a:t>
            </a:r>
          </a:p>
          <a:p>
            <a:pPr eaLnBrk="1" hangingPunct="1">
              <a:lnSpc>
                <a:spcPct val="80000"/>
              </a:lnSpc>
            </a:pPr>
            <a:endParaRPr lang="en-US" sz="2800" dirty="0"/>
          </a:p>
        </p:txBody>
      </p:sp>
      <p:pic>
        <p:nvPicPr>
          <p:cNvPr id="17414" name="Picture 5"/>
          <p:cNvPicPr>
            <a:picLocks noChangeAspect="1" noChangeArrowheads="1"/>
          </p:cNvPicPr>
          <p:nvPr/>
        </p:nvPicPr>
        <p:blipFill>
          <a:blip r:embed="rId2"/>
          <a:srcRect l="5419" t="4559" r="4128" b="7509"/>
          <a:stretch>
            <a:fillRect/>
          </a:stretch>
        </p:blipFill>
        <p:spPr bwMode="auto">
          <a:xfrm>
            <a:off x="4231338" y="1112838"/>
            <a:ext cx="4925919" cy="3721608"/>
          </a:xfrm>
          <a:prstGeom prst="rect">
            <a:avLst/>
          </a:prstGeom>
          <a:noFill/>
          <a:ln w="9525">
            <a:noFill/>
            <a:miter lim="800000"/>
            <a:headEnd/>
            <a:tailEnd/>
          </a:ln>
        </p:spPr>
      </p:pic>
      <p:pic>
        <p:nvPicPr>
          <p:cNvPr id="17413" name="Picture 4" descr="n535317459_1791"/>
          <p:cNvPicPr>
            <a:picLocks noChangeAspect="1" noChangeArrowheads="1"/>
          </p:cNvPicPr>
          <p:nvPr/>
        </p:nvPicPr>
        <p:blipFill>
          <a:blip r:embed="rId3"/>
          <a:srcRect/>
          <a:stretch>
            <a:fillRect/>
          </a:stretch>
        </p:blipFill>
        <p:spPr bwMode="auto">
          <a:xfrm>
            <a:off x="2487168" y="4118768"/>
            <a:ext cx="2615184" cy="2537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1" y="173736"/>
            <a:ext cx="9144000" cy="838200"/>
          </a:xfrm>
        </p:spPr>
        <p:txBody>
          <a:bodyPr>
            <a:normAutofit/>
          </a:bodyPr>
          <a:lstStyle/>
          <a:p>
            <a:pPr algn="ctr" eaLnBrk="1" hangingPunct="1"/>
            <a:r>
              <a:rPr lang="en-US" sz="2800" dirty="0" smtClean="0"/>
              <a:t>Podcasts</a:t>
            </a:r>
            <a:endParaRPr lang="en-US" dirty="0"/>
          </a:p>
        </p:txBody>
      </p:sp>
      <p:pic>
        <p:nvPicPr>
          <p:cNvPr id="7172" name="Picture 5"/>
          <p:cNvPicPr>
            <a:picLocks noChangeAspect="1" noChangeArrowheads="1"/>
          </p:cNvPicPr>
          <p:nvPr/>
        </p:nvPicPr>
        <p:blipFill>
          <a:blip r:embed="rId3"/>
          <a:srcRect l="20473" t="16727" r="22047" b="7166"/>
          <a:stretch>
            <a:fillRect/>
          </a:stretch>
        </p:blipFill>
        <p:spPr bwMode="auto">
          <a:xfrm>
            <a:off x="1810512" y="911115"/>
            <a:ext cx="7333487" cy="5946885"/>
          </a:xfrm>
          <a:prstGeom prst="rect">
            <a:avLst/>
          </a:prstGeom>
          <a:noFill/>
          <a:ln w="9525">
            <a:noFill/>
            <a:miter lim="800000"/>
            <a:headEnd/>
            <a:tailEnd/>
          </a:ln>
        </p:spPr>
      </p:pic>
      <p:pic>
        <p:nvPicPr>
          <p:cNvPr id="7171" name="Picture 2" descr="OG_new_logo.jpg"/>
          <p:cNvPicPr>
            <a:picLocks noChangeAspect="1"/>
          </p:cNvPicPr>
          <p:nvPr/>
        </p:nvPicPr>
        <p:blipFill>
          <a:blip r:embed="rId4"/>
          <a:srcRect/>
          <a:stretch>
            <a:fillRect/>
          </a:stretch>
        </p:blipFill>
        <p:spPr bwMode="auto">
          <a:xfrm>
            <a:off x="0" y="3639439"/>
            <a:ext cx="3886200" cy="304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21269" y="0"/>
            <a:ext cx="5634267" cy="6857999"/>
          </a:xfrm>
          <a:prstGeom prst="rect">
            <a:avLst/>
          </a:prstGeom>
        </p:spPr>
      </p:pic>
      <p:sp>
        <p:nvSpPr>
          <p:cNvPr id="3" name="TextBox 2"/>
          <p:cNvSpPr txBox="1"/>
          <p:nvPr/>
        </p:nvSpPr>
        <p:spPr>
          <a:xfrm>
            <a:off x="28279" y="137160"/>
            <a:ext cx="2390398" cy="1200329"/>
          </a:xfrm>
          <a:prstGeom prst="rect">
            <a:avLst/>
          </a:prstGeom>
          <a:noFill/>
        </p:spPr>
        <p:txBody>
          <a:bodyPr wrap="none" rtlCol="0">
            <a:spAutoFit/>
          </a:bodyPr>
          <a:lstStyle/>
          <a:p>
            <a:r>
              <a:rPr lang="en-US" sz="3600" dirty="0" smtClean="0">
                <a:solidFill>
                  <a:srgbClr val="F9F17F"/>
                </a:solidFill>
              </a:rPr>
              <a:t>Website </a:t>
            </a:r>
          </a:p>
          <a:p>
            <a:r>
              <a:rPr lang="en-US" sz="3600" dirty="0" smtClean="0">
                <a:solidFill>
                  <a:srgbClr val="F9F17F"/>
                </a:solidFill>
              </a:rPr>
              <a:t>Resources</a:t>
            </a:r>
            <a:endParaRPr lang="en-US" sz="3600" dirty="0">
              <a:solidFill>
                <a:srgbClr val="F9F17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511"/>
            <a:ext cx="9144000" cy="1143000"/>
          </a:xfrm>
        </p:spPr>
        <p:txBody>
          <a:bodyPr>
            <a:noAutofit/>
          </a:bodyPr>
          <a:lstStyle/>
          <a:p>
            <a:pPr algn="ctr"/>
            <a:r>
              <a:rPr lang="en-US" sz="2800" b="1" dirty="0" smtClean="0"/>
              <a:t>BI Criterion</a:t>
            </a:r>
          </a:p>
        </p:txBody>
      </p:sp>
      <p:sp>
        <p:nvSpPr>
          <p:cNvPr id="3" name="Content Placeholder 2"/>
          <p:cNvSpPr>
            <a:spLocks noGrp="1"/>
          </p:cNvSpPr>
          <p:nvPr>
            <p:ph idx="1"/>
          </p:nvPr>
        </p:nvSpPr>
        <p:spPr>
          <a:xfrm>
            <a:off x="457200" y="1179576"/>
            <a:ext cx="6528816" cy="4762500"/>
          </a:xfrm>
        </p:spPr>
        <p:txBody>
          <a:bodyPr>
            <a:noAutofit/>
          </a:bodyPr>
          <a:lstStyle/>
          <a:p>
            <a:pPr>
              <a:buNone/>
            </a:pPr>
            <a:r>
              <a:rPr lang="en-US" sz="2400" dirty="0" smtClean="0"/>
              <a:t>• </a:t>
            </a:r>
            <a:r>
              <a:rPr lang="en-US" sz="2800" dirty="0" smtClean="0"/>
              <a:t>Advance discovery and understanding</a:t>
            </a:r>
          </a:p>
          <a:p>
            <a:pPr>
              <a:buNone/>
            </a:pPr>
            <a:endParaRPr lang="en-US" sz="2800" dirty="0" smtClean="0"/>
          </a:p>
          <a:p>
            <a:pPr>
              <a:buNone/>
            </a:pPr>
            <a:r>
              <a:rPr lang="en-US" sz="2800" dirty="0" smtClean="0"/>
              <a:t>• Broaden the participation of underrepresented groups</a:t>
            </a:r>
          </a:p>
          <a:p>
            <a:pPr>
              <a:buNone/>
            </a:pPr>
            <a:endParaRPr lang="en-US" sz="2800" dirty="0" smtClean="0"/>
          </a:p>
          <a:p>
            <a:pPr>
              <a:buNone/>
            </a:pPr>
            <a:r>
              <a:rPr lang="en-US" sz="2800" dirty="0" smtClean="0"/>
              <a:t>• Enhance the infrastructure for research and education</a:t>
            </a:r>
          </a:p>
          <a:p>
            <a:pPr>
              <a:buNone/>
            </a:pPr>
            <a:endParaRPr lang="en-US" sz="2800" b="1" dirty="0" smtClean="0"/>
          </a:p>
          <a:p>
            <a:pPr>
              <a:buNone/>
            </a:pPr>
            <a:r>
              <a:rPr lang="en-US" sz="2800" dirty="0" smtClean="0"/>
              <a:t>• Disseminated broadly</a:t>
            </a:r>
          </a:p>
          <a:p>
            <a:pPr>
              <a:buNone/>
            </a:pPr>
            <a:endParaRPr lang="en-US" sz="2800" dirty="0" smtClean="0"/>
          </a:p>
          <a:p>
            <a:pPr>
              <a:buNone/>
            </a:pPr>
            <a:r>
              <a:rPr lang="en-US" sz="2800" dirty="0" smtClean="0"/>
              <a:t>• Benefit society</a:t>
            </a:r>
            <a:endParaRPr lang="en-US" sz="2800" dirty="0"/>
          </a:p>
        </p:txBody>
      </p:sp>
      <p:pic>
        <p:nvPicPr>
          <p:cNvPr id="129026" name="Picture 2" descr="http://www.negotiationlawblog.com/uploads/image/iStock_000007030704XSmall.jpg"/>
          <p:cNvPicPr>
            <a:picLocks noChangeAspect="1" noChangeArrowheads="1"/>
          </p:cNvPicPr>
          <p:nvPr/>
        </p:nvPicPr>
        <p:blipFill>
          <a:blip r:embed="rId3"/>
          <a:srcRect r="52794"/>
          <a:stretch>
            <a:fillRect/>
          </a:stretch>
        </p:blipFill>
        <p:spPr bwMode="auto">
          <a:xfrm>
            <a:off x="6986016" y="475488"/>
            <a:ext cx="1901952" cy="267337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3" name="Group 12"/>
          <p:cNvGrpSpPr/>
          <p:nvPr/>
        </p:nvGrpSpPr>
        <p:grpSpPr>
          <a:xfrm>
            <a:off x="192024" y="933183"/>
            <a:ext cx="8503919" cy="5833872"/>
            <a:chOff x="147953" y="197009"/>
            <a:chExt cx="8885077" cy="6414411"/>
          </a:xfrm>
        </p:grpSpPr>
        <p:sp>
          <p:nvSpPr>
            <p:cNvPr id="9" name="Rectangle 8"/>
            <p:cNvSpPr/>
            <p:nvPr/>
          </p:nvSpPr>
          <p:spPr>
            <a:xfrm>
              <a:off x="147953" y="197009"/>
              <a:ext cx="8885077" cy="6414411"/>
            </a:xfrm>
            <a:prstGeom prst="rect">
              <a:avLst/>
            </a:prstGeom>
            <a:solidFill>
              <a:srgbClr val="FFFFFF"/>
            </a:solid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30" name="Rectangle 6"/>
            <p:cNvSpPr>
              <a:spLocks noChangeArrowheads="1"/>
            </p:cNvSpPr>
            <p:nvPr/>
          </p:nvSpPr>
          <p:spPr bwMode="auto">
            <a:xfrm>
              <a:off x="3775052" y="211800"/>
              <a:ext cx="684787" cy="6373534"/>
            </a:xfrm>
            <a:prstGeom prst="rect">
              <a:avLst/>
            </a:prstGeom>
            <a:gradFill rotWithShape="0">
              <a:gsLst>
                <a:gs pos="0">
                  <a:schemeClr val="bg1"/>
                </a:gs>
                <a:gs pos="100000">
                  <a:srgbClr val="CFCFCF"/>
                </a:gs>
              </a:gsLst>
              <a:lin ang="0" scaled="1"/>
            </a:gradFill>
            <a:ln w="9525">
              <a:noFill/>
              <a:miter lim="800000"/>
              <a:headEnd/>
              <a:tailEnd/>
            </a:ln>
          </p:spPr>
          <p:txBody>
            <a:bodyPr wrap="none" anchor="ctr">
              <a:prstTxWarp prst="textNoShape">
                <a:avLst/>
              </a:prstTxWarp>
            </a:bodyPr>
            <a:lstStyle/>
            <a:p>
              <a:endParaRPr lang="en-US"/>
            </a:p>
          </p:txBody>
        </p:sp>
      </p:grpSp>
      <p:pic>
        <p:nvPicPr>
          <p:cNvPr id="15" name="Picture 14"/>
          <p:cNvPicPr>
            <a:picLocks noChangeAspect="1"/>
          </p:cNvPicPr>
          <p:nvPr/>
        </p:nvPicPr>
        <p:blipFill>
          <a:blip r:embed="rId3"/>
          <a:stretch>
            <a:fillRect/>
          </a:stretch>
        </p:blipFill>
        <p:spPr>
          <a:xfrm>
            <a:off x="4318935" y="1143000"/>
            <a:ext cx="4377007" cy="5397584"/>
          </a:xfrm>
          <a:prstGeom prst="rect">
            <a:avLst/>
          </a:prstGeom>
        </p:spPr>
      </p:pic>
      <p:sp>
        <p:nvSpPr>
          <p:cNvPr id="16" name="TextBox 15"/>
          <p:cNvSpPr txBox="1"/>
          <p:nvPr/>
        </p:nvSpPr>
        <p:spPr>
          <a:xfrm>
            <a:off x="1019577" y="1997839"/>
            <a:ext cx="2665455" cy="2862322"/>
          </a:xfrm>
          <a:prstGeom prst="rect">
            <a:avLst/>
          </a:prstGeom>
          <a:noFill/>
        </p:spPr>
        <p:txBody>
          <a:bodyPr wrap="square" rtlCol="0">
            <a:spAutoFit/>
          </a:bodyPr>
          <a:lstStyle/>
          <a:p>
            <a:pPr algn="ctr"/>
            <a:r>
              <a:rPr lang="en-US" sz="3600" dirty="0" smtClean="0"/>
              <a:t>Get published in a </a:t>
            </a:r>
            <a:r>
              <a:rPr lang="en-US" sz="3600" u="sng" dirty="0" smtClean="0"/>
              <a:t>different </a:t>
            </a:r>
            <a:r>
              <a:rPr lang="en-US" sz="3600" dirty="0" smtClean="0"/>
              <a:t>type of journal</a:t>
            </a:r>
            <a:endParaRPr lang="en-US" sz="3600" dirty="0"/>
          </a:p>
        </p:txBody>
      </p:sp>
      <p:sp>
        <p:nvSpPr>
          <p:cNvPr id="17" name="Title 1"/>
          <p:cNvSpPr>
            <a:spLocks noGrp="1"/>
          </p:cNvSpPr>
          <p:nvPr>
            <p:ph type="title"/>
          </p:nvPr>
        </p:nvSpPr>
        <p:spPr>
          <a:xfrm>
            <a:off x="-28916" y="0"/>
            <a:ext cx="8229600" cy="1143000"/>
          </a:xfrm>
        </p:spPr>
        <p:txBody>
          <a:bodyPr/>
          <a:lstStyle/>
          <a:p>
            <a:r>
              <a:rPr lang="en-US" dirty="0" smtClean="0"/>
              <a:t>Journals and Popular Media</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Content Placeholder 9"/>
          <p:cNvSpPr>
            <a:spLocks noGrp="1"/>
          </p:cNvSpPr>
          <p:nvPr>
            <p:ph idx="1"/>
          </p:nvPr>
        </p:nvSpPr>
        <p:spPr/>
        <p:txBody>
          <a:bodyPr/>
          <a:lstStyle/>
          <a:p>
            <a:endParaRPr lang="en-US"/>
          </a:p>
        </p:txBody>
      </p:sp>
      <p:pic>
        <p:nvPicPr>
          <p:cNvPr id="11" name="Picture 13" descr="Picture 3"/>
          <p:cNvPicPr>
            <a:picLocks noChangeAspect="1" noChangeArrowheads="1"/>
          </p:cNvPicPr>
          <p:nvPr/>
        </p:nvPicPr>
        <p:blipFill>
          <a:blip r:embed="rId3"/>
          <a:srcRect/>
          <a:stretch>
            <a:fillRect/>
          </a:stretch>
        </p:blipFill>
        <p:spPr bwMode="auto">
          <a:xfrm>
            <a:off x="0" y="0"/>
            <a:ext cx="9144000" cy="637222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NSTA Fig1 Unit Plan.png"/>
          <p:cNvPicPr>
            <a:picLocks noChangeAspect="1"/>
          </p:cNvPicPr>
          <p:nvPr/>
        </p:nvPicPr>
        <p:blipFill>
          <a:blip r:embed="rId2"/>
          <a:stretch>
            <a:fillRect/>
          </a:stretch>
        </p:blipFill>
        <p:spPr>
          <a:xfrm>
            <a:off x="1109471" y="40693"/>
            <a:ext cx="6904988" cy="675311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7331" name="Picture 3" descr="Picture 5"/>
          <p:cNvPicPr>
            <a:picLocks noChangeAspect="1" noChangeArrowheads="1"/>
          </p:cNvPicPr>
          <p:nvPr/>
        </p:nvPicPr>
        <p:blipFill>
          <a:blip r:embed="rId3"/>
          <a:srcRect/>
          <a:stretch>
            <a:fillRect/>
          </a:stretch>
        </p:blipFill>
        <p:spPr bwMode="auto">
          <a:xfrm>
            <a:off x="87727" y="186593"/>
            <a:ext cx="8955947" cy="6280877"/>
          </a:xfrm>
          <a:prstGeom prst="rect">
            <a:avLst/>
          </a:prstGeom>
          <a:noFill/>
          <a:effectLst>
            <a:outerShdw blurRad="63500" dist="38099" dir="2700000" algn="ctr" rotWithShape="0">
              <a:srgbClr val="000000">
                <a:alpha val="74998"/>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
            <a:ext cx="8229600" cy="682827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21685" y="1403983"/>
            <a:ext cx="2141713" cy="1965039"/>
          </a:xfrm>
          <a:prstGeom prst="rect">
            <a:avLst/>
          </a:prstGeom>
        </p:spPr>
      </p:pic>
      <p:pic>
        <p:nvPicPr>
          <p:cNvPr id="12" name="Picture 11"/>
          <p:cNvPicPr>
            <a:picLocks noChangeAspect="1"/>
          </p:cNvPicPr>
          <p:nvPr/>
        </p:nvPicPr>
        <p:blipFill>
          <a:blip r:embed="rId3"/>
          <a:stretch>
            <a:fillRect/>
          </a:stretch>
        </p:blipFill>
        <p:spPr>
          <a:xfrm>
            <a:off x="3190101" y="4035603"/>
            <a:ext cx="2102154" cy="1649231"/>
          </a:xfrm>
          <a:prstGeom prst="rect">
            <a:avLst/>
          </a:prstGeom>
        </p:spPr>
      </p:pic>
      <p:pic>
        <p:nvPicPr>
          <p:cNvPr id="13" name="Picture 12"/>
          <p:cNvPicPr>
            <a:picLocks noChangeAspect="1"/>
          </p:cNvPicPr>
          <p:nvPr/>
        </p:nvPicPr>
        <p:blipFill>
          <a:blip r:embed="rId4"/>
          <a:stretch>
            <a:fillRect/>
          </a:stretch>
        </p:blipFill>
        <p:spPr>
          <a:xfrm>
            <a:off x="5704338" y="3369023"/>
            <a:ext cx="3162300" cy="952500"/>
          </a:xfrm>
          <a:prstGeom prst="rect">
            <a:avLst/>
          </a:prstGeom>
        </p:spPr>
      </p:pic>
      <p:pic>
        <p:nvPicPr>
          <p:cNvPr id="14" name="Picture 13"/>
          <p:cNvPicPr>
            <a:picLocks noChangeAspect="1"/>
          </p:cNvPicPr>
          <p:nvPr/>
        </p:nvPicPr>
        <p:blipFill>
          <a:blip r:embed="rId5"/>
          <a:stretch>
            <a:fillRect/>
          </a:stretch>
        </p:blipFill>
        <p:spPr>
          <a:xfrm>
            <a:off x="5564237" y="1403984"/>
            <a:ext cx="3077948" cy="1506156"/>
          </a:xfrm>
          <a:prstGeom prst="rect">
            <a:avLst/>
          </a:prstGeom>
        </p:spPr>
      </p:pic>
      <p:pic>
        <p:nvPicPr>
          <p:cNvPr id="15" name="Picture 14"/>
          <p:cNvPicPr>
            <a:picLocks noChangeAspect="1"/>
          </p:cNvPicPr>
          <p:nvPr/>
        </p:nvPicPr>
        <p:blipFill>
          <a:blip r:embed="rId6"/>
          <a:stretch>
            <a:fillRect/>
          </a:stretch>
        </p:blipFill>
        <p:spPr>
          <a:xfrm>
            <a:off x="3690527" y="1403984"/>
            <a:ext cx="1188532" cy="1965039"/>
          </a:xfrm>
          <a:prstGeom prst="rect">
            <a:avLst/>
          </a:prstGeom>
        </p:spPr>
      </p:pic>
      <p:pic>
        <p:nvPicPr>
          <p:cNvPr id="16" name="Picture 15"/>
          <p:cNvPicPr>
            <a:picLocks noChangeAspect="1"/>
          </p:cNvPicPr>
          <p:nvPr/>
        </p:nvPicPr>
        <p:blipFill>
          <a:blip r:embed="rId7"/>
          <a:stretch>
            <a:fillRect/>
          </a:stretch>
        </p:blipFill>
        <p:spPr>
          <a:xfrm>
            <a:off x="825820" y="4255548"/>
            <a:ext cx="1371600" cy="1181100"/>
          </a:xfrm>
          <a:prstGeom prst="rect">
            <a:avLst/>
          </a:prstGeom>
        </p:spPr>
      </p:pic>
      <p:pic>
        <p:nvPicPr>
          <p:cNvPr id="17" name="Picture 16"/>
          <p:cNvPicPr>
            <a:picLocks noChangeAspect="1"/>
          </p:cNvPicPr>
          <p:nvPr/>
        </p:nvPicPr>
        <p:blipFill>
          <a:blip r:embed="rId8"/>
          <a:stretch>
            <a:fillRect/>
          </a:stretch>
        </p:blipFill>
        <p:spPr>
          <a:xfrm>
            <a:off x="6145796" y="4562160"/>
            <a:ext cx="1757640" cy="2011757"/>
          </a:xfrm>
          <a:prstGeom prst="rect">
            <a:avLst/>
          </a:prstGeom>
        </p:spPr>
      </p:pic>
      <p:sp>
        <p:nvSpPr>
          <p:cNvPr id="18" name="Title 17"/>
          <p:cNvSpPr>
            <a:spLocks noGrp="1"/>
          </p:cNvSpPr>
          <p:nvPr>
            <p:ph type="title"/>
          </p:nvPr>
        </p:nvSpPr>
        <p:spPr>
          <a:xfrm>
            <a:off x="233568" y="304800"/>
            <a:ext cx="8686800" cy="808038"/>
          </a:xfrm>
        </p:spPr>
        <p:txBody>
          <a:bodyPr/>
          <a:lstStyle/>
          <a:p>
            <a:pPr algn="ctr"/>
            <a:r>
              <a:rPr lang="en-US" dirty="0" smtClean="0"/>
              <a:t>We have friends who can also help: COSEE NOW (Networked Ocean World)</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620962"/>
            <a:ext cx="8229600" cy="808038"/>
          </a:xfrm>
        </p:spPr>
        <p:txBody>
          <a:bodyPr/>
          <a:lstStyle/>
          <a:p>
            <a:r>
              <a:rPr lang="en-US" sz="4800" dirty="0" smtClean="0"/>
              <a:t>Questions?</a:t>
            </a:r>
            <a:endParaRPr lang="en-US" sz="4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05456" y="2620962"/>
            <a:ext cx="8229600" cy="808038"/>
          </a:xfrm>
        </p:spPr>
        <p:txBody>
          <a:bodyPr/>
          <a:lstStyle/>
          <a:p>
            <a:r>
              <a:rPr lang="en-US" sz="4400" dirty="0" smtClean="0"/>
              <a:t>Thank you!</a:t>
            </a:r>
            <a:endParaRPr lang="en-US" sz="4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Why did NSF institute the broader impacts</a:t>
            </a:r>
            <a:br>
              <a:rPr lang="en-US" b="1" dirty="0" smtClean="0"/>
            </a:br>
            <a:r>
              <a:rPr lang="en-US" b="1" dirty="0" smtClean="0"/>
              <a:t>merit review requirement?</a:t>
            </a:r>
            <a:endParaRPr lang="en-US" dirty="0"/>
          </a:p>
        </p:txBody>
      </p:sp>
      <p:sp>
        <p:nvSpPr>
          <p:cNvPr id="4" name="TextBox 3"/>
          <p:cNvSpPr txBox="1"/>
          <p:nvPr/>
        </p:nvSpPr>
        <p:spPr>
          <a:xfrm>
            <a:off x="2354969" y="6349429"/>
            <a:ext cx="6763390" cy="369332"/>
          </a:xfrm>
          <a:prstGeom prst="rect">
            <a:avLst/>
          </a:prstGeom>
          <a:noFill/>
        </p:spPr>
        <p:txBody>
          <a:bodyPr wrap="none" rtlCol="0">
            <a:spAutoFit/>
          </a:bodyPr>
          <a:lstStyle/>
          <a:p>
            <a:r>
              <a:rPr lang="en-US" dirty="0" smtClean="0">
                <a:solidFill>
                  <a:srgbClr val="FFFFFF"/>
                </a:solidFill>
              </a:rPr>
              <a:t>The Broader Impacts ‘Cosmo Quiz’ by </a:t>
            </a:r>
            <a:r>
              <a:rPr lang="en-US" dirty="0" err="1" smtClean="0">
                <a:solidFill>
                  <a:srgbClr val="FFFFFF"/>
                </a:solidFill>
              </a:rPr>
              <a:t>Diandra</a:t>
            </a:r>
            <a:r>
              <a:rPr lang="en-US" dirty="0" smtClean="0">
                <a:solidFill>
                  <a:srgbClr val="FFFFFF"/>
                </a:solidFill>
              </a:rPr>
              <a:t> L. Leslie-</a:t>
            </a:r>
            <a:r>
              <a:rPr lang="en-US" dirty="0" err="1" smtClean="0">
                <a:solidFill>
                  <a:srgbClr val="FFFFFF"/>
                </a:solidFill>
              </a:rPr>
              <a:t>Pelecky</a:t>
            </a:r>
            <a:endParaRPr lang="en-US" dirty="0">
              <a:solidFill>
                <a:srgbClr val="FFFFFF"/>
              </a:solidFill>
            </a:endParaRPr>
          </a:p>
        </p:txBody>
      </p:sp>
      <p:sp>
        <p:nvSpPr>
          <p:cNvPr id="5" name="TextBox 4"/>
          <p:cNvSpPr txBox="1"/>
          <p:nvPr/>
        </p:nvSpPr>
        <p:spPr>
          <a:xfrm>
            <a:off x="457200" y="2145244"/>
            <a:ext cx="8403217" cy="3785652"/>
          </a:xfrm>
          <a:prstGeom prst="rect">
            <a:avLst/>
          </a:prstGeom>
          <a:noFill/>
        </p:spPr>
        <p:txBody>
          <a:bodyPr wrap="square" rtlCol="0">
            <a:spAutoFit/>
          </a:bodyPr>
          <a:lstStyle/>
          <a:p>
            <a:r>
              <a:rPr lang="en-US" sz="2400" dirty="0" smtClean="0">
                <a:solidFill>
                  <a:srgbClr val="FFFFFF"/>
                </a:solidFill>
              </a:rPr>
              <a:t>a) To make researchers’ lives more difficult.</a:t>
            </a:r>
          </a:p>
          <a:p>
            <a:r>
              <a:rPr lang="en-US" sz="2400" dirty="0" err="1" smtClean="0">
                <a:solidFill>
                  <a:srgbClr val="FFFFFF"/>
                </a:solidFill>
              </a:rPr>
              <a:t>b</a:t>
            </a:r>
            <a:r>
              <a:rPr lang="en-US" sz="2400" dirty="0" smtClean="0">
                <a:solidFill>
                  <a:srgbClr val="FFFFFF"/>
                </a:solidFill>
              </a:rPr>
              <a:t>) To help the NSF justify to Congress how their money is</a:t>
            </a:r>
          </a:p>
          <a:p>
            <a:r>
              <a:rPr lang="en-US" sz="2400" dirty="0" smtClean="0">
                <a:solidFill>
                  <a:srgbClr val="FFFFFF"/>
                </a:solidFill>
              </a:rPr>
              <a:t>used.</a:t>
            </a:r>
          </a:p>
          <a:p>
            <a:r>
              <a:rPr lang="en-US" sz="2400" dirty="0" err="1" smtClean="0">
                <a:solidFill>
                  <a:srgbClr val="FFFFFF"/>
                </a:solidFill>
              </a:rPr>
              <a:t>c</a:t>
            </a:r>
            <a:r>
              <a:rPr lang="en-US" sz="2400" dirty="0" smtClean="0">
                <a:solidFill>
                  <a:srgbClr val="FFFFFF"/>
                </a:solidFill>
              </a:rPr>
              <a:t>) To make researchers aware that they have responsibilities</a:t>
            </a:r>
          </a:p>
          <a:p>
            <a:r>
              <a:rPr lang="en-US" sz="2400" dirty="0" smtClean="0">
                <a:solidFill>
                  <a:srgbClr val="FFFFFF"/>
                </a:solidFill>
              </a:rPr>
              <a:t>beyond producing Science and Nature papers.</a:t>
            </a:r>
          </a:p>
          <a:p>
            <a:r>
              <a:rPr lang="en-US" sz="2400" dirty="0" err="1" smtClean="0">
                <a:solidFill>
                  <a:srgbClr val="FFFFFF"/>
                </a:solidFill>
              </a:rPr>
              <a:t>d</a:t>
            </a:r>
            <a:r>
              <a:rPr lang="en-US" sz="2400" dirty="0" smtClean="0">
                <a:solidFill>
                  <a:srgbClr val="FFFFFF"/>
                </a:solidFill>
              </a:rPr>
              <a:t>) To provide a fast, easy, check-off list that will streamline</a:t>
            </a:r>
          </a:p>
          <a:p>
            <a:r>
              <a:rPr lang="en-US" sz="2400" dirty="0" smtClean="0">
                <a:solidFill>
                  <a:srgbClr val="FFFFFF"/>
                </a:solidFill>
              </a:rPr>
              <a:t>proposal review.</a:t>
            </a:r>
          </a:p>
          <a:p>
            <a:r>
              <a:rPr lang="en-US" sz="2400" dirty="0" err="1" smtClean="0">
                <a:solidFill>
                  <a:srgbClr val="FFFFFF"/>
                </a:solidFill>
              </a:rPr>
              <a:t>e</a:t>
            </a:r>
            <a:r>
              <a:rPr lang="en-US" sz="2400" dirty="0" smtClean="0">
                <a:solidFill>
                  <a:srgbClr val="FFFFFF"/>
                </a:solidFill>
              </a:rPr>
              <a:t>) Broader Impacts are important to the overall survival of</a:t>
            </a:r>
          </a:p>
          <a:p>
            <a:r>
              <a:rPr lang="en-US" sz="2400" dirty="0" smtClean="0">
                <a:solidFill>
                  <a:srgbClr val="FFFFFF"/>
                </a:solidFill>
              </a:rPr>
              <a:t>the research enterprise</a:t>
            </a:r>
          </a:p>
          <a:p>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895729" y="192024"/>
            <a:ext cx="8229600" cy="808038"/>
          </a:xfrm>
        </p:spPr>
        <p:txBody>
          <a:bodyPr/>
          <a:lstStyle/>
          <a:p>
            <a:r>
              <a:rPr lang="en-US" dirty="0"/>
              <a:t>What is Evaluation?</a:t>
            </a:r>
          </a:p>
        </p:txBody>
      </p:sp>
      <p:pic>
        <p:nvPicPr>
          <p:cNvPr id="4100" name="Picture 4" descr="SantaJobEvaluation"/>
          <p:cNvPicPr>
            <a:picLocks noChangeAspect="1" noChangeArrowheads="1"/>
          </p:cNvPicPr>
          <p:nvPr/>
        </p:nvPicPr>
        <p:blipFill>
          <a:blip r:embed="rId3"/>
          <a:srcRect/>
          <a:stretch>
            <a:fillRect/>
          </a:stretch>
        </p:blipFill>
        <p:spPr bwMode="auto">
          <a:xfrm>
            <a:off x="1895729" y="1112838"/>
            <a:ext cx="4627309" cy="5470282"/>
          </a:xfrm>
          <a:prstGeom prst="rect">
            <a:avLst/>
          </a:prstGeom>
          <a:noFill/>
        </p:spPr>
      </p:pic>
      <p:sp>
        <p:nvSpPr>
          <p:cNvPr id="4102" name="Rectangle 6"/>
          <p:cNvSpPr>
            <a:spLocks noChangeArrowheads="1"/>
          </p:cNvSpPr>
          <p:nvPr/>
        </p:nvSpPr>
        <p:spPr bwMode="auto">
          <a:xfrm>
            <a:off x="2619375" y="6400800"/>
            <a:ext cx="3903663" cy="396875"/>
          </a:xfrm>
          <a:prstGeom prst="rect">
            <a:avLst/>
          </a:prstGeom>
          <a:noFill/>
          <a:ln w="9525">
            <a:noFill/>
            <a:miter lim="800000"/>
            <a:headEnd/>
            <a:tailEnd/>
          </a:ln>
        </p:spPr>
        <p:txBody>
          <a:bodyPr wrap="none">
            <a:prstTxWarp prst="textNoShape">
              <a:avLst/>
            </a:prstTxWarp>
            <a:spAutoFit/>
          </a:bodyPr>
          <a:lstStyle/>
          <a:p>
            <a:pPr algn="ctr"/>
            <a:r>
              <a:rPr lang="en-US" sz="1000"/>
              <a:t>Copyright joe-ks</a:t>
            </a:r>
          </a:p>
          <a:p>
            <a:pPr algn="ctr"/>
            <a:r>
              <a:rPr lang="en-US" sz="1000"/>
              <a:t>http://www.joe-ks.com/archives_dec2003/SantaJobEvaluation.htm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Education &amp; Public Outreach  are not the </a:t>
            </a:r>
            <a:r>
              <a:rPr lang="en-US" u="sng" dirty="0" smtClean="0"/>
              <a:t>only</a:t>
            </a:r>
            <a:r>
              <a:rPr lang="en-US" dirty="0" smtClean="0"/>
              <a:t> options for Criterion II: </a:t>
            </a:r>
            <a:endParaRPr lang="en-US" dirty="0"/>
          </a:p>
        </p:txBody>
      </p:sp>
      <p:sp>
        <p:nvSpPr>
          <p:cNvPr id="3" name="Content Placeholder 2"/>
          <p:cNvSpPr>
            <a:spLocks noGrp="1"/>
          </p:cNvSpPr>
          <p:nvPr>
            <p:ph idx="1"/>
          </p:nvPr>
        </p:nvSpPr>
        <p:spPr>
          <a:xfrm>
            <a:off x="118872" y="1728216"/>
            <a:ext cx="4590288" cy="4525963"/>
          </a:xfrm>
        </p:spPr>
        <p:txBody>
          <a:bodyPr>
            <a:normAutofit/>
          </a:bodyPr>
          <a:lstStyle/>
          <a:p>
            <a:r>
              <a:rPr lang="en-US" sz="2800" dirty="0" smtClean="0"/>
              <a:t>technology transfer</a:t>
            </a:r>
          </a:p>
          <a:p>
            <a:r>
              <a:rPr lang="en-US" sz="2800" dirty="0" smtClean="0"/>
              <a:t>science policy</a:t>
            </a:r>
          </a:p>
          <a:p>
            <a:r>
              <a:rPr lang="en-US" sz="2800" dirty="0" smtClean="0"/>
              <a:t>developing instrumentation that will benefit your research community</a:t>
            </a:r>
          </a:p>
          <a:p>
            <a:r>
              <a:rPr lang="en-US" sz="2800" dirty="0" smtClean="0"/>
              <a:t>broadening participation in STEM fields</a:t>
            </a:r>
          </a:p>
          <a:p>
            <a:r>
              <a:rPr lang="en-US" sz="2800" dirty="0" smtClean="0"/>
              <a:t>establishing user facilities</a:t>
            </a:r>
          </a:p>
        </p:txBody>
      </p:sp>
      <p:pic>
        <p:nvPicPr>
          <p:cNvPr id="7" name="Picture 6" descr="rutgerscience_fishactivity.jpg"/>
          <p:cNvPicPr>
            <a:picLocks noChangeAspect="1"/>
          </p:cNvPicPr>
          <p:nvPr/>
        </p:nvPicPr>
        <p:blipFill>
          <a:blip r:embed="rId3"/>
          <a:stretch>
            <a:fillRect/>
          </a:stretch>
        </p:blipFill>
        <p:spPr>
          <a:xfrm>
            <a:off x="4709160" y="1956816"/>
            <a:ext cx="4291584" cy="321868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4364" y="-250926"/>
            <a:ext cx="8229600" cy="1143000"/>
          </a:xfrm>
        </p:spPr>
        <p:txBody>
          <a:bodyPr>
            <a:normAutofit/>
          </a:bodyPr>
          <a:lstStyle/>
          <a:p>
            <a:r>
              <a:rPr lang="en-US" dirty="0" smtClean="0"/>
              <a:t>The Importance of Broader Impacts  </a:t>
            </a:r>
            <a:endParaRPr lang="en-US" dirty="0"/>
          </a:p>
        </p:txBody>
      </p:sp>
      <p:sp>
        <p:nvSpPr>
          <p:cNvPr id="3" name="Content Placeholder 2"/>
          <p:cNvSpPr>
            <a:spLocks noGrp="1"/>
          </p:cNvSpPr>
          <p:nvPr>
            <p:ph idx="1"/>
          </p:nvPr>
        </p:nvSpPr>
        <p:spPr>
          <a:xfrm>
            <a:off x="122449" y="892074"/>
            <a:ext cx="5363951" cy="1624451"/>
          </a:xfrm>
        </p:spPr>
        <p:txBody>
          <a:bodyPr>
            <a:noAutofit/>
          </a:bodyPr>
          <a:lstStyle/>
          <a:p>
            <a:pPr>
              <a:spcAft>
                <a:spcPts val="3600"/>
              </a:spcAft>
              <a:buNone/>
            </a:pPr>
            <a:r>
              <a:rPr lang="en-US" sz="2800" b="1" dirty="0" smtClean="0"/>
              <a:t>The 30,000 foot view:</a:t>
            </a:r>
          </a:p>
          <a:p>
            <a:pPr>
              <a:spcAft>
                <a:spcPts val="3600"/>
              </a:spcAft>
            </a:pPr>
            <a:r>
              <a:rPr lang="en-US" sz="2700" dirty="0" smtClean="0"/>
              <a:t>Improve public decision making</a:t>
            </a:r>
          </a:p>
          <a:p>
            <a:pPr>
              <a:spcAft>
                <a:spcPts val="3600"/>
              </a:spcAft>
            </a:pPr>
            <a:r>
              <a:rPr lang="en-US" sz="2700" dirty="0" smtClean="0"/>
              <a:t>Enhance the capability of future generations to develop and use new scientific information and technology</a:t>
            </a:r>
          </a:p>
          <a:p>
            <a:pPr>
              <a:spcAft>
                <a:spcPts val="3600"/>
              </a:spcAft>
            </a:pPr>
            <a:r>
              <a:rPr lang="en-US" sz="2700" dirty="0" smtClean="0"/>
              <a:t>Addressing future workforce issues, including recruiting &amp; retaining higher level graduate students</a:t>
            </a:r>
          </a:p>
          <a:p>
            <a:pPr>
              <a:spcAft>
                <a:spcPts val="3600"/>
              </a:spcAft>
            </a:pPr>
            <a:endParaRPr lang="en-US" sz="2800" dirty="0" smtClean="0"/>
          </a:p>
        </p:txBody>
      </p:sp>
      <p:pic>
        <p:nvPicPr>
          <p:cNvPr id="4" name="Picture 3"/>
          <p:cNvPicPr>
            <a:picLocks noChangeAspect="1"/>
          </p:cNvPicPr>
          <p:nvPr/>
        </p:nvPicPr>
        <p:blipFill>
          <a:blip r:embed="rId3"/>
          <a:stretch>
            <a:fillRect/>
          </a:stretch>
        </p:blipFill>
        <p:spPr>
          <a:xfrm>
            <a:off x="5695912" y="718338"/>
            <a:ext cx="2678868" cy="3211884"/>
          </a:xfrm>
          <a:prstGeom prst="rect">
            <a:avLst/>
          </a:prstGeom>
          <a:ln w="28575">
            <a:solidFill>
              <a:srgbClr val="FF0000"/>
            </a:solidFill>
          </a:ln>
        </p:spPr>
      </p:pic>
      <p:sp>
        <p:nvSpPr>
          <p:cNvPr id="5" name="Content Placeholder 2"/>
          <p:cNvSpPr txBox="1">
            <a:spLocks/>
          </p:cNvSpPr>
          <p:nvPr/>
        </p:nvSpPr>
        <p:spPr bwMode="auto">
          <a:xfrm>
            <a:off x="3918710" y="4562856"/>
            <a:ext cx="5139417" cy="2122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p:txBody>
      </p:sp>
      <p:pic>
        <p:nvPicPr>
          <p:cNvPr id="7" name="Picture 5" descr="IMG_0195"/>
          <p:cNvPicPr>
            <a:picLocks noChangeAspect="1" noChangeArrowheads="1"/>
          </p:cNvPicPr>
          <p:nvPr/>
        </p:nvPicPr>
        <p:blipFill>
          <a:blip r:embed="rId4"/>
          <a:srcRect/>
          <a:stretch>
            <a:fillRect/>
          </a:stretch>
        </p:blipFill>
        <p:spPr bwMode="auto">
          <a:xfrm>
            <a:off x="5465551" y="4114800"/>
            <a:ext cx="3592576" cy="2020824"/>
          </a:xfrm>
          <a:prstGeom prst="rect">
            <a:avLst/>
          </a:prstGeom>
          <a:noFill/>
          <a:ln w="25400">
            <a:solidFill>
              <a:srgbClr val="FF6600"/>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4364" y="-294723"/>
            <a:ext cx="8229600" cy="1143000"/>
          </a:xfrm>
        </p:spPr>
        <p:txBody>
          <a:bodyPr>
            <a:normAutofit/>
          </a:bodyPr>
          <a:lstStyle/>
          <a:p>
            <a:r>
              <a:rPr lang="en-US" dirty="0" smtClean="0"/>
              <a:t>The Importance of Broader Impacts  </a:t>
            </a:r>
            <a:endParaRPr lang="en-US" dirty="0"/>
          </a:p>
        </p:txBody>
      </p:sp>
      <p:sp>
        <p:nvSpPr>
          <p:cNvPr id="3" name="Content Placeholder 2"/>
          <p:cNvSpPr>
            <a:spLocks noGrp="1"/>
          </p:cNvSpPr>
          <p:nvPr>
            <p:ph idx="1"/>
          </p:nvPr>
        </p:nvSpPr>
        <p:spPr>
          <a:xfrm>
            <a:off x="136671" y="1295400"/>
            <a:ext cx="4828521" cy="1624451"/>
          </a:xfrm>
        </p:spPr>
        <p:txBody>
          <a:bodyPr>
            <a:noAutofit/>
          </a:bodyPr>
          <a:lstStyle/>
          <a:p>
            <a:pPr>
              <a:buNone/>
            </a:pPr>
            <a:endParaRPr lang="en-US" sz="2800" dirty="0" smtClean="0"/>
          </a:p>
          <a:p>
            <a:pPr>
              <a:spcAft>
                <a:spcPts val="3600"/>
              </a:spcAft>
              <a:buNone/>
            </a:pPr>
            <a:endParaRPr lang="en-US" sz="2800" dirty="0" smtClean="0"/>
          </a:p>
        </p:txBody>
      </p:sp>
      <p:sp>
        <p:nvSpPr>
          <p:cNvPr id="5" name="Content Placeholder 2"/>
          <p:cNvSpPr txBox="1">
            <a:spLocks/>
          </p:cNvSpPr>
          <p:nvPr/>
        </p:nvSpPr>
        <p:spPr bwMode="auto">
          <a:xfrm>
            <a:off x="230434" y="1087136"/>
            <a:ext cx="5104657" cy="2122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US" sz="2800" kern="0" dirty="0" smtClean="0">
                <a:solidFill>
                  <a:schemeClr val="bg1"/>
                </a:solidFill>
                <a:ea typeface="ＭＳ Ｐゴシック" charset="-128"/>
                <a:cs typeface="ＭＳ Ｐゴシック" charset="-128"/>
              </a:rPr>
              <a:t>On the ground: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en-US" sz="2800" kern="0" dirty="0" smtClean="0">
              <a:solidFill>
                <a:schemeClr val="bg1"/>
              </a:solidFill>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1800"/>
              </a:spcAft>
              <a:buClrTx/>
              <a:buSzTx/>
              <a:buFont typeface="Arial" pitchFamily="34" charset="0"/>
              <a:buChar char="•"/>
              <a:tabLst/>
              <a:defRPr/>
            </a:pPr>
            <a:r>
              <a:rPr kumimoji="0" lang="en-US" sz="2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Agencies</a:t>
            </a:r>
            <a:r>
              <a:rPr kumimoji="0" lang="en-US" sz="2800" b="0" i="0" u="none" strike="noStrike" kern="0" cap="none" spc="0" normalizeH="0" noProof="0" dirty="0" smtClean="0">
                <a:ln>
                  <a:noFill/>
                </a:ln>
                <a:solidFill>
                  <a:schemeClr val="bg1"/>
                </a:solidFill>
                <a:effectLst/>
                <a:uLnTx/>
                <a:uFillTx/>
                <a:latin typeface="+mn-lt"/>
                <a:ea typeface="ＭＳ Ｐゴシック" charset="-128"/>
                <a:cs typeface="ＭＳ Ｐゴシック" charset="-128"/>
              </a:rPr>
              <a:t> require Criterion II</a:t>
            </a:r>
          </a:p>
          <a:p>
            <a:pPr marL="342900" marR="0" lvl="0" indent="-342900" algn="l" defTabSz="914400" rtl="0" eaLnBrk="1" fontAlgn="base" latinLnBrk="0" hangingPunct="1">
              <a:lnSpc>
                <a:spcPct val="100000"/>
              </a:lnSpc>
              <a:spcBef>
                <a:spcPct val="20000"/>
              </a:spcBef>
              <a:spcAft>
                <a:spcPts val="1800"/>
              </a:spcAft>
              <a:buClrTx/>
              <a:buSzTx/>
              <a:buFont typeface="Arial" pitchFamily="34" charset="0"/>
              <a:buChar char="•"/>
              <a:tabLst/>
              <a:defRPr/>
            </a:pPr>
            <a:r>
              <a:rPr lang="en-US" sz="2800" kern="0" baseline="0" dirty="0" smtClean="0">
                <a:solidFill>
                  <a:schemeClr val="bg1"/>
                </a:solidFill>
                <a:ea typeface="ＭＳ Ｐゴシック" charset="-128"/>
                <a:cs typeface="ＭＳ Ｐゴシック" charset="-128"/>
              </a:rPr>
              <a:t>Give</a:t>
            </a:r>
            <a:r>
              <a:rPr lang="en-US" sz="2800" kern="0" dirty="0" smtClean="0">
                <a:solidFill>
                  <a:schemeClr val="bg1"/>
                </a:solidFill>
                <a:ea typeface="ＭＳ Ｐゴシック" charset="-128"/>
                <a:cs typeface="ＭＳ Ｐゴシック" charset="-128"/>
              </a:rPr>
              <a:t> you an “edge” and improve funding potential</a:t>
            </a:r>
            <a:endParaRPr kumimoji="0" lang="en-US" sz="2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indent="-342900" defTabSz="914400" fontAlgn="base">
              <a:spcBef>
                <a:spcPct val="20000"/>
              </a:spcBef>
              <a:spcAft>
                <a:spcPct val="0"/>
              </a:spcAft>
              <a:buFontTx/>
              <a:buChar char="•"/>
            </a:pPr>
            <a:r>
              <a:rPr lang="en-US" sz="2800" dirty="0" smtClean="0">
                <a:solidFill>
                  <a:srgbClr val="FFFFFF"/>
                </a:solidFill>
              </a:rPr>
              <a:t>Convince “the people” that your project is worth the investment </a:t>
            </a:r>
          </a:p>
          <a:p>
            <a:pPr marL="342900" indent="-342900" defTabSz="914400" fontAlgn="base">
              <a:spcBef>
                <a:spcPct val="20000"/>
              </a:spcBef>
              <a:spcAft>
                <a:spcPct val="0"/>
              </a:spcAft>
            </a:pPr>
            <a:r>
              <a:rPr lang="en-US" sz="2800" dirty="0" smtClean="0">
                <a:solidFill>
                  <a:srgbClr val="FFFFFF"/>
                </a:solidFill>
              </a:rPr>
              <a:t>	</a:t>
            </a:r>
            <a:r>
              <a:rPr lang="en-US" sz="2000" dirty="0" smtClean="0">
                <a:solidFill>
                  <a:srgbClr val="FFFFFF"/>
                </a:solidFill>
              </a:rPr>
              <a:t>(</a:t>
            </a:r>
            <a:r>
              <a:rPr lang="en-US" sz="2000" dirty="0" err="1" smtClean="0">
                <a:solidFill>
                  <a:srgbClr val="FFFFFF"/>
                </a:solidFill>
              </a:rPr>
              <a:t>Proxmire’s</a:t>
            </a:r>
            <a:r>
              <a:rPr lang="en-US" sz="2000" dirty="0" smtClean="0">
                <a:solidFill>
                  <a:srgbClr val="FFFFFF"/>
                </a:solidFill>
              </a:rPr>
              <a:t> Golden Fleece Awards)</a:t>
            </a:r>
            <a:endParaRPr lang="en-US" sz="2800" dirty="0" smtClean="0">
              <a:solidFill>
                <a:srgbClr val="FFFFFF"/>
              </a:solidFill>
            </a:endParaRPr>
          </a:p>
          <a:p>
            <a:pPr marL="342900" indent="-342900" defTabSz="914400" fontAlgn="base">
              <a:spcBef>
                <a:spcPct val="20000"/>
              </a:spcBef>
              <a:spcAft>
                <a:spcPct val="0"/>
              </a:spcAft>
              <a:buFontTx/>
              <a:buChar char="•"/>
            </a:pPr>
            <a:endParaRPr lang="en-US" sz="2800" dirty="0" smtClean="0">
              <a:solidFill>
                <a:srgbClr val="FFFFFF"/>
              </a:solidFill>
            </a:endParaRPr>
          </a:p>
        </p:txBody>
      </p:sp>
      <p:pic>
        <p:nvPicPr>
          <p:cNvPr id="9" name="Picture 8"/>
          <p:cNvPicPr>
            <a:picLocks noChangeAspect="1"/>
          </p:cNvPicPr>
          <p:nvPr/>
        </p:nvPicPr>
        <p:blipFill>
          <a:blip r:embed="rId3"/>
          <a:stretch>
            <a:fillRect/>
          </a:stretch>
        </p:blipFill>
        <p:spPr>
          <a:xfrm>
            <a:off x="5333851" y="3247918"/>
            <a:ext cx="2906668" cy="3610082"/>
          </a:xfrm>
          <a:prstGeom prst="rect">
            <a:avLst/>
          </a:prstGeom>
        </p:spPr>
      </p:pic>
      <p:pic>
        <p:nvPicPr>
          <p:cNvPr id="124934" name="Picture 6" descr="http://education.csufresno.edu/images/NASA_Logo.gif"/>
          <p:cNvPicPr>
            <a:picLocks noChangeAspect="1" noChangeArrowheads="1"/>
          </p:cNvPicPr>
          <p:nvPr/>
        </p:nvPicPr>
        <p:blipFill>
          <a:blip r:embed="rId4"/>
          <a:srcRect/>
          <a:stretch>
            <a:fillRect/>
          </a:stretch>
        </p:blipFill>
        <p:spPr bwMode="auto">
          <a:xfrm>
            <a:off x="7194960" y="1295400"/>
            <a:ext cx="1878904" cy="1600200"/>
          </a:xfrm>
          <a:prstGeom prst="rect">
            <a:avLst/>
          </a:prstGeom>
          <a:noFill/>
        </p:spPr>
      </p:pic>
      <p:pic>
        <p:nvPicPr>
          <p:cNvPr id="124936" name="Picture 8" descr="http://upload.wikimedia.org/wikipedia/commons/0/03/NSF_Logo.jpg"/>
          <p:cNvPicPr>
            <a:picLocks noChangeAspect="1" noChangeArrowheads="1"/>
          </p:cNvPicPr>
          <p:nvPr/>
        </p:nvPicPr>
        <p:blipFill>
          <a:blip r:embed="rId5"/>
          <a:srcRect/>
          <a:stretch>
            <a:fillRect/>
          </a:stretch>
        </p:blipFill>
        <p:spPr bwMode="auto">
          <a:xfrm>
            <a:off x="5335092" y="1173347"/>
            <a:ext cx="1746503" cy="174650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210312" y="0"/>
            <a:ext cx="8723376" cy="808038"/>
          </a:xfrm>
        </p:spPr>
        <p:txBody>
          <a:bodyPr/>
          <a:lstStyle/>
          <a:p>
            <a:pPr algn="ctr"/>
            <a:r>
              <a:rPr lang="en-US" dirty="0" smtClean="0"/>
              <a:t>Scientist’s Concerns about Criterion II </a:t>
            </a:r>
            <a:endParaRPr lang="en-US" dirty="0"/>
          </a:p>
        </p:txBody>
      </p:sp>
      <p:sp>
        <p:nvSpPr>
          <p:cNvPr id="7" name="Content Placeholder 2"/>
          <p:cNvSpPr txBox="1">
            <a:spLocks/>
          </p:cNvSpPr>
          <p:nvPr/>
        </p:nvSpPr>
        <p:spPr bwMode="auto">
          <a:xfrm>
            <a:off x="457200" y="1635117"/>
            <a:ext cx="8229600" cy="5221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ts val="300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r>
              <a:rPr kumimoji="0" lang="en-US" sz="2400" b="0" i="0" u="none" strike="noStrike" kern="0" cap="none" spc="0" normalizeH="0" noProof="0" dirty="0" smtClean="0">
                <a:ln>
                  <a:noFill/>
                </a:ln>
                <a:solidFill>
                  <a:schemeClr val="bg1"/>
                </a:solidFill>
                <a:effectLst/>
                <a:uLnTx/>
                <a:uFillTx/>
                <a:latin typeface="+mn-lt"/>
                <a:ea typeface="ＭＳ Ｐゴシック" charset="-128"/>
                <a:cs typeface="ＭＳ Ｐゴシック" charset="-128"/>
              </a:rPr>
              <a:t>    </a:t>
            </a: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It is unclear what</a:t>
            </a:r>
            <a:r>
              <a:rPr kumimoji="0" lang="en-US" sz="2400" b="0" i="0" u="none" strike="noStrike" kern="0" cap="none" spc="0" normalizeH="0" noProof="0" dirty="0" smtClean="0">
                <a:ln>
                  <a:noFill/>
                </a:ln>
                <a:solidFill>
                  <a:schemeClr val="bg1"/>
                </a:solidFill>
                <a:effectLst/>
                <a:uLnTx/>
                <a:uFillTx/>
                <a:latin typeface="+mn-lt"/>
                <a:ea typeface="ＭＳ Ｐゴシック" charset="-128"/>
                <a:cs typeface="ＭＳ Ｐゴシック" charset="-128"/>
              </a:rPr>
              <a:t> is required</a:t>
            </a: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lang="en-US" sz="2400" kern="0" dirty="0" smtClean="0">
              <a:solidFill>
                <a:schemeClr val="bg1"/>
              </a:solidFill>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3000"/>
              </a:spcAft>
              <a:buClrTx/>
              <a:buSzTx/>
              <a:buFontTx/>
              <a:buNone/>
              <a:tabLst/>
              <a:defRPr/>
            </a:pP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r>
              <a:rPr kumimoji="0" lang="en-US" sz="2400" b="0" i="0" u="none" strike="noStrike" kern="0" cap="none" spc="0" normalizeH="0" noProof="0" dirty="0" smtClean="0">
                <a:ln>
                  <a:noFill/>
                </a:ln>
                <a:solidFill>
                  <a:schemeClr val="bg1"/>
                </a:solidFill>
                <a:effectLst/>
                <a:uLnTx/>
                <a:uFillTx/>
                <a:latin typeface="+mn-lt"/>
                <a:ea typeface="ＭＳ Ｐゴシック" charset="-128"/>
                <a:cs typeface="ＭＳ Ｐゴシック" charset="-128"/>
              </a:rPr>
              <a:t>        </a:t>
            </a:r>
            <a:r>
              <a:rPr kumimoji="0" lang="en-US" sz="24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It will take too much time &amp; money</a:t>
            </a:r>
          </a:p>
          <a:p>
            <a:pPr marL="342900" marR="0" lvl="0" indent="-342900" algn="l" defTabSz="914400" rtl="0" eaLnBrk="1" fontAlgn="base" latinLnBrk="0" hangingPunct="1">
              <a:lnSpc>
                <a:spcPct val="100000"/>
              </a:lnSpc>
              <a:spcBef>
                <a:spcPct val="20000"/>
              </a:spcBef>
              <a:spcAft>
                <a:spcPts val="3000"/>
              </a:spcAft>
              <a:buClrTx/>
              <a:buSzTx/>
              <a:buFontTx/>
              <a:buNone/>
              <a:tabLst/>
              <a:defRPr/>
            </a:pPr>
            <a:endParaRPr kumimoji="0" lang="en-US" sz="2400" b="1"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p:txBody>
      </p:sp>
      <p:pic>
        <p:nvPicPr>
          <p:cNvPr id="8" name="Picture 7"/>
          <p:cNvPicPr>
            <a:picLocks noChangeAspect="1"/>
          </p:cNvPicPr>
          <p:nvPr/>
        </p:nvPicPr>
        <p:blipFill>
          <a:blip r:embed="rId2"/>
          <a:stretch>
            <a:fillRect/>
          </a:stretch>
        </p:blipFill>
        <p:spPr>
          <a:xfrm>
            <a:off x="5115895" y="1112838"/>
            <a:ext cx="2684107" cy="3135977"/>
          </a:xfrm>
          <a:prstGeom prst="rect">
            <a:avLst/>
          </a:prstGeom>
        </p:spPr>
      </p:pic>
      <p:pic>
        <p:nvPicPr>
          <p:cNvPr id="9" name="Picture 8"/>
          <p:cNvPicPr>
            <a:picLocks noChangeAspect="1"/>
          </p:cNvPicPr>
          <p:nvPr/>
        </p:nvPicPr>
        <p:blipFill>
          <a:blip r:embed="rId3"/>
          <a:stretch>
            <a:fillRect/>
          </a:stretch>
        </p:blipFill>
        <p:spPr>
          <a:xfrm>
            <a:off x="1203644" y="3099530"/>
            <a:ext cx="2590800" cy="3403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457200" y="304800"/>
            <a:ext cx="6812280" cy="808038"/>
          </a:xfrm>
        </p:spPr>
        <p:txBody>
          <a:bodyPr/>
          <a:lstStyle/>
          <a:p>
            <a:r>
              <a:rPr lang="en-US" sz="2600" dirty="0"/>
              <a:t>Centers for Ocean Sciences Education Excellence (COSEE)</a:t>
            </a:r>
          </a:p>
        </p:txBody>
      </p:sp>
      <p:pic>
        <p:nvPicPr>
          <p:cNvPr id="982019" name="Picture 3" descr="cosee_map_color1"/>
          <p:cNvPicPr>
            <a:picLocks noChangeAspect="1" noChangeArrowheads="1"/>
          </p:cNvPicPr>
          <p:nvPr/>
        </p:nvPicPr>
        <p:blipFill>
          <a:blip r:embed="rId3"/>
          <a:srcRect/>
          <a:stretch>
            <a:fillRect/>
          </a:stretch>
        </p:blipFill>
        <p:spPr bwMode="auto">
          <a:xfrm>
            <a:off x="533399" y="1165225"/>
            <a:ext cx="8619929" cy="5603875"/>
          </a:xfrm>
          <a:prstGeom prst="rect">
            <a:avLst/>
          </a:prstGeom>
          <a:noFill/>
        </p:spPr>
      </p:pic>
      <p:sp>
        <p:nvSpPr>
          <p:cNvPr id="982020" name="Rectangle 4"/>
          <p:cNvSpPr>
            <a:spLocks noChangeArrowheads="1"/>
          </p:cNvSpPr>
          <p:nvPr/>
        </p:nvSpPr>
        <p:spPr bwMode="auto">
          <a:xfrm>
            <a:off x="700788" y="5703216"/>
            <a:ext cx="8215313" cy="923330"/>
          </a:xfrm>
          <a:prstGeom prst="rect">
            <a:avLst/>
          </a:prstGeom>
          <a:solidFill>
            <a:schemeClr val="accent1">
              <a:lumMod val="90000"/>
            </a:schemeClr>
          </a:solidFill>
          <a:ln w="9525">
            <a:noFill/>
            <a:miter lim="800000"/>
            <a:headEnd/>
            <a:tailEnd/>
          </a:ln>
          <a:effectLst/>
        </p:spPr>
        <p:txBody>
          <a:bodyPr>
            <a:prstTxWarp prst="textNoShape">
              <a:avLst/>
            </a:prstTxWarp>
            <a:spAutoFit/>
          </a:bodyPr>
          <a:lstStyle/>
          <a:p>
            <a:pPr algn="ctr"/>
            <a:r>
              <a:rPr lang="en-US" dirty="0" smtClean="0">
                <a:solidFill>
                  <a:sysClr val="windowText" lastClr="000000"/>
                </a:solidFill>
              </a:rPr>
              <a:t>Mission:  To </a:t>
            </a:r>
            <a:r>
              <a:rPr lang="en-US" dirty="0">
                <a:solidFill>
                  <a:sysClr val="windowText" lastClr="000000"/>
                </a:solidFill>
              </a:rPr>
              <a:t>spark and nurture collaborations among research scientists and educators to advance ocean discovery and make known the vital role of the ocean in our lives</a:t>
            </a:r>
            <a:r>
              <a:rPr lang="en-US" dirty="0" smtClean="0">
                <a:solidFill>
                  <a:sysClr val="windowText" lastClr="000000"/>
                </a:solidFill>
              </a:rPr>
              <a:t>.</a:t>
            </a:r>
            <a:endParaRPr lang="en-US" dirty="0">
              <a:solidFill>
                <a:sysClr val="windowText" lastClr="000000"/>
              </a:solidFill>
            </a:endParaRPr>
          </a:p>
        </p:txBody>
      </p:sp>
      <p:pic>
        <p:nvPicPr>
          <p:cNvPr id="982021" name="Picture 5" descr="Picture 2"/>
          <p:cNvPicPr>
            <a:picLocks noChangeAspect="1" noChangeArrowheads="1"/>
          </p:cNvPicPr>
          <p:nvPr/>
        </p:nvPicPr>
        <p:blipFill>
          <a:blip r:embed="rId4"/>
          <a:srcRect l="26320" r="22424" b="59540"/>
          <a:stretch>
            <a:fillRect/>
          </a:stretch>
        </p:blipFill>
        <p:spPr bwMode="auto">
          <a:xfrm>
            <a:off x="6362129" y="304800"/>
            <a:ext cx="2054352" cy="12210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82020"/>
                                        </p:tgtEl>
                                        <p:attrNameLst>
                                          <p:attrName>style.visibility</p:attrName>
                                        </p:attrNameLst>
                                      </p:cBhvr>
                                      <p:to>
                                        <p:strVal val="visible"/>
                                      </p:to>
                                    </p:set>
                                    <p:animEffect transition="in" filter="dissolve">
                                      <p:cBhvr>
                                        <p:cTn id="7" dur="500"/>
                                        <p:tgtEl>
                                          <p:spTgt spid="982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20" grpId="0" animBg="1"/>
    </p:bldLst>
  </p:timing>
</p:sld>
</file>

<file path=ppt/theme/theme1.xml><?xml version="1.0" encoding="utf-8"?>
<a:theme xmlns:a="http://schemas.openxmlformats.org/drawingml/2006/main" name="oilspill">
  <a:themeElements>
    <a:clrScheme name="RU_Template_Verdan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B">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oilspill.thmx</Template>
  <TotalTime>1359</TotalTime>
  <Words>1836</Words>
  <Application>Microsoft Macintosh PowerPoint</Application>
  <PresentationFormat>On-screen Show (4:3)</PresentationFormat>
  <Paragraphs>207</Paragraphs>
  <Slides>49</Slides>
  <Notes>21</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oilspill</vt:lpstr>
      <vt:lpstr>Photo Editor Photo</vt:lpstr>
      <vt:lpstr>Slide 1</vt:lpstr>
      <vt:lpstr>Talk Outline</vt:lpstr>
      <vt:lpstr>What is Criterion II or Broader Impacts?</vt:lpstr>
      <vt:lpstr>BI Criterion</vt:lpstr>
      <vt:lpstr>Education &amp; Public Outreach  are not the only options for Criterion II: </vt:lpstr>
      <vt:lpstr>The Importance of Broader Impacts  </vt:lpstr>
      <vt:lpstr>The Importance of Broader Impacts  </vt:lpstr>
      <vt:lpstr>Scientist’s Concerns about Criterion II </vt:lpstr>
      <vt:lpstr>Centers for Ocean Sciences Education Excellence (COSEE)</vt:lpstr>
      <vt:lpstr>Slide 10</vt:lpstr>
      <vt:lpstr>Slide 11</vt:lpstr>
      <vt:lpstr>Leveraging &amp; Partnerships</vt:lpstr>
      <vt:lpstr>Interdisciplinary Team</vt:lpstr>
      <vt:lpstr>Slide 14</vt:lpstr>
      <vt:lpstr>Logic Models</vt:lpstr>
      <vt:lpstr>Slide 16</vt:lpstr>
      <vt:lpstr>1. Open with Core Objective: Who is involved and Why</vt:lpstr>
      <vt:lpstr>Slide 18</vt:lpstr>
      <vt:lpstr>Slide 19</vt:lpstr>
      <vt:lpstr>Essential Principles</vt:lpstr>
      <vt:lpstr>Slide 21</vt:lpstr>
      <vt:lpstr>2. Link to a major educational partner</vt:lpstr>
      <vt:lpstr>Build a Profile and Get Connected</vt:lpstr>
      <vt:lpstr>Collaborative Community Workgroups</vt:lpstr>
      <vt:lpstr>Additional Collaboration Tools</vt:lpstr>
      <vt:lpstr>Slide 26</vt:lpstr>
      <vt:lpstr>3. Relate to educational literature</vt:lpstr>
      <vt:lpstr>4. Close with evaluation plan – how will you know you are successful?</vt:lpstr>
      <vt:lpstr>5. Have a budget for your proposed work.</vt:lpstr>
      <vt:lpstr>Slide 30</vt:lpstr>
      <vt:lpstr>Serving as a science specialist</vt:lpstr>
      <vt:lpstr>Slide 32</vt:lpstr>
      <vt:lpstr>Slide 33</vt:lpstr>
      <vt:lpstr>Public Lectures at Liberty Science Center</vt:lpstr>
      <vt:lpstr>Slide 35</vt:lpstr>
      <vt:lpstr>Professional Development/Webinars</vt:lpstr>
      <vt:lpstr>Develop an EPO product.</vt:lpstr>
      <vt:lpstr>Podcasts</vt:lpstr>
      <vt:lpstr>Slide 39</vt:lpstr>
      <vt:lpstr>Journals and Popular Media</vt:lpstr>
      <vt:lpstr>Slide 41</vt:lpstr>
      <vt:lpstr>Slide 42</vt:lpstr>
      <vt:lpstr>Slide 43</vt:lpstr>
      <vt:lpstr>Slide 44</vt:lpstr>
      <vt:lpstr>We have friends who can also help: COSEE NOW (Networked Ocean World)</vt:lpstr>
      <vt:lpstr>Questions?</vt:lpstr>
      <vt:lpstr>Thank you!</vt:lpstr>
      <vt:lpstr>Why did NSF institute the broader impacts merit review requirement?</vt:lpstr>
      <vt:lpstr>What is Evaluation?</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Carrie Ferraro</dc:creator>
  <cp:lastModifiedBy>Carrie Ferraro</cp:lastModifiedBy>
  <cp:revision>32</cp:revision>
  <cp:lastPrinted>2010-09-15T19:59:36Z</cp:lastPrinted>
  <dcterms:created xsi:type="dcterms:W3CDTF">2010-09-20T18:07:00Z</dcterms:created>
  <dcterms:modified xsi:type="dcterms:W3CDTF">2010-09-20T18:07:55Z</dcterms:modified>
</cp:coreProperties>
</file>