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516" r:id="rId2"/>
    <p:sldId id="517" r:id="rId3"/>
    <p:sldId id="518" r:id="rId4"/>
    <p:sldId id="520" r:id="rId5"/>
    <p:sldId id="521" r:id="rId6"/>
    <p:sldId id="519" r:id="rId7"/>
    <p:sldId id="522" r:id="rId8"/>
    <p:sldId id="523" r:id="rId9"/>
    <p:sldId id="524" r:id="rId10"/>
    <p:sldId id="525" r:id="rId11"/>
    <p:sldId id="526" r:id="rId12"/>
    <p:sldId id="527" r:id="rId13"/>
    <p:sldId id="257" r:id="rId14"/>
    <p:sldId id="528" r:id="rId15"/>
    <p:sldId id="538" r:id="rId16"/>
    <p:sldId id="550" r:id="rId17"/>
    <p:sldId id="544" r:id="rId18"/>
    <p:sldId id="545" r:id="rId19"/>
    <p:sldId id="529" r:id="rId20"/>
    <p:sldId id="534" r:id="rId21"/>
    <p:sldId id="535" r:id="rId22"/>
    <p:sldId id="533" r:id="rId23"/>
    <p:sldId id="536" r:id="rId24"/>
    <p:sldId id="537" r:id="rId25"/>
    <p:sldId id="541" r:id="rId26"/>
    <p:sldId id="539" r:id="rId27"/>
    <p:sldId id="542" r:id="rId28"/>
    <p:sldId id="540" r:id="rId29"/>
    <p:sldId id="551" r:id="rId30"/>
    <p:sldId id="543"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AFF58"/>
    <a:srgbClr val="FF6054"/>
    <a:srgbClr val="80C0FF"/>
    <a:srgbClr val="4EFF67"/>
    <a:srgbClr val="86FF76"/>
    <a:srgbClr val="00FF4A"/>
    <a:srgbClr val="D5D500"/>
    <a:srgbClr val="E5E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57" autoAdjust="0"/>
  </p:normalViewPr>
  <p:slideViewPr>
    <p:cSldViewPr>
      <p:cViewPr>
        <p:scale>
          <a:sx n="140" d="100"/>
          <a:sy n="140" d="100"/>
        </p:scale>
        <p:origin x="-1640" y="-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CCC3EC3-8A01-C145-BBB4-A2AFF1371479}" type="datetimeFigureOut">
              <a:rPr lang="en-US"/>
              <a:pPr>
                <a:defRPr/>
              </a:pPr>
              <a:t>7/9/12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1BC68C7-2010-1241-B9A7-EC76DD61EDCD}" type="slidenum">
              <a:rPr lang="en-US"/>
              <a:pPr>
                <a:defRPr/>
              </a:pPr>
              <a:t>‹#›</a:t>
            </a:fld>
            <a:endParaRPr lang="en-US"/>
          </a:p>
        </p:txBody>
      </p:sp>
    </p:spTree>
    <p:extLst>
      <p:ext uri="{BB962C8B-B14F-4D97-AF65-F5344CB8AC3E}">
        <p14:creationId xmlns:p14="http://schemas.microsoft.com/office/powerpoint/2010/main" val="126472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Geneva"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E734AC-F124-7B43-AE9E-1DAC3C0E7A34}" type="slidenum">
              <a:rPr lang="en-US"/>
              <a:pPr>
                <a:defRPr/>
              </a:pPr>
              <a:t>‹#›</a:t>
            </a:fld>
            <a:endParaRPr lang="en-US"/>
          </a:p>
        </p:txBody>
      </p:sp>
    </p:spTree>
    <p:extLst>
      <p:ext uri="{BB962C8B-B14F-4D97-AF65-F5344CB8AC3E}">
        <p14:creationId xmlns:p14="http://schemas.microsoft.com/office/powerpoint/2010/main" val="1253301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renewable, but clean (green) energy solutions (lessen emissions, better for environment and for</a:t>
            </a:r>
            <a:r>
              <a:rPr lang="en-US" baseline="0" dirty="0" smtClean="0"/>
              <a:t> climate change)</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a:t>
            </a:fld>
            <a:endParaRPr lang="en-US"/>
          </a:p>
        </p:txBody>
      </p:sp>
    </p:spTree>
    <p:extLst>
      <p:ext uri="{BB962C8B-B14F-4D97-AF65-F5344CB8AC3E}">
        <p14:creationId xmlns:p14="http://schemas.microsoft.com/office/powerpoint/2010/main" val="2778701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-offshore met towers very expensive</a:t>
            </a:r>
            <a:r>
              <a:rPr lang="en-US" baseline="0" dirty="0" smtClean="0"/>
              <a:t> (multi-million dollar projects!)</a:t>
            </a:r>
          </a:p>
          <a:p>
            <a:r>
              <a:rPr lang="en-US" baseline="0" dirty="0" smtClean="0"/>
              <a:t>-first two cannot provide full spatial, temporal variability in wind</a:t>
            </a:r>
          </a:p>
          <a:p>
            <a:r>
              <a:rPr lang="en-US" baseline="0" dirty="0" smtClean="0"/>
              <a:t>-LIDARs can (esp. scanning LIDAR) but expensive and limited in range</a:t>
            </a:r>
          </a:p>
          <a:p>
            <a:r>
              <a:rPr lang="en-US" baseline="0" dirty="0" smtClean="0"/>
              <a:t>-satellite cannot monitor winds directly, especially at a sufficient resolution</a:t>
            </a:r>
          </a:p>
          <a:p>
            <a:r>
              <a:rPr lang="en-US" baseline="0" dirty="0" smtClean="0"/>
              <a:t>-CODAR cannot monitor winds directly, especially at wind turbine height </a:t>
            </a:r>
            <a:endParaRPr lang="en-US"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805770-9ADF-DB4A-9772-33F468799EE9}" type="slidenum">
              <a:rPr lang="en-US" sz="1200"/>
              <a:pPr eaLnBrk="1" hangingPunct="1"/>
              <a:t>12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-developers</a:t>
            </a:r>
            <a:r>
              <a:rPr lang="en-US" baseline="0" dirty="0" smtClean="0"/>
              <a:t> have own consultants with which we will compare our wind resource assessments</a:t>
            </a:r>
            <a:r>
              <a:rPr lang="en-US" baseline="0" dirty="0" smtClean="0">
                <a:sym typeface="Wingdings"/>
              </a:rPr>
              <a:t> if any disagreements, will come together and talk</a:t>
            </a:r>
          </a:p>
          <a:p>
            <a:r>
              <a:rPr lang="en-US" baseline="0" dirty="0" smtClean="0">
                <a:sym typeface="Wingdings"/>
              </a:rPr>
              <a:t>-modeling: take in observations, analyses; use equations of motion (physics) which then provide predictions of what the atmosphere will be in the future</a:t>
            </a:r>
          </a:p>
          <a:p>
            <a:r>
              <a:rPr lang="en-US" baseline="0" dirty="0" smtClean="0">
                <a:sym typeface="Wingdings"/>
              </a:rPr>
              <a:t>-not only resolve what will happen in the future (temporally) but will resolve spatially at high resolutions across NJ offshore domain in question</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14</a:t>
            </a:fld>
            <a:endParaRPr lang="en-US"/>
          </a:p>
        </p:txBody>
      </p:sp>
    </p:spTree>
    <p:extLst>
      <p:ext uri="{BB962C8B-B14F-4D97-AF65-F5344CB8AC3E}">
        <p14:creationId xmlns:p14="http://schemas.microsoft.com/office/powerpoint/2010/main" val="2443822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A3EB8D-5A8C-5043-A8EC-A62E09B9F351}" type="slidenum">
              <a:rPr lang="en-US" sz="1200"/>
              <a:pPr eaLnBrk="1" hangingPunct="1"/>
              <a:t>15</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-Demonstrate variability of the offshore wind resource for designated study area by using high resolution nested atmospheric WRF model</a:t>
            </a:r>
          </a:p>
          <a:p>
            <a:pPr eaLnBrk="1" hangingPunct="1"/>
            <a:r>
              <a:rPr lang="en-US" dirty="0"/>
              <a:t>-Validate </a:t>
            </a:r>
            <a:r>
              <a:rPr lang="en-US" dirty="0" smtClean="0"/>
              <a:t>modeling </a:t>
            </a:r>
            <a:r>
              <a:rPr lang="en-US" dirty="0"/>
              <a:t>efforts with existing </a:t>
            </a:r>
            <a:r>
              <a:rPr lang="en-US" dirty="0" smtClean="0"/>
              <a:t>data </a:t>
            </a:r>
            <a:r>
              <a:rPr lang="en-US" dirty="0"/>
              <a:t>as well as with developer’s </a:t>
            </a:r>
            <a:r>
              <a:rPr lang="en-US" dirty="0" smtClean="0"/>
              <a:t>coastal/offshore </a:t>
            </a:r>
            <a:r>
              <a:rPr lang="en-US" dirty="0"/>
              <a:t>data (scanning LIDAR, axis LIDAR, three 60m coastal met towers)</a:t>
            </a:r>
          </a:p>
          <a:p>
            <a:pPr eaLnBrk="1" hangingPunct="1"/>
            <a:r>
              <a:rPr lang="en-US" dirty="0"/>
              <a:t>-NJ sea breeze has large impact on wind resource during peak energy demand season</a:t>
            </a:r>
          </a:p>
          <a:p>
            <a:pPr eaLnBrk="1" hangingPunct="1"/>
            <a:r>
              <a:rPr lang="en-US" dirty="0"/>
              <a:t>-Sea surface temperature is a critical input variable to the atmospheric model for producing accurate wind resource assessments; RUCOOL has developed a unique technique for </a:t>
            </a:r>
            <a:r>
              <a:rPr lang="en-US" dirty="0" err="1"/>
              <a:t>declouding</a:t>
            </a:r>
            <a:r>
              <a:rPr lang="en-US" dirty="0"/>
              <a:t> satellite imagery to ensure that coastal upwelling and storm mixing processes can be resolved</a:t>
            </a:r>
          </a:p>
          <a:p>
            <a:pPr eaLnBrk="1" hangingPunct="1"/>
            <a:r>
              <a:rPr lang="en-US" dirty="0"/>
              <a:t>-CODAR is a unique monitoring system for detecting surface currents and the associated spatial wind variability within the study area; wave data and spatial variability of the waves from CODAR can also be used to determine surface roughness features which is an input to the atmospheric model</a:t>
            </a:r>
          </a:p>
          <a:p>
            <a:pPr eaLnBrk="1" hangingPunct="1"/>
            <a:r>
              <a:rPr lang="en-US" dirty="0"/>
              <a:t>-This work can be used as a basis for a representative forecasting/predicting program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key input variable</a:t>
            </a:r>
            <a:r>
              <a:rPr lang="en-US" baseline="0" dirty="0" smtClean="0"/>
              <a:t> into atmospheric model, SST a primary driver in offshore winds</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16</a:t>
            </a:fld>
            <a:endParaRPr lang="en-US"/>
          </a:p>
        </p:txBody>
      </p:sp>
    </p:spTree>
    <p:extLst>
      <p:ext uri="{BB962C8B-B14F-4D97-AF65-F5344CB8AC3E}">
        <p14:creationId xmlns:p14="http://schemas.microsoft.com/office/powerpoint/2010/main" val="48338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a:rPr>
              <a:t>-modeling: take in observations, analyses; use equations of motion (physics) which then provide predictions of what the atmosphere will be in the future</a:t>
            </a:r>
          </a:p>
          <a:p>
            <a:r>
              <a:rPr lang="en-US" baseline="0" dirty="0" smtClean="0">
                <a:sym typeface="Wingdings"/>
              </a:rPr>
              <a:t>-not only resolve what will happen in the future (temporally) but will resolve spatially at high resolutions across NJ offshore domain in question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19</a:t>
            </a:fld>
            <a:endParaRPr lang="en-US"/>
          </a:p>
        </p:txBody>
      </p:sp>
    </p:spTree>
    <p:extLst>
      <p:ext uri="{BB962C8B-B14F-4D97-AF65-F5344CB8AC3E}">
        <p14:creationId xmlns:p14="http://schemas.microsoft.com/office/powerpoint/2010/main" val="110010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a:t>
            </a:r>
            <a:r>
              <a:rPr lang="en-US" baseline="0" dirty="0" smtClean="0"/>
              <a:t> breeze is a major source of variability in the wind resource, especially during the summer when energy demand is at its peak</a:t>
            </a:r>
          </a:p>
          <a:p>
            <a:r>
              <a:rPr lang="en-US" baseline="0" dirty="0" smtClean="0"/>
              <a:t>-RUCOOL specializes in the NJ sea breeze system</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20</a:t>
            </a:fld>
            <a:endParaRPr lang="en-US"/>
          </a:p>
        </p:txBody>
      </p:sp>
    </p:spTree>
    <p:extLst>
      <p:ext uri="{BB962C8B-B14F-4D97-AF65-F5344CB8AC3E}">
        <p14:creationId xmlns:p14="http://schemas.microsoft.com/office/powerpoint/2010/main" val="410923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-Peak</a:t>
            </a:r>
            <a:r>
              <a:rPr lang="en-US" baseline="0" dirty="0" smtClean="0"/>
              <a:t> in wind speed at around 00Z on June 4 is higher offshore than onshore, from surface up to 100m; at 120m, wind speed is comparable offshore to onshore (less frictional drag)</a:t>
            </a:r>
          </a:p>
          <a:p>
            <a:r>
              <a:rPr lang="en-US" baseline="0" dirty="0" smtClean="0"/>
              <a:t>-virtual met towers can be used as “virtual” sources of measurement to temporally and spatially resolve wind resource and variability within across the NJ offshore domain</a:t>
            </a: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2435FA-693B-9546-BE9D-0194F7284641}" type="slidenum">
              <a:rPr lang="en-US" sz="1200"/>
              <a:pPr eaLnBrk="1" hangingPunct="1"/>
              <a:t>22</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-model validation: we</a:t>
            </a:r>
            <a:r>
              <a:rPr lang="en-US" baseline="0" dirty="0" smtClean="0"/>
              <a:t> produce forecasts/diagnoses--- how do we know they’re accurate?</a:t>
            </a:r>
          </a:p>
          <a:p>
            <a:r>
              <a:rPr lang="en-US" baseline="0" dirty="0" smtClean="0"/>
              <a:t>- monitoring systems (OSW developers’, existing buoys, met towers) – vertical validation</a:t>
            </a:r>
          </a:p>
          <a:p>
            <a:r>
              <a:rPr lang="en-US" baseline="0" dirty="0" smtClean="0"/>
              <a:t>- Scanning LIDAR, CODAR – spatial validation</a:t>
            </a:r>
            <a:endParaRPr lang="en-US"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805770-9ADF-DB4A-9772-33F468799EE9}" type="slidenum">
              <a:rPr lang="en-US" sz="1200"/>
              <a:pPr eaLnBrk="1" hangingPunct="1"/>
              <a:t>23</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-vertical LIDAR: vertical validation</a:t>
            </a:r>
          </a:p>
          <a:p>
            <a:r>
              <a:rPr lang="en-US" dirty="0" smtClean="0"/>
              <a:t>-scanning LIDAR: both vertical and spatial* validation</a:t>
            </a:r>
          </a:p>
          <a:p>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E4DDC4-645C-1642-ABF3-074F2DCBED36}" type="slidenum">
              <a:rPr lang="en-US" sz="1200"/>
              <a:pPr eaLnBrk="1" hangingPunct="1"/>
              <a:t>24</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-CODAR:</a:t>
            </a:r>
            <a:r>
              <a:rPr lang="en-US" baseline="0" dirty="0" smtClean="0"/>
              <a:t> spatial validation</a:t>
            </a:r>
          </a:p>
          <a:p>
            <a:r>
              <a:rPr lang="en-US" baseline="0" dirty="0" smtClean="0"/>
              <a:t>-existing CODAR antennas across coastal NJ, Long Island (part of 5 MHz coarse current detecting system)</a:t>
            </a:r>
          </a:p>
          <a:p>
            <a:r>
              <a:rPr lang="en-US" baseline="0" dirty="0" smtClean="0"/>
              <a:t>-BPU project installed 4 new, enhanced antennas along NJ coast (13 MHz) to provide high resolution coverage of the current and wave field</a:t>
            </a:r>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25</a:t>
            </a:fld>
            <a:endParaRPr lang="en-US"/>
          </a:p>
        </p:txBody>
      </p:sp>
    </p:spTree>
    <p:extLst>
      <p:ext uri="{BB962C8B-B14F-4D97-AF65-F5344CB8AC3E}">
        <p14:creationId xmlns:p14="http://schemas.microsoft.com/office/powerpoint/2010/main" val="74032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“on-land” wind farms</a:t>
            </a:r>
          </a:p>
          <a:p>
            <a:r>
              <a:rPr lang="en-US" dirty="0" smtClean="0"/>
              <a:t>-Two existing NJ facilities: Jersey</a:t>
            </a:r>
            <a:r>
              <a:rPr lang="en-US" baseline="0" dirty="0" smtClean="0"/>
              <a:t> Atlantic Wind Farm in Atlantic City (first coastal wind farm in US, 2005, five turbines)</a:t>
            </a:r>
          </a:p>
          <a:p>
            <a:r>
              <a:rPr lang="en-US" baseline="0" dirty="0" smtClean="0"/>
              <a:t>Bayonne Municipal Utilities Authority (south of NYC, operational in late June 2012, one turbine)</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3</a:t>
            </a:fld>
            <a:endParaRPr lang="en-US"/>
          </a:p>
        </p:txBody>
      </p:sp>
    </p:spTree>
    <p:extLst>
      <p:ext uri="{BB962C8B-B14F-4D97-AF65-F5344CB8AC3E}">
        <p14:creationId xmlns:p14="http://schemas.microsoft.com/office/powerpoint/2010/main" val="1177679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winds from currents (surface</a:t>
            </a:r>
            <a:r>
              <a:rPr lang="en-US" baseline="0" dirty="0" smtClean="0"/>
              <a:t> winds closely correlated to surface currents)- can provide spatial variation in wind field and help spatially validate the model results</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27</a:t>
            </a:fld>
            <a:endParaRPr lang="en-US"/>
          </a:p>
        </p:txBody>
      </p:sp>
    </p:spTree>
    <p:extLst>
      <p:ext uri="{BB962C8B-B14F-4D97-AF65-F5344CB8AC3E}">
        <p14:creationId xmlns:p14="http://schemas.microsoft.com/office/powerpoint/2010/main" val="43789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wind forecasts which can be used to predict variability in wind and optimize integration of electricity into the existing grid</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29</a:t>
            </a:fld>
            <a:endParaRPr lang="en-US"/>
          </a:p>
        </p:txBody>
      </p:sp>
    </p:spTree>
    <p:extLst>
      <p:ext uri="{BB962C8B-B14F-4D97-AF65-F5344CB8AC3E}">
        <p14:creationId xmlns:p14="http://schemas.microsoft.com/office/powerpoint/2010/main" val="396441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over 50 offshore wind farms in northern Europe… zero in US</a:t>
            </a:r>
            <a:endParaRPr lang="en-US" dirty="0" smtClean="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4</a:t>
            </a:fld>
            <a:endParaRPr lang="en-US"/>
          </a:p>
        </p:txBody>
      </p:sp>
    </p:spTree>
    <p:extLst>
      <p:ext uri="{BB962C8B-B14F-4D97-AF65-F5344CB8AC3E}">
        <p14:creationId xmlns:p14="http://schemas.microsoft.com/office/powerpoint/2010/main" val="366316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less friction, more wind, more consistent wind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5</a:t>
            </a:fld>
            <a:endParaRPr lang="en-US"/>
          </a:p>
        </p:txBody>
      </p:sp>
    </p:spTree>
    <p:extLst>
      <p:ext uri="{BB962C8B-B14F-4D97-AF65-F5344CB8AC3E}">
        <p14:creationId xmlns:p14="http://schemas.microsoft.com/office/powerpoint/2010/main" val="413050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less friction, more wind, more consistent wind</a:t>
            </a:r>
            <a:endParaRPr lang="en-US" dirty="0" smtClean="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6</a:t>
            </a:fld>
            <a:endParaRPr lang="en-US"/>
          </a:p>
        </p:txBody>
      </p:sp>
    </p:spTree>
    <p:extLst>
      <p:ext uri="{BB962C8B-B14F-4D97-AF65-F5344CB8AC3E}">
        <p14:creationId xmlns:p14="http://schemas.microsoft.com/office/powerpoint/2010/main" val="164745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-closer to population centers- compare to Midwest- less transmission of power needed b/c of less distance</a:t>
            </a:r>
          </a:p>
          <a:p>
            <a:r>
              <a:rPr lang="en-US" baseline="0" dirty="0" smtClean="0"/>
              <a:t>-East coast particularly likely for offshore wind growth due to close proximity to I95 corridor and shallow waters (floating turbines, which are still in research phase, would be needed in deeper West Coast waters)</a:t>
            </a:r>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7</a:t>
            </a:fld>
            <a:endParaRPr lang="en-US"/>
          </a:p>
        </p:txBody>
      </p:sp>
    </p:spTree>
    <p:extLst>
      <p:ext uri="{BB962C8B-B14F-4D97-AF65-F5344CB8AC3E}">
        <p14:creationId xmlns:p14="http://schemas.microsoft.com/office/powerpoint/2010/main" val="33532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-current proposed offshore wind projects in US: Cape Wind (MA), Block Island (RI), New Jersey* (e.g. Fishermen’s state waters, OffshoreMW, </a:t>
            </a:r>
            <a:r>
              <a:rPr lang="en-US" baseline="0" dirty="0" err="1" smtClean="0"/>
              <a:t>enXco</a:t>
            </a:r>
            <a:r>
              <a:rPr lang="en-US" baseline="0" dirty="0" smtClean="0"/>
              <a:t>, GSOE federal waters)</a:t>
            </a:r>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8</a:t>
            </a:fld>
            <a:endParaRPr lang="en-US"/>
          </a:p>
        </p:txBody>
      </p:sp>
    </p:spTree>
    <p:extLst>
      <p:ext uri="{BB962C8B-B14F-4D97-AF65-F5344CB8AC3E}">
        <p14:creationId xmlns:p14="http://schemas.microsoft.com/office/powerpoint/2010/main" val="263836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-New Jersey* (e.g. Fishermen’s state waters, OffshoreMW, </a:t>
            </a:r>
            <a:r>
              <a:rPr lang="en-US" baseline="0" dirty="0" err="1" smtClean="0"/>
              <a:t>enXco</a:t>
            </a:r>
            <a:r>
              <a:rPr lang="en-US" baseline="0" dirty="0" smtClean="0"/>
              <a:t>, GSOE federal waters)</a:t>
            </a:r>
          </a:p>
          <a:p>
            <a:r>
              <a:rPr lang="en-US" baseline="0" dirty="0" smtClean="0"/>
              <a:t>-state government support: Offshore Wind Economic Development Act (2010, signed by Gov. Chris Christie): up to $100 million in ratepayer-funded subsidies for offshore wind development connected to New Jersey’s grid</a:t>
            </a:r>
          </a:p>
          <a:p>
            <a:r>
              <a:rPr lang="en-US" baseline="0" dirty="0" smtClean="0"/>
              <a:t>-ORECS: subsidies only awarded after projects meet cost/benefit criteria and produce and deliver renewable energy</a:t>
            </a:r>
          </a:p>
          <a:p>
            <a:r>
              <a:rPr lang="en-US" baseline="0" dirty="0" smtClean="0"/>
              <a:t>-Many experts consider New Jersey’s offshore wind program to be the most well-conceived state policy initiative in the nation</a:t>
            </a:r>
          </a:p>
          <a:p>
            <a:r>
              <a:rPr lang="en-US" baseline="0" dirty="0" smtClean="0"/>
              <a:t>-however, as stated before, wind (and solar) power is a variable renewable energy source- need to understand when, where, how often variability occurs (characterize, quantify major sources of variability, e.g. sea breeze occurring during peak energy demand season)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9</a:t>
            </a:fld>
            <a:endParaRPr lang="en-US"/>
          </a:p>
        </p:txBody>
      </p:sp>
    </p:spTree>
    <p:extLst>
      <p:ext uri="{BB962C8B-B14F-4D97-AF65-F5344CB8AC3E}">
        <p14:creationId xmlns:p14="http://schemas.microsoft.com/office/powerpoint/2010/main" val="303827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-annual average! </a:t>
            </a:r>
            <a:r>
              <a:rPr lang="en-US" baseline="0" dirty="0" err="1" smtClean="0"/>
              <a:t>Smooths</a:t>
            </a:r>
            <a:r>
              <a:rPr lang="en-US" baseline="0" dirty="0" smtClean="0"/>
              <a:t> out any temporal variation!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-however, as stated before, wind (and solar) power is a variable renewable energy source- need to understand when, where, how often variability occurs (characterize, quantify major sources of variability, e.g. sea breeze occurring during peak energy demand season)</a:t>
            </a:r>
          </a:p>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10</a:t>
            </a:fld>
            <a:endParaRPr lang="en-US"/>
          </a:p>
        </p:txBody>
      </p:sp>
    </p:spTree>
    <p:extLst>
      <p:ext uri="{BB962C8B-B14F-4D97-AF65-F5344CB8AC3E}">
        <p14:creationId xmlns:p14="http://schemas.microsoft.com/office/powerpoint/2010/main" val="216136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CDD655-3D7E-BC4E-B1D0-9EE0E9F4382D}" type="slidenum">
              <a:rPr lang="en-US"/>
              <a:pPr>
                <a:defRPr/>
              </a:pPr>
              <a:t>‹#›</a:t>
            </a:fld>
            <a:endParaRPr lang="en-US"/>
          </a:p>
        </p:txBody>
      </p:sp>
    </p:spTree>
    <p:extLst>
      <p:ext uri="{BB962C8B-B14F-4D97-AF65-F5344CB8AC3E}">
        <p14:creationId xmlns:p14="http://schemas.microsoft.com/office/powerpoint/2010/main" val="225600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7EC91-2B12-C24C-A3B9-9102DB6A01C5}" type="slidenum">
              <a:rPr lang="en-US"/>
              <a:pPr>
                <a:defRPr/>
              </a:pPr>
              <a:t>‹#›</a:t>
            </a:fld>
            <a:endParaRPr lang="en-US"/>
          </a:p>
        </p:txBody>
      </p:sp>
    </p:spTree>
    <p:extLst>
      <p:ext uri="{BB962C8B-B14F-4D97-AF65-F5344CB8AC3E}">
        <p14:creationId xmlns:p14="http://schemas.microsoft.com/office/powerpoint/2010/main" val="416803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15A955-5BE4-6247-BFDB-9B9489F5AC12}" type="slidenum">
              <a:rPr lang="en-US"/>
              <a:pPr>
                <a:defRPr/>
              </a:pPr>
              <a:t>‹#›</a:t>
            </a:fld>
            <a:endParaRPr lang="en-US"/>
          </a:p>
        </p:txBody>
      </p:sp>
    </p:spTree>
    <p:extLst>
      <p:ext uri="{BB962C8B-B14F-4D97-AF65-F5344CB8AC3E}">
        <p14:creationId xmlns:p14="http://schemas.microsoft.com/office/powerpoint/2010/main" val="159543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9DE02-9058-8140-AE2F-B6119B3BA097}" type="slidenum">
              <a:rPr lang="en-US"/>
              <a:pPr>
                <a:defRPr/>
              </a:pPr>
              <a:t>‹#›</a:t>
            </a:fld>
            <a:endParaRPr lang="en-US"/>
          </a:p>
        </p:txBody>
      </p:sp>
    </p:spTree>
    <p:extLst>
      <p:ext uri="{BB962C8B-B14F-4D97-AF65-F5344CB8AC3E}">
        <p14:creationId xmlns:p14="http://schemas.microsoft.com/office/powerpoint/2010/main" val="254874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3DE5E1-B1DC-A046-9888-88062221A64D}" type="slidenum">
              <a:rPr lang="en-US"/>
              <a:pPr>
                <a:defRPr/>
              </a:pPr>
              <a:t>‹#›</a:t>
            </a:fld>
            <a:endParaRPr lang="en-US"/>
          </a:p>
        </p:txBody>
      </p:sp>
    </p:spTree>
    <p:extLst>
      <p:ext uri="{BB962C8B-B14F-4D97-AF65-F5344CB8AC3E}">
        <p14:creationId xmlns:p14="http://schemas.microsoft.com/office/powerpoint/2010/main" val="16102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77FD7F-2787-3947-8F72-D72C70125DF3}" type="slidenum">
              <a:rPr lang="en-US"/>
              <a:pPr>
                <a:defRPr/>
              </a:pPr>
              <a:t>‹#›</a:t>
            </a:fld>
            <a:endParaRPr lang="en-US"/>
          </a:p>
        </p:txBody>
      </p:sp>
    </p:spTree>
    <p:extLst>
      <p:ext uri="{BB962C8B-B14F-4D97-AF65-F5344CB8AC3E}">
        <p14:creationId xmlns:p14="http://schemas.microsoft.com/office/powerpoint/2010/main" val="313753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E1E921-5E96-D144-8E2F-261FFE9D7F52}" type="slidenum">
              <a:rPr lang="en-US"/>
              <a:pPr>
                <a:defRPr/>
              </a:pPr>
              <a:t>‹#›</a:t>
            </a:fld>
            <a:endParaRPr lang="en-US"/>
          </a:p>
        </p:txBody>
      </p:sp>
    </p:spTree>
    <p:extLst>
      <p:ext uri="{BB962C8B-B14F-4D97-AF65-F5344CB8AC3E}">
        <p14:creationId xmlns:p14="http://schemas.microsoft.com/office/powerpoint/2010/main" val="241269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0F2DB7-1B33-8744-BBD0-21B780BACFA6}" type="slidenum">
              <a:rPr lang="en-US"/>
              <a:pPr>
                <a:defRPr/>
              </a:pPr>
              <a:t>‹#›</a:t>
            </a:fld>
            <a:endParaRPr lang="en-US"/>
          </a:p>
        </p:txBody>
      </p:sp>
    </p:spTree>
    <p:extLst>
      <p:ext uri="{BB962C8B-B14F-4D97-AF65-F5344CB8AC3E}">
        <p14:creationId xmlns:p14="http://schemas.microsoft.com/office/powerpoint/2010/main" val="280407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8F00DB-5B34-564A-9577-3A6562E73D67}" type="slidenum">
              <a:rPr lang="en-US"/>
              <a:pPr>
                <a:defRPr/>
              </a:pPr>
              <a:t>‹#›</a:t>
            </a:fld>
            <a:endParaRPr lang="en-US"/>
          </a:p>
        </p:txBody>
      </p:sp>
    </p:spTree>
    <p:extLst>
      <p:ext uri="{BB962C8B-B14F-4D97-AF65-F5344CB8AC3E}">
        <p14:creationId xmlns:p14="http://schemas.microsoft.com/office/powerpoint/2010/main" val="136580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8847FD-034E-4A4B-80A1-5D6262E703D4}" type="slidenum">
              <a:rPr lang="en-US"/>
              <a:pPr>
                <a:defRPr/>
              </a:pPr>
              <a:t>‹#›</a:t>
            </a:fld>
            <a:endParaRPr lang="en-US"/>
          </a:p>
        </p:txBody>
      </p:sp>
    </p:spTree>
    <p:extLst>
      <p:ext uri="{BB962C8B-B14F-4D97-AF65-F5344CB8AC3E}">
        <p14:creationId xmlns:p14="http://schemas.microsoft.com/office/powerpoint/2010/main" val="317418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453DE0-294B-1C45-8359-CB3814C99B6D}" type="slidenum">
              <a:rPr lang="en-US"/>
              <a:pPr>
                <a:defRPr/>
              </a:pPr>
              <a:t>‹#›</a:t>
            </a:fld>
            <a:endParaRPr lang="en-US"/>
          </a:p>
        </p:txBody>
      </p:sp>
    </p:spTree>
    <p:extLst>
      <p:ext uri="{BB962C8B-B14F-4D97-AF65-F5344CB8AC3E}">
        <p14:creationId xmlns:p14="http://schemas.microsoft.com/office/powerpoint/2010/main" val="38318610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ea typeface="ＭＳ Ｐゴシック" charset="0"/>
                <a:cs typeface="Geneva"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ea typeface="ＭＳ Ｐゴシック" charset="0"/>
                <a:cs typeface="Geneva"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9E9F70DD-0032-DE48-80D6-212591A03E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axystechnologies.com/LinkClick.aspx?link=136&amp;tabid=68" TargetMode="External"/><Relationship Id="rId5" Type="http://schemas.openxmlformats.org/officeDocument/2006/relationships/image" Target="../media/image12.jpeg"/><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png"/><Relationship Id="rId9"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image" Target="../media/image24.png"/><Relationship Id="rId13" Type="http://schemas.openxmlformats.org/officeDocument/2006/relationships/image" Target="../media/image5.png"/><Relationship Id="rId1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16.emf"/><Relationship Id="rId10"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32.png"/><Relationship Id="rId1" Type="http://schemas.microsoft.com/office/2007/relationships/media" Target="../media/media1.mov"/><Relationship Id="rId2" Type="http://schemas.openxmlformats.org/officeDocument/2006/relationships/video" Target="../media/media1.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www.axystechnologies.com/LinkClick.aspx?link=136&amp;tabid=68" TargetMode="External"/><Relationship Id="rId5" Type="http://schemas.openxmlformats.org/officeDocument/2006/relationships/image" Target="../media/image12.jpeg"/><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png"/><Relationship Id="rId9"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hyperlink" Target="http://www.axystechnologies.com/LinkClick.aspx?link=136&amp;tabid=68" TargetMode="External"/><Relationship Id="rId4" Type="http://schemas.openxmlformats.org/officeDocument/2006/relationships/image" Target="../media/image12.jpeg"/><Relationship Id="rId5" Type="http://schemas.openxmlformats.org/officeDocument/2006/relationships/image" Target="../media/image13.emf"/><Relationship Id="rId6" Type="http://schemas.openxmlformats.org/officeDocument/2006/relationships/image" Target="../media/image36.emf"/><Relationship Id="rId7"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1.png"/><Relationship Id="rId1" Type="http://schemas.microsoft.com/office/2007/relationships/media" Target="../media/media2.mp4"/><Relationship Id="rId2"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rpm.nrel.gov/refhighre/expansion/expansion.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alphaModFix amt="92000"/>
            <a:extLst>
              <a:ext uri="{28A0092B-C50C-407E-A947-70E740481C1C}">
                <a14:useLocalDpi xmlns:a14="http://schemas.microsoft.com/office/drawing/2010/main" val="0"/>
              </a:ext>
            </a:extLst>
          </a:blip>
          <a:srcRect b="4913"/>
          <a:stretch>
            <a:fillRect/>
          </a:stretch>
        </p:blipFill>
        <p:spPr bwMode="auto">
          <a:xfrm>
            <a:off x="0" y="-1588"/>
            <a:ext cx="9144000" cy="6249988"/>
          </a:xfrm>
          <a:prstGeom prst="rect">
            <a:avLst/>
          </a:prstGeom>
          <a:noFill/>
          <a:ln>
            <a:noFill/>
          </a:ln>
          <a:extLst>
            <a:ext uri="{909E8E84-426E-40dd-AFC4-6F175D3DCCD1}">
              <a14:hiddenFill xmlns:a14="http://schemas.microsoft.com/office/drawing/2010/main">
                <a:solidFill>
                  <a:srgbClr val="FFFFFF">
                    <a:alpha val="9215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968375"/>
            <a:ext cx="7772400" cy="1470025"/>
          </a:xfrm>
        </p:spPr>
        <p:txBody>
          <a:bodyPr/>
          <a:lstStyle/>
          <a:p>
            <a:r>
              <a:rPr lang="en-US" b="1" dirty="0" smtClean="0">
                <a:solidFill>
                  <a:schemeClr val="tx1"/>
                </a:solidFill>
                <a:latin typeface="Calibri"/>
                <a:cs typeface="Calibri"/>
              </a:rPr>
              <a:t>Exploring Offshore Wind Energy:</a:t>
            </a:r>
            <a:br>
              <a:rPr lang="en-US" b="1" dirty="0" smtClean="0">
                <a:solidFill>
                  <a:schemeClr val="tx1"/>
                </a:solidFill>
                <a:latin typeface="Calibri"/>
                <a:cs typeface="Calibri"/>
              </a:rPr>
            </a:br>
            <a:r>
              <a:rPr lang="en-US" sz="3600" dirty="0" smtClean="0">
                <a:solidFill>
                  <a:schemeClr val="tx1"/>
                </a:solidFill>
                <a:latin typeface="Calibri"/>
                <a:cs typeface="Calibri"/>
              </a:rPr>
              <a:t>Why is it important and </a:t>
            </a:r>
            <a:br>
              <a:rPr lang="en-US" sz="3600" dirty="0" smtClean="0">
                <a:solidFill>
                  <a:schemeClr val="tx1"/>
                </a:solidFill>
                <a:latin typeface="Calibri"/>
                <a:cs typeface="Calibri"/>
              </a:rPr>
            </a:br>
            <a:r>
              <a:rPr lang="en-US" sz="3600" dirty="0" smtClean="0">
                <a:solidFill>
                  <a:schemeClr val="tx1"/>
                </a:solidFill>
                <a:latin typeface="Calibri"/>
                <a:cs typeface="Calibri"/>
              </a:rPr>
              <a:t>what is being done at Rutgers?</a:t>
            </a:r>
            <a:endParaRPr lang="en-US" sz="3600" dirty="0">
              <a:solidFill>
                <a:schemeClr val="tx1"/>
              </a:solidFill>
              <a:latin typeface="Calibri"/>
              <a:cs typeface="Calibri"/>
            </a:endParaRPr>
          </a:p>
        </p:txBody>
      </p:sp>
      <p:sp>
        <p:nvSpPr>
          <p:cNvPr id="3" name="Subtitle 2"/>
          <p:cNvSpPr>
            <a:spLocks noGrp="1"/>
          </p:cNvSpPr>
          <p:nvPr>
            <p:ph type="subTitle" idx="1"/>
          </p:nvPr>
        </p:nvSpPr>
        <p:spPr>
          <a:xfrm>
            <a:off x="1371600" y="4038600"/>
            <a:ext cx="6400800" cy="1752600"/>
          </a:xfrm>
        </p:spPr>
        <p:txBody>
          <a:bodyPr>
            <a:normAutofit fontScale="92500" lnSpcReduction="10000"/>
          </a:bodyPr>
          <a:lstStyle/>
          <a:p>
            <a:r>
              <a:rPr lang="en-US" dirty="0" smtClean="0">
                <a:solidFill>
                  <a:schemeClr val="tx1"/>
                </a:solidFill>
                <a:latin typeface="Calibri"/>
                <a:cs typeface="Calibri"/>
              </a:rPr>
              <a:t>Greg Seroka</a:t>
            </a:r>
          </a:p>
          <a:p>
            <a:r>
              <a:rPr lang="en-US" sz="2600" dirty="0" smtClean="0">
                <a:solidFill>
                  <a:schemeClr val="tx1"/>
                </a:solidFill>
                <a:latin typeface="Calibri"/>
                <a:cs typeface="Calibri"/>
              </a:rPr>
              <a:t>NJ Governor’s School: Energy and </a:t>
            </a:r>
          </a:p>
          <a:p>
            <a:r>
              <a:rPr lang="en-US" sz="2600" dirty="0" smtClean="0">
                <a:solidFill>
                  <a:schemeClr val="tx1"/>
                </a:solidFill>
                <a:latin typeface="Calibri"/>
                <a:cs typeface="Calibri"/>
              </a:rPr>
              <a:t>Sustainability Course</a:t>
            </a:r>
          </a:p>
          <a:p>
            <a:r>
              <a:rPr lang="en-US" sz="2600" dirty="0" smtClean="0">
                <a:solidFill>
                  <a:schemeClr val="tx1"/>
                </a:solidFill>
                <a:latin typeface="Calibri"/>
                <a:cs typeface="Calibri"/>
              </a:rPr>
              <a:t>July 10, 2012</a:t>
            </a:r>
            <a:endParaRPr lang="en-US" sz="2600" dirty="0">
              <a:solidFill>
                <a:schemeClr val="tx1"/>
              </a:solidFill>
              <a:latin typeface="Calibri"/>
              <a:cs typeface="Calibri"/>
            </a:endParaRPr>
          </a:p>
        </p:txBody>
      </p:sp>
      <p:pic>
        <p:nvPicPr>
          <p:cNvPr id="5" name="Picture 24" descr="RU_SIG_COOL_CMYK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71800"/>
            <a:ext cx="1676401"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2155" y="2971800"/>
            <a:ext cx="90090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2.png"/>
          <p:cNvPicPr>
            <a:picLocks noChangeAspect="1"/>
          </p:cNvPicPr>
          <p:nvPr/>
        </p:nvPicPr>
        <p:blipFill>
          <a:blip r:embed="rId5"/>
          <a:srcRect/>
          <a:stretch>
            <a:fillRect/>
          </a:stretch>
        </p:blipFill>
        <p:spPr bwMode="auto">
          <a:xfrm>
            <a:off x="7064808" y="2971800"/>
            <a:ext cx="812164" cy="762000"/>
          </a:xfrm>
          <a:prstGeom prst="rect">
            <a:avLst/>
          </a:prstGeom>
          <a:noFill/>
          <a:ln w="9525">
            <a:noFill/>
            <a:miter lim="800000"/>
            <a:headEnd/>
            <a:tailEnd/>
          </a:ln>
        </p:spPr>
      </p:pic>
    </p:spTree>
    <p:extLst>
      <p:ext uri="{BB962C8B-B14F-4D97-AF65-F5344CB8AC3E}">
        <p14:creationId xmlns:p14="http://schemas.microsoft.com/office/powerpoint/2010/main" val="1486768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nual_windspeed.jpg"/>
          <p:cNvPicPr>
            <a:picLocks noChangeAspect="1"/>
          </p:cNvPicPr>
          <p:nvPr/>
        </p:nvPicPr>
        <p:blipFill rotWithShape="1">
          <a:blip r:embed="rId3" cstate="print">
            <a:extLst>
              <a:ext uri="{28A0092B-C50C-407E-A947-70E740481C1C}">
                <a14:useLocalDpi xmlns:a14="http://schemas.microsoft.com/office/drawing/2010/main" val="0"/>
              </a:ext>
            </a:extLst>
          </a:blip>
          <a:srcRect l="5627" t="6084" r="4664" b="5820"/>
          <a:stretch/>
        </p:blipFill>
        <p:spPr>
          <a:xfrm>
            <a:off x="457200" y="0"/>
            <a:ext cx="8229600" cy="6249617"/>
          </a:xfrm>
          <a:prstGeom prst="rect">
            <a:avLst/>
          </a:prstGeom>
        </p:spPr>
      </p:pic>
      <p:sp>
        <p:nvSpPr>
          <p:cNvPr id="5" name="Oval 4"/>
          <p:cNvSpPr/>
          <p:nvPr/>
        </p:nvSpPr>
        <p:spPr>
          <a:xfrm rot="1929115">
            <a:off x="7313787" y="1595036"/>
            <a:ext cx="517525" cy="1017475"/>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99473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Calibri"/>
                <a:cs typeface="Calibri"/>
              </a:rPr>
              <a:t>Wind Variability</a:t>
            </a:r>
            <a:endParaRPr lang="en-US" b="1" dirty="0">
              <a:solidFill>
                <a:schemeClr val="tx1"/>
              </a:solidFill>
              <a:latin typeface="Calibri"/>
              <a:cs typeface="Calibri"/>
            </a:endParaRPr>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Wind (and solar) are variable renewable energy (VRE) sources</a:t>
            </a:r>
          </a:p>
          <a:p>
            <a:pPr lvl="1"/>
            <a:r>
              <a:rPr lang="en-US" dirty="0" smtClean="0">
                <a:solidFill>
                  <a:srgbClr val="000000"/>
                </a:solidFill>
                <a:latin typeface="Calibri"/>
                <a:cs typeface="Calibri"/>
              </a:rPr>
              <a:t>Non-fuel, no storing (still in research phase)</a:t>
            </a:r>
          </a:p>
          <a:p>
            <a:r>
              <a:rPr lang="en-US" dirty="0" smtClean="0">
                <a:solidFill>
                  <a:srgbClr val="000000"/>
                </a:solidFill>
                <a:latin typeface="Calibri"/>
                <a:cs typeface="Calibri"/>
              </a:rPr>
              <a:t>Critical to understand, characterize, and quantify major sources of variability</a:t>
            </a:r>
          </a:p>
          <a:p>
            <a:r>
              <a:rPr lang="en-US" dirty="0" smtClean="0">
                <a:solidFill>
                  <a:srgbClr val="000000"/>
                </a:solidFill>
                <a:latin typeface="Calibri"/>
                <a:cs typeface="Calibri"/>
              </a:rPr>
              <a:t>Scarce oceanic observations limit efforts toward this goal</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2905406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152400"/>
            <a:ext cx="9144000" cy="427038"/>
          </a:xfrm>
        </p:spPr>
        <p:txBody>
          <a:bodyPr/>
          <a:lstStyle/>
          <a:p>
            <a:r>
              <a:rPr lang="en-US" sz="4000" b="1">
                <a:solidFill>
                  <a:schemeClr val="tx1"/>
                </a:solidFill>
                <a:latin typeface="Calibri" charset="0"/>
              </a:rPr>
              <a:t>Coastal/Offshore Monitoring</a:t>
            </a:r>
            <a:r>
              <a:rPr lang="en-US" sz="4000">
                <a:solidFill>
                  <a:schemeClr val="tx1"/>
                </a:solidFill>
                <a:latin typeface="Calibri" charset="0"/>
              </a:rPr>
              <a:t> </a:t>
            </a:r>
          </a:p>
        </p:txBody>
      </p:sp>
      <p:pic>
        <p:nvPicPr>
          <p:cNvPr id="63490" name="Picture 1" descr="tower"/>
          <p:cNvPicPr>
            <a:picLocks noChangeAspect="1" noChangeArrowheads="1"/>
          </p:cNvPicPr>
          <p:nvPr/>
        </p:nvPicPr>
        <p:blipFill>
          <a:blip r:embed="rId3">
            <a:extLst>
              <a:ext uri="{28A0092B-C50C-407E-A947-70E740481C1C}">
                <a14:useLocalDpi xmlns:a14="http://schemas.microsoft.com/office/drawing/2010/main" val="0"/>
              </a:ext>
            </a:extLst>
          </a:blip>
          <a:srcRect l="4996" t="15840" r="16650" b="6660"/>
          <a:stretch>
            <a:fillRect/>
          </a:stretch>
        </p:blipFill>
        <p:spPr bwMode="auto">
          <a:xfrm>
            <a:off x="533400" y="971550"/>
            <a:ext cx="2209800" cy="2316163"/>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3491" name="TextBox 3"/>
          <p:cNvSpPr txBox="1">
            <a:spLocks noChangeArrowheads="1"/>
          </p:cNvSpPr>
          <p:nvPr/>
        </p:nvSpPr>
        <p:spPr bwMode="auto">
          <a:xfrm>
            <a:off x="533400" y="66357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Tower </a:t>
            </a:r>
            <a:endParaRPr lang="en-US" sz="1400">
              <a:latin typeface="Calibri" charset="0"/>
            </a:endParaRPr>
          </a:p>
        </p:txBody>
      </p:sp>
      <p:sp>
        <p:nvSpPr>
          <p:cNvPr id="63492" name="TextBox 6"/>
          <p:cNvSpPr txBox="1">
            <a:spLocks noChangeArrowheads="1"/>
          </p:cNvSpPr>
          <p:nvPr/>
        </p:nvSpPr>
        <p:spPr bwMode="auto">
          <a:xfrm>
            <a:off x="3352800" y="66675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Buoy</a:t>
            </a:r>
            <a:endParaRPr lang="en-US" sz="1400">
              <a:latin typeface="Calibri" charset="0"/>
            </a:endParaRPr>
          </a:p>
        </p:txBody>
      </p:sp>
      <p:pic>
        <p:nvPicPr>
          <p:cNvPr id="63493" name="Picture 2" descr="WindSentinel Offshore Wind Resource Assessment Buoy">
            <a:hlinkClick r:id="rId4" tooltip="&quot;Learn more about the WindSentinel buoy&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71550"/>
            <a:ext cx="243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7338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733800"/>
            <a:ext cx="2895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Picture 8"/>
          <p:cNvSpPr>
            <a:spLocks noChangeAspect="1"/>
          </p:cNvSpPr>
          <p:nvPr/>
        </p:nvSpPr>
        <p:spPr bwMode="auto">
          <a:xfrm>
            <a:off x="64008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7" name="TextBox 11"/>
          <p:cNvSpPr txBox="1">
            <a:spLocks noChangeArrowheads="1"/>
          </p:cNvSpPr>
          <p:nvPr/>
        </p:nvSpPr>
        <p:spPr bwMode="auto">
          <a:xfrm>
            <a:off x="6400800" y="66675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Offshore vertical LIDAR</a:t>
            </a:r>
            <a:endParaRPr lang="en-US" sz="1400">
              <a:latin typeface="Calibri" charset="0"/>
            </a:endParaRPr>
          </a:p>
        </p:txBody>
      </p:sp>
      <p:sp>
        <p:nvSpPr>
          <p:cNvPr id="63498" name="TextBox 12"/>
          <p:cNvSpPr txBox="1">
            <a:spLocks noChangeArrowheads="1"/>
          </p:cNvSpPr>
          <p:nvPr/>
        </p:nvSpPr>
        <p:spPr bwMode="auto">
          <a:xfrm>
            <a:off x="304800" y="34258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Coastal/Offshore Scanning LIDAR</a:t>
            </a:r>
            <a:endParaRPr lang="en-US" sz="1400">
              <a:latin typeface="Calibri" charset="0"/>
            </a:endParaRPr>
          </a:p>
        </p:txBody>
      </p:sp>
      <p:sp>
        <p:nvSpPr>
          <p:cNvPr id="63499" name="TextBox 13"/>
          <p:cNvSpPr txBox="1">
            <a:spLocks noChangeArrowheads="1"/>
          </p:cNvSpPr>
          <p:nvPr/>
        </p:nvSpPr>
        <p:spPr bwMode="auto">
          <a:xfrm>
            <a:off x="3352800" y="3429000"/>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Infrared Satellite</a:t>
            </a:r>
            <a:endParaRPr lang="en-US" sz="1400">
              <a:latin typeface="Calibri" charset="0"/>
            </a:endParaRPr>
          </a:p>
        </p:txBody>
      </p:sp>
      <p:sp>
        <p:nvSpPr>
          <p:cNvPr id="63500" name="TextBox 14"/>
          <p:cNvSpPr txBox="1">
            <a:spLocks noChangeArrowheads="1"/>
          </p:cNvSpPr>
          <p:nvPr/>
        </p:nvSpPr>
        <p:spPr bwMode="auto">
          <a:xfrm>
            <a:off x="6400800" y="342900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 Radar (CODAR)</a:t>
            </a:r>
            <a:endParaRPr lang="en-US" sz="1400">
              <a:latin typeface="Calibri" charset="0"/>
            </a:endParaRPr>
          </a:p>
        </p:txBody>
      </p:sp>
      <p:pic>
        <p:nvPicPr>
          <p:cNvPr id="63501" name="Picture 10"/>
          <p:cNvPicPr>
            <a:picLocks noChangeAspect="1"/>
          </p:cNvPicPr>
          <p:nvPr/>
        </p:nvPicPr>
        <p:blipFill>
          <a:blip r:embed="rId8">
            <a:extLst>
              <a:ext uri="{28A0092B-C50C-407E-A947-70E740481C1C}">
                <a14:useLocalDpi xmlns:a14="http://schemas.microsoft.com/office/drawing/2010/main" val="0"/>
              </a:ext>
            </a:extLst>
          </a:blip>
          <a:srcRect t="10291" b="10774"/>
          <a:stretch>
            <a:fillRect/>
          </a:stretch>
        </p:blipFill>
        <p:spPr bwMode="auto">
          <a:xfrm>
            <a:off x="3505200" y="971550"/>
            <a:ext cx="21336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2873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8" y="44450"/>
            <a:ext cx="5867400"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3"/>
          <p:cNvSpPr txBox="1">
            <a:spLocks noChangeArrowheads="1"/>
          </p:cNvSpPr>
          <p:nvPr/>
        </p:nvSpPr>
        <p:spPr bwMode="auto">
          <a:xfrm>
            <a:off x="5943600" y="-76200"/>
            <a:ext cx="3200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dirty="0" smtClean="0">
                <a:latin typeface="Calibri" charset="0"/>
              </a:rPr>
              <a:t>Ecological </a:t>
            </a:r>
            <a:r>
              <a:rPr lang="en-US" sz="1800" dirty="0">
                <a:latin typeface="Calibri" charset="0"/>
              </a:rPr>
              <a:t>baseline studies of offshore wind power already performed (shown to left)</a:t>
            </a:r>
          </a:p>
          <a:p>
            <a:pPr lvl="1" eaLnBrk="1" hangingPunct="1">
              <a:buFont typeface="Arial" charset="0"/>
              <a:buChar char="•"/>
            </a:pPr>
            <a:r>
              <a:rPr lang="en-US" sz="1800" dirty="0">
                <a:latin typeface="Calibri" charset="0"/>
              </a:rPr>
              <a:t>Avian species</a:t>
            </a:r>
          </a:p>
          <a:p>
            <a:pPr lvl="1" eaLnBrk="1" hangingPunct="1">
              <a:buFont typeface="Arial" charset="0"/>
              <a:buChar char="•"/>
            </a:pPr>
            <a:r>
              <a:rPr lang="en-US" sz="1800" dirty="0">
                <a:latin typeface="Calibri" charset="0"/>
              </a:rPr>
              <a:t>Fisheries</a:t>
            </a:r>
          </a:p>
          <a:p>
            <a:pPr lvl="1" eaLnBrk="1" hangingPunct="1">
              <a:buFont typeface="Arial" charset="0"/>
              <a:buChar char="•"/>
            </a:pPr>
            <a:r>
              <a:rPr lang="en-US" sz="1800" dirty="0">
                <a:latin typeface="Calibri" charset="0"/>
              </a:rPr>
              <a:t>Marine Mammals</a:t>
            </a:r>
          </a:p>
          <a:p>
            <a:pPr lvl="1" eaLnBrk="1" hangingPunct="1">
              <a:buFont typeface="Arial" charset="0"/>
              <a:buChar char="•"/>
            </a:pPr>
            <a:r>
              <a:rPr lang="en-US" sz="1800" dirty="0">
                <a:latin typeface="Calibri" charset="0"/>
              </a:rPr>
              <a:t>Sea turtles</a:t>
            </a:r>
          </a:p>
        </p:txBody>
      </p:sp>
      <p:pic>
        <p:nvPicPr>
          <p:cNvPr id="18435" name="Picture 4" descr="ecological_studyare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2025" y="1885950"/>
            <a:ext cx="28194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
          <p:cNvSpPr>
            <a:spLocks noChangeArrowheads="1"/>
          </p:cNvSpPr>
          <p:nvPr/>
        </p:nvSpPr>
        <p:spPr bwMode="auto">
          <a:xfrm>
            <a:off x="5943600" y="5638800"/>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n-US" dirty="0">
                <a:latin typeface="Calibri" charset="0"/>
              </a:rPr>
              <a:t>This project is the </a:t>
            </a:r>
            <a:r>
              <a:rPr lang="en-US" dirty="0" smtClean="0">
                <a:latin typeface="Calibri" charset="0"/>
              </a:rPr>
              <a:t>state’s physical </a:t>
            </a:r>
            <a:r>
              <a:rPr lang="en-US" dirty="0">
                <a:latin typeface="Calibri" charset="0"/>
              </a:rPr>
              <a:t>baseline study</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b="1" dirty="0" smtClean="0">
                <a:solidFill>
                  <a:srgbClr val="000000"/>
                </a:solidFill>
                <a:latin typeface="Calibri"/>
                <a:cs typeface="Calibri"/>
              </a:rPr>
              <a:t>NJ Board of Public Utilities (NJBPU): </a:t>
            </a:r>
            <a:br>
              <a:rPr lang="en-US" b="1" dirty="0" smtClean="0">
                <a:solidFill>
                  <a:srgbClr val="000000"/>
                </a:solidFill>
                <a:latin typeface="Calibri"/>
                <a:cs typeface="Calibri"/>
              </a:rPr>
            </a:br>
            <a:r>
              <a:rPr lang="en-US" b="1" dirty="0" smtClean="0">
                <a:solidFill>
                  <a:srgbClr val="000000"/>
                </a:solidFill>
                <a:latin typeface="Calibri"/>
                <a:cs typeface="Calibri"/>
              </a:rPr>
              <a:t>a current RUCOOL project</a:t>
            </a:r>
            <a:endParaRPr lang="en-US" b="1" dirty="0">
              <a:solidFill>
                <a:srgbClr val="000000"/>
              </a:solidFill>
              <a:latin typeface="Calibri"/>
              <a:cs typeface="Calibri"/>
            </a:endParaRPr>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NJBPU asked RUCOOL to evaluate wind resource as a sort of “consultant”</a:t>
            </a:r>
          </a:p>
          <a:p>
            <a:r>
              <a:rPr lang="en-US" dirty="0" smtClean="0">
                <a:solidFill>
                  <a:srgbClr val="000000"/>
                </a:solidFill>
                <a:latin typeface="Calibri"/>
                <a:cs typeface="Calibri"/>
              </a:rPr>
              <a:t>Use modeling to achieve these goals, complement ecological baseline study</a:t>
            </a:r>
          </a:p>
          <a:p>
            <a:endParaRPr lang="en-US" dirty="0">
              <a:solidFill>
                <a:srgbClr val="000000"/>
              </a:solidFill>
              <a:latin typeface="Calibri"/>
              <a:cs typeface="Calibri"/>
            </a:endParaRPr>
          </a:p>
        </p:txBody>
      </p:sp>
    </p:spTree>
    <p:extLst>
      <p:ext uri="{BB962C8B-B14F-4D97-AF65-F5344CB8AC3E}">
        <p14:creationId xmlns:p14="http://schemas.microsoft.com/office/powerpoint/2010/main" val="25344970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3">
            <a:alphaModFix amt="92000"/>
            <a:extLst>
              <a:ext uri="{28A0092B-C50C-407E-A947-70E740481C1C}">
                <a14:useLocalDpi xmlns:a14="http://schemas.microsoft.com/office/drawing/2010/main" val="0"/>
              </a:ext>
            </a:extLst>
          </a:blip>
          <a:srcRect b="4913"/>
          <a:stretch>
            <a:fillRect/>
          </a:stretch>
        </p:blipFill>
        <p:spPr bwMode="auto">
          <a:xfrm>
            <a:off x="0" y="-1588"/>
            <a:ext cx="9144000" cy="6249988"/>
          </a:xfrm>
          <a:prstGeom prst="rect">
            <a:avLst/>
          </a:prstGeom>
          <a:noFill/>
          <a:ln>
            <a:noFill/>
          </a:ln>
          <a:extLst>
            <a:ext uri="{909E8E84-426E-40dd-AFC4-6F175D3DCCD1}">
              <a14:hiddenFill xmlns:a14="http://schemas.microsoft.com/office/drawing/2010/main">
                <a:solidFill>
                  <a:srgbClr val="FFFFFF">
                    <a:alpha val="9215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2"/>
          <p:cNvSpPr txBox="1">
            <a:spLocks noChangeArrowheads="1"/>
          </p:cNvSpPr>
          <p:nvPr/>
        </p:nvSpPr>
        <p:spPr bwMode="auto">
          <a:xfrm>
            <a:off x="0" y="146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State of New Jersey</a:t>
            </a:r>
          </a:p>
          <a:p>
            <a:pPr algn="ctr" eaLnBrk="1" hangingPunct="1"/>
            <a:r>
              <a:rPr lang="en-US" sz="1600">
                <a:latin typeface="Calibri" charset="0"/>
              </a:rPr>
              <a:t>New Jersey Board of Public Utilities (NJBPU)</a:t>
            </a:r>
          </a:p>
        </p:txBody>
      </p:sp>
      <p:sp>
        <p:nvSpPr>
          <p:cNvPr id="15363" name="TextBox 3"/>
          <p:cNvSpPr txBox="1">
            <a:spLocks noChangeArrowheads="1"/>
          </p:cNvSpPr>
          <p:nvPr/>
        </p:nvSpPr>
        <p:spPr bwMode="auto">
          <a:xfrm>
            <a:off x="0" y="990600"/>
            <a:ext cx="91440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0" b="1" dirty="0">
                <a:latin typeface="Calibri" charset="0"/>
              </a:rPr>
              <a:t>An Advanced Atmosphere/Ocean Assessment Program: </a:t>
            </a:r>
          </a:p>
          <a:p>
            <a:pPr algn="ctr" eaLnBrk="1" hangingPunct="1"/>
            <a:r>
              <a:rPr lang="en-US" sz="2300" b="1" dirty="0">
                <a:latin typeface="Calibri" charset="0"/>
              </a:rPr>
              <a:t>Reducing the Risks Associated with Offshore Wind Energy</a:t>
            </a:r>
            <a:r>
              <a:rPr lang="en-US" sz="2300" dirty="0">
                <a:latin typeface="Calibri" charset="0"/>
              </a:rPr>
              <a:t> </a:t>
            </a:r>
            <a:r>
              <a:rPr lang="en-US" sz="2300" b="1" dirty="0">
                <a:latin typeface="Calibri" charset="0"/>
              </a:rPr>
              <a:t>Development</a:t>
            </a:r>
          </a:p>
          <a:p>
            <a:pPr algn="ctr" eaLnBrk="1" hangingPunct="1"/>
            <a:r>
              <a:rPr lang="en-US" sz="2200" b="1" dirty="0">
                <a:latin typeface="Calibri" charset="0"/>
              </a:rPr>
              <a:t> </a:t>
            </a:r>
            <a:r>
              <a:rPr lang="en-US" sz="1400" b="1" dirty="0">
                <a:latin typeface="Calibri" charset="0"/>
              </a:rPr>
              <a:t>As Defined by The NJ Energy Master Plan and </a:t>
            </a:r>
          </a:p>
          <a:p>
            <a:pPr algn="ctr" eaLnBrk="1" hangingPunct="1"/>
            <a:r>
              <a:rPr lang="en-US" sz="1400" b="1" dirty="0">
                <a:latin typeface="Calibri" charset="0"/>
              </a:rPr>
              <a:t>The NJ Offshore Wind Energy Economic Development Act</a:t>
            </a:r>
            <a:endParaRPr lang="en-US" sz="1400" dirty="0">
              <a:latin typeface="Calibri" charset="0"/>
            </a:endParaRPr>
          </a:p>
        </p:txBody>
      </p:sp>
      <p:pic>
        <p:nvPicPr>
          <p:cNvPr id="15364" name="Picture 24" descr="RU_SIG_COOL_CMYK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1295400" cy="58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4"/>
          <p:cNvSpPr txBox="1">
            <a:spLocks noChangeArrowheads="1"/>
          </p:cNvSpPr>
          <p:nvPr/>
        </p:nvSpPr>
        <p:spPr bwMode="auto">
          <a:xfrm>
            <a:off x="1752600" y="2590800"/>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u="sng" dirty="0">
                <a:latin typeface="Calibri" charset="0"/>
              </a:rPr>
              <a:t>Principal Investigators</a:t>
            </a:r>
            <a:r>
              <a:rPr lang="en-US" sz="1800" b="1" i="1" dirty="0">
                <a:latin typeface="Calibri" charset="0"/>
              </a:rPr>
              <a:t>:</a:t>
            </a:r>
            <a:r>
              <a:rPr lang="en-US" sz="1800" b="1" i="1" dirty="0" smtClean="0">
                <a:latin typeface="Calibri" charset="0"/>
              </a:rPr>
              <a:t> </a:t>
            </a:r>
            <a:r>
              <a:rPr lang="en-US" sz="1800" i="1" dirty="0" smtClean="0">
                <a:latin typeface="Calibri" charset="0"/>
              </a:rPr>
              <a:t>Dr. Scott Glenn and Dr. Rich Dunk, </a:t>
            </a:r>
            <a:r>
              <a:rPr lang="en-US" sz="1800" i="1" dirty="0">
                <a:latin typeface="Calibri" charset="0"/>
              </a:rPr>
              <a:t>CCM</a:t>
            </a:r>
          </a:p>
          <a:p>
            <a:pPr algn="ctr" eaLnBrk="1" hangingPunct="1"/>
            <a:r>
              <a:rPr lang="en-US" sz="1800" b="1" i="1" u="sng" dirty="0">
                <a:latin typeface="Calibri" charset="0"/>
              </a:rPr>
              <a:t>Team Members</a:t>
            </a:r>
            <a:r>
              <a:rPr lang="en-US" sz="1800" b="1" i="1" dirty="0">
                <a:latin typeface="Calibri" charset="0"/>
              </a:rPr>
              <a:t>:</a:t>
            </a:r>
            <a:r>
              <a:rPr lang="en-US" sz="1800" b="1" i="1" dirty="0" smtClean="0">
                <a:latin typeface="Calibri" charset="0"/>
              </a:rPr>
              <a:t> </a:t>
            </a:r>
            <a:r>
              <a:rPr lang="en-US" sz="1800" i="1" dirty="0" smtClean="0">
                <a:latin typeface="Calibri" charset="0"/>
              </a:rPr>
              <a:t>Dr. Josh </a:t>
            </a:r>
            <a:r>
              <a:rPr lang="en-US" sz="1800" i="1" dirty="0" err="1">
                <a:latin typeface="Calibri" charset="0"/>
              </a:rPr>
              <a:t>Kohut</a:t>
            </a:r>
            <a:r>
              <a:rPr lang="en-US" sz="1800" i="1" dirty="0">
                <a:latin typeface="Calibri" charset="0"/>
              </a:rPr>
              <a:t>,</a:t>
            </a:r>
            <a:r>
              <a:rPr lang="en-US" sz="1800" i="1" dirty="0" smtClean="0">
                <a:latin typeface="Calibri" charset="0"/>
              </a:rPr>
              <a:t> Dr. Hugh </a:t>
            </a:r>
            <a:r>
              <a:rPr lang="en-US" sz="1800" i="1" dirty="0" err="1">
                <a:latin typeface="Calibri" charset="0"/>
              </a:rPr>
              <a:t>Roarty</a:t>
            </a:r>
            <a:r>
              <a:rPr lang="en-US" sz="1800" i="1" dirty="0">
                <a:latin typeface="Calibri" charset="0"/>
              </a:rPr>
              <a:t>, Louis Bowers, Greg </a:t>
            </a:r>
            <a:r>
              <a:rPr lang="en-US" sz="1800" i="1" dirty="0" err="1">
                <a:latin typeface="Calibri" charset="0"/>
              </a:rPr>
              <a:t>Seroka</a:t>
            </a:r>
            <a:r>
              <a:rPr lang="en-US" sz="1800" i="1" dirty="0">
                <a:latin typeface="Calibri" charset="0"/>
              </a:rPr>
              <a:t>,</a:t>
            </a:r>
            <a:r>
              <a:rPr lang="en-US" sz="1800" i="1" dirty="0" smtClean="0">
                <a:latin typeface="Calibri" charset="0"/>
              </a:rPr>
              <a:t> </a:t>
            </a:r>
          </a:p>
          <a:p>
            <a:pPr algn="ctr" eaLnBrk="1" hangingPunct="1"/>
            <a:r>
              <a:rPr lang="en-US" sz="1800" i="1" dirty="0" smtClean="0">
                <a:latin typeface="Calibri" charset="0"/>
              </a:rPr>
              <a:t>John </a:t>
            </a:r>
            <a:r>
              <a:rPr lang="en-US" sz="1800" i="1" dirty="0" err="1">
                <a:latin typeface="Calibri" charset="0"/>
              </a:rPr>
              <a:t>Kerfoot</a:t>
            </a:r>
            <a:r>
              <a:rPr lang="en-US" sz="1800" i="1" dirty="0">
                <a:latin typeface="Calibri" charset="0"/>
              </a:rPr>
              <a:t>,</a:t>
            </a:r>
            <a:r>
              <a:rPr lang="en-US" sz="1800" i="1" dirty="0" smtClean="0">
                <a:latin typeface="Calibri" charset="0"/>
              </a:rPr>
              <a:t> Laura </a:t>
            </a:r>
            <a:r>
              <a:rPr lang="en-US" sz="1800" i="1" dirty="0" err="1" smtClean="0">
                <a:latin typeface="Calibri" charset="0"/>
              </a:rPr>
              <a:t>Palamara</a:t>
            </a:r>
            <a:r>
              <a:rPr lang="en-US" sz="1800" i="1" dirty="0" smtClean="0">
                <a:latin typeface="Calibri" charset="0"/>
              </a:rPr>
              <a:t>, Mike Crowley, Ethan </a:t>
            </a:r>
            <a:r>
              <a:rPr lang="en-US" sz="1800" i="1" dirty="0">
                <a:latin typeface="Calibri" charset="0"/>
              </a:rPr>
              <a:t>Handel,</a:t>
            </a:r>
            <a:r>
              <a:rPr lang="en-US" sz="1800" i="1" dirty="0" smtClean="0">
                <a:latin typeface="Calibri" charset="0"/>
              </a:rPr>
              <a:t> Colin Evans</a:t>
            </a:r>
          </a:p>
          <a:p>
            <a:pPr algn="ctr" eaLnBrk="1" hangingPunct="1"/>
            <a:r>
              <a:rPr lang="en-US" sz="1800" dirty="0">
                <a:latin typeface="Calibri" charset="0"/>
              </a:rPr>
              <a:t>          </a:t>
            </a:r>
            <a:r>
              <a:rPr lang="en-US" sz="1800" dirty="0">
                <a:solidFill>
                  <a:srgbClr val="000000"/>
                </a:solidFill>
                <a:latin typeface="Calibri" charset="0"/>
              </a:rPr>
              <a:t> </a:t>
            </a:r>
          </a:p>
        </p:txBody>
      </p:sp>
      <p:pic>
        <p:nvPicPr>
          <p:cNvPr id="1536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52400"/>
            <a:ext cx="90090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76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202"/>
          <p:cNvGrpSpPr>
            <a:grpSpLocks/>
          </p:cNvGrpSpPr>
          <p:nvPr/>
        </p:nvGrpSpPr>
        <p:grpSpPr bwMode="auto">
          <a:xfrm>
            <a:off x="2209800" y="4267200"/>
            <a:ext cx="1600200" cy="2009080"/>
            <a:chOff x="7400" y="14160"/>
            <a:chExt cx="2392" cy="4053"/>
          </a:xfrm>
          <a:solidFill>
            <a:schemeClr val="bg1"/>
          </a:solidFill>
        </p:grpSpPr>
        <p:pic>
          <p:nvPicPr>
            <p:cNvPr id="15" name="Picture 4199" descr="t6_spd_vec"/>
            <p:cNvPicPr>
              <a:picLocks noChangeAspect="1" noChangeArrowheads="1"/>
            </p:cNvPicPr>
            <p:nvPr/>
          </p:nvPicPr>
          <p:blipFill rotWithShape="1">
            <a:blip r:embed="rId7">
              <a:extLst/>
            </a:blip>
            <a:srcRect l="8549" t="5814" r="11964" b="3473"/>
            <a:stretch/>
          </p:blipFill>
          <p:spPr bwMode="auto">
            <a:xfrm>
              <a:off x="7400" y="14160"/>
              <a:ext cx="2392" cy="3745"/>
            </a:xfrm>
            <a:prstGeom prst="rect">
              <a:avLst/>
            </a:prstGeom>
            <a:grpFill/>
            <a:extLst/>
          </p:spPr>
        </p:pic>
        <p:pic>
          <p:nvPicPr>
            <p:cNvPr id="16" name="Picture 4201" descr="t8_calm_south_spd_vec"/>
            <p:cNvPicPr>
              <a:picLocks noChangeAspect="1" noChangeArrowheads="1"/>
            </p:cNvPicPr>
            <p:nvPr/>
          </p:nvPicPr>
          <p:blipFill rotWithShape="1">
            <a:blip r:embed="rId8">
              <a:extLst/>
            </a:blip>
            <a:srcRect l="6889" t="88852" r="7524" b="2146"/>
            <a:stretch/>
          </p:blipFill>
          <p:spPr bwMode="auto">
            <a:xfrm>
              <a:off x="7434" y="17888"/>
              <a:ext cx="2312" cy="325"/>
            </a:xfrm>
            <a:prstGeom prst="rect">
              <a:avLst/>
            </a:prstGeom>
            <a:grpFill/>
            <a:extLst/>
          </p:spPr>
        </p:pic>
      </p:grpSp>
      <p:pic>
        <p:nvPicPr>
          <p:cNvPr id="15371"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343400"/>
            <a:ext cx="1591606"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Box 2"/>
          <p:cNvSpPr txBox="1">
            <a:spLocks noChangeArrowheads="1"/>
          </p:cNvSpPr>
          <p:nvPr/>
        </p:nvSpPr>
        <p:spPr bwMode="auto">
          <a:xfrm>
            <a:off x="2057400" y="3810000"/>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latin typeface="Calibri" charset="0"/>
              </a:rPr>
              <a:t>Hi-Res Weather Model</a:t>
            </a:r>
          </a:p>
        </p:txBody>
      </p:sp>
      <p:sp>
        <p:nvSpPr>
          <p:cNvPr id="15373" name="TextBox 18"/>
          <p:cNvSpPr txBox="1">
            <a:spLocks noChangeArrowheads="1"/>
          </p:cNvSpPr>
          <p:nvPr/>
        </p:nvSpPr>
        <p:spPr bwMode="auto">
          <a:xfrm>
            <a:off x="4419600" y="38100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latin typeface="Calibri" charset="0"/>
              </a:rPr>
              <a:t>Spatial Validation Data</a:t>
            </a:r>
          </a:p>
        </p:txBody>
      </p:sp>
      <p:sp>
        <p:nvSpPr>
          <p:cNvPr id="19" name="Right Arrow 18"/>
          <p:cNvSpPr>
            <a:spLocks noChangeArrowheads="1"/>
          </p:cNvSpPr>
          <p:nvPr/>
        </p:nvSpPr>
        <p:spPr bwMode="auto">
          <a:xfrm>
            <a:off x="3886200" y="5029200"/>
            <a:ext cx="609600" cy="457200"/>
          </a:xfrm>
          <a:prstGeom prst="rightArrow">
            <a:avLst>
              <a:gd name="adj1" fmla="val 50000"/>
              <a:gd name="adj2" fmla="val 50004"/>
            </a:avLst>
          </a:prstGeom>
          <a:solidFill>
            <a:schemeClr val="accent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000000"/>
              </a:solidFill>
              <a:latin typeface="+mn-lt"/>
              <a:ea typeface="+mn-ea"/>
              <a:cs typeface="+mn-cs"/>
            </a:endParaRPr>
          </a:p>
        </p:txBody>
      </p:sp>
      <p:sp>
        <p:nvSpPr>
          <p:cNvPr id="20" name="Right Arrow 19"/>
          <p:cNvSpPr>
            <a:spLocks noChangeArrowheads="1"/>
          </p:cNvSpPr>
          <p:nvPr/>
        </p:nvSpPr>
        <p:spPr bwMode="auto">
          <a:xfrm>
            <a:off x="6248400" y="4953000"/>
            <a:ext cx="533400" cy="457200"/>
          </a:xfrm>
          <a:prstGeom prst="rightArrow">
            <a:avLst>
              <a:gd name="adj1" fmla="val 50000"/>
              <a:gd name="adj2" fmla="val 50001"/>
            </a:avLst>
          </a:prstGeom>
          <a:solidFill>
            <a:schemeClr val="accent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000000"/>
              </a:solidFill>
              <a:latin typeface="+mn-lt"/>
              <a:ea typeface="+mn-ea"/>
              <a:cs typeface="+mn-cs"/>
            </a:endParaRPr>
          </a:p>
        </p:txBody>
      </p:sp>
      <p:sp>
        <p:nvSpPr>
          <p:cNvPr id="15376" name="TextBox 18"/>
          <p:cNvSpPr txBox="1">
            <a:spLocks noChangeArrowheads="1"/>
          </p:cNvSpPr>
          <p:nvPr/>
        </p:nvSpPr>
        <p:spPr bwMode="auto">
          <a:xfrm>
            <a:off x="6858000" y="3810000"/>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latin typeface="Calibri" charset="0"/>
              </a:rPr>
              <a:t>Wind Power Statistics</a:t>
            </a:r>
          </a:p>
        </p:txBody>
      </p:sp>
      <p:pic>
        <p:nvPicPr>
          <p:cNvPr id="15377" name="Picture 3" descr="power_contour.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343400"/>
            <a:ext cx="2286000" cy="180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cold_lisa.pdf"/>
          <p:cNvPicPr>
            <a:picLocks noChangeAspect="1"/>
          </p:cNvPicPr>
          <p:nvPr/>
        </p:nvPicPr>
        <p:blipFill>
          <a:blip r:embed="rId11">
            <a:extLst>
              <a:ext uri="{28A0092B-C50C-407E-A947-70E740481C1C}">
                <a14:useLocalDpi xmlns:a14="http://schemas.microsoft.com/office/drawing/2010/main" val="0"/>
              </a:ext>
            </a:extLst>
          </a:blip>
          <a:srcRect l="14404" t="3268" r="15894" b="22905"/>
          <a:stretch>
            <a:fillRect/>
          </a:stretch>
        </p:blipFill>
        <p:spPr bwMode="auto">
          <a:xfrm>
            <a:off x="0" y="4038600"/>
            <a:ext cx="1600200" cy="219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a:spLocks noChangeArrowheads="1"/>
          </p:cNvSpPr>
          <p:nvPr/>
        </p:nvSpPr>
        <p:spPr bwMode="auto">
          <a:xfrm>
            <a:off x="1524000" y="5029200"/>
            <a:ext cx="609600" cy="457200"/>
          </a:xfrm>
          <a:prstGeom prst="rightArrow">
            <a:avLst>
              <a:gd name="adj1" fmla="val 50000"/>
              <a:gd name="adj2" fmla="val 50004"/>
            </a:avLst>
          </a:prstGeom>
          <a:solidFill>
            <a:schemeClr val="accent1"/>
          </a:solidFill>
          <a:ln w="9525">
            <a:solidFill>
              <a:schemeClr val="tx1"/>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000000"/>
              </a:solidFill>
              <a:latin typeface="+mn-lt"/>
              <a:ea typeface="+mn-ea"/>
              <a:cs typeface="+mn-cs"/>
            </a:endParaRPr>
          </a:p>
        </p:txBody>
      </p:sp>
      <p:sp>
        <p:nvSpPr>
          <p:cNvPr id="23" name="TextBox 2"/>
          <p:cNvSpPr txBox="1">
            <a:spLocks noChangeArrowheads="1"/>
          </p:cNvSpPr>
          <p:nvPr/>
        </p:nvSpPr>
        <p:spPr bwMode="auto">
          <a:xfrm>
            <a:off x="0" y="3810000"/>
            <a:ext cx="182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smtClean="0">
                <a:latin typeface="Calibri" charset="0"/>
              </a:rPr>
              <a:t>New Ocean Data</a:t>
            </a:r>
            <a:endParaRPr lang="en-US" sz="1400" b="1" dirty="0">
              <a:latin typeface="Calibri" charset="0"/>
            </a:endParaRPr>
          </a:p>
        </p:txBody>
      </p:sp>
      <p:pic>
        <p:nvPicPr>
          <p:cNvPr id="24" name="Picture 41" descr="13"/>
          <p:cNvPicPr>
            <a:picLocks noChangeAspect="1" noChangeArrowheads="1"/>
          </p:cNvPicPr>
          <p:nvPr/>
        </p:nvPicPr>
        <p:blipFill>
          <a:blip r:embed="rId12"/>
          <a:stretch>
            <a:fillRect/>
          </a:stretch>
        </p:blipFill>
        <p:spPr bwMode="auto">
          <a:xfrm>
            <a:off x="8054486" y="76200"/>
            <a:ext cx="832977" cy="83820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5" name="Picture 30" descr="2.png"/>
          <p:cNvPicPr>
            <a:picLocks noChangeAspect="1"/>
          </p:cNvPicPr>
          <p:nvPr/>
        </p:nvPicPr>
        <p:blipFill>
          <a:blip r:embed="rId13"/>
          <a:srcRect/>
          <a:stretch>
            <a:fillRect/>
          </a:stretch>
        </p:blipFill>
        <p:spPr bwMode="auto">
          <a:xfrm>
            <a:off x="6934200" y="152400"/>
            <a:ext cx="812164" cy="762000"/>
          </a:xfrm>
          <a:prstGeom prst="rect">
            <a:avLst/>
          </a:prstGeom>
          <a:noFill/>
          <a:ln w="9525">
            <a:noFill/>
            <a:miter lim="800000"/>
            <a:headEnd/>
            <a:tailEnd/>
          </a:ln>
        </p:spPr>
      </p:pic>
      <p:pic>
        <p:nvPicPr>
          <p:cNvPr id="26" name="Picture 31" descr="IOOS_logo_white.gif"/>
          <p:cNvPicPr>
            <a:picLocks noChangeAspect="1"/>
          </p:cNvPicPr>
          <p:nvPr/>
        </p:nvPicPr>
        <p:blipFill>
          <a:blip r:embed="rId14"/>
          <a:srcRect/>
          <a:stretch>
            <a:fillRect/>
          </a:stretch>
        </p:blipFill>
        <p:spPr bwMode="auto">
          <a:xfrm>
            <a:off x="381000" y="3200400"/>
            <a:ext cx="1143000" cy="462216"/>
          </a:xfrm>
          <a:prstGeom prst="rect">
            <a:avLst/>
          </a:prstGeom>
          <a:noFill/>
          <a:ln w="9525">
            <a:noFill/>
            <a:miter lim="800000"/>
            <a:headEnd/>
            <a:tailEnd/>
          </a:ln>
        </p:spPr>
      </p:pic>
    </p:spTree>
    <p:extLst>
      <p:ext uri="{BB962C8B-B14F-4D97-AF65-F5344CB8AC3E}">
        <p14:creationId xmlns:p14="http://schemas.microsoft.com/office/powerpoint/2010/main" val="33546392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d_lisa.pdf"/>
          <p:cNvPicPr>
            <a:picLocks noChangeAspect="1"/>
          </p:cNvPicPr>
          <p:nvPr/>
        </p:nvPicPr>
        <p:blipFill rotWithShape="1">
          <a:blip r:embed="rId3">
            <a:extLst>
              <a:ext uri="{28A0092B-C50C-407E-A947-70E740481C1C}">
                <a14:useLocalDpi xmlns:a14="http://schemas.microsoft.com/office/drawing/2010/main" val="0"/>
              </a:ext>
            </a:extLst>
          </a:blip>
          <a:srcRect t="12496"/>
          <a:stretch/>
        </p:blipFill>
        <p:spPr>
          <a:xfrm>
            <a:off x="4828265" y="838200"/>
            <a:ext cx="4315735" cy="5257799"/>
          </a:xfrm>
          <a:prstGeom prst="rect">
            <a:avLst/>
          </a:prstGeom>
        </p:spPr>
      </p:pic>
      <p:sp>
        <p:nvSpPr>
          <p:cNvPr id="6" name="Title 1"/>
          <p:cNvSpPr>
            <a:spLocks noGrp="1"/>
          </p:cNvSpPr>
          <p:nvPr>
            <p:ph type="title"/>
          </p:nvPr>
        </p:nvSpPr>
        <p:spPr>
          <a:xfrm>
            <a:off x="457200" y="152400"/>
            <a:ext cx="8229600" cy="819752"/>
          </a:xfrm>
        </p:spPr>
        <p:txBody>
          <a:bodyPr>
            <a:normAutofit/>
          </a:bodyPr>
          <a:lstStyle/>
          <a:p>
            <a:r>
              <a:rPr lang="en-US" b="1" dirty="0" smtClean="0">
                <a:solidFill>
                  <a:srgbClr val="000000"/>
                </a:solidFill>
                <a:latin typeface="Calibri"/>
                <a:cs typeface="Calibri"/>
              </a:rPr>
              <a:t>New Rutgers Satellite Product</a:t>
            </a:r>
            <a:endParaRPr lang="en-US" b="1" dirty="0">
              <a:latin typeface="Calibri"/>
              <a:cs typeface="Calibri"/>
            </a:endParaRPr>
          </a:p>
        </p:txBody>
      </p:sp>
      <p:pic>
        <p:nvPicPr>
          <p:cNvPr id="5" name="Picture 4" descr="rtg_hr_08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219200"/>
            <a:ext cx="5131540" cy="3964114"/>
          </a:xfrm>
          <a:prstGeom prst="rect">
            <a:avLst/>
          </a:prstGeom>
        </p:spPr>
      </p:pic>
      <p:sp>
        <p:nvSpPr>
          <p:cNvPr id="7" name="TextBox 6"/>
          <p:cNvSpPr txBox="1"/>
          <p:nvPr/>
        </p:nvSpPr>
        <p:spPr>
          <a:xfrm>
            <a:off x="1524000" y="4419600"/>
            <a:ext cx="2313454" cy="369332"/>
          </a:xfrm>
          <a:prstGeom prst="rect">
            <a:avLst/>
          </a:prstGeom>
          <a:noFill/>
        </p:spPr>
        <p:txBody>
          <a:bodyPr wrap="none" rtlCol="0">
            <a:spAutoFit/>
          </a:bodyPr>
          <a:lstStyle/>
          <a:p>
            <a:r>
              <a:rPr lang="en-US" dirty="0" smtClean="0">
                <a:latin typeface="Calibri"/>
                <a:cs typeface="Calibri"/>
              </a:rPr>
              <a:t>Existing NOAA Product</a:t>
            </a:r>
            <a:endParaRPr lang="en-US" dirty="0">
              <a:latin typeface="Calibri"/>
              <a:cs typeface="Calibri"/>
            </a:endParaRPr>
          </a:p>
        </p:txBody>
      </p:sp>
      <p:sp>
        <p:nvSpPr>
          <p:cNvPr id="8" name="TextBox 7"/>
          <p:cNvSpPr txBox="1"/>
          <p:nvPr/>
        </p:nvSpPr>
        <p:spPr>
          <a:xfrm>
            <a:off x="6324600" y="4800600"/>
            <a:ext cx="2175032" cy="369332"/>
          </a:xfrm>
          <a:prstGeom prst="rect">
            <a:avLst/>
          </a:prstGeom>
          <a:noFill/>
        </p:spPr>
        <p:txBody>
          <a:bodyPr wrap="none" rtlCol="0">
            <a:spAutoFit/>
          </a:bodyPr>
          <a:lstStyle/>
          <a:p>
            <a:r>
              <a:rPr lang="en-US" dirty="0" smtClean="0">
                <a:latin typeface="Calibri"/>
                <a:cs typeface="Calibri"/>
              </a:rPr>
              <a:t>New Rutgers Product</a:t>
            </a:r>
            <a:endParaRPr lang="en-US" dirty="0">
              <a:latin typeface="Calibri"/>
              <a:cs typeface="Calibri"/>
            </a:endParaRPr>
          </a:p>
        </p:txBody>
      </p:sp>
    </p:spTree>
    <p:extLst>
      <p:ext uri="{BB962C8B-B14F-4D97-AF65-F5344CB8AC3E}">
        <p14:creationId xmlns:p14="http://schemas.microsoft.com/office/powerpoint/2010/main" val="32272122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6"/>
          <p:cNvPicPr>
            <a:picLocks noChangeAspect="1"/>
          </p:cNvPicPr>
          <p:nvPr/>
        </p:nvPicPr>
        <p:blipFill>
          <a:blip r:embed="rId2">
            <a:extLst>
              <a:ext uri="{28A0092B-C50C-407E-A947-70E740481C1C}">
                <a14:useLocalDpi xmlns:a14="http://schemas.microsoft.com/office/drawing/2010/main" val="0"/>
              </a:ext>
            </a:extLst>
          </a:blip>
          <a:srcRect l="70238" t="11183" r="13593" b="47745"/>
          <a:stretch>
            <a:fillRect/>
          </a:stretch>
        </p:blipFill>
        <p:spPr bwMode="auto">
          <a:xfrm>
            <a:off x="6400800" y="3027363"/>
            <a:ext cx="2609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16"/>
          <p:cNvPicPr>
            <a:picLocks noChangeAspect="1"/>
          </p:cNvPicPr>
          <p:nvPr/>
        </p:nvPicPr>
        <p:blipFill>
          <a:blip r:embed="rId2">
            <a:extLst>
              <a:ext uri="{28A0092B-C50C-407E-A947-70E740481C1C}">
                <a14:useLocalDpi xmlns:a14="http://schemas.microsoft.com/office/drawing/2010/main" val="0"/>
              </a:ext>
            </a:extLst>
          </a:blip>
          <a:srcRect l="36588" t="11237" r="46992" b="47263"/>
          <a:stretch>
            <a:fillRect/>
          </a:stretch>
        </p:blipFill>
        <p:spPr bwMode="auto">
          <a:xfrm>
            <a:off x="3286125" y="3027363"/>
            <a:ext cx="2622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
          <p:cNvSpPr>
            <a:spLocks noChangeArrowheads="1"/>
          </p:cNvSpPr>
          <p:nvPr/>
        </p:nvSpPr>
        <p:spPr bwMode="auto">
          <a:xfrm>
            <a:off x="-4763" y="-7938"/>
            <a:ext cx="91487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800" b="1">
                <a:latin typeface="Calibri" charset="0"/>
              </a:rPr>
              <a:t>We can now resolve upwelling using satellites…</a:t>
            </a:r>
          </a:p>
        </p:txBody>
      </p:sp>
      <p:sp>
        <p:nvSpPr>
          <p:cNvPr id="24580" name="Rectangle 1"/>
          <p:cNvSpPr>
            <a:spLocks noChangeArrowheads="1"/>
          </p:cNvSpPr>
          <p:nvPr/>
        </p:nvSpPr>
        <p:spPr bwMode="auto">
          <a:xfrm>
            <a:off x="6276975" y="1731963"/>
            <a:ext cx="266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Calibri" charset="0"/>
              </a:rPr>
              <a:t>MODIS 7-day</a:t>
            </a:r>
          </a:p>
          <a:p>
            <a:pPr algn="ctr"/>
            <a:r>
              <a:rPr lang="en-US" sz="2200" b="1">
                <a:latin typeface="Calibri" charset="0"/>
              </a:rPr>
              <a:t>(old method)</a:t>
            </a:r>
          </a:p>
        </p:txBody>
      </p:sp>
      <p:sp>
        <p:nvSpPr>
          <p:cNvPr id="24581" name="Rectangle 1"/>
          <p:cNvSpPr>
            <a:spLocks noChangeArrowheads="1"/>
          </p:cNvSpPr>
          <p:nvPr/>
        </p:nvSpPr>
        <p:spPr bwMode="auto">
          <a:xfrm>
            <a:off x="228600" y="1731963"/>
            <a:ext cx="2667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Calibri" charset="0"/>
              </a:rPr>
              <a:t>Cloud Masking </a:t>
            </a:r>
            <a:r>
              <a:rPr lang="en-US" sz="2200" b="1">
                <a:latin typeface="Calibri" charset="0"/>
              </a:rPr>
              <a:t>(old method)</a:t>
            </a:r>
          </a:p>
        </p:txBody>
      </p:sp>
      <p:sp>
        <p:nvSpPr>
          <p:cNvPr id="24582" name="Rectangle 1"/>
          <p:cNvSpPr>
            <a:spLocks noChangeArrowheads="1"/>
          </p:cNvSpPr>
          <p:nvPr/>
        </p:nvSpPr>
        <p:spPr bwMode="auto">
          <a:xfrm>
            <a:off x="2995613" y="1731963"/>
            <a:ext cx="3124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solidFill>
                  <a:srgbClr val="FF0000"/>
                </a:solidFill>
                <a:latin typeface="Calibri" charset="0"/>
              </a:rPr>
              <a:t>*Cloud Masking*</a:t>
            </a:r>
          </a:p>
          <a:p>
            <a:pPr algn="ctr"/>
            <a:r>
              <a:rPr lang="en-US" sz="2200" b="1">
                <a:solidFill>
                  <a:srgbClr val="FF0000"/>
                </a:solidFill>
                <a:latin typeface="Calibri" charset="0"/>
              </a:rPr>
              <a:t>(new method, unique to Rutgers)</a:t>
            </a:r>
          </a:p>
        </p:txBody>
      </p:sp>
      <p:pic>
        <p:nvPicPr>
          <p:cNvPr id="24583" name="Picture 16"/>
          <p:cNvPicPr>
            <a:picLocks noChangeAspect="1"/>
          </p:cNvPicPr>
          <p:nvPr/>
        </p:nvPicPr>
        <p:blipFill>
          <a:blip r:embed="rId2">
            <a:extLst>
              <a:ext uri="{28A0092B-C50C-407E-A947-70E740481C1C}">
                <a14:useLocalDpi xmlns:a14="http://schemas.microsoft.com/office/drawing/2010/main" val="0"/>
              </a:ext>
            </a:extLst>
          </a:blip>
          <a:srcRect l="3075" t="11481" r="80655" b="47449"/>
          <a:stretch>
            <a:fillRect/>
          </a:stretch>
        </p:blipFill>
        <p:spPr bwMode="auto">
          <a:xfrm>
            <a:off x="152400" y="3027363"/>
            <a:ext cx="2649538"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0"/>
          <p:cNvSpPr/>
          <p:nvPr/>
        </p:nvSpPr>
        <p:spPr>
          <a:xfrm rot="1929115">
            <a:off x="1182688" y="3636963"/>
            <a:ext cx="454025" cy="1427162"/>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rot="1929115">
            <a:off x="4306888" y="3648075"/>
            <a:ext cx="454025" cy="142875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rot="1929115">
            <a:off x="7462838" y="3648075"/>
            <a:ext cx="452437" cy="142875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951332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4763" y="-7938"/>
            <a:ext cx="91487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600" b="1">
                <a:latin typeface="Calibri" charset="0"/>
              </a:rPr>
              <a:t>…and SST for hurricane simulations: </a:t>
            </a:r>
            <a:r>
              <a:rPr lang="en-US" sz="4400" b="1">
                <a:latin typeface="Calibri" charset="0"/>
              </a:rPr>
              <a:t/>
            </a:r>
            <a:br>
              <a:rPr lang="en-US" sz="4400" b="1">
                <a:latin typeface="Calibri" charset="0"/>
              </a:rPr>
            </a:br>
            <a:r>
              <a:rPr lang="en-US" sz="4400" b="1">
                <a:latin typeface="Calibri" charset="0"/>
              </a:rPr>
              <a:t>e.g. </a:t>
            </a:r>
            <a:r>
              <a:rPr lang="en-US" sz="4400" b="1" i="1">
                <a:latin typeface="Calibri" charset="0"/>
              </a:rPr>
              <a:t>Hurricane Irene</a:t>
            </a:r>
          </a:p>
        </p:txBody>
      </p:sp>
      <p:pic>
        <p:nvPicPr>
          <p:cNvPr id="25602" name="Picture 7" descr="cold_lisa.pdf"/>
          <p:cNvPicPr>
            <a:picLocks noChangeAspect="1"/>
          </p:cNvPicPr>
          <p:nvPr/>
        </p:nvPicPr>
        <p:blipFill>
          <a:blip r:embed="rId2">
            <a:extLst>
              <a:ext uri="{28A0092B-C50C-407E-A947-70E740481C1C}">
                <a14:useLocalDpi xmlns:a14="http://schemas.microsoft.com/office/drawing/2010/main" val="0"/>
              </a:ext>
            </a:extLst>
          </a:blip>
          <a:srcRect l="14404" t="3268" r="15894" b="22905"/>
          <a:stretch>
            <a:fillRect/>
          </a:stretch>
        </p:blipFill>
        <p:spPr bwMode="auto">
          <a:xfrm>
            <a:off x="2895600" y="1584325"/>
            <a:ext cx="32035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cold_lisa-warm.pdf"/>
          <p:cNvPicPr>
            <a:picLocks noChangeAspect="1"/>
          </p:cNvPicPr>
          <p:nvPr/>
        </p:nvPicPr>
        <p:blipFill>
          <a:blip r:embed="rId3">
            <a:extLst>
              <a:ext uri="{28A0092B-C50C-407E-A947-70E740481C1C}">
                <a14:useLocalDpi xmlns:a14="http://schemas.microsoft.com/office/drawing/2010/main" val="0"/>
              </a:ext>
            </a:extLst>
          </a:blip>
          <a:srcRect l="15189" t="3268" r="16364" b="25568"/>
          <a:stretch>
            <a:fillRect/>
          </a:stretch>
        </p:blipFill>
        <p:spPr bwMode="auto">
          <a:xfrm>
            <a:off x="5935663" y="1593850"/>
            <a:ext cx="32273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descr="warm.pdf"/>
          <p:cNvPicPr>
            <a:picLocks noChangeAspect="1"/>
          </p:cNvPicPr>
          <p:nvPr/>
        </p:nvPicPr>
        <p:blipFill>
          <a:blip r:embed="rId4">
            <a:extLst>
              <a:ext uri="{28A0092B-C50C-407E-A947-70E740481C1C}">
                <a14:useLocalDpi xmlns:a14="http://schemas.microsoft.com/office/drawing/2010/main" val="0"/>
              </a:ext>
            </a:extLst>
          </a:blip>
          <a:srcRect l="15034" t="3511" r="16049" b="22783"/>
          <a:stretch>
            <a:fillRect/>
          </a:stretch>
        </p:blipFill>
        <p:spPr bwMode="auto">
          <a:xfrm>
            <a:off x="-65088" y="1589088"/>
            <a:ext cx="31702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447800"/>
            <a:ext cx="9144000" cy="871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5606" name="Rectangle 1"/>
          <p:cNvSpPr>
            <a:spLocks noChangeArrowheads="1"/>
          </p:cNvSpPr>
          <p:nvPr/>
        </p:nvSpPr>
        <p:spPr bwMode="auto">
          <a:xfrm>
            <a:off x="6276975" y="1449388"/>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Calibri" charset="0"/>
              </a:rPr>
              <a:t>Difference</a:t>
            </a:r>
          </a:p>
        </p:txBody>
      </p:sp>
      <p:sp>
        <p:nvSpPr>
          <p:cNvPr id="25607" name="Rectangle 1"/>
          <p:cNvSpPr>
            <a:spLocks noChangeArrowheads="1"/>
          </p:cNvSpPr>
          <p:nvPr/>
        </p:nvSpPr>
        <p:spPr bwMode="auto">
          <a:xfrm>
            <a:off x="228600" y="1449388"/>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err="1" smtClean="0">
                <a:latin typeface="Calibri" charset="0"/>
              </a:rPr>
              <a:t>SPoRT</a:t>
            </a:r>
            <a:r>
              <a:rPr lang="en-US" sz="3200" b="1" dirty="0" smtClean="0">
                <a:latin typeface="Calibri" charset="0"/>
              </a:rPr>
              <a:t> + RTG</a:t>
            </a:r>
            <a:endParaRPr lang="en-US" sz="3200" b="1" dirty="0">
              <a:latin typeface="Calibri" charset="0"/>
            </a:endParaRPr>
          </a:p>
        </p:txBody>
      </p:sp>
      <p:sp>
        <p:nvSpPr>
          <p:cNvPr id="25608" name="Rectangle 1"/>
          <p:cNvSpPr>
            <a:spLocks noChangeArrowheads="1"/>
          </p:cNvSpPr>
          <p:nvPr/>
        </p:nvSpPr>
        <p:spPr bwMode="auto">
          <a:xfrm>
            <a:off x="3068634" y="1371600"/>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smtClean="0">
                <a:latin typeface="Calibri" charset="0"/>
              </a:rPr>
              <a:t>RU </a:t>
            </a:r>
            <a:r>
              <a:rPr lang="en-US" sz="3200" b="1" dirty="0" err="1" smtClean="0">
                <a:latin typeface="Calibri" charset="0"/>
              </a:rPr>
              <a:t>declouded</a:t>
            </a:r>
            <a:endParaRPr lang="en-US" sz="3200" b="1" dirty="0">
              <a:latin typeface="Calibri" charset="0"/>
            </a:endParaRPr>
          </a:p>
          <a:p>
            <a:pPr algn="ctr"/>
            <a:r>
              <a:rPr lang="en-US" sz="3200" b="1" dirty="0" smtClean="0">
                <a:latin typeface="Calibri" charset="0"/>
              </a:rPr>
              <a:t>product</a:t>
            </a:r>
            <a:endParaRPr lang="en-US" sz="2200" b="1" dirty="0">
              <a:latin typeface="Calibri" charset="0"/>
            </a:endParaRPr>
          </a:p>
        </p:txBody>
      </p:sp>
      <p:sp>
        <p:nvSpPr>
          <p:cNvPr id="16" name="Oval 15"/>
          <p:cNvSpPr/>
          <p:nvPr/>
        </p:nvSpPr>
        <p:spPr>
          <a:xfrm rot="1929115">
            <a:off x="4622800" y="2900363"/>
            <a:ext cx="517525" cy="1166812"/>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a:xfrm rot="1929115">
            <a:off x="7661275" y="3019425"/>
            <a:ext cx="517525" cy="1166813"/>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4876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domains2.png"/>
          <p:cNvPicPr>
            <a:picLocks noChangeAspect="1"/>
          </p:cNvPicPr>
          <p:nvPr/>
        </p:nvPicPr>
        <p:blipFill>
          <a:blip r:embed="rId3">
            <a:extLst>
              <a:ext uri="{28A0092B-C50C-407E-A947-70E740481C1C}">
                <a14:useLocalDpi xmlns:a14="http://schemas.microsoft.com/office/drawing/2010/main" val="0"/>
              </a:ext>
            </a:extLst>
          </a:blip>
          <a:srcRect l="5737" r="8467"/>
          <a:stretch>
            <a:fillRect/>
          </a:stretch>
        </p:blipFill>
        <p:spPr bwMode="auto">
          <a:xfrm>
            <a:off x="228600" y="762000"/>
            <a:ext cx="58674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43401" y="5267980"/>
            <a:ext cx="1219199" cy="523220"/>
          </a:xfrm>
          <a:prstGeom prst="rect">
            <a:avLst/>
          </a:prstGeom>
          <a:noFill/>
        </p:spPr>
        <p:txBody>
          <a:bodyPr>
            <a:spAutoFit/>
          </a:bodyPr>
          <a:lstStyle/>
          <a:p>
            <a:pPr algn="ctr">
              <a:defRPr/>
            </a:pPr>
            <a:r>
              <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3 km</a:t>
            </a:r>
          </a:p>
        </p:txBody>
      </p:sp>
      <p:sp>
        <p:nvSpPr>
          <p:cNvPr id="6" name="Rectangle 5"/>
          <p:cNvSpPr/>
          <p:nvPr/>
        </p:nvSpPr>
        <p:spPr>
          <a:xfrm>
            <a:off x="2895601" y="3276600"/>
            <a:ext cx="1142999" cy="338554"/>
          </a:xfrm>
          <a:prstGeom prst="rect">
            <a:avLst/>
          </a:prstGeom>
          <a:noFill/>
        </p:spPr>
        <p:txBody>
          <a:bodyPr>
            <a:spAutoFit/>
          </a:bodyPr>
          <a:lstStyle/>
          <a:p>
            <a:pPr algn="ctr">
              <a:defRPr/>
            </a:pPr>
            <a:r>
              <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0.75 km</a:t>
            </a:r>
          </a:p>
        </p:txBody>
      </p:sp>
      <p:sp>
        <p:nvSpPr>
          <p:cNvPr id="19460" name="TextBox 5"/>
          <p:cNvSpPr txBox="1">
            <a:spLocks noChangeArrowheads="1"/>
          </p:cNvSpPr>
          <p:nvPr/>
        </p:nvSpPr>
        <p:spPr bwMode="auto">
          <a:xfrm>
            <a:off x="6172200" y="609600"/>
            <a:ext cx="297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b="1" i="1" dirty="0" smtClean="0">
                <a:solidFill>
                  <a:srgbClr val="FF0000"/>
                </a:solidFill>
                <a:latin typeface="Calibri" charset="0"/>
              </a:rPr>
              <a:t>3 </a:t>
            </a:r>
            <a:r>
              <a:rPr lang="en-US" sz="1800" b="1" i="1" dirty="0">
                <a:solidFill>
                  <a:srgbClr val="FF0000"/>
                </a:solidFill>
                <a:latin typeface="Calibri" charset="0"/>
              </a:rPr>
              <a:t>km </a:t>
            </a:r>
            <a:r>
              <a:rPr lang="en-US" sz="1800" b="1" dirty="0">
                <a:latin typeface="Calibri" charset="0"/>
              </a:rPr>
              <a:t>horizontal resolution over NY Bight</a:t>
            </a:r>
          </a:p>
          <a:p>
            <a:pPr eaLnBrk="1" hangingPunct="1">
              <a:buFont typeface="Arial" charset="0"/>
              <a:buChar char="•"/>
            </a:pPr>
            <a:r>
              <a:rPr lang="en-US" sz="1800" b="1" i="1" dirty="0" smtClean="0">
                <a:solidFill>
                  <a:srgbClr val="FF0000"/>
                </a:solidFill>
                <a:latin typeface="Calibri" charset="0"/>
              </a:rPr>
              <a:t>0.75 km</a:t>
            </a:r>
            <a:r>
              <a:rPr lang="en-US" sz="1800" b="1" dirty="0" smtClean="0">
                <a:latin typeface="Calibri" charset="0"/>
              </a:rPr>
              <a:t> </a:t>
            </a:r>
            <a:r>
              <a:rPr lang="en-US" sz="1800" b="1" dirty="0">
                <a:latin typeface="Calibri" charset="0"/>
              </a:rPr>
              <a:t>horizontal resolution over study </a:t>
            </a:r>
            <a:r>
              <a:rPr lang="en-US" sz="1800" b="1" dirty="0" smtClean="0">
                <a:latin typeface="Calibri" charset="0"/>
              </a:rPr>
              <a:t>area</a:t>
            </a:r>
          </a:p>
          <a:p>
            <a:pPr eaLnBrk="1" hangingPunct="1">
              <a:buFont typeface="Arial" charset="0"/>
              <a:buChar char="•"/>
            </a:pPr>
            <a:r>
              <a:rPr lang="en-US" sz="1800" b="1" dirty="0" smtClean="0">
                <a:latin typeface="Calibri" charset="0"/>
              </a:rPr>
              <a:t>By comparison, North American Mesoscale (NAM) Model from NOAA is </a:t>
            </a:r>
            <a:r>
              <a:rPr lang="en-US" sz="1800" b="1" dirty="0" smtClean="0">
                <a:solidFill>
                  <a:srgbClr val="FF0000"/>
                </a:solidFill>
                <a:latin typeface="Calibri" charset="0"/>
              </a:rPr>
              <a:t>12 km </a:t>
            </a:r>
            <a:r>
              <a:rPr lang="en-US" sz="1800" b="1" dirty="0" smtClean="0">
                <a:latin typeface="Calibri" charset="0"/>
              </a:rPr>
              <a:t>horizontal resolution</a:t>
            </a:r>
          </a:p>
          <a:p>
            <a:pPr marL="0" indent="0" eaLnBrk="1" hangingPunct="1"/>
            <a:endParaRPr lang="en-US" sz="1600" b="1" dirty="0">
              <a:latin typeface="Calibri" charset="0"/>
            </a:endParaRPr>
          </a:p>
          <a:p>
            <a:pPr marL="0" indent="0" eaLnBrk="1" hangingPunct="1"/>
            <a:r>
              <a:rPr lang="en-US" sz="1600" dirty="0" smtClean="0">
                <a:latin typeface="Calibri" charset="0"/>
              </a:rPr>
              <a:t>Model is being run in real-time, for precise comparison to onsite met towers</a:t>
            </a:r>
          </a:p>
          <a:p>
            <a:pPr marL="0" indent="0" eaLnBrk="1" hangingPunct="1"/>
            <a:endParaRPr lang="en-US" sz="1800" b="1" dirty="0">
              <a:latin typeface="Calibri" charset="0"/>
            </a:endParaRPr>
          </a:p>
        </p:txBody>
      </p:sp>
      <p:sp>
        <p:nvSpPr>
          <p:cNvPr id="19461" name="Rectangle 1"/>
          <p:cNvSpPr>
            <a:spLocks noChangeArrowheads="1"/>
          </p:cNvSpPr>
          <p:nvPr/>
        </p:nvSpPr>
        <p:spPr bwMode="auto">
          <a:xfrm>
            <a:off x="-4763" y="-7938"/>
            <a:ext cx="9148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b="1">
                <a:latin typeface="Calibri" charset="0"/>
              </a:rPr>
              <a:t>RU-WRF domains</a:t>
            </a:r>
          </a:p>
        </p:txBody>
      </p:sp>
      <p:sp>
        <p:nvSpPr>
          <p:cNvPr id="19462" name="TextBox 1"/>
          <p:cNvSpPr txBox="1">
            <a:spLocks noChangeArrowheads="1"/>
          </p:cNvSpPr>
          <p:nvPr/>
        </p:nvSpPr>
        <p:spPr bwMode="auto">
          <a:xfrm>
            <a:off x="6143628" y="4343400"/>
            <a:ext cx="2743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1600" dirty="0">
                <a:latin typeface="Calibri" charset="0"/>
              </a:rPr>
              <a:t>Data is currently </a:t>
            </a:r>
            <a:r>
              <a:rPr lang="en-US" sz="1600" dirty="0" smtClean="0">
                <a:latin typeface="Calibri" charset="0"/>
              </a:rPr>
              <a:t>being extracted </a:t>
            </a:r>
            <a:r>
              <a:rPr lang="en-US" sz="1600" dirty="0">
                <a:latin typeface="Calibri" charset="0"/>
              </a:rPr>
              <a:t>from the model at a selected array of grid points within the study domain producing several </a:t>
            </a:r>
            <a:r>
              <a:rPr lang="en-US" sz="1600" b="1" dirty="0">
                <a:latin typeface="Calibri" charset="0"/>
              </a:rPr>
              <a:t>“Virtual” Meteorological Towers</a:t>
            </a:r>
            <a:r>
              <a:rPr lang="en-US" sz="1600" dirty="0">
                <a:latin typeface="Calibri" charset="0"/>
              </a:rPr>
              <a:t>.</a:t>
            </a:r>
          </a:p>
          <a:p>
            <a:pPr eaLnBrk="1" hangingPunct="1"/>
            <a:endParaRPr lang="en-US" sz="1800" dirty="0"/>
          </a:p>
        </p:txBody>
      </p:sp>
    </p:spTree>
    <p:extLst>
      <p:ext uri="{BB962C8B-B14F-4D97-AF65-F5344CB8AC3E}">
        <p14:creationId xmlns:p14="http://schemas.microsoft.com/office/powerpoint/2010/main" val="30444223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000000"/>
                </a:solidFill>
                <a:latin typeface="Calibri"/>
                <a:cs typeface="Calibri"/>
              </a:rPr>
              <a:t>Renewable Energy, Non-fuels</a:t>
            </a:r>
            <a:endParaRPr lang="en-US" b="1" dirty="0">
              <a:solidFill>
                <a:srgbClr val="000000"/>
              </a:solidFill>
              <a:latin typeface="Calibri"/>
              <a:cs typeface="Calibri"/>
            </a:endParaRPr>
          </a:p>
        </p:txBody>
      </p:sp>
      <p:sp>
        <p:nvSpPr>
          <p:cNvPr id="3" name="Content Placeholder 2"/>
          <p:cNvSpPr>
            <a:spLocks noGrp="1"/>
          </p:cNvSpPr>
          <p:nvPr>
            <p:ph idx="1"/>
          </p:nvPr>
        </p:nvSpPr>
        <p:spPr>
          <a:xfrm>
            <a:off x="457200" y="1371600"/>
            <a:ext cx="8229600" cy="4525963"/>
          </a:xfrm>
        </p:spPr>
        <p:txBody>
          <a:bodyPr/>
          <a:lstStyle/>
          <a:p>
            <a:r>
              <a:rPr lang="en-US" dirty="0" smtClean="0">
                <a:solidFill>
                  <a:srgbClr val="000000"/>
                </a:solidFill>
                <a:latin typeface="Calibri"/>
                <a:cs typeface="Calibri"/>
              </a:rPr>
              <a:t>Obama: 20% renewable by 2030</a:t>
            </a:r>
          </a:p>
          <a:p>
            <a:r>
              <a:rPr lang="en-US" dirty="0" smtClean="0">
                <a:solidFill>
                  <a:srgbClr val="000000"/>
                </a:solidFill>
                <a:latin typeface="Calibri"/>
                <a:cs typeface="Calibri"/>
              </a:rPr>
              <a:t>Diversified energy solution critical for success</a:t>
            </a:r>
          </a:p>
          <a:p>
            <a:r>
              <a:rPr lang="en-US" dirty="0" smtClean="0">
                <a:solidFill>
                  <a:srgbClr val="000000"/>
                </a:solidFill>
                <a:latin typeface="Calibri"/>
                <a:cs typeface="Calibri"/>
              </a:rPr>
              <a:t>Renewable energy sources (non-fuel):</a:t>
            </a:r>
          </a:p>
          <a:p>
            <a:pPr lvl="1"/>
            <a:r>
              <a:rPr lang="en-US" dirty="0" smtClean="0">
                <a:solidFill>
                  <a:srgbClr val="000000"/>
                </a:solidFill>
                <a:latin typeface="Calibri"/>
                <a:cs typeface="Calibri"/>
              </a:rPr>
              <a:t>Hydropower</a:t>
            </a:r>
          </a:p>
          <a:p>
            <a:pPr lvl="1"/>
            <a:r>
              <a:rPr lang="en-US" dirty="0" smtClean="0">
                <a:solidFill>
                  <a:srgbClr val="000000"/>
                </a:solidFill>
                <a:latin typeface="Calibri"/>
                <a:cs typeface="Calibri"/>
              </a:rPr>
              <a:t>Geothermal</a:t>
            </a:r>
          </a:p>
          <a:p>
            <a:pPr lvl="1"/>
            <a:r>
              <a:rPr lang="en-US" dirty="0" smtClean="0">
                <a:solidFill>
                  <a:srgbClr val="000000"/>
                </a:solidFill>
                <a:latin typeface="Calibri"/>
                <a:cs typeface="Calibri"/>
              </a:rPr>
              <a:t>Solar (variable)</a:t>
            </a:r>
          </a:p>
          <a:p>
            <a:pPr lvl="1"/>
            <a:r>
              <a:rPr lang="en-US" dirty="0" smtClean="0">
                <a:solidFill>
                  <a:srgbClr val="000000"/>
                </a:solidFill>
                <a:latin typeface="Calibri"/>
                <a:cs typeface="Calibri"/>
              </a:rPr>
              <a:t>Wind (variable)</a:t>
            </a:r>
          </a:p>
          <a:p>
            <a:r>
              <a:rPr lang="en-US" dirty="0" smtClean="0">
                <a:solidFill>
                  <a:srgbClr val="000000"/>
                </a:solidFill>
                <a:latin typeface="Calibri"/>
                <a:cs typeface="Calibri"/>
              </a:rPr>
              <a:t>Compare to coal, oil, natural gas, and nuclear</a:t>
            </a:r>
          </a:p>
          <a:p>
            <a:pPr lvl="1"/>
            <a:endParaRPr lang="en-US" dirty="0">
              <a:solidFill>
                <a:srgbClr val="000000"/>
              </a:solidFill>
              <a:latin typeface="Calibri"/>
              <a:cs typeface="Calibri"/>
            </a:endParaRPr>
          </a:p>
        </p:txBody>
      </p:sp>
    </p:spTree>
    <p:extLst>
      <p:ext uri="{BB962C8B-B14F-4D97-AF65-F5344CB8AC3E}">
        <p14:creationId xmlns:p14="http://schemas.microsoft.com/office/powerpoint/2010/main" val="18116776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b="1" dirty="0" smtClean="0">
                <a:solidFill>
                  <a:schemeClr val="tx1"/>
                </a:solidFill>
                <a:latin typeface="Calibri" charset="0"/>
                <a:cs typeface="Calibri" charset="0"/>
              </a:rPr>
              <a:t>Sea breeze animation:</a:t>
            </a:r>
            <a:br>
              <a:rPr lang="en-US" b="1" dirty="0" smtClean="0">
                <a:solidFill>
                  <a:schemeClr val="tx1"/>
                </a:solidFill>
                <a:latin typeface="Calibri" charset="0"/>
                <a:cs typeface="Calibri" charset="0"/>
              </a:rPr>
            </a:br>
            <a:r>
              <a:rPr lang="en-US" sz="3200" b="1" dirty="0" smtClean="0">
                <a:solidFill>
                  <a:schemeClr val="tx1"/>
                </a:solidFill>
                <a:latin typeface="Calibri" charset="0"/>
                <a:cs typeface="Calibri" charset="0"/>
              </a:rPr>
              <a:t>RU-WRF 3km run with RUSST</a:t>
            </a:r>
            <a:br>
              <a:rPr lang="en-US" sz="3200" b="1" dirty="0" smtClean="0">
                <a:solidFill>
                  <a:schemeClr val="tx1"/>
                </a:solidFill>
                <a:latin typeface="Calibri" charset="0"/>
                <a:cs typeface="Calibri" charset="0"/>
              </a:rPr>
            </a:br>
            <a:endParaRPr lang="en-US" sz="3200" b="1" dirty="0">
              <a:solidFill>
                <a:schemeClr val="tx1"/>
              </a:solidFill>
              <a:latin typeface="Calibri" charset="0"/>
              <a:cs typeface="Calibri" charset="0"/>
            </a:endParaRPr>
          </a:p>
        </p:txBody>
      </p:sp>
      <p:pic>
        <p:nvPicPr>
          <p:cNvPr id="2" name="Slideshow.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143000"/>
            <a:ext cx="5105400" cy="5105400"/>
          </a:xfrm>
          <a:prstGeom prst="rect">
            <a:avLst/>
          </a:prstGeom>
        </p:spPr>
      </p:pic>
    </p:spTree>
    <p:extLst>
      <p:ext uri="{BB962C8B-B14F-4D97-AF65-F5344CB8AC3E}">
        <p14:creationId xmlns:p14="http://schemas.microsoft.com/office/powerpoint/2010/main" val="6755026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domains2.png"/>
          <p:cNvPicPr>
            <a:picLocks noChangeAspect="1"/>
          </p:cNvPicPr>
          <p:nvPr/>
        </p:nvPicPr>
        <p:blipFill>
          <a:blip r:embed="rId2">
            <a:extLst>
              <a:ext uri="{28A0092B-C50C-407E-A947-70E740481C1C}">
                <a14:useLocalDpi xmlns:a14="http://schemas.microsoft.com/office/drawing/2010/main" val="0"/>
              </a:ext>
            </a:extLst>
          </a:blip>
          <a:srcRect l="5737" r="8467"/>
          <a:stretch>
            <a:fillRect/>
          </a:stretch>
        </p:blipFill>
        <p:spPr bwMode="auto">
          <a:xfrm>
            <a:off x="228600" y="762000"/>
            <a:ext cx="58674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43401" y="5267980"/>
            <a:ext cx="1219199" cy="523220"/>
          </a:xfrm>
          <a:prstGeom prst="rect">
            <a:avLst/>
          </a:prstGeom>
          <a:noFill/>
        </p:spPr>
        <p:txBody>
          <a:bodyPr>
            <a:spAutoFit/>
          </a:bodyPr>
          <a:lstStyle/>
          <a:p>
            <a:pPr algn="ctr">
              <a:defRPr/>
            </a:pPr>
            <a:r>
              <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3 km</a:t>
            </a:r>
          </a:p>
        </p:txBody>
      </p:sp>
      <p:sp>
        <p:nvSpPr>
          <p:cNvPr id="6" name="Rectangle 5"/>
          <p:cNvSpPr/>
          <p:nvPr/>
        </p:nvSpPr>
        <p:spPr>
          <a:xfrm>
            <a:off x="2895601" y="3276600"/>
            <a:ext cx="1142999" cy="338554"/>
          </a:xfrm>
          <a:prstGeom prst="rect">
            <a:avLst/>
          </a:prstGeom>
          <a:noFill/>
        </p:spPr>
        <p:txBody>
          <a:bodyPr>
            <a:spAutoFit/>
          </a:bodyPr>
          <a:lstStyle/>
          <a:p>
            <a:pPr algn="ctr">
              <a:defRPr/>
            </a:pPr>
            <a:r>
              <a:rPr lang="en-US" sz="1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cs typeface="Geneva" charset="0"/>
              </a:rPr>
              <a:t>0.75 km</a:t>
            </a:r>
          </a:p>
        </p:txBody>
      </p:sp>
      <p:sp>
        <p:nvSpPr>
          <p:cNvPr id="19460" name="TextBox 5"/>
          <p:cNvSpPr txBox="1">
            <a:spLocks noChangeArrowheads="1"/>
          </p:cNvSpPr>
          <p:nvPr/>
        </p:nvSpPr>
        <p:spPr bwMode="auto">
          <a:xfrm>
            <a:off x="6172200" y="609600"/>
            <a:ext cx="297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b="1" i="1" dirty="0" smtClean="0">
                <a:solidFill>
                  <a:srgbClr val="FF0000"/>
                </a:solidFill>
                <a:latin typeface="Calibri" charset="0"/>
              </a:rPr>
              <a:t>3 </a:t>
            </a:r>
            <a:r>
              <a:rPr lang="en-US" sz="1800" b="1" i="1" dirty="0">
                <a:solidFill>
                  <a:srgbClr val="FF0000"/>
                </a:solidFill>
                <a:latin typeface="Calibri" charset="0"/>
              </a:rPr>
              <a:t>km </a:t>
            </a:r>
            <a:r>
              <a:rPr lang="en-US" sz="1800" b="1" dirty="0">
                <a:latin typeface="Calibri" charset="0"/>
              </a:rPr>
              <a:t>horizontal resolution over NY Bight</a:t>
            </a:r>
          </a:p>
          <a:p>
            <a:pPr eaLnBrk="1" hangingPunct="1">
              <a:buFont typeface="Arial" charset="0"/>
              <a:buChar char="•"/>
            </a:pPr>
            <a:r>
              <a:rPr lang="en-US" sz="1800" b="1" i="1" dirty="0" smtClean="0">
                <a:solidFill>
                  <a:srgbClr val="FF0000"/>
                </a:solidFill>
                <a:latin typeface="Calibri" charset="0"/>
              </a:rPr>
              <a:t>0.75 km</a:t>
            </a:r>
            <a:r>
              <a:rPr lang="en-US" sz="1800" b="1" dirty="0" smtClean="0">
                <a:latin typeface="Calibri" charset="0"/>
              </a:rPr>
              <a:t> </a:t>
            </a:r>
            <a:r>
              <a:rPr lang="en-US" sz="1800" b="1" dirty="0">
                <a:latin typeface="Calibri" charset="0"/>
              </a:rPr>
              <a:t>horizontal resolution over study </a:t>
            </a:r>
            <a:r>
              <a:rPr lang="en-US" sz="1800" b="1" dirty="0" smtClean="0">
                <a:latin typeface="Calibri" charset="0"/>
              </a:rPr>
              <a:t>area</a:t>
            </a:r>
          </a:p>
          <a:p>
            <a:pPr eaLnBrk="1" hangingPunct="1">
              <a:buFont typeface="Arial" charset="0"/>
              <a:buChar char="•"/>
            </a:pPr>
            <a:r>
              <a:rPr lang="en-US" sz="1800" b="1" dirty="0" smtClean="0">
                <a:latin typeface="Calibri" charset="0"/>
              </a:rPr>
              <a:t>By comparison, North American Mesoscale (NAM) Model from NOAA is </a:t>
            </a:r>
            <a:r>
              <a:rPr lang="en-US" sz="1800" b="1" dirty="0" smtClean="0">
                <a:solidFill>
                  <a:srgbClr val="FF0000"/>
                </a:solidFill>
                <a:latin typeface="Calibri" charset="0"/>
              </a:rPr>
              <a:t>12 km </a:t>
            </a:r>
            <a:r>
              <a:rPr lang="en-US" sz="1800" b="1" dirty="0" smtClean="0">
                <a:latin typeface="Calibri" charset="0"/>
              </a:rPr>
              <a:t>horizontal resolution</a:t>
            </a:r>
          </a:p>
          <a:p>
            <a:pPr marL="0" indent="0" eaLnBrk="1" hangingPunct="1"/>
            <a:endParaRPr lang="en-US" sz="1600" b="1" dirty="0">
              <a:latin typeface="Calibri" charset="0"/>
            </a:endParaRPr>
          </a:p>
          <a:p>
            <a:pPr marL="0" indent="0" eaLnBrk="1" hangingPunct="1"/>
            <a:r>
              <a:rPr lang="en-US" sz="1600" dirty="0" smtClean="0">
                <a:latin typeface="Calibri" charset="0"/>
              </a:rPr>
              <a:t>Model is being run in real-time, for precise comparison to onsite met towers</a:t>
            </a:r>
          </a:p>
          <a:p>
            <a:pPr marL="0" indent="0" eaLnBrk="1" hangingPunct="1"/>
            <a:endParaRPr lang="en-US" sz="1800" b="1" dirty="0">
              <a:latin typeface="Calibri" charset="0"/>
            </a:endParaRPr>
          </a:p>
        </p:txBody>
      </p:sp>
      <p:sp>
        <p:nvSpPr>
          <p:cNvPr id="19461" name="Rectangle 1"/>
          <p:cNvSpPr>
            <a:spLocks noChangeArrowheads="1"/>
          </p:cNvSpPr>
          <p:nvPr/>
        </p:nvSpPr>
        <p:spPr bwMode="auto">
          <a:xfrm>
            <a:off x="-4763" y="-7938"/>
            <a:ext cx="9148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b="1">
                <a:latin typeface="Calibri" charset="0"/>
              </a:rPr>
              <a:t>RU-WRF domains</a:t>
            </a:r>
          </a:p>
        </p:txBody>
      </p:sp>
      <p:sp>
        <p:nvSpPr>
          <p:cNvPr id="19462" name="TextBox 1"/>
          <p:cNvSpPr txBox="1">
            <a:spLocks noChangeArrowheads="1"/>
          </p:cNvSpPr>
          <p:nvPr/>
        </p:nvSpPr>
        <p:spPr bwMode="auto">
          <a:xfrm>
            <a:off x="6143628" y="4343400"/>
            <a:ext cx="2743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1" eaLnBrk="1" hangingPunct="1"/>
            <a:r>
              <a:rPr lang="en-US" sz="1600" dirty="0">
                <a:latin typeface="Calibri" charset="0"/>
              </a:rPr>
              <a:t>Data is currently </a:t>
            </a:r>
            <a:r>
              <a:rPr lang="en-US" sz="1600" dirty="0" smtClean="0">
                <a:latin typeface="Calibri" charset="0"/>
              </a:rPr>
              <a:t>being extracted </a:t>
            </a:r>
            <a:r>
              <a:rPr lang="en-US" sz="1600" dirty="0">
                <a:latin typeface="Calibri" charset="0"/>
              </a:rPr>
              <a:t>from the model at a selected array of grid points within the study domain producing several </a:t>
            </a:r>
            <a:r>
              <a:rPr lang="en-US" sz="1600" b="1" dirty="0">
                <a:latin typeface="Calibri" charset="0"/>
              </a:rPr>
              <a:t>“Virtual” Meteorological Towers</a:t>
            </a:r>
            <a:r>
              <a:rPr lang="en-US" sz="1600" dirty="0">
                <a:latin typeface="Calibri" charset="0"/>
              </a:rPr>
              <a:t>.</a:t>
            </a:r>
          </a:p>
          <a:p>
            <a:pPr eaLnBrk="1" hangingPunct="1"/>
            <a:endParaRPr lang="en-US" sz="1800" dirty="0"/>
          </a:p>
        </p:txBody>
      </p:sp>
      <p:sp>
        <p:nvSpPr>
          <p:cNvPr id="8" name="Oval 7"/>
          <p:cNvSpPr/>
          <p:nvPr/>
        </p:nvSpPr>
        <p:spPr>
          <a:xfrm rot="1929115">
            <a:off x="2987404" y="2243800"/>
            <a:ext cx="555690" cy="119935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65363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48200" y="304800"/>
            <a:ext cx="4343400" cy="609600"/>
          </a:xfrm>
        </p:spPr>
        <p:txBody>
          <a:bodyPr/>
          <a:lstStyle/>
          <a:p>
            <a:r>
              <a:rPr lang="en-US" b="1">
                <a:solidFill>
                  <a:srgbClr val="000000"/>
                </a:solidFill>
                <a:latin typeface="Calibri" charset="0"/>
                <a:cs typeface="Calibri" charset="0"/>
              </a:rPr>
              <a:t>Virtual Met Tower Examples</a:t>
            </a:r>
          </a:p>
        </p:txBody>
      </p:sp>
      <p:grpSp>
        <p:nvGrpSpPr>
          <p:cNvPr id="23556" name="Group 8"/>
          <p:cNvGrpSpPr>
            <a:grpSpLocks/>
          </p:cNvGrpSpPr>
          <p:nvPr/>
        </p:nvGrpSpPr>
        <p:grpSpPr bwMode="auto">
          <a:xfrm>
            <a:off x="0" y="-112710"/>
            <a:ext cx="4649788" cy="1643063"/>
            <a:chOff x="0" y="491067"/>
            <a:chExt cx="4650554" cy="1642533"/>
          </a:xfrm>
        </p:grpSpPr>
        <p:pic>
          <p:nvPicPr>
            <p:cNvPr id="23561" name="Picture 1" descr="Points.gif.jpg"/>
            <p:cNvPicPr>
              <a:picLocks noChangeAspect="1"/>
            </p:cNvPicPr>
            <p:nvPr/>
          </p:nvPicPr>
          <p:blipFill>
            <a:blip r:embed="rId3">
              <a:extLst>
                <a:ext uri="{28A0092B-C50C-407E-A947-70E740481C1C}">
                  <a14:useLocalDpi xmlns:a14="http://schemas.microsoft.com/office/drawing/2010/main" val="0"/>
                </a:ext>
              </a:extLst>
            </a:blip>
            <a:srcRect l="16313" t="60716" r="48839" b="24313"/>
            <a:stretch>
              <a:fillRect/>
            </a:stretch>
          </p:blipFill>
          <p:spPr bwMode="auto">
            <a:xfrm>
              <a:off x="0" y="609600"/>
              <a:ext cx="465055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4-Point Star 2"/>
            <p:cNvSpPr/>
            <p:nvPr/>
          </p:nvSpPr>
          <p:spPr>
            <a:xfrm>
              <a:off x="922490" y="676745"/>
              <a:ext cx="228638" cy="228526"/>
            </a:xfrm>
            <a:prstGeom prst="star4">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Donut 9"/>
            <p:cNvSpPr/>
            <p:nvPr/>
          </p:nvSpPr>
          <p:spPr>
            <a:xfrm>
              <a:off x="1109846" y="1159189"/>
              <a:ext cx="608112" cy="610990"/>
            </a:xfrm>
            <a:prstGeom prst="donut">
              <a:avLst/>
            </a:prstGeom>
            <a:solidFill>
              <a:srgbClr val="FF6600">
                <a:alpha val="42000"/>
              </a:srgb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b="1">
                <a:ln w="18000">
                  <a:solidFill>
                    <a:schemeClr val="accent2">
                      <a:satMod val="140000"/>
                    </a:schemeClr>
                  </a:solidFill>
                  <a:prstDash val="solid"/>
                  <a:miter lim="800000"/>
                </a:ln>
                <a:noFill/>
                <a:effectLst>
                  <a:glow rad="63500">
                    <a:schemeClr val="accent4">
                      <a:satMod val="175000"/>
                      <a:alpha val="40000"/>
                    </a:schemeClr>
                  </a:glow>
                  <a:outerShdw blurRad="25500" dist="23000" dir="7020000" algn="tl">
                    <a:srgbClr val="000000">
                      <a:alpha val="50000"/>
                    </a:srgbClr>
                  </a:outerShdw>
                </a:effectLst>
              </a:endParaRPr>
            </a:p>
          </p:txBody>
        </p:sp>
        <p:sp>
          <p:nvSpPr>
            <p:cNvPr id="11" name="Donut 10"/>
            <p:cNvSpPr/>
            <p:nvPr/>
          </p:nvSpPr>
          <p:spPr>
            <a:xfrm>
              <a:off x="736721" y="491067"/>
              <a:ext cx="609700" cy="609403"/>
            </a:xfrm>
            <a:prstGeom prst="donut">
              <a:avLst/>
            </a:prstGeom>
            <a:solidFill>
              <a:srgbClr val="FF6600">
                <a:alpha val="42000"/>
              </a:srgb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b="1">
                <a:ln w="18000">
                  <a:solidFill>
                    <a:schemeClr val="accent2">
                      <a:satMod val="140000"/>
                    </a:schemeClr>
                  </a:solidFill>
                  <a:prstDash val="solid"/>
                  <a:miter lim="800000"/>
                </a:ln>
                <a:noFill/>
                <a:effectLst>
                  <a:glow rad="63500">
                    <a:schemeClr val="accent4">
                      <a:satMod val="175000"/>
                      <a:alpha val="40000"/>
                    </a:schemeClr>
                  </a:glow>
                  <a:outerShdw blurRad="25500" dist="23000" dir="7020000" algn="tl">
                    <a:srgbClr val="000000">
                      <a:alpha val="50000"/>
                    </a:srgbClr>
                  </a:outerShdw>
                </a:effectLst>
              </a:endParaRPr>
            </a:p>
          </p:txBody>
        </p:sp>
      </p:grpSp>
      <p:pic>
        <p:nvPicPr>
          <p:cNvPr id="23557" name="Picture 1"/>
          <p:cNvPicPr>
            <a:picLocks noChangeAspect="1"/>
          </p:cNvPicPr>
          <p:nvPr/>
        </p:nvPicPr>
        <p:blipFill rotWithShape="1">
          <a:blip r:embed="rId4">
            <a:extLst>
              <a:ext uri="{28A0092B-C50C-407E-A947-70E740481C1C}">
                <a14:useLocalDpi xmlns:a14="http://schemas.microsoft.com/office/drawing/2010/main" val="0"/>
              </a:ext>
            </a:extLst>
          </a:blip>
          <a:srcRect l="4863" t="2933" r="11575" b="8795"/>
          <a:stretch/>
        </p:blipFill>
        <p:spPr bwMode="auto">
          <a:xfrm>
            <a:off x="4579934" y="1387476"/>
            <a:ext cx="45847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 name="Picture 3"/>
          <p:cNvPicPr>
            <a:picLocks noChangeAspect="1"/>
          </p:cNvPicPr>
          <p:nvPr/>
        </p:nvPicPr>
        <p:blipFill rotWithShape="1">
          <a:blip r:embed="rId5">
            <a:extLst>
              <a:ext uri="{28A0092B-C50C-407E-A947-70E740481C1C}">
                <a14:useLocalDpi xmlns:a14="http://schemas.microsoft.com/office/drawing/2010/main" val="0"/>
              </a:ext>
            </a:extLst>
          </a:blip>
          <a:srcRect l="4167" t="3241" r="11111" b="8797"/>
          <a:stretch/>
        </p:blipFill>
        <p:spPr bwMode="auto">
          <a:xfrm>
            <a:off x="-23814" y="1379538"/>
            <a:ext cx="46482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H="1" flipV="1">
            <a:off x="1752600" y="990600"/>
            <a:ext cx="4343400" cy="838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914400" y="304800"/>
            <a:ext cx="381000" cy="1600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555" name="Title 1"/>
          <p:cNvSpPr txBox="1">
            <a:spLocks/>
          </p:cNvSpPr>
          <p:nvPr/>
        </p:nvSpPr>
        <p:spPr bwMode="auto">
          <a:xfrm>
            <a:off x="762000" y="1643062"/>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000000"/>
                </a:solidFill>
                <a:latin typeface="Calibri" charset="0"/>
                <a:cs typeface="Calibri" charset="0"/>
              </a:rPr>
              <a:t>Onshore (KACY)</a:t>
            </a:r>
          </a:p>
        </p:txBody>
      </p:sp>
      <p:sp>
        <p:nvSpPr>
          <p:cNvPr id="23558" name="Title 1"/>
          <p:cNvSpPr txBox="1">
            <a:spLocks/>
          </p:cNvSpPr>
          <p:nvPr/>
        </p:nvSpPr>
        <p:spPr bwMode="auto">
          <a:xfrm>
            <a:off x="5181600" y="16002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rgbClr val="000000"/>
                </a:solidFill>
                <a:latin typeface="Calibri" charset="0"/>
                <a:cs typeface="Calibri" charset="0"/>
              </a:rPr>
              <a:t>Offshore</a:t>
            </a:r>
          </a:p>
        </p:txBody>
      </p:sp>
      <p:sp>
        <p:nvSpPr>
          <p:cNvPr id="16" name="Oval 15"/>
          <p:cNvSpPr/>
          <p:nvPr/>
        </p:nvSpPr>
        <p:spPr>
          <a:xfrm>
            <a:off x="6172200" y="2743200"/>
            <a:ext cx="1143000" cy="32812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FF0000"/>
                </a:solidFill>
              </a:ln>
              <a:solidFill>
                <a:srgbClr val="FF0000"/>
              </a:solidFill>
            </a:endParaRPr>
          </a:p>
        </p:txBody>
      </p:sp>
    </p:spTree>
    <p:extLst>
      <p:ext uri="{BB962C8B-B14F-4D97-AF65-F5344CB8AC3E}">
        <p14:creationId xmlns:p14="http://schemas.microsoft.com/office/powerpoint/2010/main" val="39512351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152400"/>
            <a:ext cx="9144000" cy="427038"/>
          </a:xfrm>
        </p:spPr>
        <p:txBody>
          <a:bodyPr/>
          <a:lstStyle/>
          <a:p>
            <a:r>
              <a:rPr lang="en-US" sz="4000" b="1" dirty="0" smtClean="0">
                <a:solidFill>
                  <a:schemeClr val="tx1"/>
                </a:solidFill>
                <a:latin typeface="Calibri" charset="0"/>
              </a:rPr>
              <a:t>Model Validation</a:t>
            </a:r>
            <a:endParaRPr lang="en-US" sz="4000" dirty="0">
              <a:solidFill>
                <a:schemeClr val="tx1"/>
              </a:solidFill>
              <a:latin typeface="Calibri" charset="0"/>
            </a:endParaRPr>
          </a:p>
        </p:txBody>
      </p:sp>
      <p:pic>
        <p:nvPicPr>
          <p:cNvPr id="63490" name="Picture 1" descr="tower"/>
          <p:cNvPicPr>
            <a:picLocks noChangeAspect="1" noChangeArrowheads="1"/>
          </p:cNvPicPr>
          <p:nvPr/>
        </p:nvPicPr>
        <p:blipFill>
          <a:blip r:embed="rId3">
            <a:extLst>
              <a:ext uri="{28A0092B-C50C-407E-A947-70E740481C1C}">
                <a14:useLocalDpi xmlns:a14="http://schemas.microsoft.com/office/drawing/2010/main" val="0"/>
              </a:ext>
            </a:extLst>
          </a:blip>
          <a:srcRect l="4996" t="15840" r="16650" b="6660"/>
          <a:stretch>
            <a:fillRect/>
          </a:stretch>
        </p:blipFill>
        <p:spPr bwMode="auto">
          <a:xfrm>
            <a:off x="533400" y="971550"/>
            <a:ext cx="2209800" cy="2316163"/>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3491" name="TextBox 3"/>
          <p:cNvSpPr txBox="1">
            <a:spLocks noChangeArrowheads="1"/>
          </p:cNvSpPr>
          <p:nvPr/>
        </p:nvSpPr>
        <p:spPr bwMode="auto">
          <a:xfrm>
            <a:off x="533400" y="66357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Tower </a:t>
            </a:r>
            <a:endParaRPr lang="en-US" sz="1400">
              <a:latin typeface="Calibri" charset="0"/>
            </a:endParaRPr>
          </a:p>
        </p:txBody>
      </p:sp>
      <p:sp>
        <p:nvSpPr>
          <p:cNvPr id="63492" name="TextBox 6"/>
          <p:cNvSpPr txBox="1">
            <a:spLocks noChangeArrowheads="1"/>
          </p:cNvSpPr>
          <p:nvPr/>
        </p:nvSpPr>
        <p:spPr bwMode="auto">
          <a:xfrm>
            <a:off x="3352800" y="66675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Buoy</a:t>
            </a:r>
            <a:endParaRPr lang="en-US" sz="1400">
              <a:latin typeface="Calibri" charset="0"/>
            </a:endParaRPr>
          </a:p>
        </p:txBody>
      </p:sp>
      <p:pic>
        <p:nvPicPr>
          <p:cNvPr id="63493" name="Picture 2" descr="WindSentinel Offshore Wind Resource Assessment Buoy">
            <a:hlinkClick r:id="rId4" tooltip="&quot;Learn more about the WindSentinel buoy&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71550"/>
            <a:ext cx="243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7338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733800"/>
            <a:ext cx="28956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Picture 8"/>
          <p:cNvSpPr>
            <a:spLocks noChangeAspect="1"/>
          </p:cNvSpPr>
          <p:nvPr/>
        </p:nvSpPr>
        <p:spPr bwMode="auto">
          <a:xfrm>
            <a:off x="64008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7" name="TextBox 11"/>
          <p:cNvSpPr txBox="1">
            <a:spLocks noChangeArrowheads="1"/>
          </p:cNvSpPr>
          <p:nvPr/>
        </p:nvSpPr>
        <p:spPr bwMode="auto">
          <a:xfrm>
            <a:off x="6400800" y="66675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Offshore vertical LIDAR</a:t>
            </a:r>
            <a:endParaRPr lang="en-US" sz="1400">
              <a:latin typeface="Calibri" charset="0"/>
            </a:endParaRPr>
          </a:p>
        </p:txBody>
      </p:sp>
      <p:sp>
        <p:nvSpPr>
          <p:cNvPr id="63498" name="TextBox 12"/>
          <p:cNvSpPr txBox="1">
            <a:spLocks noChangeArrowheads="1"/>
          </p:cNvSpPr>
          <p:nvPr/>
        </p:nvSpPr>
        <p:spPr bwMode="auto">
          <a:xfrm>
            <a:off x="304800" y="34258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Coastal/Offshore Scanning LIDAR</a:t>
            </a:r>
            <a:endParaRPr lang="en-US" sz="1400">
              <a:latin typeface="Calibri" charset="0"/>
            </a:endParaRPr>
          </a:p>
        </p:txBody>
      </p:sp>
      <p:sp>
        <p:nvSpPr>
          <p:cNvPr id="63499" name="TextBox 13"/>
          <p:cNvSpPr txBox="1">
            <a:spLocks noChangeArrowheads="1"/>
          </p:cNvSpPr>
          <p:nvPr/>
        </p:nvSpPr>
        <p:spPr bwMode="auto">
          <a:xfrm>
            <a:off x="3352800" y="3429000"/>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Infrared Satellite</a:t>
            </a:r>
            <a:endParaRPr lang="en-US" sz="1400">
              <a:latin typeface="Calibri" charset="0"/>
            </a:endParaRPr>
          </a:p>
        </p:txBody>
      </p:sp>
      <p:sp>
        <p:nvSpPr>
          <p:cNvPr id="63500" name="TextBox 14"/>
          <p:cNvSpPr txBox="1">
            <a:spLocks noChangeArrowheads="1"/>
          </p:cNvSpPr>
          <p:nvPr/>
        </p:nvSpPr>
        <p:spPr bwMode="auto">
          <a:xfrm>
            <a:off x="6400800" y="342900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 Radar (CODAR)</a:t>
            </a:r>
            <a:endParaRPr lang="en-US" sz="1400">
              <a:latin typeface="Calibri" charset="0"/>
            </a:endParaRPr>
          </a:p>
        </p:txBody>
      </p:sp>
      <p:pic>
        <p:nvPicPr>
          <p:cNvPr id="63501" name="Picture 10"/>
          <p:cNvPicPr>
            <a:picLocks noChangeAspect="1"/>
          </p:cNvPicPr>
          <p:nvPr/>
        </p:nvPicPr>
        <p:blipFill>
          <a:blip r:embed="rId8">
            <a:extLst>
              <a:ext uri="{28A0092B-C50C-407E-A947-70E740481C1C}">
                <a14:useLocalDpi xmlns:a14="http://schemas.microsoft.com/office/drawing/2010/main" val="0"/>
              </a:ext>
            </a:extLst>
          </a:blip>
          <a:srcRect t="10291" b="10774"/>
          <a:stretch>
            <a:fillRect/>
          </a:stretch>
        </p:blipFill>
        <p:spPr bwMode="auto">
          <a:xfrm>
            <a:off x="3505200" y="971550"/>
            <a:ext cx="21336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3657600"/>
            <a:ext cx="254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6052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0" y="152400"/>
            <a:ext cx="9144000" cy="427038"/>
          </a:xfrm>
        </p:spPr>
        <p:txBody>
          <a:bodyPr/>
          <a:lstStyle/>
          <a:p>
            <a:r>
              <a:rPr lang="en-US" sz="4000" b="1" dirty="0" smtClean="0">
                <a:solidFill>
                  <a:schemeClr val="tx1"/>
                </a:solidFill>
                <a:latin typeface="Calibri" charset="0"/>
              </a:rPr>
              <a:t>Model Validation</a:t>
            </a:r>
            <a:endParaRPr lang="en-US" sz="4000" dirty="0">
              <a:solidFill>
                <a:schemeClr val="tx1"/>
              </a:solidFill>
              <a:latin typeface="Calibri" charset="0"/>
            </a:endParaRPr>
          </a:p>
        </p:txBody>
      </p:sp>
      <p:pic>
        <p:nvPicPr>
          <p:cNvPr id="65538" name="Picture 2" descr="WindSentinel Offshore Wind Resource Assessment Buoy">
            <a:hlinkClick r:id="rId3" tooltip="&quot;Learn more about the WindSentinel buoy&quo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971550"/>
            <a:ext cx="243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338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11"/>
          <p:cNvSpPr txBox="1">
            <a:spLocks noChangeArrowheads="1"/>
          </p:cNvSpPr>
          <p:nvPr/>
        </p:nvSpPr>
        <p:spPr bwMode="auto">
          <a:xfrm>
            <a:off x="6400800" y="66675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Offshore vertical LIDAR</a:t>
            </a:r>
            <a:endParaRPr lang="en-US" sz="1400">
              <a:latin typeface="Calibri" charset="0"/>
            </a:endParaRPr>
          </a:p>
        </p:txBody>
      </p:sp>
      <p:sp>
        <p:nvSpPr>
          <p:cNvPr id="65541" name="TextBox 12"/>
          <p:cNvSpPr txBox="1">
            <a:spLocks noChangeArrowheads="1"/>
          </p:cNvSpPr>
          <p:nvPr/>
        </p:nvSpPr>
        <p:spPr bwMode="auto">
          <a:xfrm>
            <a:off x="304800" y="34258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Coastal/Offshore Scanning LIDAR</a:t>
            </a:r>
            <a:endParaRPr lang="en-US" sz="1400">
              <a:latin typeface="Calibri" charset="0"/>
            </a:endParaRPr>
          </a:p>
        </p:txBody>
      </p:sp>
      <p:pic>
        <p:nvPicPr>
          <p:cNvPr id="65542" name="Picture 1"/>
          <p:cNvPicPr>
            <a:picLocks noChangeAspect="1"/>
          </p:cNvPicPr>
          <p:nvPr/>
        </p:nvPicPr>
        <p:blipFill>
          <a:blip r:embed="rId6">
            <a:extLst>
              <a:ext uri="{28A0092B-C50C-407E-A947-70E740481C1C}">
                <a14:useLocalDpi xmlns:a14="http://schemas.microsoft.com/office/drawing/2010/main" val="0"/>
              </a:ext>
            </a:extLst>
          </a:blip>
          <a:srcRect l="4349" t="10709" r="5074" b="10040"/>
          <a:stretch>
            <a:fillRect/>
          </a:stretch>
        </p:blipFill>
        <p:spPr bwMode="auto">
          <a:xfrm>
            <a:off x="1371600" y="609600"/>
            <a:ext cx="36687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417888"/>
            <a:ext cx="3200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5105400" y="1981200"/>
            <a:ext cx="1143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048000" y="4724400"/>
            <a:ext cx="1219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239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hfr5mhz_20120603T110000-20120604T110000_maracoos_std_lores.png"/>
          <p:cNvPicPr>
            <a:picLocks noChangeAspect="1"/>
          </p:cNvPicPr>
          <p:nvPr/>
        </p:nvPicPr>
        <p:blipFill>
          <a:blip r:embed="rId3"/>
          <a:srcRect/>
          <a:stretch>
            <a:fillRect/>
          </a:stretch>
        </p:blipFill>
        <p:spPr bwMode="auto">
          <a:xfrm>
            <a:off x="25400" y="25400"/>
            <a:ext cx="5719763" cy="6161088"/>
          </a:xfrm>
          <a:prstGeom prst="rect">
            <a:avLst/>
          </a:prstGeom>
          <a:noFill/>
          <a:ln w="9525">
            <a:noFill/>
            <a:miter lim="800000"/>
            <a:headEnd/>
            <a:tailEnd/>
          </a:ln>
        </p:spPr>
      </p:pic>
      <p:sp>
        <p:nvSpPr>
          <p:cNvPr id="53250" name="Text Box 2"/>
          <p:cNvSpPr txBox="1">
            <a:spLocks noChangeArrowheads="1"/>
          </p:cNvSpPr>
          <p:nvPr/>
        </p:nvSpPr>
        <p:spPr bwMode="auto">
          <a:xfrm>
            <a:off x="5257800" y="-50800"/>
            <a:ext cx="3886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b="1" dirty="0">
                <a:solidFill>
                  <a:schemeClr val="accent2"/>
                </a:solidFill>
                <a:latin typeface="Times New Roman"/>
                <a:ea typeface="ＭＳ Ｐゴシック" charset="0"/>
                <a:cs typeface="Times New Roman"/>
              </a:rPr>
              <a:t>Enhanced High Resolution Coverage</a:t>
            </a:r>
          </a:p>
          <a:p>
            <a:pPr algn="r">
              <a:defRPr/>
            </a:pPr>
            <a:r>
              <a:rPr lang="en-US" sz="1400" b="1" i="1" dirty="0">
                <a:solidFill>
                  <a:schemeClr val="accent2"/>
                </a:solidFill>
                <a:latin typeface="Times New Roman"/>
                <a:ea typeface="ＭＳ Ｐゴシック" charset="0"/>
                <a:cs typeface="Times New Roman"/>
              </a:rPr>
              <a:t>13 MHz CODAR</a:t>
            </a:r>
          </a:p>
        </p:txBody>
      </p:sp>
      <p:pic>
        <p:nvPicPr>
          <p:cNvPr id="15363" name="Picture 3" descr="love_receive"/>
          <p:cNvPicPr>
            <a:picLocks noChangeAspect="1" noChangeArrowheads="1"/>
          </p:cNvPicPr>
          <p:nvPr/>
        </p:nvPicPr>
        <p:blipFill>
          <a:blip r:embed="rId4"/>
          <a:srcRect/>
          <a:stretch>
            <a:fillRect/>
          </a:stretch>
        </p:blipFill>
        <p:spPr bwMode="auto">
          <a:xfrm>
            <a:off x="533400" y="276225"/>
            <a:ext cx="1676400" cy="1257300"/>
          </a:xfrm>
          <a:prstGeom prst="rect">
            <a:avLst/>
          </a:prstGeom>
          <a:noFill/>
          <a:ln w="12700">
            <a:solidFill>
              <a:schemeClr val="tx1"/>
            </a:solidFill>
            <a:miter lim="800000"/>
            <a:headEnd/>
            <a:tailEnd/>
          </a:ln>
        </p:spPr>
      </p:pic>
      <p:sp>
        <p:nvSpPr>
          <p:cNvPr id="53253" name="Text Box 5"/>
          <p:cNvSpPr txBox="1">
            <a:spLocks noChangeArrowheads="1"/>
          </p:cNvSpPr>
          <p:nvPr/>
        </p:nvSpPr>
        <p:spPr bwMode="auto">
          <a:xfrm>
            <a:off x="5956300" y="114300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latin typeface="Times New Roman" charset="0"/>
                <a:ea typeface="ＭＳ Ｐゴシック" charset="0"/>
                <a:cs typeface="+mn-cs"/>
              </a:rPr>
              <a:t> Surface Ocean Currents</a:t>
            </a:r>
          </a:p>
        </p:txBody>
      </p:sp>
      <p:pic>
        <p:nvPicPr>
          <p:cNvPr id="15365" name="Picture 5" descr="hfr13mhz_20120603T110000-20120604T110000_maracoos_std_lores.png"/>
          <p:cNvPicPr>
            <a:picLocks noChangeAspect="1"/>
          </p:cNvPicPr>
          <p:nvPr/>
        </p:nvPicPr>
        <p:blipFill>
          <a:blip r:embed="rId5"/>
          <a:srcRect/>
          <a:stretch>
            <a:fillRect/>
          </a:stretch>
        </p:blipFill>
        <p:spPr bwMode="auto">
          <a:xfrm>
            <a:off x="4724400" y="560388"/>
            <a:ext cx="4419600" cy="563403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805387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4763" y="-7938"/>
            <a:ext cx="9148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b="1" dirty="0" smtClean="0">
                <a:latin typeface="Calibri" charset="0"/>
              </a:rPr>
              <a:t>CODAR </a:t>
            </a:r>
            <a:r>
              <a:rPr lang="en-US" sz="4400" b="1" dirty="0" err="1" smtClean="0">
                <a:latin typeface="Calibri" charset="0"/>
              </a:rPr>
              <a:t>seabreeze</a:t>
            </a:r>
            <a:r>
              <a:rPr lang="en-US" sz="4400" b="1" dirty="0" smtClean="0">
                <a:latin typeface="Calibri" charset="0"/>
              </a:rPr>
              <a:t> animation</a:t>
            </a:r>
            <a:endParaRPr lang="en-US" sz="4400" b="1" dirty="0">
              <a:latin typeface="Calibri" charset="0"/>
            </a:endParaRPr>
          </a:p>
        </p:txBody>
      </p:sp>
      <p:pic>
        <p:nvPicPr>
          <p:cNvPr id="5" name="CODAR_seabreeze_animation_2fps.mp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855611" y="762000"/>
            <a:ext cx="5510389" cy="5410200"/>
          </a:xfrm>
          <a:prstGeom prst="rect">
            <a:avLst/>
          </a:prstGeom>
        </p:spPr>
      </p:pic>
    </p:spTree>
    <p:extLst>
      <p:ext uri="{BB962C8B-B14F-4D97-AF65-F5344CB8AC3E}">
        <p14:creationId xmlns:p14="http://schemas.microsoft.com/office/powerpoint/2010/main" val="34112118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050"/>
          <p:cNvSpPr txBox="1">
            <a:spLocks noChangeArrowheads="1"/>
          </p:cNvSpPr>
          <p:nvPr/>
        </p:nvSpPr>
        <p:spPr bwMode="auto">
          <a:xfrm>
            <a:off x="1600200" y="1752600"/>
            <a:ext cx="2057400" cy="1004888"/>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sz="2400"/>
          </a:p>
          <a:p>
            <a:pPr eaLnBrk="0" hangingPunct="0">
              <a:spcBef>
                <a:spcPct val="50000"/>
              </a:spcBef>
            </a:pPr>
            <a:endParaRPr lang="en-US" sz="2400"/>
          </a:p>
        </p:txBody>
      </p:sp>
      <p:pic>
        <p:nvPicPr>
          <p:cNvPr id="19458" name="Picture 2051" descr="C:\Thesis\Paper2\Images\scatLinearGood.gif"/>
          <p:cNvPicPr>
            <a:picLocks noChangeAspect="1" noChangeArrowheads="1"/>
          </p:cNvPicPr>
          <p:nvPr/>
        </p:nvPicPr>
        <p:blipFill>
          <a:blip r:embed="rId3"/>
          <a:srcRect/>
          <a:stretch>
            <a:fillRect/>
          </a:stretch>
        </p:blipFill>
        <p:spPr bwMode="auto">
          <a:xfrm>
            <a:off x="4660900" y="666750"/>
            <a:ext cx="4343400" cy="3371850"/>
          </a:xfrm>
          <a:prstGeom prst="rect">
            <a:avLst/>
          </a:prstGeom>
          <a:noFill/>
          <a:ln w="9525">
            <a:noFill/>
            <a:miter lim="800000"/>
            <a:headEnd/>
            <a:tailEnd/>
          </a:ln>
        </p:spPr>
      </p:pic>
      <p:sp>
        <p:nvSpPr>
          <p:cNvPr id="19459" name="Text Box 2052"/>
          <p:cNvSpPr txBox="1">
            <a:spLocks noChangeArrowheads="1"/>
          </p:cNvSpPr>
          <p:nvPr/>
        </p:nvSpPr>
        <p:spPr bwMode="auto">
          <a:xfrm>
            <a:off x="1392238" y="4454525"/>
            <a:ext cx="6148387" cy="708025"/>
          </a:xfrm>
          <a:prstGeom prst="rect">
            <a:avLst/>
          </a:prstGeom>
          <a:noFill/>
          <a:ln w="9525">
            <a:noFill/>
            <a:miter lim="800000"/>
            <a:headEnd/>
            <a:tailEnd/>
          </a:ln>
        </p:spPr>
        <p:txBody>
          <a:bodyPr wrap="none">
            <a:prstTxWarp prst="textNoShape">
              <a:avLst/>
            </a:prstTxWarp>
            <a:spAutoFit/>
          </a:bodyPr>
          <a:lstStyle/>
          <a:p>
            <a:pPr marL="342900" indent="-342900" eaLnBrk="0" hangingPunct="0">
              <a:buFont typeface="Arial" charset="0"/>
              <a:buChar char="•"/>
            </a:pPr>
            <a:r>
              <a:rPr lang="en-US" sz="2000">
                <a:solidFill>
                  <a:srgbClr val="000000"/>
                </a:solidFill>
                <a:latin typeface="Calibri" charset="0"/>
              </a:rPr>
              <a:t> Rotate wind vectors according to complex correlation</a:t>
            </a:r>
          </a:p>
          <a:p>
            <a:pPr marL="342900" indent="-342900" eaLnBrk="0" hangingPunct="0">
              <a:buFont typeface="Arial" charset="0"/>
              <a:buChar char="•"/>
            </a:pPr>
            <a:r>
              <a:rPr lang="en-US" sz="2000">
                <a:solidFill>
                  <a:srgbClr val="000000"/>
                </a:solidFill>
                <a:latin typeface="Calibri" charset="0"/>
              </a:rPr>
              <a:t> Calculate the slope and intercept of best fit line</a:t>
            </a:r>
          </a:p>
        </p:txBody>
      </p:sp>
      <p:sp>
        <p:nvSpPr>
          <p:cNvPr id="19460" name="Text Box 2053"/>
          <p:cNvSpPr txBox="1">
            <a:spLocks noChangeArrowheads="1"/>
          </p:cNvSpPr>
          <p:nvPr/>
        </p:nvSpPr>
        <p:spPr bwMode="auto">
          <a:xfrm>
            <a:off x="2965450" y="5241925"/>
            <a:ext cx="3167063" cy="70802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solidFill>
                  <a:srgbClr val="FF3300"/>
                </a:solidFill>
                <a:latin typeface="Calibri" charset="0"/>
              </a:rPr>
              <a:t>U'</a:t>
            </a:r>
            <a:r>
              <a:rPr lang="en-US" sz="2000" b="1" baseline="-25000">
                <a:solidFill>
                  <a:srgbClr val="FF3300"/>
                </a:solidFill>
                <a:latin typeface="Calibri" charset="0"/>
              </a:rPr>
              <a:t>c</a:t>
            </a:r>
            <a:r>
              <a:rPr lang="en-US" sz="2000" b="1">
                <a:solidFill>
                  <a:srgbClr val="FF3300"/>
                </a:solidFill>
                <a:latin typeface="Calibri" charset="0"/>
              </a:rPr>
              <a:t>(x,y,t)  =  slope(x,y)*W'(t)   </a:t>
            </a:r>
          </a:p>
          <a:p>
            <a:pPr algn="ctr" eaLnBrk="0" hangingPunct="0"/>
            <a:r>
              <a:rPr lang="en-US" sz="2000">
                <a:latin typeface="Calibri" charset="0"/>
              </a:rPr>
              <a:t> </a:t>
            </a:r>
          </a:p>
        </p:txBody>
      </p:sp>
      <p:sp>
        <p:nvSpPr>
          <p:cNvPr id="19461" name="Line 2054"/>
          <p:cNvSpPr>
            <a:spLocks noChangeShapeType="1"/>
          </p:cNvSpPr>
          <p:nvPr/>
        </p:nvSpPr>
        <p:spPr bwMode="auto">
          <a:xfrm flipV="1">
            <a:off x="5321300" y="914400"/>
            <a:ext cx="3213100" cy="2794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462" name="Text Box 2055"/>
          <p:cNvSpPr txBox="1">
            <a:spLocks noChangeArrowheads="1"/>
          </p:cNvSpPr>
          <p:nvPr/>
        </p:nvSpPr>
        <p:spPr bwMode="auto">
          <a:xfrm>
            <a:off x="533400" y="0"/>
            <a:ext cx="8078788" cy="708025"/>
          </a:xfrm>
          <a:prstGeom prst="rect">
            <a:avLst/>
          </a:prstGeom>
          <a:noFill/>
          <a:ln w="9525">
            <a:noFill/>
            <a:miter lim="800000"/>
            <a:headEnd/>
            <a:tailEnd/>
          </a:ln>
        </p:spPr>
        <p:txBody>
          <a:bodyPr wrap="none">
            <a:prstTxWarp prst="textNoShape">
              <a:avLst/>
            </a:prstTxWarp>
            <a:spAutoFit/>
          </a:bodyPr>
          <a:lstStyle/>
          <a:p>
            <a:pPr eaLnBrk="0" hangingPunct="0"/>
            <a:r>
              <a:rPr lang="en-US" sz="4000" b="1">
                <a:solidFill>
                  <a:srgbClr val="000000"/>
                </a:solidFill>
                <a:latin typeface="Calibri" charset="0"/>
              </a:rPr>
              <a:t>HF Radar Derived Linear Wind Model</a:t>
            </a:r>
          </a:p>
        </p:txBody>
      </p:sp>
      <p:pic>
        <p:nvPicPr>
          <p:cNvPr id="19463" name="Picture 2057" descr="C:\Thesis\FinalFigures2\CorrStrat.gif"/>
          <p:cNvPicPr>
            <a:picLocks noChangeAspect="1" noChangeArrowheads="1"/>
          </p:cNvPicPr>
          <p:nvPr/>
        </p:nvPicPr>
        <p:blipFill>
          <a:blip r:embed="rId4"/>
          <a:srcRect/>
          <a:stretch>
            <a:fillRect/>
          </a:stretch>
        </p:blipFill>
        <p:spPr bwMode="auto">
          <a:xfrm>
            <a:off x="838200" y="609600"/>
            <a:ext cx="3519488" cy="3325813"/>
          </a:xfrm>
          <a:prstGeom prst="rect">
            <a:avLst/>
          </a:prstGeom>
          <a:noFill/>
          <a:ln w="9525">
            <a:noFill/>
            <a:miter lim="800000"/>
            <a:headEnd/>
            <a:tailEnd/>
          </a:ln>
        </p:spPr>
      </p:pic>
      <p:sp>
        <p:nvSpPr>
          <p:cNvPr id="19464" name="Rectangle 2059"/>
          <p:cNvSpPr>
            <a:spLocks noChangeArrowheads="1"/>
          </p:cNvSpPr>
          <p:nvPr/>
        </p:nvSpPr>
        <p:spPr bwMode="auto">
          <a:xfrm>
            <a:off x="4572000" y="1676400"/>
            <a:ext cx="304800" cy="12954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9465" name="Rectangle 2060"/>
          <p:cNvSpPr>
            <a:spLocks noChangeArrowheads="1"/>
          </p:cNvSpPr>
          <p:nvPr/>
        </p:nvSpPr>
        <p:spPr bwMode="auto">
          <a:xfrm>
            <a:off x="6477000" y="3886200"/>
            <a:ext cx="914400" cy="304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9466" name="Text Box 2061"/>
          <p:cNvSpPr txBox="1">
            <a:spLocks noChangeArrowheads="1"/>
          </p:cNvSpPr>
          <p:nvPr/>
        </p:nvSpPr>
        <p:spPr bwMode="auto">
          <a:xfrm>
            <a:off x="5851525" y="3871913"/>
            <a:ext cx="2290763" cy="304800"/>
          </a:xfrm>
          <a:prstGeom prst="rect">
            <a:avLst/>
          </a:prstGeom>
          <a:noFill/>
          <a:ln w="9525">
            <a:noFill/>
            <a:miter lim="800000"/>
            <a:headEnd/>
            <a:tailEnd/>
          </a:ln>
        </p:spPr>
        <p:txBody>
          <a:bodyPr wrap="none">
            <a:prstTxWarp prst="textNoShape">
              <a:avLst/>
            </a:prstTxWarp>
            <a:spAutoFit/>
          </a:bodyPr>
          <a:lstStyle/>
          <a:p>
            <a:r>
              <a:rPr lang="en-US" sz="1400" b="1"/>
              <a:t>Wind Transient [W'] (cm/s)</a:t>
            </a:r>
          </a:p>
        </p:txBody>
      </p:sp>
      <p:sp>
        <p:nvSpPr>
          <p:cNvPr id="19467" name="Text Box 2062"/>
          <p:cNvSpPr txBox="1">
            <a:spLocks noChangeArrowheads="1"/>
          </p:cNvSpPr>
          <p:nvPr/>
        </p:nvSpPr>
        <p:spPr bwMode="auto">
          <a:xfrm rot="-5401668">
            <a:off x="3571081" y="2083594"/>
            <a:ext cx="2439988" cy="304800"/>
          </a:xfrm>
          <a:prstGeom prst="rect">
            <a:avLst/>
          </a:prstGeom>
          <a:noFill/>
          <a:ln w="9525">
            <a:noFill/>
            <a:miter lim="800000"/>
            <a:headEnd/>
            <a:tailEnd/>
          </a:ln>
        </p:spPr>
        <p:txBody>
          <a:bodyPr wrap="none">
            <a:prstTxWarp prst="textNoShape">
              <a:avLst/>
            </a:prstTxWarp>
            <a:spAutoFit/>
          </a:bodyPr>
          <a:lstStyle/>
          <a:p>
            <a:r>
              <a:rPr lang="en-US" sz="1400" b="1"/>
              <a:t>Current Transient [U'] (cm/s)</a:t>
            </a:r>
          </a:p>
        </p:txBody>
      </p:sp>
      <p:sp>
        <p:nvSpPr>
          <p:cNvPr id="19468" name="Rectangle 2063"/>
          <p:cNvSpPr>
            <a:spLocks noChangeArrowheads="1"/>
          </p:cNvSpPr>
          <p:nvPr/>
        </p:nvSpPr>
        <p:spPr bwMode="auto">
          <a:xfrm>
            <a:off x="1752600" y="609600"/>
            <a:ext cx="1447800" cy="1397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2721217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9"/>
          <p:cNvSpPr txBox="1">
            <a:spLocks noChangeArrowheads="1"/>
          </p:cNvSpPr>
          <p:nvPr/>
        </p:nvSpPr>
        <p:spPr bwMode="auto">
          <a:xfrm>
            <a:off x="0" y="-222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a:latin typeface="Calibri" charset="0"/>
              </a:rPr>
              <a:t>Atmosphere-Ocean-Wave Coupling</a:t>
            </a:r>
          </a:p>
        </p:txBody>
      </p:sp>
      <p:pic>
        <p:nvPicPr>
          <p:cNvPr id="69634" name="Picture 2" descr="coawst.png"/>
          <p:cNvPicPr>
            <a:picLocks noChangeAspect="1"/>
          </p:cNvPicPr>
          <p:nvPr/>
        </p:nvPicPr>
        <p:blipFill>
          <a:blip r:embed="rId2">
            <a:extLst>
              <a:ext uri="{28A0092B-C50C-407E-A947-70E740481C1C}">
                <a14:useLocalDpi xmlns:a14="http://schemas.microsoft.com/office/drawing/2010/main" val="0"/>
              </a:ext>
            </a:extLst>
          </a:blip>
          <a:srcRect t="12650" r="2803" b="2905"/>
          <a:stretch>
            <a:fillRect/>
          </a:stretch>
        </p:blipFill>
        <p:spPr bwMode="auto">
          <a:xfrm>
            <a:off x="2989263" y="627063"/>
            <a:ext cx="61658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descr="coawst_system.png"/>
          <p:cNvPicPr>
            <a:picLocks noChangeAspect="1"/>
          </p:cNvPicPr>
          <p:nvPr/>
        </p:nvPicPr>
        <p:blipFill>
          <a:blip r:embed="rId3">
            <a:extLst>
              <a:ext uri="{28A0092B-C50C-407E-A947-70E740481C1C}">
                <a14:useLocalDpi xmlns:a14="http://schemas.microsoft.com/office/drawing/2010/main" val="0"/>
              </a:ext>
            </a:extLst>
          </a:blip>
          <a:srcRect t="6627" r="3394" b="12280"/>
          <a:stretch>
            <a:fillRect/>
          </a:stretch>
        </p:blipFill>
        <p:spPr bwMode="auto">
          <a:xfrm>
            <a:off x="0" y="2709863"/>
            <a:ext cx="53340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73200" y="5926138"/>
            <a:ext cx="990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966475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latin typeface="Calibri"/>
                <a:cs typeface="Calibri"/>
              </a:rPr>
              <a:t>Future Possibilities</a:t>
            </a:r>
            <a:endParaRPr lang="en-US" b="1" dirty="0">
              <a:solidFill>
                <a:srgbClr val="000000"/>
              </a:solidFill>
              <a:latin typeface="Calibri"/>
              <a:cs typeface="Calibri"/>
            </a:endParaRPr>
          </a:p>
        </p:txBody>
      </p:sp>
      <p:sp>
        <p:nvSpPr>
          <p:cNvPr id="3" name="Content Placeholder 2"/>
          <p:cNvSpPr>
            <a:spLocks noGrp="1"/>
          </p:cNvSpPr>
          <p:nvPr>
            <p:ph idx="1"/>
          </p:nvPr>
        </p:nvSpPr>
        <p:spPr/>
        <p:txBody>
          <a:bodyPr/>
          <a:lstStyle/>
          <a:p>
            <a:pPr lvl="0"/>
            <a:r>
              <a:rPr lang="en-US" dirty="0" smtClean="0">
                <a:solidFill>
                  <a:srgbClr val="000000"/>
                </a:solidFill>
                <a:latin typeface="Calibri"/>
                <a:cs typeface="Calibri"/>
              </a:rPr>
              <a:t>This </a:t>
            </a:r>
            <a:r>
              <a:rPr lang="en-US" dirty="0">
                <a:solidFill>
                  <a:srgbClr val="000000"/>
                </a:solidFill>
                <a:latin typeface="Calibri"/>
                <a:cs typeface="Calibri"/>
              </a:rPr>
              <a:t>work can be used as a basis for a representative forecasting/predicting </a:t>
            </a:r>
            <a:r>
              <a:rPr lang="en-US" dirty="0" smtClean="0">
                <a:solidFill>
                  <a:srgbClr val="000000"/>
                </a:solidFill>
                <a:latin typeface="Calibri"/>
                <a:cs typeface="Calibri"/>
              </a:rPr>
              <a:t>program</a:t>
            </a:r>
          </a:p>
          <a:p>
            <a:pPr lvl="0"/>
            <a:r>
              <a:rPr lang="en-US" dirty="0" smtClean="0">
                <a:solidFill>
                  <a:srgbClr val="000000"/>
                </a:solidFill>
                <a:latin typeface="Calibri"/>
                <a:cs typeface="Calibri"/>
              </a:rPr>
              <a:t>Show economic viability of offshore wind</a:t>
            </a:r>
          </a:p>
          <a:p>
            <a:pPr lvl="0"/>
            <a:r>
              <a:rPr lang="en-US" dirty="0" smtClean="0">
                <a:solidFill>
                  <a:srgbClr val="000000"/>
                </a:solidFill>
                <a:latin typeface="Calibri"/>
                <a:cs typeface="Calibri"/>
              </a:rPr>
              <a:t>Most efficient integration into grid</a:t>
            </a:r>
          </a:p>
          <a:p>
            <a:pPr lvl="0"/>
            <a:r>
              <a:rPr lang="en-US" dirty="0" smtClean="0">
                <a:solidFill>
                  <a:srgbClr val="000000"/>
                </a:solidFill>
                <a:latin typeface="Calibri"/>
                <a:cs typeface="Calibri"/>
              </a:rPr>
              <a:t>Day ahead bidding of energy by utilities</a:t>
            </a:r>
          </a:p>
          <a:p>
            <a:pPr lvl="0"/>
            <a:r>
              <a:rPr lang="en-US" dirty="0" smtClean="0">
                <a:solidFill>
                  <a:srgbClr val="000000"/>
                </a:solidFill>
                <a:latin typeface="Calibri"/>
                <a:cs typeface="Calibri"/>
              </a:rPr>
              <a:t>Construction, operation, maintenance</a:t>
            </a:r>
            <a:endParaRPr lang="en-US" dirty="0">
              <a:solidFill>
                <a:srgbClr val="000000"/>
              </a:solidFill>
              <a:latin typeface="Calibri"/>
              <a:cs typeface="Calibri"/>
            </a:endParaRPr>
          </a:p>
          <a:p>
            <a:endParaRPr lang="en-US" dirty="0"/>
          </a:p>
        </p:txBody>
      </p:sp>
    </p:spTree>
    <p:extLst>
      <p:ext uri="{BB962C8B-B14F-4D97-AF65-F5344CB8AC3E}">
        <p14:creationId xmlns:p14="http://schemas.microsoft.com/office/powerpoint/2010/main" val="1151130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60"/>
            <a:ext cx="8229600" cy="1143000"/>
          </a:xfrm>
        </p:spPr>
        <p:txBody>
          <a:bodyPr/>
          <a:lstStyle/>
          <a:p>
            <a:r>
              <a:rPr lang="en-US" b="1" dirty="0" smtClean="0">
                <a:solidFill>
                  <a:srgbClr val="000000"/>
                </a:solidFill>
                <a:latin typeface="Calibri"/>
                <a:cs typeface="Calibri"/>
              </a:rPr>
              <a:t>Installed U.S. Wind Capacity </a:t>
            </a:r>
            <a:br>
              <a:rPr lang="en-US" b="1" dirty="0" smtClean="0">
                <a:solidFill>
                  <a:srgbClr val="000000"/>
                </a:solidFill>
                <a:latin typeface="Calibri"/>
                <a:cs typeface="Calibri"/>
              </a:rPr>
            </a:br>
            <a:r>
              <a:rPr lang="en-US" b="1" dirty="0" smtClean="0">
                <a:solidFill>
                  <a:srgbClr val="000000"/>
                </a:solidFill>
                <a:latin typeface="Calibri"/>
                <a:cs typeface="Calibri"/>
              </a:rPr>
              <a:t>(as of end 2011)</a:t>
            </a:r>
            <a:endParaRPr lang="en-US" b="1" dirty="0">
              <a:solidFill>
                <a:srgbClr val="000000"/>
              </a:solidFill>
              <a:latin typeface="Calibri"/>
              <a:cs typeface="Calibri"/>
            </a:endParaRPr>
          </a:p>
        </p:txBody>
      </p:sp>
      <p:pic>
        <p:nvPicPr>
          <p:cNvPr id="6" name="Picture 5" descr="490px-Year_End_2011U.S._Installed_Wind_Capac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80147"/>
            <a:ext cx="7696200" cy="4664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303391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5308600" y="2505075"/>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latin typeface="Calibri" charset="0"/>
              </a:rPr>
              <a:t>Vessels - </a:t>
            </a:r>
          </a:p>
          <a:p>
            <a:endParaRPr lang="en-US" sz="1400">
              <a:solidFill>
                <a:schemeClr val="bg1"/>
              </a:solidFill>
              <a:latin typeface="Calibri" charset="0"/>
            </a:endParaRPr>
          </a:p>
          <a:p>
            <a:r>
              <a:rPr lang="en-US" sz="1400">
                <a:solidFill>
                  <a:schemeClr val="bg1"/>
                </a:solidFill>
                <a:latin typeface="Calibri" charset="0"/>
              </a:rPr>
              <a:t>Satellite</a:t>
            </a:r>
          </a:p>
        </p:txBody>
      </p:sp>
      <p:sp>
        <p:nvSpPr>
          <p:cNvPr id="17411" name="TextBox 7"/>
          <p:cNvSpPr txBox="1">
            <a:spLocks noChangeArrowheads="1"/>
          </p:cNvSpPr>
          <p:nvPr/>
        </p:nvSpPr>
        <p:spPr bwMode="auto">
          <a:xfrm>
            <a:off x="6002338" y="3160713"/>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Satellite</a:t>
            </a:r>
          </a:p>
        </p:txBody>
      </p:sp>
      <p:sp>
        <p:nvSpPr>
          <p:cNvPr id="17412" name="TextBox 8"/>
          <p:cNvSpPr txBox="1">
            <a:spLocks noChangeArrowheads="1"/>
          </p:cNvSpPr>
          <p:nvPr/>
        </p:nvSpPr>
        <p:spPr bwMode="auto">
          <a:xfrm>
            <a:off x="6002338" y="3479800"/>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Ships/ Vessels</a:t>
            </a:r>
          </a:p>
        </p:txBody>
      </p:sp>
      <p:sp>
        <p:nvSpPr>
          <p:cNvPr id="17413" name="TextBox 9"/>
          <p:cNvSpPr txBox="1">
            <a:spLocks noChangeArrowheads="1"/>
          </p:cNvSpPr>
          <p:nvPr/>
        </p:nvSpPr>
        <p:spPr bwMode="auto">
          <a:xfrm>
            <a:off x="5951538" y="4192588"/>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REMUS</a:t>
            </a:r>
          </a:p>
        </p:txBody>
      </p:sp>
      <p:sp>
        <p:nvSpPr>
          <p:cNvPr id="17414" name="TextBox 10"/>
          <p:cNvSpPr txBox="1">
            <a:spLocks noChangeArrowheads="1"/>
          </p:cNvSpPr>
          <p:nvPr/>
        </p:nvSpPr>
        <p:spPr bwMode="auto">
          <a:xfrm>
            <a:off x="5951538" y="4511675"/>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Modeling</a:t>
            </a:r>
          </a:p>
        </p:txBody>
      </p:sp>
      <p:sp>
        <p:nvSpPr>
          <p:cNvPr id="17415" name="TextBox 11"/>
          <p:cNvSpPr txBox="1">
            <a:spLocks noChangeArrowheads="1"/>
          </p:cNvSpPr>
          <p:nvPr/>
        </p:nvSpPr>
        <p:spPr bwMode="auto">
          <a:xfrm>
            <a:off x="5951538" y="4830763"/>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Leadership</a:t>
            </a:r>
          </a:p>
        </p:txBody>
      </p:sp>
      <p:sp>
        <p:nvSpPr>
          <p:cNvPr id="17416" name="TextBox 12"/>
          <p:cNvSpPr txBox="1">
            <a:spLocks noChangeArrowheads="1"/>
          </p:cNvSpPr>
          <p:nvPr/>
        </p:nvSpPr>
        <p:spPr bwMode="auto">
          <a:xfrm>
            <a:off x="7415213" y="3160713"/>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CODAR</a:t>
            </a:r>
          </a:p>
        </p:txBody>
      </p:sp>
      <p:sp>
        <p:nvSpPr>
          <p:cNvPr id="17417" name="TextBox 13"/>
          <p:cNvSpPr txBox="1">
            <a:spLocks noChangeArrowheads="1"/>
          </p:cNvSpPr>
          <p:nvPr/>
        </p:nvSpPr>
        <p:spPr bwMode="auto">
          <a:xfrm>
            <a:off x="7415213" y="3479800"/>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Glider</a:t>
            </a:r>
          </a:p>
        </p:txBody>
      </p:sp>
      <p:sp>
        <p:nvSpPr>
          <p:cNvPr id="17418" name="TextBox 14"/>
          <p:cNvSpPr txBox="1">
            <a:spLocks noChangeArrowheads="1"/>
          </p:cNvSpPr>
          <p:nvPr/>
        </p:nvSpPr>
        <p:spPr bwMode="auto">
          <a:xfrm>
            <a:off x="7364413" y="4192588"/>
            <a:ext cx="7874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Data Vis.</a:t>
            </a:r>
          </a:p>
        </p:txBody>
      </p:sp>
      <p:sp>
        <p:nvSpPr>
          <p:cNvPr id="17419" name="TextBox 15"/>
          <p:cNvSpPr txBox="1">
            <a:spLocks noChangeArrowheads="1"/>
          </p:cNvSpPr>
          <p:nvPr/>
        </p:nvSpPr>
        <p:spPr bwMode="auto">
          <a:xfrm>
            <a:off x="7364413" y="4511675"/>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Security</a:t>
            </a:r>
          </a:p>
        </p:txBody>
      </p:sp>
      <p:sp>
        <p:nvSpPr>
          <p:cNvPr id="17420" name="TextBox 16"/>
          <p:cNvSpPr txBox="1">
            <a:spLocks noChangeArrowheads="1"/>
          </p:cNvSpPr>
          <p:nvPr/>
        </p:nvSpPr>
        <p:spPr bwMode="auto">
          <a:xfrm>
            <a:off x="7364413" y="4830763"/>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Education</a:t>
            </a:r>
          </a:p>
        </p:txBody>
      </p:sp>
      <p:sp>
        <p:nvSpPr>
          <p:cNvPr id="18" name="Rectangle 17"/>
          <p:cNvSpPr/>
          <p:nvPr/>
        </p:nvSpPr>
        <p:spPr>
          <a:xfrm>
            <a:off x="5765800" y="3001963"/>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22" name="Picture 15"/>
          <p:cNvPicPr>
            <a:picLocks noChangeAspect="1"/>
          </p:cNvPicPr>
          <p:nvPr/>
        </p:nvPicPr>
        <p:blipFill>
          <a:blip r:embed="rId2"/>
          <a:srcRect/>
          <a:stretch>
            <a:fillRect/>
          </a:stretch>
        </p:blipFill>
        <p:spPr bwMode="auto">
          <a:xfrm>
            <a:off x="430213" y="1144588"/>
            <a:ext cx="8132762" cy="2874962"/>
          </a:xfrm>
          <a:prstGeom prst="rect">
            <a:avLst/>
          </a:prstGeom>
          <a:noFill/>
          <a:ln w="34925">
            <a:solidFill>
              <a:schemeClr val="tx1"/>
            </a:solidFill>
            <a:round/>
            <a:headEnd/>
            <a:tailEnd/>
          </a:ln>
        </p:spPr>
      </p:pic>
      <p:sp>
        <p:nvSpPr>
          <p:cNvPr id="17423" name="Text Box 3"/>
          <p:cNvSpPr txBox="1">
            <a:spLocks noChangeArrowheads="1"/>
          </p:cNvSpPr>
          <p:nvPr/>
        </p:nvSpPr>
        <p:spPr bwMode="auto">
          <a:xfrm>
            <a:off x="3335338" y="5618163"/>
            <a:ext cx="1828800"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CODAR Network</a:t>
            </a:r>
          </a:p>
        </p:txBody>
      </p:sp>
      <p:sp>
        <p:nvSpPr>
          <p:cNvPr id="17424" name="Text Box 4"/>
          <p:cNvSpPr txBox="1">
            <a:spLocks noChangeArrowheads="1"/>
          </p:cNvSpPr>
          <p:nvPr/>
        </p:nvSpPr>
        <p:spPr bwMode="auto">
          <a:xfrm>
            <a:off x="5481638" y="5611813"/>
            <a:ext cx="1441450" cy="338137"/>
          </a:xfrm>
          <a:prstGeom prst="rect">
            <a:avLst/>
          </a:prstGeom>
          <a:noFill/>
          <a:ln w="9525">
            <a:noFill/>
            <a:miter lim="800000"/>
            <a:headEnd/>
            <a:tailEnd/>
          </a:ln>
        </p:spPr>
        <p:txBody>
          <a:bodyPr>
            <a:prstTxWarp prst="textNoShape">
              <a:avLst/>
            </a:prstTxWarp>
            <a:spAutoFit/>
          </a:bodyPr>
          <a:lstStyle/>
          <a:p>
            <a:r>
              <a:rPr lang="en-US" sz="1600">
                <a:latin typeface="Calibri" charset="0"/>
              </a:rPr>
              <a:t>Glider Fleet</a:t>
            </a:r>
          </a:p>
        </p:txBody>
      </p:sp>
      <p:sp>
        <p:nvSpPr>
          <p:cNvPr id="17425" name="Text Box 5"/>
          <p:cNvSpPr txBox="1">
            <a:spLocks noChangeArrowheads="1"/>
          </p:cNvSpPr>
          <p:nvPr/>
        </p:nvSpPr>
        <p:spPr bwMode="auto">
          <a:xfrm>
            <a:off x="127000" y="5618163"/>
            <a:ext cx="3119438"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Satellite Data Acquisition Stations</a:t>
            </a:r>
          </a:p>
        </p:txBody>
      </p:sp>
      <p:pic>
        <p:nvPicPr>
          <p:cNvPr id="21" name="Picture 8" descr="SideBySideGliders1"/>
          <p:cNvPicPr>
            <a:picLocks noChangeAspect="1" noChangeArrowheads="1"/>
          </p:cNvPicPr>
          <p:nvPr/>
        </p:nvPicPr>
        <p:blipFill>
          <a:blip r:embed="rId3"/>
          <a:stretch>
            <a:fillRect/>
          </a:stretch>
        </p:blipFill>
        <p:spPr bwMode="auto">
          <a:xfrm>
            <a:off x="5237163" y="4356100"/>
            <a:ext cx="1739900" cy="1312863"/>
          </a:xfrm>
          <a:prstGeom prst="rect">
            <a:avLst/>
          </a:prstGeom>
          <a:noFill/>
          <a:ln w="25400">
            <a:solidFill>
              <a:schemeClr val="tx1">
                <a:lumMod val="85000"/>
              </a:schemeClr>
            </a:solidFill>
            <a:miter lim="800000"/>
            <a:headEnd/>
            <a:tailEnd/>
          </a:ln>
        </p:spPr>
      </p:pic>
      <p:sp>
        <p:nvSpPr>
          <p:cNvPr id="17427" name="Text Box 10"/>
          <p:cNvSpPr txBox="1">
            <a:spLocks noChangeArrowheads="1"/>
          </p:cNvSpPr>
          <p:nvPr/>
        </p:nvSpPr>
        <p:spPr bwMode="auto">
          <a:xfrm>
            <a:off x="7191375" y="5618163"/>
            <a:ext cx="1876425"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3-D Forecasts</a:t>
            </a:r>
          </a:p>
        </p:txBody>
      </p:sp>
      <p:sp>
        <p:nvSpPr>
          <p:cNvPr id="17428" name="Text Box 18"/>
          <p:cNvSpPr txBox="1">
            <a:spLocks noChangeArrowheads="1"/>
          </p:cNvSpPr>
          <p:nvPr/>
        </p:nvSpPr>
        <p:spPr bwMode="auto">
          <a:xfrm>
            <a:off x="0" y="0"/>
            <a:ext cx="9144000" cy="1016000"/>
          </a:xfrm>
          <a:prstGeom prst="rect">
            <a:avLst/>
          </a:prstGeom>
          <a:noFill/>
          <a:ln w="9525">
            <a:noFill/>
            <a:miter lim="800000"/>
            <a:headEnd/>
            <a:tailEnd/>
          </a:ln>
        </p:spPr>
        <p:txBody>
          <a:bodyPr>
            <a:prstTxWarp prst="textNoShape">
              <a:avLst/>
            </a:prstTxWarp>
            <a:spAutoFit/>
          </a:bodyPr>
          <a:lstStyle/>
          <a:p>
            <a:pPr algn="ctr"/>
            <a:r>
              <a:rPr lang="en-US" sz="3200" b="1">
                <a:latin typeface="Calibri" charset="0"/>
              </a:rPr>
              <a:t>Rutgers University - Coastal Ocean Observation Lab</a:t>
            </a:r>
          </a:p>
          <a:p>
            <a:pPr algn="ctr"/>
            <a:r>
              <a:rPr lang="en-US" sz="2800" b="1">
                <a:latin typeface="Calibri" charset="0"/>
              </a:rPr>
              <a:t>Operations, Research &amp; Education Center </a:t>
            </a:r>
          </a:p>
        </p:txBody>
      </p:sp>
      <p:pic>
        <p:nvPicPr>
          <p:cNvPr id="24" name="Picture 34" descr="XBand_SatelliteDish"/>
          <p:cNvPicPr>
            <a:picLocks noChangeAspect="1" noChangeArrowheads="1"/>
          </p:cNvPicPr>
          <p:nvPr/>
        </p:nvPicPr>
        <p:blipFill>
          <a:blip r:embed="rId4"/>
          <a:stretch>
            <a:fillRect/>
          </a:stretch>
        </p:blipFill>
        <p:spPr bwMode="auto">
          <a:xfrm>
            <a:off x="1417638" y="4337050"/>
            <a:ext cx="1765300" cy="1316038"/>
          </a:xfrm>
          <a:prstGeom prst="rect">
            <a:avLst/>
          </a:prstGeom>
          <a:noFill/>
          <a:ln w="25400">
            <a:solidFill>
              <a:schemeClr val="tx1">
                <a:lumMod val="85000"/>
              </a:schemeClr>
            </a:solidFill>
            <a:miter lim="800000"/>
            <a:headEnd/>
            <a:tailEnd/>
          </a:ln>
        </p:spPr>
      </p:pic>
      <p:pic>
        <p:nvPicPr>
          <p:cNvPr id="25" name="Picture 35" descr="1468414560_d638cdb7d2_o"/>
          <p:cNvPicPr>
            <a:picLocks noChangeAspect="1" noChangeArrowheads="1"/>
          </p:cNvPicPr>
          <p:nvPr/>
        </p:nvPicPr>
        <p:blipFill>
          <a:blip r:embed="rId5"/>
          <a:stretch>
            <a:fillRect/>
          </a:stretch>
        </p:blipFill>
        <p:spPr bwMode="auto">
          <a:xfrm>
            <a:off x="3340100" y="4340225"/>
            <a:ext cx="1746250" cy="1309688"/>
          </a:xfrm>
          <a:prstGeom prst="rect">
            <a:avLst/>
          </a:prstGeom>
          <a:noFill/>
          <a:ln w="25400">
            <a:solidFill>
              <a:schemeClr val="tx1">
                <a:lumMod val="85000"/>
              </a:schemeClr>
            </a:solidFill>
            <a:miter lim="800000"/>
            <a:headEnd/>
            <a:tailEnd/>
          </a:ln>
        </p:spPr>
      </p:pic>
      <p:pic>
        <p:nvPicPr>
          <p:cNvPr id="26" name="Picture 36" descr="20070928 093"/>
          <p:cNvPicPr>
            <a:picLocks noChangeAspect="1" noChangeArrowheads="1"/>
          </p:cNvPicPr>
          <p:nvPr/>
        </p:nvPicPr>
        <p:blipFill>
          <a:blip r:embed="rId6"/>
          <a:stretch>
            <a:fillRect/>
          </a:stretch>
        </p:blipFill>
        <p:spPr bwMode="auto">
          <a:xfrm>
            <a:off x="7239000" y="4337050"/>
            <a:ext cx="1755775" cy="1316038"/>
          </a:xfrm>
          <a:prstGeom prst="rect">
            <a:avLst/>
          </a:prstGeom>
          <a:noFill/>
          <a:ln w="25400">
            <a:solidFill>
              <a:schemeClr val="tx1">
                <a:lumMod val="85000"/>
              </a:schemeClr>
            </a:solidFill>
            <a:miter lim="800000"/>
            <a:headEnd/>
            <a:tailEnd/>
          </a:ln>
        </p:spPr>
      </p:pic>
      <p:pic>
        <p:nvPicPr>
          <p:cNvPr id="27" name="Picture 6" descr="jen"/>
          <p:cNvPicPr>
            <a:picLocks noChangeAspect="1" noChangeArrowheads="1"/>
          </p:cNvPicPr>
          <p:nvPr/>
        </p:nvPicPr>
        <p:blipFill>
          <a:blip r:embed="rId7"/>
          <a:stretch>
            <a:fillRect/>
          </a:stretch>
        </p:blipFill>
        <p:spPr bwMode="auto">
          <a:xfrm>
            <a:off x="153988" y="4337050"/>
            <a:ext cx="1079500" cy="1316038"/>
          </a:xfrm>
          <a:prstGeom prst="rect">
            <a:avLst/>
          </a:prstGeom>
          <a:noFill/>
          <a:ln w="25400">
            <a:solidFill>
              <a:schemeClr val="tx1">
                <a:lumMod val="85000"/>
              </a:schemeClr>
            </a:solidFill>
            <a:miter lim="800000"/>
            <a:headEnd/>
            <a:tailEnd/>
          </a:ln>
        </p:spPr>
      </p:pic>
    </p:spTree>
    <p:extLst>
      <p:ext uri="{BB962C8B-B14F-4D97-AF65-F5344CB8AC3E}">
        <p14:creationId xmlns:p14="http://schemas.microsoft.com/office/powerpoint/2010/main" val="36051286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lstStyle/>
          <a:p>
            <a:r>
              <a:rPr lang="en-US" b="1" dirty="0" smtClean="0">
                <a:solidFill>
                  <a:srgbClr val="000000"/>
                </a:solidFill>
                <a:latin typeface="Calibri"/>
                <a:cs typeface="Calibri"/>
              </a:rPr>
              <a:t>Current US Status and Future Needs</a:t>
            </a:r>
            <a:endParaRPr lang="en-US" b="1" dirty="0">
              <a:solidFill>
                <a:srgbClr val="000000"/>
              </a:solidFill>
              <a:latin typeface="Calibri"/>
              <a:cs typeface="Calibri"/>
            </a:endParaRPr>
          </a:p>
        </p:txBody>
      </p:sp>
      <p:sp>
        <p:nvSpPr>
          <p:cNvPr id="3" name="Content Placeholder 2"/>
          <p:cNvSpPr>
            <a:spLocks noGrp="1"/>
          </p:cNvSpPr>
          <p:nvPr>
            <p:ph idx="1"/>
          </p:nvPr>
        </p:nvSpPr>
        <p:spPr>
          <a:xfrm>
            <a:off x="457200" y="838200"/>
            <a:ext cx="8229600" cy="4525963"/>
          </a:xfrm>
        </p:spPr>
        <p:txBody>
          <a:bodyPr/>
          <a:lstStyle/>
          <a:p>
            <a:r>
              <a:rPr lang="en-US" dirty="0" smtClean="0">
                <a:solidFill>
                  <a:srgbClr val="000000"/>
                </a:solidFill>
                <a:latin typeface="Calibri"/>
                <a:cs typeface="Calibri"/>
              </a:rPr>
              <a:t>To achieve 20% renewable by 2030, expansion is obvious and needed (currently, 14.6%)</a:t>
            </a:r>
          </a:p>
          <a:p>
            <a:r>
              <a:rPr lang="en-US" dirty="0" smtClean="0">
                <a:solidFill>
                  <a:srgbClr val="000000"/>
                </a:solidFill>
                <a:latin typeface="Calibri"/>
                <a:cs typeface="Calibri"/>
              </a:rPr>
              <a:t>Northern Europe has over 50 offshore wind farms, while U.S. has </a:t>
            </a:r>
            <a:r>
              <a:rPr lang="en-US" b="1" dirty="0" smtClean="0">
                <a:solidFill>
                  <a:srgbClr val="000000"/>
                </a:solidFill>
                <a:latin typeface="Calibri"/>
                <a:cs typeface="Calibri"/>
              </a:rPr>
              <a:t>ZERO</a:t>
            </a:r>
          </a:p>
          <a:p>
            <a:endParaRPr lang="en-US" dirty="0">
              <a:solidFill>
                <a:srgbClr val="000000"/>
              </a:solidFill>
              <a:latin typeface="Calibri"/>
              <a:cs typeface="Calibri"/>
            </a:endParaRPr>
          </a:p>
        </p:txBody>
      </p:sp>
      <p:pic>
        <p:nvPicPr>
          <p:cNvPr id="4" name="Picture 3" descr="europe_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971800"/>
            <a:ext cx="4876800" cy="3212592"/>
          </a:xfrm>
          <a:prstGeom prst="rect">
            <a:avLst/>
          </a:prstGeom>
        </p:spPr>
      </p:pic>
    </p:spTree>
    <p:extLst>
      <p:ext uri="{BB962C8B-B14F-4D97-AF65-F5344CB8AC3E}">
        <p14:creationId xmlns:p14="http://schemas.microsoft.com/office/powerpoint/2010/main" val="23411011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Calibri"/>
                <a:cs typeface="Calibri"/>
              </a:rPr>
              <a:t>Why will offshore wind </a:t>
            </a:r>
            <a:r>
              <a:rPr lang="en-US" b="1" dirty="0" smtClean="0">
                <a:solidFill>
                  <a:srgbClr val="000000"/>
                </a:solidFill>
                <a:latin typeface="Calibri"/>
                <a:cs typeface="Calibri"/>
              </a:rPr>
              <a:t>be an </a:t>
            </a:r>
            <a:r>
              <a:rPr lang="en-US" b="1" dirty="0">
                <a:solidFill>
                  <a:srgbClr val="000000"/>
                </a:solidFill>
                <a:latin typeface="Calibri"/>
                <a:cs typeface="Calibri"/>
              </a:rPr>
              <a:t>area of growth for US</a:t>
            </a:r>
            <a:r>
              <a:rPr lang="en-US" b="1" dirty="0" smtClean="0">
                <a:solidFill>
                  <a:srgbClr val="000000"/>
                </a:solidFill>
                <a:latin typeface="Calibri"/>
                <a:cs typeface="Calibri"/>
              </a:rPr>
              <a:t>?</a:t>
            </a:r>
            <a:endParaRPr lang="en-US" b="1" dirty="0"/>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More wind </a:t>
            </a:r>
            <a:r>
              <a:rPr lang="en-US" dirty="0">
                <a:solidFill>
                  <a:srgbClr val="000000"/>
                </a:solidFill>
                <a:latin typeface="Calibri"/>
                <a:cs typeface="Calibri"/>
              </a:rPr>
              <a:t>power potential </a:t>
            </a:r>
            <a:r>
              <a:rPr lang="en-US" dirty="0" smtClean="0">
                <a:solidFill>
                  <a:srgbClr val="000000"/>
                </a:solidFill>
                <a:latin typeface="Calibri"/>
                <a:cs typeface="Calibri"/>
              </a:rPr>
              <a:t>offshore than onshore</a:t>
            </a:r>
            <a:endParaRPr lang="en-US" dirty="0"/>
          </a:p>
        </p:txBody>
      </p:sp>
    </p:spTree>
    <p:extLst>
      <p:ext uri="{BB962C8B-B14F-4D97-AF65-F5344CB8AC3E}">
        <p14:creationId xmlns:p14="http://schemas.microsoft.com/office/powerpoint/2010/main" val="15374590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solidFill>
                  <a:srgbClr val="000000"/>
                </a:solidFill>
                <a:latin typeface="Calibri"/>
                <a:cs typeface="Calibri"/>
              </a:rPr>
              <a:t>U.S. Wind Resource Potential</a:t>
            </a:r>
            <a:endParaRPr lang="en-US" b="1" dirty="0">
              <a:solidFill>
                <a:srgbClr val="000000"/>
              </a:solidFill>
              <a:latin typeface="Calibri"/>
              <a:cs typeface="Calibri"/>
            </a:endParaRPr>
          </a:p>
        </p:txBody>
      </p:sp>
      <p:pic>
        <p:nvPicPr>
          <p:cNvPr id="4" name="Picture 3" descr="United_States_Wind_Resources_and_Transmission_Lines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837230"/>
            <a:ext cx="7162800" cy="5411170"/>
          </a:xfrm>
          <a:prstGeom prst="rect">
            <a:avLst/>
          </a:prstGeom>
        </p:spPr>
      </p:pic>
    </p:spTree>
    <p:extLst>
      <p:ext uri="{BB962C8B-B14F-4D97-AF65-F5344CB8AC3E}">
        <p14:creationId xmlns:p14="http://schemas.microsoft.com/office/powerpoint/2010/main" val="31411530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00"/>
                </a:solidFill>
                <a:latin typeface="Calibri"/>
                <a:cs typeface="Calibri"/>
              </a:rPr>
              <a:t>Why will offshore wind </a:t>
            </a:r>
            <a:r>
              <a:rPr lang="en-US" b="1" dirty="0" smtClean="0">
                <a:solidFill>
                  <a:srgbClr val="000000"/>
                </a:solidFill>
                <a:latin typeface="Calibri"/>
                <a:cs typeface="Calibri"/>
              </a:rPr>
              <a:t>be an </a:t>
            </a:r>
            <a:r>
              <a:rPr lang="en-US" b="1" dirty="0">
                <a:solidFill>
                  <a:srgbClr val="000000"/>
                </a:solidFill>
                <a:latin typeface="Calibri"/>
                <a:cs typeface="Calibri"/>
              </a:rPr>
              <a:t>area of growth for US</a:t>
            </a:r>
            <a:r>
              <a:rPr lang="en-US" b="1" dirty="0" smtClean="0">
                <a:solidFill>
                  <a:srgbClr val="000000"/>
                </a:solidFill>
                <a:latin typeface="Calibri"/>
                <a:cs typeface="Calibri"/>
              </a:rPr>
              <a:t>?</a:t>
            </a:r>
            <a:endParaRPr lang="en-US" b="1" dirty="0"/>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More wind </a:t>
            </a:r>
            <a:r>
              <a:rPr lang="en-US" dirty="0">
                <a:solidFill>
                  <a:srgbClr val="000000"/>
                </a:solidFill>
                <a:latin typeface="Calibri"/>
                <a:cs typeface="Calibri"/>
              </a:rPr>
              <a:t>power potential </a:t>
            </a:r>
            <a:r>
              <a:rPr lang="en-US" dirty="0" smtClean="0">
                <a:solidFill>
                  <a:srgbClr val="000000"/>
                </a:solidFill>
                <a:latin typeface="Calibri"/>
                <a:cs typeface="Calibri"/>
              </a:rPr>
              <a:t>offshore than onshore</a:t>
            </a:r>
          </a:p>
          <a:p>
            <a:r>
              <a:rPr lang="en-US" dirty="0" smtClean="0">
                <a:solidFill>
                  <a:srgbClr val="000000"/>
                </a:solidFill>
                <a:latin typeface="Calibri"/>
                <a:cs typeface="Calibri"/>
              </a:rPr>
              <a:t>Closer to population centers (coastal cities)</a:t>
            </a:r>
          </a:p>
          <a:p>
            <a:pPr lvl="1"/>
            <a:r>
              <a:rPr lang="en-US" dirty="0" smtClean="0">
                <a:solidFill>
                  <a:srgbClr val="000000"/>
                </a:solidFill>
                <a:latin typeface="Calibri"/>
                <a:cs typeface="Calibri"/>
              </a:rPr>
              <a:t>Less transmission needed</a:t>
            </a:r>
          </a:p>
          <a:p>
            <a:r>
              <a:rPr lang="en-US" dirty="0" smtClean="0">
                <a:solidFill>
                  <a:srgbClr val="000000"/>
                </a:solidFill>
                <a:latin typeface="Calibri"/>
                <a:cs typeface="Calibri"/>
              </a:rPr>
              <a:t>US energy security</a:t>
            </a:r>
          </a:p>
          <a:p>
            <a:r>
              <a:rPr lang="en-US" dirty="0" smtClean="0">
                <a:solidFill>
                  <a:srgbClr val="000000"/>
                </a:solidFill>
                <a:latin typeface="Calibri"/>
                <a:cs typeface="Calibri"/>
              </a:rPr>
              <a:t>Growth esp. along East </a:t>
            </a:r>
            <a:r>
              <a:rPr lang="en-US" dirty="0">
                <a:solidFill>
                  <a:srgbClr val="000000"/>
                </a:solidFill>
                <a:latin typeface="Calibri"/>
                <a:cs typeface="Calibri"/>
              </a:rPr>
              <a:t>C</a:t>
            </a:r>
            <a:r>
              <a:rPr lang="en-US" dirty="0" smtClean="0">
                <a:solidFill>
                  <a:srgbClr val="000000"/>
                </a:solidFill>
                <a:latin typeface="Calibri"/>
                <a:cs typeface="Calibri"/>
              </a:rPr>
              <a:t>oast because:</a:t>
            </a:r>
          </a:p>
          <a:p>
            <a:pPr lvl="1"/>
            <a:r>
              <a:rPr lang="en-US" dirty="0" smtClean="0">
                <a:solidFill>
                  <a:srgbClr val="000000"/>
                </a:solidFill>
                <a:latin typeface="Calibri"/>
                <a:cs typeface="Calibri"/>
              </a:rPr>
              <a:t>Proximity to I95 corridor</a:t>
            </a:r>
          </a:p>
          <a:p>
            <a:pPr lvl="1"/>
            <a:r>
              <a:rPr lang="en-US" dirty="0" smtClean="0">
                <a:solidFill>
                  <a:srgbClr val="000000"/>
                </a:solidFill>
                <a:latin typeface="Calibri"/>
                <a:cs typeface="Calibri"/>
              </a:rPr>
              <a:t>Shallow waters</a:t>
            </a: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b="1" dirty="0" smtClean="0">
              <a:solidFill>
                <a:srgbClr val="000000"/>
              </a:solidFill>
              <a:latin typeface="Calibri"/>
              <a:cs typeface="Calibri"/>
            </a:endParaRPr>
          </a:p>
          <a:p>
            <a:endParaRPr lang="en-US" dirty="0"/>
          </a:p>
        </p:txBody>
      </p:sp>
    </p:spTree>
    <p:extLst>
      <p:ext uri="{BB962C8B-B14F-4D97-AF65-F5344CB8AC3E}">
        <p14:creationId xmlns:p14="http://schemas.microsoft.com/office/powerpoint/2010/main" val="301434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300" b="1" dirty="0" smtClean="0">
                <a:solidFill>
                  <a:srgbClr val="000000"/>
                </a:solidFill>
                <a:latin typeface="Calibri"/>
                <a:cs typeface="Calibri"/>
              </a:rPr>
              <a:t>National Renewable Energy Lab (NREL)</a:t>
            </a:r>
            <a:endParaRPr lang="en-US" sz="4300" b="1" dirty="0">
              <a:solidFill>
                <a:srgbClr val="000000"/>
              </a:solidFill>
              <a:latin typeface="Calibri"/>
              <a:cs typeface="Calibri"/>
            </a:endParaRPr>
          </a:p>
        </p:txBody>
      </p:sp>
      <p:sp>
        <p:nvSpPr>
          <p:cNvPr id="3" name="Content Placeholder 2"/>
          <p:cNvSpPr>
            <a:spLocks noGrp="1"/>
          </p:cNvSpPr>
          <p:nvPr>
            <p:ph idx="1"/>
          </p:nvPr>
        </p:nvSpPr>
        <p:spPr/>
        <p:txBody>
          <a:bodyPr/>
          <a:lstStyle/>
          <a:p>
            <a:r>
              <a:rPr lang="en-US" dirty="0" smtClean="0">
                <a:solidFill>
                  <a:srgbClr val="000000"/>
                </a:solidFill>
                <a:latin typeface="Calibri"/>
                <a:cs typeface="Calibri"/>
              </a:rPr>
              <a:t>Map of Transformation of the Electric Sector:</a:t>
            </a:r>
          </a:p>
          <a:p>
            <a:pPr marL="457200" lvl="1" indent="0">
              <a:buNone/>
            </a:pPr>
            <a:r>
              <a:rPr lang="en-US" dirty="0" smtClean="0">
                <a:solidFill>
                  <a:srgbClr val="000000"/>
                </a:solidFill>
                <a:latin typeface="Calibri"/>
                <a:cs typeface="Calibri"/>
                <a:hlinkClick r:id="rId3"/>
              </a:rPr>
              <a:t>http</a:t>
            </a:r>
            <a:r>
              <a:rPr lang="en-US" dirty="0">
                <a:solidFill>
                  <a:srgbClr val="000000"/>
                </a:solidFill>
                <a:latin typeface="Calibri"/>
                <a:cs typeface="Calibri"/>
                <a:hlinkClick r:id="rId3"/>
              </a:rPr>
              <a:t>://</a:t>
            </a:r>
            <a:r>
              <a:rPr lang="en-US" dirty="0" err="1">
                <a:solidFill>
                  <a:srgbClr val="000000"/>
                </a:solidFill>
                <a:latin typeface="Calibri"/>
                <a:cs typeface="Calibri"/>
                <a:hlinkClick r:id="rId3"/>
              </a:rPr>
              <a:t>rpm.nrel.gov</a:t>
            </a:r>
            <a:r>
              <a:rPr lang="en-US" dirty="0">
                <a:solidFill>
                  <a:srgbClr val="000000"/>
                </a:solidFill>
                <a:latin typeface="Calibri"/>
                <a:cs typeface="Calibri"/>
                <a:hlinkClick r:id="rId3"/>
              </a:rPr>
              <a:t>/</a:t>
            </a:r>
            <a:r>
              <a:rPr lang="en-US" dirty="0" err="1">
                <a:solidFill>
                  <a:srgbClr val="000000"/>
                </a:solidFill>
                <a:latin typeface="Calibri"/>
                <a:cs typeface="Calibri"/>
                <a:hlinkClick r:id="rId3"/>
              </a:rPr>
              <a:t>refhighre</a:t>
            </a:r>
            <a:r>
              <a:rPr lang="en-US" dirty="0">
                <a:solidFill>
                  <a:srgbClr val="000000"/>
                </a:solidFill>
                <a:latin typeface="Calibri"/>
                <a:cs typeface="Calibri"/>
                <a:hlinkClick r:id="rId3"/>
              </a:rPr>
              <a:t>/expansion/</a:t>
            </a:r>
            <a:r>
              <a:rPr lang="en-US" dirty="0" err="1">
                <a:solidFill>
                  <a:srgbClr val="000000"/>
                </a:solidFill>
                <a:latin typeface="Calibri"/>
                <a:cs typeface="Calibri"/>
                <a:hlinkClick r:id="rId3"/>
              </a:rPr>
              <a:t>expansion.html</a:t>
            </a:r>
            <a:endParaRPr lang="en-US" dirty="0">
              <a:solidFill>
                <a:srgbClr val="000000"/>
              </a:solidFill>
              <a:latin typeface="Calibri"/>
              <a:cs typeface="Calibri"/>
            </a:endParaRPr>
          </a:p>
        </p:txBody>
      </p:sp>
    </p:spTree>
    <p:extLst>
      <p:ext uri="{BB962C8B-B14F-4D97-AF65-F5344CB8AC3E}">
        <p14:creationId xmlns:p14="http://schemas.microsoft.com/office/powerpoint/2010/main" val="31883407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solidFill>
                  <a:srgbClr val="000000"/>
                </a:solidFill>
                <a:latin typeface="Calibri"/>
                <a:cs typeface="Calibri"/>
              </a:rPr>
              <a:t>Why New Jersey?</a:t>
            </a:r>
            <a:endParaRPr lang="en-US" b="1" dirty="0">
              <a:solidFill>
                <a:srgbClr val="000000"/>
              </a:solidFill>
              <a:latin typeface="Calibri"/>
              <a:cs typeface="Calibri"/>
            </a:endParaRPr>
          </a:p>
        </p:txBody>
      </p:sp>
      <p:sp>
        <p:nvSpPr>
          <p:cNvPr id="3" name="Content Placeholder 2"/>
          <p:cNvSpPr>
            <a:spLocks noGrp="1"/>
          </p:cNvSpPr>
          <p:nvPr>
            <p:ph idx="1"/>
          </p:nvPr>
        </p:nvSpPr>
        <p:spPr>
          <a:xfrm>
            <a:off x="457200" y="914400"/>
            <a:ext cx="8229600" cy="4525963"/>
          </a:xfrm>
        </p:spPr>
        <p:txBody>
          <a:bodyPr/>
          <a:lstStyle/>
          <a:p>
            <a:r>
              <a:rPr lang="en-US" dirty="0" smtClean="0">
                <a:solidFill>
                  <a:srgbClr val="000000"/>
                </a:solidFill>
                <a:latin typeface="Calibri"/>
                <a:cs typeface="Calibri"/>
              </a:rPr>
              <a:t>State government support</a:t>
            </a:r>
          </a:p>
          <a:p>
            <a:pPr lvl="1"/>
            <a:r>
              <a:rPr lang="en-US" dirty="0" smtClean="0">
                <a:solidFill>
                  <a:srgbClr val="000000"/>
                </a:solidFill>
                <a:latin typeface="Calibri"/>
                <a:cs typeface="Calibri"/>
              </a:rPr>
              <a:t>Offshore Wind Economic Development Act (2010), ORECS</a:t>
            </a:r>
          </a:p>
          <a:p>
            <a:r>
              <a:rPr lang="en-US" dirty="0" smtClean="0">
                <a:solidFill>
                  <a:srgbClr val="000000"/>
                </a:solidFill>
                <a:latin typeface="Calibri"/>
                <a:cs typeface="Calibri"/>
              </a:rPr>
              <a:t>Continental shelf (shallow waters)</a:t>
            </a:r>
          </a:p>
          <a:p>
            <a:r>
              <a:rPr lang="en-US" dirty="0" smtClean="0">
                <a:solidFill>
                  <a:srgbClr val="000000"/>
                </a:solidFill>
                <a:latin typeface="Calibri"/>
                <a:cs typeface="Calibri"/>
              </a:rPr>
              <a:t>Good wind resource</a:t>
            </a:r>
            <a:endParaRPr lang="en-US" dirty="0">
              <a:solidFill>
                <a:srgbClr val="000000"/>
              </a:solidFill>
              <a:latin typeface="Calibri"/>
              <a:cs typeface="Calibri"/>
            </a:endParaRPr>
          </a:p>
        </p:txBody>
      </p:sp>
      <p:pic>
        <p:nvPicPr>
          <p:cNvPr id="4" name="Picture 3" descr="continental_she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78" y="2979175"/>
            <a:ext cx="4267200" cy="3269225"/>
          </a:xfrm>
          <a:prstGeom prst="rect">
            <a:avLst/>
          </a:prstGeom>
        </p:spPr>
      </p:pic>
      <p:sp>
        <p:nvSpPr>
          <p:cNvPr id="7" name="Oval 6"/>
          <p:cNvSpPr/>
          <p:nvPr/>
        </p:nvSpPr>
        <p:spPr>
          <a:xfrm rot="1929115">
            <a:off x="6519185" y="3782033"/>
            <a:ext cx="517525" cy="116681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85106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6887</TotalTime>
  <Words>2006</Words>
  <Application>Microsoft Macintosh PowerPoint</Application>
  <PresentationFormat>On-screen Show (4:3)</PresentationFormat>
  <Paragraphs>228</Paragraphs>
  <Slides>30</Slides>
  <Notes>21</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 Design</vt:lpstr>
      <vt:lpstr>Exploring Offshore Wind Energy: Why is it important and  what is being done at Rutgers?</vt:lpstr>
      <vt:lpstr>Renewable Energy, Non-fuels</vt:lpstr>
      <vt:lpstr>Installed U.S. Wind Capacity  (as of end 2011)</vt:lpstr>
      <vt:lpstr>Current US Status and Future Needs</vt:lpstr>
      <vt:lpstr>Why will offshore wind be an area of growth for US?</vt:lpstr>
      <vt:lpstr>U.S. Wind Resource Potential</vt:lpstr>
      <vt:lpstr>Why will offshore wind be an area of growth for US?</vt:lpstr>
      <vt:lpstr>National Renewable Energy Lab (NREL)</vt:lpstr>
      <vt:lpstr>Why New Jersey?</vt:lpstr>
      <vt:lpstr>PowerPoint Presentation</vt:lpstr>
      <vt:lpstr>Wind Variability</vt:lpstr>
      <vt:lpstr>Coastal/Offshore Monitoring </vt:lpstr>
      <vt:lpstr>PowerPoint Presentation</vt:lpstr>
      <vt:lpstr>NJ Board of Public Utilities (NJBPU):  a current RUCOOL project</vt:lpstr>
      <vt:lpstr>PowerPoint Presentation</vt:lpstr>
      <vt:lpstr>New Rutgers Satellite Product</vt:lpstr>
      <vt:lpstr>PowerPoint Presentation</vt:lpstr>
      <vt:lpstr>PowerPoint Presentation</vt:lpstr>
      <vt:lpstr>PowerPoint Presentation</vt:lpstr>
      <vt:lpstr>Sea breeze animation: RU-WRF 3km run with RUSST </vt:lpstr>
      <vt:lpstr>PowerPoint Presentation</vt:lpstr>
      <vt:lpstr>Virtual Met Tower Examples</vt:lpstr>
      <vt:lpstr>Model Validation</vt:lpstr>
      <vt:lpstr>Model Validation</vt:lpstr>
      <vt:lpstr>PowerPoint Presentation</vt:lpstr>
      <vt:lpstr>PowerPoint Presentation</vt:lpstr>
      <vt:lpstr>PowerPoint Presentation</vt:lpstr>
      <vt:lpstr>PowerPoint Presentation</vt:lpstr>
      <vt:lpstr>Future Possibilities</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Greg Seroka</cp:lastModifiedBy>
  <cp:revision>402</cp:revision>
  <cp:lastPrinted>2011-05-23T18:22:03Z</cp:lastPrinted>
  <dcterms:created xsi:type="dcterms:W3CDTF">2012-06-06T18:05:10Z</dcterms:created>
  <dcterms:modified xsi:type="dcterms:W3CDTF">2012-07-09T20:20:14Z</dcterms:modified>
</cp:coreProperties>
</file>