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6" r:id="rId3"/>
    <p:sldId id="257" r:id="rId4"/>
    <p:sldId id="258" r:id="rId5"/>
    <p:sldId id="259" r:id="rId6"/>
    <p:sldId id="260" r:id="rId7"/>
    <p:sldId id="261" r:id="rId8"/>
    <p:sldId id="262"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48" autoAdjust="0"/>
  </p:normalViewPr>
  <p:slideViewPr>
    <p:cSldViewPr>
      <p:cViewPr>
        <p:scale>
          <a:sx n="60" d="100"/>
          <a:sy n="60" d="100"/>
        </p:scale>
        <p:origin x="-165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61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84682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smtClean="0"/>
          </a:p>
        </p:txBody>
      </p:sp>
    </p:spTree>
    <p:extLst>
      <p:ext uri="{BB962C8B-B14F-4D97-AF65-F5344CB8AC3E}">
        <p14:creationId xmlns:p14="http://schemas.microsoft.com/office/powerpoint/2010/main" val="293080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51960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305804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56895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221699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323616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58230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74307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5CDA8-B71D-4168-8B0E-1FBFA580AA35}" type="datetimeFigureOut">
              <a:rPr lang="en-US" smtClean="0"/>
              <a:t>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357531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5CDA8-B71D-4168-8B0E-1FBFA580AA35}" type="datetimeFigureOut">
              <a:rPr lang="en-US" smtClean="0"/>
              <a:t>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246497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5CDA8-B71D-4168-8B0E-1FBFA580AA35}" type="datetimeFigureOut">
              <a:rPr lang="en-US" smtClean="0"/>
              <a:t>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313816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5CDA8-B71D-4168-8B0E-1FBFA580AA35}" type="datetimeFigureOut">
              <a:rPr lang="en-US" smtClean="0"/>
              <a:t>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264926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5CDA8-B71D-4168-8B0E-1FBFA580AA35}" type="datetimeFigureOut">
              <a:rPr lang="en-US" smtClean="0"/>
              <a:t>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357832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5CDA8-B71D-4168-8B0E-1FBFA580AA35}" type="datetimeFigureOut">
              <a:rPr lang="en-US" smtClean="0"/>
              <a:t>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825711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5CDA8-B71D-4168-8B0E-1FBFA580AA35}" type="datetimeFigureOut">
              <a:rPr lang="en-US" smtClean="0"/>
              <a:t>1/20/2014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217217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5CDA8-B71D-4168-8B0E-1FBFA580AA35}" type="datetimeFigureOut">
              <a:rPr lang="en-US" smtClean="0"/>
              <a:t>1/20/2014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415024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5CDA8-B71D-4168-8B0E-1FBFA580AA35}" type="datetimeFigureOut">
              <a:rPr lang="en-US" smtClean="0"/>
              <a:t>1/20/2014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153525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5CDA8-B71D-4168-8B0E-1FBFA580AA35}" type="datetimeFigureOut">
              <a:rPr lang="en-US" smtClean="0"/>
              <a:t>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287177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5CDA8-B71D-4168-8B0E-1FBFA580AA35}" type="datetimeFigureOut">
              <a:rPr lang="en-US" smtClean="0"/>
              <a:t>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281BC-C694-4B7C-B9E1-6A405905A4F6}" type="slidenum">
              <a:rPr lang="en-US" smtClean="0"/>
              <a:t>‹#›</a:t>
            </a:fld>
            <a:endParaRPr lang="en-US"/>
          </a:p>
        </p:txBody>
      </p:sp>
    </p:spTree>
    <p:extLst>
      <p:ext uri="{BB962C8B-B14F-4D97-AF65-F5344CB8AC3E}">
        <p14:creationId xmlns:p14="http://schemas.microsoft.com/office/powerpoint/2010/main" val="243097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5CDA8-B71D-4168-8B0E-1FBFA580AA35}" type="datetimeFigureOut">
              <a:rPr lang="en-US" smtClean="0"/>
              <a:t>1/20/2014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281BC-C694-4B7C-B9E1-6A405905A4F6}" type="slidenum">
              <a:rPr lang="en-US" smtClean="0"/>
              <a:t>‹#›</a:t>
            </a:fld>
            <a:endParaRPr lang="en-US"/>
          </a:p>
        </p:txBody>
      </p:sp>
    </p:spTree>
    <p:extLst>
      <p:ext uri="{BB962C8B-B14F-4D97-AF65-F5344CB8AC3E}">
        <p14:creationId xmlns:p14="http://schemas.microsoft.com/office/powerpoint/2010/main" val="978072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62373"/>
            <a:ext cx="4191000" cy="3143250"/>
          </a:xfrm>
          <a:prstGeom prst="rect">
            <a:avLst/>
          </a:prstGeom>
        </p:spPr>
      </p:pic>
      <p:sp>
        <p:nvSpPr>
          <p:cNvPr id="4" name="Title 3"/>
          <p:cNvSpPr>
            <a:spLocks noGrp="1"/>
          </p:cNvSpPr>
          <p:nvPr>
            <p:ph type="title"/>
          </p:nvPr>
        </p:nvSpPr>
        <p:spPr>
          <a:xfrm>
            <a:off x="457200" y="13855"/>
            <a:ext cx="8229600" cy="868362"/>
          </a:xfrm>
        </p:spPr>
        <p:txBody>
          <a:bodyPr/>
          <a:lstStyle/>
          <a:p>
            <a:r>
              <a:rPr lang="en-US" dirty="0" smtClean="0"/>
              <a:t>MY TIME AT PALMER STATION</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3905250"/>
            <a:ext cx="3962400" cy="29718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00" t="600" r="600" b="600"/>
          <a:stretch/>
        </p:blipFill>
        <p:spPr>
          <a:xfrm>
            <a:off x="0" y="905740"/>
            <a:ext cx="4191000" cy="26756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1" y="905740"/>
            <a:ext cx="3962400" cy="2730212"/>
          </a:xfrm>
          <a:prstGeom prst="rect">
            <a:avLst/>
          </a:prstGeom>
        </p:spPr>
      </p:pic>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784024" y="2776104"/>
            <a:ext cx="1719695" cy="1719695"/>
          </a:xfrm>
          <a:effectLst/>
        </p:spPr>
      </p:pic>
    </p:spTree>
    <p:extLst>
      <p:ext uri="{BB962C8B-B14F-4D97-AF65-F5344CB8AC3E}">
        <p14:creationId xmlns:p14="http://schemas.microsoft.com/office/powerpoint/2010/main" val="2427613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5400" b="1" dirty="0" smtClean="0"/>
              <a:t>Questions?</a:t>
            </a:r>
            <a:endParaRPr lang="en-US" sz="5400" b="1" dirty="0"/>
          </a:p>
        </p:txBody>
      </p:sp>
    </p:spTree>
    <p:extLst>
      <p:ext uri="{BB962C8B-B14F-4D97-AF65-F5344CB8AC3E}">
        <p14:creationId xmlns:p14="http://schemas.microsoft.com/office/powerpoint/2010/main" val="2207252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447800"/>
            <a:ext cx="6375401" cy="4781550"/>
          </a:xfrm>
        </p:spPr>
      </p:pic>
      <p:sp>
        <p:nvSpPr>
          <p:cNvPr id="6" name="Text Placeholder 5"/>
          <p:cNvSpPr>
            <a:spLocks noGrp="1"/>
          </p:cNvSpPr>
          <p:nvPr>
            <p:ph type="body" sz="half" idx="2"/>
          </p:nvPr>
        </p:nvSpPr>
        <p:spPr>
          <a:xfrm>
            <a:off x="0" y="152400"/>
            <a:ext cx="9144000" cy="1219200"/>
          </a:xfrm>
        </p:spPr>
        <p:txBody>
          <a:bodyPr/>
          <a:lstStyle/>
          <a:p>
            <a:pPr algn="ctr"/>
            <a:r>
              <a:rPr lang="en-US" sz="3200" dirty="0" smtClean="0"/>
              <a:t>I am a Junior at Rutgers University, double majoring in Geology and Marine sciences.</a:t>
            </a:r>
          </a:p>
          <a:p>
            <a:pPr marL="285750" indent="-285750">
              <a:buFontTx/>
              <a:buChar char="-"/>
            </a:pPr>
            <a:endParaRPr lang="en-US" dirty="0"/>
          </a:p>
        </p:txBody>
      </p:sp>
    </p:spTree>
    <p:extLst>
      <p:ext uri="{BB962C8B-B14F-4D97-AF65-F5344CB8AC3E}">
        <p14:creationId xmlns:p14="http://schemas.microsoft.com/office/powerpoint/2010/main" val="853471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610600" cy="901700"/>
          </a:xfrm>
        </p:spPr>
        <p:txBody>
          <a:bodyPr>
            <a:normAutofit/>
          </a:bodyPr>
          <a:lstStyle/>
          <a:p>
            <a:pPr algn="ctr"/>
            <a:r>
              <a:rPr lang="en-US" sz="3600" dirty="0" smtClean="0"/>
              <a:t>Palmer Station, Antarctica</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46399" y="1447800"/>
            <a:ext cx="6197601" cy="4648200"/>
          </a:xfrm>
        </p:spPr>
      </p:pic>
      <p:sp>
        <p:nvSpPr>
          <p:cNvPr id="5" name="Text Placeholder 4"/>
          <p:cNvSpPr>
            <a:spLocks noGrp="1"/>
          </p:cNvSpPr>
          <p:nvPr>
            <p:ph type="body" sz="half" idx="2"/>
          </p:nvPr>
        </p:nvSpPr>
        <p:spPr>
          <a:xfrm>
            <a:off x="152401" y="1828800"/>
            <a:ext cx="2743200" cy="4691063"/>
          </a:xfrm>
        </p:spPr>
        <p:txBody>
          <a:bodyPr/>
          <a:lstStyle/>
          <a:p>
            <a:pPr marL="285750" indent="-285750">
              <a:buFontTx/>
              <a:buChar char="-"/>
            </a:pPr>
            <a:r>
              <a:rPr lang="en-US" sz="2000" dirty="0"/>
              <a:t>T</a:t>
            </a:r>
            <a:r>
              <a:rPr lang="en-US" sz="2000" dirty="0" smtClean="0"/>
              <a:t>he smallest of the three United States Antarctic bases.</a:t>
            </a:r>
          </a:p>
          <a:p>
            <a:pPr marL="285750" indent="-285750">
              <a:buFontTx/>
              <a:buChar char="-"/>
            </a:pPr>
            <a:endParaRPr lang="en-US" sz="2000" dirty="0" smtClean="0"/>
          </a:p>
          <a:p>
            <a:pPr marL="285750" indent="-285750">
              <a:buFontTx/>
              <a:buChar char="-"/>
            </a:pPr>
            <a:r>
              <a:rPr lang="en-US" sz="2000" dirty="0"/>
              <a:t>C</a:t>
            </a:r>
            <a:r>
              <a:rPr lang="en-US" sz="2000" dirty="0" smtClean="0"/>
              <a:t>onstructed in the late sixties.</a:t>
            </a:r>
          </a:p>
          <a:p>
            <a:pPr marL="285750" indent="-285750">
              <a:buFontTx/>
              <a:buChar char="-"/>
            </a:pPr>
            <a:endParaRPr lang="en-US" sz="2000" dirty="0" smtClean="0"/>
          </a:p>
          <a:p>
            <a:pPr marL="285750" indent="-285750">
              <a:buFontTx/>
              <a:buChar char="-"/>
            </a:pPr>
            <a:r>
              <a:rPr lang="en-US" sz="2000" dirty="0" smtClean="0"/>
              <a:t>It has the capacity to support about 45 people, both scientists and support staff.</a:t>
            </a:r>
          </a:p>
          <a:p>
            <a:endParaRPr lang="en-US" dirty="0"/>
          </a:p>
        </p:txBody>
      </p:sp>
    </p:spTree>
    <p:extLst>
      <p:ext uri="{BB962C8B-B14F-4D97-AF65-F5344CB8AC3E}">
        <p14:creationId xmlns:p14="http://schemas.microsoft.com/office/powerpoint/2010/main" val="657070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458200" cy="717550"/>
          </a:xfrm>
        </p:spPr>
        <p:txBody>
          <a:bodyPr>
            <a:normAutofit/>
          </a:bodyPr>
          <a:lstStyle/>
          <a:p>
            <a:pPr algn="ctr"/>
            <a:r>
              <a:rPr lang="en-US" sz="3600" dirty="0" smtClean="0"/>
              <a:t>WHY ARE WE WORKING AT PALMER?</a:t>
            </a:r>
            <a:endParaRPr lang="en-US" sz="3600" dirty="0"/>
          </a:p>
        </p:txBody>
      </p:sp>
      <p:sp>
        <p:nvSpPr>
          <p:cNvPr id="6" name="Text Placeholder 5"/>
          <p:cNvSpPr>
            <a:spLocks noGrp="1"/>
          </p:cNvSpPr>
          <p:nvPr>
            <p:ph type="body" sz="half" idx="2"/>
          </p:nvPr>
        </p:nvSpPr>
        <p:spPr>
          <a:xfrm>
            <a:off x="0" y="1075503"/>
            <a:ext cx="4572000" cy="2658297"/>
          </a:xfrm>
        </p:spPr>
        <p:txBody>
          <a:bodyPr>
            <a:normAutofit fontScale="92500" lnSpcReduction="10000"/>
          </a:bodyPr>
          <a:lstStyle/>
          <a:p>
            <a:endParaRPr lang="en-US" dirty="0" smtClean="0"/>
          </a:p>
          <a:p>
            <a:pPr marL="285750" indent="-285750">
              <a:buFontTx/>
              <a:buChar char="-"/>
            </a:pPr>
            <a:r>
              <a:rPr lang="en-US" sz="2000" b="1" dirty="0" smtClean="0"/>
              <a:t>The Long Term Ecological </a:t>
            </a:r>
            <a:r>
              <a:rPr lang="en-US" sz="2000" b="1" dirty="0"/>
              <a:t>R</a:t>
            </a:r>
            <a:r>
              <a:rPr lang="en-US" sz="2000" b="1" dirty="0" smtClean="0"/>
              <a:t>esearch program  (LTER)  employs scientists to study specific sites all over the world that are experiencing dramatic environmental changes. To the right shows the sampling grid, with Anvers Island (Palmer Station) located above the 600.200 line.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3801297"/>
            <a:ext cx="4592782" cy="3080991"/>
          </a:xfrm>
          <a:prstGeom prst="rect">
            <a:avLst/>
          </a:prstGeom>
        </p:spPr>
      </p:pic>
      <p:sp>
        <p:nvSpPr>
          <p:cNvPr id="11" name="TextBox 10"/>
          <p:cNvSpPr txBox="1"/>
          <p:nvPr/>
        </p:nvSpPr>
        <p:spPr>
          <a:xfrm>
            <a:off x="4800600" y="3994634"/>
            <a:ext cx="4114800" cy="2308324"/>
          </a:xfrm>
          <a:prstGeom prst="rect">
            <a:avLst/>
          </a:prstGeom>
          <a:noFill/>
        </p:spPr>
        <p:txBody>
          <a:bodyPr wrap="square" rtlCol="0">
            <a:spAutoFit/>
          </a:bodyPr>
          <a:lstStyle/>
          <a:p>
            <a:pPr marL="285750" indent="-285750">
              <a:buFontTx/>
              <a:buChar char="-"/>
            </a:pPr>
            <a:r>
              <a:rPr lang="en-US" b="1" dirty="0" smtClean="0"/>
              <a:t>The Western Antarctic Peninsula (WAP) is currently experiencing a very drastic warming trend. To the left is a satellite image demonstrating this warming right in our own backyard.</a:t>
            </a:r>
          </a:p>
          <a:p>
            <a:endParaRPr lang="en-US" b="1" dirty="0"/>
          </a:p>
          <a:p>
            <a:r>
              <a:rPr lang="en-US" b="1" dirty="0" smtClean="0"/>
              <a:t>satellite image edited by: Glenn Grant</a:t>
            </a:r>
          </a:p>
          <a:p>
            <a:endParaRPr lang="en-US" dirty="0"/>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37364" y="926479"/>
            <a:ext cx="4616470" cy="2895600"/>
          </a:xfrm>
        </p:spPr>
      </p:pic>
    </p:spTree>
    <p:extLst>
      <p:ext uri="{BB962C8B-B14F-4D97-AF65-F5344CB8AC3E}">
        <p14:creationId xmlns:p14="http://schemas.microsoft.com/office/powerpoint/2010/main" val="3909544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half" idx="2"/>
          </p:nvPr>
        </p:nvSpPr>
        <p:spPr>
          <a:xfrm>
            <a:off x="76200" y="228600"/>
            <a:ext cx="8915400" cy="6477000"/>
          </a:xfrm>
        </p:spPr>
        <p:txBody>
          <a:bodyPr>
            <a:normAutofit lnSpcReduction="10000"/>
          </a:bodyPr>
          <a:lstStyle/>
          <a:p>
            <a:pPr marL="285750" indent="-285750">
              <a:buFontTx/>
              <a:buChar char="-"/>
            </a:pPr>
            <a:r>
              <a:rPr lang="en-US" sz="2000" b="1" dirty="0" smtClean="0"/>
              <a:t>As part of LTER, sites B and E (seen below) are sampled bi-weekly during the summer season, tracking the health and size of the phytoplankton population.</a:t>
            </a:r>
          </a:p>
          <a:p>
            <a:pPr marL="285750" indent="-285750">
              <a:buFontTx/>
              <a:buChar char="-"/>
            </a:pPr>
            <a:endParaRPr lang="en-US" sz="2000" b="1" dirty="0"/>
          </a:p>
          <a:p>
            <a:pPr marL="285750" indent="-285750">
              <a:buFontTx/>
              <a:buChar char="-"/>
            </a:pPr>
            <a:endParaRPr lang="en-US" sz="2000" b="1" dirty="0" smtClean="0"/>
          </a:p>
          <a:p>
            <a:pPr marL="285750" indent="-285750">
              <a:buFontTx/>
              <a:buChar char="-"/>
            </a:pPr>
            <a:endParaRPr lang="en-US" sz="2000" b="1" dirty="0" smtClean="0"/>
          </a:p>
          <a:p>
            <a:pPr marL="285750" indent="-285750">
              <a:buFontTx/>
              <a:buChar char="-"/>
            </a:pPr>
            <a:endParaRPr lang="en-US" sz="2000" b="1" dirty="0"/>
          </a:p>
          <a:p>
            <a:pPr marL="285750" indent="-285750">
              <a:buFontTx/>
              <a:buChar char="-"/>
            </a:pPr>
            <a:endParaRPr lang="en-US" sz="2000" b="1" dirty="0" smtClean="0"/>
          </a:p>
          <a:p>
            <a:pPr marL="285750" indent="-285750">
              <a:buFontTx/>
              <a:buChar char="-"/>
            </a:pPr>
            <a:endParaRPr lang="en-US" sz="2000" b="1" dirty="0"/>
          </a:p>
          <a:p>
            <a:pPr marL="285750" indent="-285750">
              <a:buFontTx/>
              <a:buChar char="-"/>
            </a:pPr>
            <a:endParaRPr lang="en-US" sz="2000" b="1" dirty="0" smtClean="0"/>
          </a:p>
          <a:p>
            <a:pPr marL="285750" indent="-285750">
              <a:buFontTx/>
              <a:buChar char="-"/>
            </a:pPr>
            <a:endParaRPr lang="en-US" sz="2000" b="1" dirty="0"/>
          </a:p>
          <a:p>
            <a:pPr marL="285750" indent="-285750">
              <a:buFontTx/>
              <a:buChar char="-"/>
            </a:pPr>
            <a:endParaRPr lang="en-US" sz="2000" b="1" dirty="0" smtClean="0"/>
          </a:p>
          <a:p>
            <a:pPr marL="285750" indent="-285750">
              <a:buFontTx/>
              <a:buChar char="-"/>
            </a:pPr>
            <a:endParaRPr lang="en-US" sz="2000" b="1" dirty="0"/>
          </a:p>
          <a:p>
            <a:pPr marL="285750" indent="-285750">
              <a:buFontTx/>
              <a:buChar char="-"/>
            </a:pPr>
            <a:endParaRPr lang="en-US" sz="2000" b="1" dirty="0" smtClean="0"/>
          </a:p>
          <a:p>
            <a:pPr marL="285750" indent="-285750">
              <a:buFontTx/>
              <a:buChar char="-"/>
            </a:pPr>
            <a:endParaRPr lang="en-US" sz="2000" b="1" dirty="0" smtClean="0"/>
          </a:p>
          <a:p>
            <a:pPr marL="285750" indent="-285750">
              <a:buFontTx/>
              <a:buChar char="-"/>
            </a:pPr>
            <a:endParaRPr lang="en-US" sz="2000" b="1" dirty="0"/>
          </a:p>
          <a:p>
            <a:pPr marL="285750" indent="-285750">
              <a:buFontTx/>
              <a:buChar char="-"/>
            </a:pPr>
            <a:endParaRPr lang="en-US" sz="2000" b="1" dirty="0" smtClean="0"/>
          </a:p>
          <a:p>
            <a:pPr marL="285750" indent="-285750">
              <a:buFontTx/>
              <a:buChar char="-"/>
            </a:pPr>
            <a:endParaRPr lang="en-US" sz="2000" b="1" dirty="0" smtClean="0"/>
          </a:p>
          <a:p>
            <a:pPr marL="285750" indent="-285750">
              <a:buFontTx/>
              <a:buChar char="-"/>
            </a:pPr>
            <a:r>
              <a:rPr lang="en-US" sz="2000" b="1" dirty="0" smtClean="0"/>
              <a:t>Our data is tied in with other groups in the program, such as penguin and krill researchers, to provide a more complete picture of the ecosystem.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5283" y="1066800"/>
            <a:ext cx="6084717" cy="4699472"/>
          </a:xfrm>
        </p:spPr>
      </p:pic>
    </p:spTree>
    <p:extLst>
      <p:ext uri="{BB962C8B-B14F-4D97-AF65-F5344CB8AC3E}">
        <p14:creationId xmlns:p14="http://schemas.microsoft.com/office/powerpoint/2010/main" val="2595999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t>WHAT DO I DO?</a:t>
            </a:r>
            <a:endParaRPr lang="en-US" sz="3600" dirty="0"/>
          </a:p>
        </p:txBody>
      </p:sp>
      <p:sp>
        <p:nvSpPr>
          <p:cNvPr id="5" name="Text Placeholder 4"/>
          <p:cNvSpPr>
            <a:spLocks noGrp="1"/>
          </p:cNvSpPr>
          <p:nvPr>
            <p:ph type="body" idx="1"/>
          </p:nvPr>
        </p:nvSpPr>
        <p:spPr>
          <a:xfrm>
            <a:off x="381000" y="4876800"/>
            <a:ext cx="4040188" cy="1371600"/>
          </a:xfrm>
        </p:spPr>
        <p:txBody>
          <a:bodyPr>
            <a:noAutofit/>
          </a:bodyPr>
          <a:lstStyle/>
          <a:p>
            <a:r>
              <a:rPr lang="en-US" sz="2000" dirty="0" smtClean="0"/>
              <a:t>Above is a picture of my lab mate and I getting our zodiac “Bruiser” prepped to go out on the water to sample sites B and E.</a:t>
            </a:r>
            <a:endParaRPr lang="en-US" sz="2000"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17626" y="1219200"/>
            <a:ext cx="4354984" cy="3048000"/>
          </a:xfrm>
        </p:spPr>
      </p:pic>
      <p:sp>
        <p:nvSpPr>
          <p:cNvPr id="7" name="Text Placeholder 6"/>
          <p:cNvSpPr>
            <a:spLocks noGrp="1"/>
          </p:cNvSpPr>
          <p:nvPr>
            <p:ph type="body" sz="quarter" idx="3"/>
          </p:nvPr>
        </p:nvSpPr>
        <p:spPr>
          <a:xfrm>
            <a:off x="4645025" y="1143000"/>
            <a:ext cx="4041775" cy="1676400"/>
          </a:xfrm>
        </p:spPr>
        <p:txBody>
          <a:bodyPr>
            <a:normAutofit/>
          </a:bodyPr>
          <a:lstStyle/>
          <a:p>
            <a:pPr algn="ctr"/>
            <a:r>
              <a:rPr lang="en-US" sz="2000" dirty="0" smtClean="0"/>
              <a:t>In the picture below, I am guiding one of the instruments, the “Cage”, into the water. The Cage is a conglomeration of an AC9 and bio-optics puck</a:t>
            </a:r>
            <a:endParaRPr lang="en-US" sz="2000" dirty="0">
              <a:solidFill>
                <a:srgbClr val="FF0000"/>
              </a:solidFill>
            </a:endParaRPr>
          </a:p>
        </p:txBody>
      </p:sp>
      <p:pic>
        <p:nvPicPr>
          <p:cNvPr id="12" name="Content Placeholder 11"/>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rot="16200000">
            <a:off x="4769247" y="3314520"/>
            <a:ext cx="4041775" cy="3031331"/>
          </a:xfrm>
        </p:spPr>
      </p:pic>
    </p:spTree>
    <p:extLst>
      <p:ext uri="{BB962C8B-B14F-4D97-AF65-F5344CB8AC3E}">
        <p14:creationId xmlns:p14="http://schemas.microsoft.com/office/powerpoint/2010/main" val="3458094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57200" y="152400"/>
            <a:ext cx="8382000" cy="6705600"/>
          </a:xfrm>
        </p:spPr>
        <p:txBody>
          <a:bodyPr>
            <a:normAutofit lnSpcReduction="10000"/>
          </a:bodyPr>
          <a:lstStyle/>
          <a:p>
            <a:pPr marL="342900" indent="-342900" algn="ctr">
              <a:buFontTx/>
              <a:buChar char="-"/>
            </a:pPr>
            <a:r>
              <a:rPr lang="en-US" sz="2000" b="1" dirty="0" smtClean="0"/>
              <a:t>After collecting sea water, it is brought back to our lab to filter out phytoplankton and run them through a </a:t>
            </a:r>
            <a:r>
              <a:rPr lang="en-US" sz="2000" b="1" dirty="0" err="1" smtClean="0"/>
              <a:t>fluorometer</a:t>
            </a:r>
            <a:r>
              <a:rPr lang="en-US" sz="2000" b="1" dirty="0" smtClean="0"/>
              <a:t>, which helps us determine the health of the sample.</a:t>
            </a:r>
          </a:p>
          <a:p>
            <a:pPr marL="342900" indent="-342900" algn="ctr">
              <a:buFontTx/>
              <a:buChar char="-"/>
            </a:pPr>
            <a:endParaRPr lang="en-US" sz="2000" b="1" dirty="0"/>
          </a:p>
          <a:p>
            <a:pPr marL="342900" indent="-342900" algn="ctr">
              <a:buFontTx/>
              <a:buChar char="-"/>
            </a:pPr>
            <a:endParaRPr lang="en-US" sz="2000" b="1" dirty="0" smtClean="0"/>
          </a:p>
          <a:p>
            <a:pPr marL="342900" indent="-342900" algn="ctr">
              <a:buFontTx/>
              <a:buChar char="-"/>
            </a:pPr>
            <a:endParaRPr lang="en-US" sz="2000" b="1" dirty="0"/>
          </a:p>
          <a:p>
            <a:pPr marL="342900" indent="-342900" algn="ctr">
              <a:buFontTx/>
              <a:buChar char="-"/>
            </a:pPr>
            <a:endParaRPr lang="en-US" sz="2000" b="1" dirty="0" smtClean="0"/>
          </a:p>
          <a:p>
            <a:pPr marL="342900" indent="-342900" algn="ctr">
              <a:buFontTx/>
              <a:buChar char="-"/>
            </a:pPr>
            <a:endParaRPr lang="en-US" sz="2000" b="1" dirty="0"/>
          </a:p>
          <a:p>
            <a:pPr marL="342900" indent="-342900" algn="ctr">
              <a:buFontTx/>
              <a:buChar char="-"/>
            </a:pPr>
            <a:endParaRPr lang="en-US" sz="2000" b="1" dirty="0" smtClean="0"/>
          </a:p>
          <a:p>
            <a:pPr marL="342900" indent="-342900" algn="ctr">
              <a:buFontTx/>
              <a:buChar char="-"/>
            </a:pPr>
            <a:endParaRPr lang="en-US" sz="2000" b="1" dirty="0"/>
          </a:p>
          <a:p>
            <a:pPr marL="342900" indent="-342900" algn="ctr">
              <a:buFontTx/>
              <a:buChar char="-"/>
            </a:pPr>
            <a:endParaRPr lang="en-US" sz="2000" b="1" dirty="0" smtClean="0"/>
          </a:p>
          <a:p>
            <a:pPr marL="342900" indent="-342900" algn="ctr">
              <a:buFontTx/>
              <a:buChar char="-"/>
            </a:pPr>
            <a:endParaRPr lang="en-US" sz="2000" b="1" dirty="0"/>
          </a:p>
          <a:p>
            <a:pPr marL="342900" indent="-342900" algn="ctr">
              <a:buFontTx/>
              <a:buChar char="-"/>
            </a:pPr>
            <a:endParaRPr lang="en-US" sz="2000" b="1" dirty="0" smtClean="0"/>
          </a:p>
          <a:p>
            <a:pPr marL="342900" indent="-342900" algn="ctr">
              <a:buFontTx/>
              <a:buChar char="-"/>
            </a:pPr>
            <a:endParaRPr lang="en-US" sz="2000" b="1" dirty="0"/>
          </a:p>
          <a:p>
            <a:pPr marL="342900" indent="-342900" algn="ctr">
              <a:buFontTx/>
              <a:buChar char="-"/>
            </a:pPr>
            <a:endParaRPr lang="en-US" sz="2000" b="1" dirty="0" smtClean="0"/>
          </a:p>
          <a:p>
            <a:pPr marL="342900" indent="-342900" algn="ctr">
              <a:buFontTx/>
              <a:buChar char="-"/>
            </a:pPr>
            <a:endParaRPr lang="en-US" sz="2000" b="1" dirty="0"/>
          </a:p>
          <a:p>
            <a:pPr marL="342900" indent="-342900" algn="ctr">
              <a:buFontTx/>
              <a:buChar char="-"/>
            </a:pPr>
            <a:endParaRPr lang="en-US" sz="2000" b="1" dirty="0" smtClean="0"/>
          </a:p>
          <a:p>
            <a:pPr marL="342900" indent="-342900" algn="ctr">
              <a:buFontTx/>
              <a:buChar char="-"/>
            </a:pPr>
            <a:endParaRPr lang="en-US" sz="2000" b="1" dirty="0" smtClean="0"/>
          </a:p>
          <a:p>
            <a:pPr marL="342900" indent="-342900" algn="ctr">
              <a:buFontTx/>
              <a:buChar char="-"/>
            </a:pPr>
            <a:r>
              <a:rPr lang="en-US" sz="2000" b="1" dirty="0" smtClean="0"/>
              <a:t>On the table are two Slocum Gliders. RU01, on the right, is outfitted with a double payload to aid in Chlorophyll data collection. </a:t>
            </a:r>
            <a:endParaRPr lang="en-US" sz="2000" b="1" dirty="0" smtClean="0">
              <a:solidFill>
                <a:srgbClr val="FF0000"/>
              </a:solidFill>
            </a:endParaRPr>
          </a:p>
          <a:p>
            <a:endParaRPr lang="en-US" sz="2000" b="1" dirty="0">
              <a:solidFill>
                <a:srgbClr val="FF0000"/>
              </a:solidFill>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238249"/>
            <a:ext cx="6172200" cy="4629151"/>
          </a:xfrm>
        </p:spPr>
      </p:pic>
    </p:spTree>
    <p:extLst>
      <p:ext uri="{BB962C8B-B14F-4D97-AF65-F5344CB8AC3E}">
        <p14:creationId xmlns:p14="http://schemas.microsoft.com/office/powerpoint/2010/main" val="729027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8229600" cy="990600"/>
          </a:xfrm>
        </p:spPr>
        <p:txBody>
          <a:bodyPr>
            <a:normAutofit/>
          </a:bodyPr>
          <a:lstStyle/>
          <a:p>
            <a:r>
              <a:rPr lang="en-US" sz="3200" b="1" dirty="0" smtClean="0"/>
              <a:t>However, Sea Ice Delayed The Start To Season</a:t>
            </a:r>
            <a:endParaRPr lang="en-US" sz="3200" b="1" dirty="0"/>
          </a:p>
        </p:txBody>
      </p:sp>
      <p:sp>
        <p:nvSpPr>
          <p:cNvPr id="15" name="Text Placeholder 14"/>
          <p:cNvSpPr>
            <a:spLocks noGrp="1"/>
          </p:cNvSpPr>
          <p:nvPr>
            <p:ph type="body" idx="1"/>
          </p:nvPr>
        </p:nvSpPr>
        <p:spPr>
          <a:xfrm>
            <a:off x="152400" y="838200"/>
            <a:ext cx="4344988" cy="685800"/>
          </a:xfrm>
        </p:spPr>
        <p:txBody>
          <a:bodyPr>
            <a:normAutofit fontScale="85000" lnSpcReduction="10000"/>
          </a:bodyPr>
          <a:lstStyle/>
          <a:p>
            <a:r>
              <a:rPr lang="en-US" dirty="0" smtClean="0"/>
              <a:t>Below is an ice image from the Naval Ice Center (NIC) taken on Halloween.</a:t>
            </a:r>
            <a:endParaRPr lang="en-US" dirty="0"/>
          </a:p>
        </p:txBody>
      </p:sp>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 y="1524000"/>
            <a:ext cx="4639469" cy="3048000"/>
          </a:xfrm>
        </p:spPr>
      </p:pic>
      <p:pic>
        <p:nvPicPr>
          <p:cNvPr id="18" name="Content Placeholder 1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51444" y="990600"/>
            <a:ext cx="4506912" cy="3380184"/>
          </a:xfr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45724"/>
            <a:ext cx="4648200" cy="2312276"/>
          </a:xfrm>
          <a:prstGeom prst="rect">
            <a:avLst/>
          </a:prstGeom>
        </p:spPr>
      </p:pic>
      <p:sp>
        <p:nvSpPr>
          <p:cNvPr id="2" name="Rectangle 1"/>
          <p:cNvSpPr/>
          <p:nvPr/>
        </p:nvSpPr>
        <p:spPr>
          <a:xfrm>
            <a:off x="4876800" y="4488120"/>
            <a:ext cx="4114800" cy="2369880"/>
          </a:xfrm>
          <a:prstGeom prst="rect">
            <a:avLst/>
          </a:prstGeom>
        </p:spPr>
        <p:txBody>
          <a:bodyPr wrap="square">
            <a:spAutoFit/>
          </a:bodyPr>
          <a:lstStyle/>
          <a:p>
            <a:pPr lvl="0" algn="ctr">
              <a:spcBef>
                <a:spcPct val="20000"/>
              </a:spcBef>
            </a:pPr>
            <a:r>
              <a:rPr lang="en-US" sz="2000" b="1" dirty="0">
                <a:solidFill>
                  <a:prstClr val="black"/>
                </a:solidFill>
              </a:rPr>
              <a:t>Above shows a heavy sea ice day looking off of the Palmer pier. </a:t>
            </a:r>
          </a:p>
          <a:p>
            <a:pPr lvl="0">
              <a:spcBef>
                <a:spcPct val="20000"/>
              </a:spcBef>
            </a:pPr>
            <a:endParaRPr lang="en-US" sz="2000" b="1" dirty="0">
              <a:solidFill>
                <a:prstClr val="black"/>
              </a:solidFill>
            </a:endParaRPr>
          </a:p>
          <a:p>
            <a:pPr lvl="0" algn="ctr">
              <a:spcBef>
                <a:spcPct val="20000"/>
              </a:spcBef>
            </a:pPr>
            <a:r>
              <a:rPr lang="en-US" sz="2000" b="1" dirty="0">
                <a:solidFill>
                  <a:prstClr val="black"/>
                </a:solidFill>
              </a:rPr>
              <a:t>To the left is a photo of the </a:t>
            </a:r>
            <a:r>
              <a:rPr lang="en-US" sz="2000" b="1" i="1" dirty="0">
                <a:solidFill>
                  <a:prstClr val="black"/>
                </a:solidFill>
              </a:rPr>
              <a:t>Laurence M. Gould</a:t>
            </a:r>
            <a:r>
              <a:rPr lang="en-US" sz="2000" b="1" dirty="0">
                <a:solidFill>
                  <a:prstClr val="black"/>
                </a:solidFill>
              </a:rPr>
              <a:t>, our resupply vessel,</a:t>
            </a:r>
            <a:r>
              <a:rPr lang="en-US" sz="2000" b="1" i="1" dirty="0">
                <a:solidFill>
                  <a:prstClr val="black"/>
                </a:solidFill>
              </a:rPr>
              <a:t> </a:t>
            </a:r>
            <a:r>
              <a:rPr lang="en-US" sz="2000" b="1" dirty="0">
                <a:solidFill>
                  <a:prstClr val="black"/>
                </a:solidFill>
              </a:rPr>
              <a:t>pushing its way through the ice to get to station.</a:t>
            </a:r>
          </a:p>
        </p:txBody>
      </p:sp>
    </p:spTree>
    <p:extLst>
      <p:ext uri="{BB962C8B-B14F-4D97-AF65-F5344CB8AC3E}">
        <p14:creationId xmlns:p14="http://schemas.microsoft.com/office/powerpoint/2010/main" val="1144830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t>TWO MONTHS LATER</a:t>
            </a:r>
            <a:endParaRPr lang="en-US" sz="3600" b="1" dirty="0"/>
          </a:p>
        </p:txBody>
      </p:sp>
      <p:sp>
        <p:nvSpPr>
          <p:cNvPr id="3" name="Text Placeholder 2"/>
          <p:cNvSpPr>
            <a:spLocks noGrp="1"/>
          </p:cNvSpPr>
          <p:nvPr>
            <p:ph type="body" idx="1"/>
          </p:nvPr>
        </p:nvSpPr>
        <p:spPr>
          <a:xfrm>
            <a:off x="228600" y="5105400"/>
            <a:ext cx="4040188" cy="1447800"/>
          </a:xfrm>
        </p:spPr>
        <p:txBody>
          <a:bodyPr>
            <a:normAutofit/>
          </a:bodyPr>
          <a:lstStyle/>
          <a:p>
            <a:pPr algn="ctr"/>
            <a:r>
              <a:rPr lang="en-US" sz="2000" dirty="0" smtClean="0"/>
              <a:t>Above is an Ice image taken by the NIC for </a:t>
            </a:r>
            <a:r>
              <a:rPr lang="en-US" sz="2000" dirty="0"/>
              <a:t>C</a:t>
            </a:r>
            <a:r>
              <a:rPr lang="en-US" sz="2000" dirty="0" smtClean="0"/>
              <a:t>hristmas day showing most of the ice blowing out from around station.</a:t>
            </a:r>
            <a:endParaRPr lang="en-US" sz="2000"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824" y="1371600"/>
            <a:ext cx="4437530" cy="3429000"/>
          </a:xfrm>
        </p:spPr>
      </p:pic>
      <p:sp>
        <p:nvSpPr>
          <p:cNvPr id="5" name="Text Placeholder 4"/>
          <p:cNvSpPr>
            <a:spLocks noGrp="1"/>
          </p:cNvSpPr>
          <p:nvPr>
            <p:ph type="body" sz="quarter" idx="3"/>
          </p:nvPr>
        </p:nvSpPr>
        <p:spPr>
          <a:xfrm>
            <a:off x="4645025" y="1447800"/>
            <a:ext cx="4270375" cy="1142999"/>
          </a:xfrm>
        </p:spPr>
        <p:txBody>
          <a:bodyPr>
            <a:normAutofit fontScale="85000" lnSpcReduction="20000"/>
          </a:bodyPr>
          <a:lstStyle/>
          <a:p>
            <a:pPr algn="ctr"/>
            <a:r>
              <a:rPr lang="en-US" dirty="0" smtClean="0"/>
              <a:t>There was just enough open water to get close to one of the sampling sites, seen below.</a:t>
            </a:r>
          </a:p>
          <a:p>
            <a:r>
              <a:rPr lang="en-US" dirty="0" smtClean="0"/>
              <a:t>photo below by: Joanne Feldman</a:t>
            </a:r>
            <a:endParaRPr lang="en-US"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427538" y="2883855"/>
            <a:ext cx="4716461" cy="3135945"/>
          </a:xfrm>
        </p:spPr>
      </p:pic>
    </p:spTree>
    <p:extLst>
      <p:ext uri="{BB962C8B-B14F-4D97-AF65-F5344CB8AC3E}">
        <p14:creationId xmlns:p14="http://schemas.microsoft.com/office/powerpoint/2010/main" val="2494106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6091</TotalTime>
  <Words>458</Words>
  <Application>Microsoft Office PowerPoint</Application>
  <PresentationFormat>On-screen Show (4:3)</PresentationFormat>
  <Paragraphs>61</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MY TIME AT PALMER STATION</vt:lpstr>
      <vt:lpstr>PowerPoint Presentation</vt:lpstr>
      <vt:lpstr>Palmer Station, Antarctica</vt:lpstr>
      <vt:lpstr>WHY ARE WE WORKING AT PALMER?</vt:lpstr>
      <vt:lpstr>PowerPoint Presentation</vt:lpstr>
      <vt:lpstr>WHAT DO I DO?</vt:lpstr>
      <vt:lpstr>PowerPoint Presentation</vt:lpstr>
      <vt:lpstr>However, Sea Ice Delayed The Start To Season</vt:lpstr>
      <vt:lpstr>TWO MONTHS LATER</vt:lpstr>
      <vt:lpstr>Questions?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TIME AT PALMER STATION</dc:title>
  <dc:creator>owner</dc:creator>
  <cp:lastModifiedBy>owner</cp:lastModifiedBy>
  <cp:revision>51</cp:revision>
  <dcterms:created xsi:type="dcterms:W3CDTF">2014-01-10T16:36:54Z</dcterms:created>
  <dcterms:modified xsi:type="dcterms:W3CDTF">2014-01-21T00:50:41Z</dcterms:modified>
</cp:coreProperties>
</file>