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594" r:id="rId2"/>
    <p:sldId id="484" r:id="rId3"/>
    <p:sldId id="451" r:id="rId4"/>
    <p:sldId id="511" r:id="rId5"/>
    <p:sldId id="515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7C1"/>
    <a:srgbClr val="0D6DBD"/>
    <a:srgbClr val="FF0000"/>
    <a:srgbClr val="000066"/>
    <a:srgbClr val="00FF99"/>
    <a:srgbClr val="66FF33"/>
    <a:srgbClr val="66FF66"/>
    <a:srgbClr val="FFFF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3" autoAdjust="0"/>
    <p:restoredTop sz="94660"/>
  </p:normalViewPr>
  <p:slideViewPr>
    <p:cSldViewPr snapToGrid="0">
      <p:cViewPr>
        <p:scale>
          <a:sx n="80" d="100"/>
          <a:sy n="80" d="100"/>
        </p:scale>
        <p:origin x="-19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charset="0"/>
                <a:cs typeface="Geneva" charset="0"/>
              </a:defRPr>
            </a:lvl1pPr>
          </a:lstStyle>
          <a:p>
            <a:fld id="{45018390-19C9-164D-906B-1E144A3135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137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E8C4-0C84-0C46-AB0F-B6EBFE09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8F18-5A63-224E-AD7E-467AEAFD6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89F5-04F0-AC44-9759-F1C3F9FE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226E-BC82-AC40-8940-A3C7164B2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04EC-5A88-054B-B33C-03AD3E106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0B0F-B557-F046-96CA-45728E15B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ECB9-17C3-294B-B225-B29E73C27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1809-BEFF-894C-80A0-B6A59719E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AC39-1037-E846-9DB2-FFFA980FA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1183-992B-DD4D-8E33-0769BBEC2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9E21-149D-0744-88A3-31B8BADB1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036DC-8C7F-E74A-943A-98D39A20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banner_ioos_1024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97600"/>
            <a:ext cx="9150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OOS_whit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2663" y="6211888"/>
            <a:ext cx="1676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198394"/>
          </a:xfrm>
          <a:prstGeom prst="rect">
            <a:avLst/>
          </a:prstGeom>
          <a:gradFill>
            <a:gsLst>
              <a:gs pos="0">
                <a:srgbClr val="0D6DB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76" y="677842"/>
            <a:ext cx="5113918" cy="41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05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alibri" charset="0"/>
              </a:rPr>
              <a:t>Gliderpalooza 2013:  So much more than gliders</a:t>
            </a:r>
            <a:endParaRPr lang="en-US" sz="32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051" name="Picture 3" descr="C:\Users\crowley\Desktop\MARACOOS\Gliders\Gliderpaloosa 2013\brandon.and.RU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695" y="2760515"/>
            <a:ext cx="1087879" cy="117353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pic>
        <p:nvPicPr>
          <p:cNvPr id="2053" name="Picture 5" descr="http://maracoos.org/blogs/main/wp-content/uploads/2013/09/Slide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187" y="4981343"/>
            <a:ext cx="1435394" cy="100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http://maracoos.org/blogs/main/wp-content/uploads/2013/09/2-1024x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414" y="2843563"/>
            <a:ext cx="1441213" cy="95255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pic>
        <p:nvPicPr>
          <p:cNvPr id="2057" name="Picture 9" descr="http://maracoos.org/blogs/main/wp-content/uploads/2013/09/otisnga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702" y="5003243"/>
            <a:ext cx="1318382" cy="90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http://maracoos.org/blogs/main/wp-content/uploads/2013/09/AustinandTravisdeployRU28-300x225.jpg"/>
          <p:cNvPicPr>
            <a:picLocks noChangeAspect="1" noChangeArrowheads="1"/>
          </p:cNvPicPr>
          <p:nvPr/>
        </p:nvPicPr>
        <p:blipFill>
          <a:blip r:embed="rId7" cstate="print"/>
          <a:srcRect t="17694"/>
          <a:stretch>
            <a:fillRect/>
          </a:stretch>
        </p:blipFill>
        <p:spPr bwMode="auto">
          <a:xfrm>
            <a:off x="3854118" y="4976313"/>
            <a:ext cx="1495804" cy="923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3" descr="http://maracoos.org/blogs/main/wp-content/uploads/2013/09/photo-21-1024x764.jpg"/>
          <p:cNvPicPr>
            <a:picLocks noChangeAspect="1" noChangeArrowheads="1"/>
          </p:cNvPicPr>
          <p:nvPr/>
        </p:nvPicPr>
        <p:blipFill>
          <a:blip r:embed="rId8" cstate="print">
            <a:lum bright="9000"/>
          </a:blip>
          <a:srcRect/>
          <a:stretch>
            <a:fillRect/>
          </a:stretch>
        </p:blipFill>
        <p:spPr bwMode="auto">
          <a:xfrm>
            <a:off x="4030213" y="1723771"/>
            <a:ext cx="1214650" cy="90529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pic>
        <p:nvPicPr>
          <p:cNvPr id="11" name="Picture 2" descr="http://rucool.marine.rutgers.edu/images/stories/people/oscar_l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0342" y="1247775"/>
            <a:ext cx="2789783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2055"/>
          <p:cNvSpPr txBox="1">
            <a:spLocks noChangeArrowheads="1"/>
          </p:cNvSpPr>
          <p:nvPr/>
        </p:nvSpPr>
        <p:spPr bwMode="auto">
          <a:xfrm>
            <a:off x="5362576" y="3581400"/>
            <a:ext cx="37814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charset="0"/>
              </a:rPr>
              <a:t>Oscar Schofield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Professor Bio-Optical Oceanography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charset="0"/>
              </a:rPr>
              <a:t>Rutgers University</a:t>
            </a:r>
            <a:endParaRPr lang="en-US" sz="2000" b="1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7338" y="704850"/>
            <a:ext cx="181570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0163"/>
            <a:ext cx="9144000" cy="5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1" dirty="0" smtClean="0">
                <a:ea typeface="ＭＳ Ｐゴシック" pitchFamily="1" charset="-128"/>
              </a:rPr>
              <a:t>Gliderpalooza Partners &amp; Funders</a:t>
            </a:r>
            <a:endParaRPr lang="en-US" sz="3200" b="1" dirty="0"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7802917"/>
              </p:ext>
            </p:extLst>
          </p:nvPr>
        </p:nvGraphicFramePr>
        <p:xfrm>
          <a:off x="114300" y="914400"/>
          <a:ext cx="4483757" cy="3888454"/>
        </p:xfrm>
        <a:graphic>
          <a:graphicData uri="http://schemas.openxmlformats.org/drawingml/2006/table">
            <a:tbl>
              <a:tblPr/>
              <a:tblGrid>
                <a:gridCol w="357457"/>
                <a:gridCol w="827591"/>
                <a:gridCol w="1002435"/>
                <a:gridCol w="827591"/>
                <a:gridCol w="1468683"/>
              </a:tblGrid>
              <a:tr h="28292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49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Group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Glider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Deploy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Funding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Dalhousie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OTN200 (2)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10-Sep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OTN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OTN201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16-Sep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OTN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UMaine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Penobscot (2)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Maine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WHOI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Saul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UMass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Blue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MARACOOS/IOOS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Rutgers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RU28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12-Sep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NJDEP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UMaryland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RU22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22-Sep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MARACOOS/IOOS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Rutgers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RU23 (2)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MARACOOS/IOOS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UDelaware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Otis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12-Sep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VIMS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Stewart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10-Oct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VIMS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NC 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Salacia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17-Sep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Skidaway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Modena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10-Sep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Skidaway/SECOORA/IOOS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T. Webb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Darwin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11-Sep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Self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  <a:tr h="226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Navy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Navy1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Navy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77C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548" y="1192397"/>
            <a:ext cx="4125723" cy="382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5257800"/>
            <a:ext cx="91316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chemeClr val="bg1"/>
                </a:solidFill>
              </a:rPr>
              <a:t>A true grass-roots effort: 14 gliders, 14 partners, </a:t>
            </a:r>
            <a:r>
              <a:rPr lang="en-US" sz="1900" b="1" dirty="0" smtClean="0">
                <a:solidFill>
                  <a:schemeClr val="bg1"/>
                </a:solidFill>
              </a:rPr>
              <a:t>3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</a:rPr>
              <a:t>months, 17 deployments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8477" y="4665920"/>
            <a:ext cx="1471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Deployments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5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alibri" charset="0"/>
              </a:rPr>
              <a:t>Gliderpalooza 2013: Science and Technical Goals</a:t>
            </a:r>
            <a:endParaRPr lang="en-US" sz="32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2752" y="782365"/>
            <a:ext cx="36712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Provide a unique data set to modelers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Provide standardized dataset a over ecological scales and information on fish/mammal migrations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Provide a 3-D snapshot of the MAB cold pool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Provide an extensive distributed network through the peak period of fall storms, demonstrating "surge" capacity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Demonstration of a national glider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Proof of data flow through IOOS to NDBC via DMAC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Engage undergraduates in ocean observing efforts.</a:t>
            </a:r>
          </a:p>
          <a:p>
            <a:endParaRPr lang="en-US" dirty="0"/>
          </a:p>
        </p:txBody>
      </p:sp>
      <p:pic>
        <p:nvPicPr>
          <p:cNvPr id="12" name="Picture 2" descr="http://maracoos.org/blogs/main/wp-content/uploads/2013/09/20130906T1347_gp2013_blue_active.png"/>
          <p:cNvPicPr>
            <a:picLocks noChangeAspect="1" noChangeArrowheads="1"/>
          </p:cNvPicPr>
          <p:nvPr/>
        </p:nvPicPr>
        <p:blipFill>
          <a:blip r:embed="rId2" cstate="print"/>
          <a:srcRect t="8639" r="2323" b="6053"/>
          <a:stretch>
            <a:fillRect/>
          </a:stretch>
        </p:blipFill>
        <p:spPr bwMode="auto">
          <a:xfrm>
            <a:off x="247651" y="664146"/>
            <a:ext cx="2204147" cy="144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://weather.unisys.com/hurricane/atlantic/2013/track.gif"/>
          <p:cNvPicPr>
            <a:picLocks noChangeAspect="1" noChangeArrowheads="1"/>
          </p:cNvPicPr>
          <p:nvPr/>
        </p:nvPicPr>
        <p:blipFill>
          <a:blip r:embed="rId3" cstate="print"/>
          <a:srcRect l="6791" t="18978" r="8409" b="8961"/>
          <a:stretch>
            <a:fillRect/>
          </a:stretch>
        </p:blipFill>
        <p:spPr bwMode="auto">
          <a:xfrm>
            <a:off x="2952749" y="2400300"/>
            <a:ext cx="2140245" cy="150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274384" y="2401091"/>
            <a:ext cx="784427" cy="61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2013 Tropical Storms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745" y="4742341"/>
            <a:ext cx="2200275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http://farm6.staticflickr.com/5472/9808964066_b01fbde877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4171" y="4724400"/>
            <a:ext cx="2223252" cy="1360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http://www.udel.edu/udaily/2013/may/images/OTISandSturge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3441" y="662070"/>
            <a:ext cx="2162434" cy="144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3025" y="4109757"/>
            <a:ext cx="2714625" cy="46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442" y="2389532"/>
            <a:ext cx="1797389" cy="151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530190" y="3448881"/>
            <a:ext cx="77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Bottom Temps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715" y="5649156"/>
            <a:ext cx="77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National Network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67125" y="5792031"/>
            <a:ext cx="119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99190" y="3668233"/>
            <a:ext cx="3444949" cy="2434855"/>
          </a:xfrm>
          <a:prstGeom prst="rect">
            <a:avLst/>
          </a:prstGeom>
          <a:solidFill>
            <a:schemeClr val="l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0163"/>
            <a:ext cx="9144000" cy="5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 dirty="0" smtClean="0">
                <a:ea typeface="ＭＳ Ｐゴシック" pitchFamily="1" charset="-128"/>
              </a:rPr>
              <a:t>Goal 2: Ecological Scales &amp; Fish/Mammal Migrations</a:t>
            </a:r>
            <a:endParaRPr lang="en-US" sz="2800" b="1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6763" y="839972"/>
            <a:ext cx="29983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Fish habitat forecast/hindcasts</a:t>
            </a:r>
          </a:p>
          <a:p>
            <a:pPr marL="117475" indent="-11747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Vemco receivers deployed on 9 of 16 gliders</a:t>
            </a:r>
          </a:p>
          <a:p>
            <a:pPr marL="117475" indent="-11747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Key Species: Right Whales, tiger sharks, Atlantic sturgeon, Atlantic Salmon</a:t>
            </a:r>
          </a:p>
          <a:p>
            <a:pPr marL="117475" indent="-11747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Data will be organized by OTN in Nov-Dec</a:t>
            </a:r>
          </a:p>
          <a:p>
            <a:endParaRPr lang="en-US" dirty="0"/>
          </a:p>
        </p:txBody>
      </p:sp>
      <p:pic>
        <p:nvPicPr>
          <p:cNvPr id="94210" name="Picture 2" descr="http://www.udel.edu/udaily/2013/may/images/OTISandSturg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747" y="4306186"/>
            <a:ext cx="2644873" cy="176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newbt_20070920_str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43" t="6053" r="13372" b="7781"/>
          <a:stretch>
            <a:fillRect/>
          </a:stretch>
        </p:blipFill>
        <p:spPr>
          <a:xfrm>
            <a:off x="3264196" y="893135"/>
            <a:ext cx="2730735" cy="2583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1111" y="1674992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+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0754" y="871870"/>
            <a:ext cx="2679404" cy="2626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842" y="2275367"/>
            <a:ext cx="860886" cy="46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SIindex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55" y="893135"/>
            <a:ext cx="2589242" cy="266307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8561" y="3668233"/>
            <a:ext cx="3479284" cy="243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91386" y="834225"/>
            <a:ext cx="2668772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Niche model: nonlinear extension of Boltzmann-Arrhenius equation</a:t>
            </a:r>
          </a:p>
          <a:p>
            <a:pPr algn="ctr"/>
            <a:r>
              <a:rPr lang="en-US" sz="11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(mechanistic basis in enzyme kinetics)</a:t>
            </a:r>
            <a:endParaRPr lang="en-US" sz="11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2166" y="954001"/>
            <a:ext cx="1117303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Water temp</a:t>
            </a:r>
          </a:p>
          <a:p>
            <a:pPr algn="ctr"/>
            <a:r>
              <a:rPr lang="en-US" sz="1200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hindcast</a:t>
            </a:r>
            <a:r>
              <a:rPr lang="en-US" sz="12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from </a:t>
            </a:r>
          </a:p>
          <a:p>
            <a:pPr algn="ctr"/>
            <a:r>
              <a:rPr lang="en-US" sz="12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Ocean model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838" y="449616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=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9545" y="5367238"/>
            <a:ext cx="1399954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Thermal habitat dynamics &amp; NEFSC Survey</a:t>
            </a:r>
            <a:endParaRPr lang="en-US" sz="11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5418" y="3880767"/>
            <a:ext cx="1290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Estimate of habitat distribution in NW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tlantic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86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 dirty="0" smtClean="0">
                <a:ea typeface="ＭＳ Ｐゴシック" pitchFamily="1" charset="-128"/>
              </a:rPr>
              <a:t>Goal 6: Data Flow from IOOS to NDBC to GTS: Demonstration of National Glider Plan</a:t>
            </a:r>
            <a:endParaRPr lang="en-US" sz="2800" b="1" dirty="0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12" y="1031358"/>
            <a:ext cx="3561907" cy="263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1386" y="903766"/>
            <a:ext cx="34024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Data flow through to NDBC as defined in the upcoming National Glider Network Plan</a:t>
            </a:r>
          </a:p>
          <a:p>
            <a:pPr marL="117475" indent="-1174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Operators to shore station to DAC to world</a:t>
            </a:r>
          </a:p>
          <a:p>
            <a:pPr marL="117475" indent="-1174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/>
              <a:t> Successful transfer to GTS through NDBC!</a:t>
            </a:r>
          </a:p>
          <a:p>
            <a:endParaRPr lang="en-US" sz="2000" dirty="0"/>
          </a:p>
        </p:txBody>
      </p:sp>
      <p:pic>
        <p:nvPicPr>
          <p:cNvPr id="90114" name="Picture 2" descr="World Meteorological Organization"/>
          <p:cNvPicPr>
            <a:picLocks noChangeAspect="1" noChangeArrowheads="1"/>
          </p:cNvPicPr>
          <p:nvPr/>
        </p:nvPicPr>
        <p:blipFill>
          <a:blip r:embed="rId3" cstate="print"/>
          <a:srcRect r="21126"/>
          <a:stretch>
            <a:fillRect/>
          </a:stretch>
        </p:blipFill>
        <p:spPr bwMode="auto">
          <a:xfrm>
            <a:off x="346962" y="5279441"/>
            <a:ext cx="3097987" cy="626057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818167" y="3732027"/>
            <a:ext cx="0" cy="51036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197" y="4281438"/>
            <a:ext cx="3080119" cy="52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1850066" y="4880344"/>
            <a:ext cx="10633" cy="42530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587" y="3891515"/>
            <a:ext cx="3338622" cy="215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87691" y="4235026"/>
            <a:ext cx="93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National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7762</TotalTime>
  <Words>337</Words>
  <Application>Microsoft Office PowerPoint</Application>
  <PresentationFormat>On-screen Show (4:3)</PresentationFormat>
  <Paragraphs>111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Rutgers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hroarty</dc:creator>
  <cp:lastModifiedBy>MICHAEL F CROWLEY</cp:lastModifiedBy>
  <cp:revision>296</cp:revision>
  <dcterms:created xsi:type="dcterms:W3CDTF">2011-10-07T14:39:24Z</dcterms:created>
  <dcterms:modified xsi:type="dcterms:W3CDTF">2013-12-05T18:41:12Z</dcterms:modified>
</cp:coreProperties>
</file>