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72A6F-43EE-4498-9D54-65746B6036CC}" type="datetimeFigureOut">
              <a:rPr lang="en-US" smtClean="0"/>
              <a:t>3/15/19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E3907-34AB-42C3-8896-E7E52AD1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5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6E0A-4C28-4495-ADB1-599BF1AD91B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E643-F34C-4924-AFC6-A715092D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4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6E0A-4C28-4495-ADB1-599BF1AD91B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E643-F34C-4924-AFC6-A715092D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9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6E0A-4C28-4495-ADB1-599BF1AD91B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E643-F34C-4924-AFC6-A715092D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4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6E0A-4C28-4495-ADB1-599BF1AD91B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E643-F34C-4924-AFC6-A715092D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8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6E0A-4C28-4495-ADB1-599BF1AD91B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E643-F34C-4924-AFC6-A715092D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6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6E0A-4C28-4495-ADB1-599BF1AD91B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E643-F34C-4924-AFC6-A715092D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2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6E0A-4C28-4495-ADB1-599BF1AD91B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E643-F34C-4924-AFC6-A715092D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3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6E0A-4C28-4495-ADB1-599BF1AD91B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E643-F34C-4924-AFC6-A715092D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0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6E0A-4C28-4495-ADB1-599BF1AD91B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E643-F34C-4924-AFC6-A715092D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6E0A-4C28-4495-ADB1-599BF1AD91B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E643-F34C-4924-AFC6-A715092D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4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6E0A-4C28-4495-ADB1-599BF1AD91B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E643-F34C-4924-AFC6-A715092D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8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F6E0A-4C28-4495-ADB1-599BF1AD91B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DE643-F34C-4924-AFC6-A715092D54F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478"/>
          <a:stretch/>
        </p:blipFill>
        <p:spPr>
          <a:xfrm>
            <a:off x="0" y="0"/>
            <a:ext cx="9144000" cy="9258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536" y="96393"/>
            <a:ext cx="1030514" cy="74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69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658493"/>
            <a:ext cx="3961805" cy="3539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cap="rnd" cmpd="thickThin">
            <a:solidFill>
              <a:srgbClr val="C00000"/>
            </a:solidFill>
          </a:ln>
        </p:spPr>
        <p:txBody>
          <a:bodyPr wrap="square" lIns="91461" tIns="45730" rIns="91461" bIns="45730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2017 coupled COAMPS-TC Model Configuration</a:t>
            </a:r>
            <a:endParaRPr lang="en-US" sz="1600" b="1" dirty="0">
              <a:solidFill>
                <a:srgbClr val="0000CC"/>
              </a:solidFill>
            </a:endParaRPr>
          </a:p>
          <a:p>
            <a:endParaRPr lang="en-US" sz="1600" b="1" dirty="0">
              <a:solidFill>
                <a:srgbClr val="C00000"/>
              </a:solidFill>
            </a:endParaRPr>
          </a:p>
          <a:p>
            <a:pPr marL="285814" indent="-285814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C00000"/>
                </a:solidFill>
              </a:rPr>
              <a:t>Atmosphere: 36x12x4 km, 40 levels</a:t>
            </a:r>
          </a:p>
          <a:p>
            <a:pPr marL="285814" indent="-285814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C00000"/>
                </a:solidFill>
              </a:rPr>
              <a:t>Inner nest 2&amp;3 automatically follow TC (moving nests)</a:t>
            </a:r>
          </a:p>
          <a:p>
            <a:pPr marL="285814" indent="-285814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C00000"/>
                </a:solidFill>
              </a:rPr>
              <a:t>Ocean (NCOM): 7.5 km, 40 layers with 24 Z levels, 5 m upper layer</a:t>
            </a:r>
          </a:p>
          <a:p>
            <a:pPr marL="285814" indent="-285814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C00000"/>
                </a:solidFill>
              </a:rPr>
              <a:t>Coupled interval – 10 min</a:t>
            </a:r>
          </a:p>
          <a:p>
            <a:pPr marL="285814" indent="-285814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C00000"/>
                </a:solidFill>
              </a:rPr>
              <a:t>12 h ocean update cycle with NCODA</a:t>
            </a:r>
          </a:p>
          <a:p>
            <a:pPr marL="285814" indent="-285814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C00000"/>
                </a:solidFill>
              </a:rPr>
              <a:t>GFS &amp; HYCOM LBC</a:t>
            </a:r>
          </a:p>
          <a:p>
            <a:pPr marL="285814" indent="-285814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C00000"/>
                </a:solidFill>
              </a:rPr>
              <a:t>Two sets of experiments</a:t>
            </a:r>
          </a:p>
          <a:p>
            <a:pPr marL="800280" lvl="1" indent="-342977">
              <a:buFont typeface="+mj-lt"/>
              <a:buAutoNum type="arabicPeriod"/>
            </a:pPr>
            <a:r>
              <a:rPr lang="en-US" sz="1600" b="1" dirty="0">
                <a:solidFill>
                  <a:srgbClr val="C00000"/>
                </a:solidFill>
              </a:rPr>
              <a:t>Assimilate all ocean observations</a:t>
            </a:r>
          </a:p>
          <a:p>
            <a:pPr marL="800280" lvl="1" indent="-342977">
              <a:buFont typeface="+mj-lt"/>
              <a:buAutoNum type="arabicPeriod"/>
            </a:pPr>
            <a:r>
              <a:rPr lang="en-US" sz="1600" b="1" dirty="0">
                <a:solidFill>
                  <a:srgbClr val="C00000"/>
                </a:solidFill>
              </a:rPr>
              <a:t>As in 1 but exclude the gliders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1040" y="1473817"/>
            <a:ext cx="830344" cy="369352"/>
          </a:xfrm>
          <a:prstGeom prst="rect">
            <a:avLst/>
          </a:prstGeom>
          <a:noFill/>
        </p:spPr>
        <p:txBody>
          <a:bodyPr wrap="square" lIns="91461" tIns="45730" rIns="91461" bIns="4573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EPAC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845" y="3161466"/>
            <a:ext cx="647700" cy="369352"/>
          </a:xfrm>
          <a:prstGeom prst="rect">
            <a:avLst/>
          </a:prstGeom>
          <a:noFill/>
        </p:spPr>
        <p:txBody>
          <a:bodyPr wrap="square" lIns="91461" tIns="45730" rIns="91461" bIns="4573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ATL</a:t>
            </a:r>
          </a:p>
        </p:txBody>
      </p:sp>
      <p:pic>
        <p:nvPicPr>
          <p:cNvPr id="8" name="Picture 2" descr="https://littlemac.nrlmry.navy.mil/cos25/dhtml/tmp/TCcray/TC_06L_2015/images/Img.TC_06L_2015.2015090618.g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3"/>
          <a:stretch/>
        </p:blipFill>
        <p:spPr bwMode="auto">
          <a:xfrm>
            <a:off x="4387141" y="1099856"/>
            <a:ext cx="4085408" cy="232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71600" y="762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COAMPS-TC Forecast of Hurricane Michael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08377" y="587391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Sue Chen, NRL Monterey</a:t>
            </a:r>
          </a:p>
        </p:txBody>
      </p:sp>
      <p:pic>
        <p:nvPicPr>
          <p:cNvPr id="1026" name="Picture 2" descr="https://www.nrlmry.navy.mil/atcf_web/image_archives/2018/al142018.1810091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352" y="3733800"/>
            <a:ext cx="4460584" cy="224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387141" y="3428218"/>
            <a:ext cx="4648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JTWC Forecast of Hurricane Michael </a:t>
            </a:r>
            <a:r>
              <a:rPr lang="en-US"/>
              <a:t>(2018100912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3303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8"/>
          <a:stretch/>
        </p:blipFill>
        <p:spPr>
          <a:xfrm>
            <a:off x="3962400" y="1372593"/>
            <a:ext cx="3479889" cy="24242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70" y="3713583"/>
            <a:ext cx="4121542" cy="30899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5" t="11991" r="3599" b="10222"/>
          <a:stretch/>
        </p:blipFill>
        <p:spPr>
          <a:xfrm>
            <a:off x="154440" y="1066800"/>
            <a:ext cx="3946198" cy="25580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768" y="3796850"/>
            <a:ext cx="3758566" cy="28178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1599" y="76200"/>
            <a:ext cx="6972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COAMPS-TC Forecast of Hurricane Michael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23887" y="601335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Sue Chen, NRL Monterey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29300" y="1066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2018100912 forecast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00638" y="1003261"/>
            <a:ext cx="1389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Observation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648200" y="1375290"/>
            <a:ext cx="609600" cy="446983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828800"/>
            <a:ext cx="5334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629400" y="1637607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DA, with gliders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987432" y="2057400"/>
            <a:ext cx="5334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74778" y="1974673"/>
            <a:ext cx="246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DA, without gliders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9000" y="2651230"/>
            <a:ext cx="1766087" cy="3046988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Assimilating the gliders improved the Hurricane Michael’s track forecast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COAMPS-TC forecast intensity was weaker than the real-time best track</a:t>
            </a:r>
          </a:p>
        </p:txBody>
      </p:sp>
    </p:spTree>
    <p:extLst>
      <p:ext uri="{BB962C8B-B14F-4D97-AF65-F5344CB8AC3E}">
        <p14:creationId xmlns:p14="http://schemas.microsoft.com/office/powerpoint/2010/main" val="204146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11335</TotalTime>
  <Words>131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Naval Research Laboratory, Monterey CA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Dr. Sue</dc:creator>
  <cp:lastModifiedBy>Microsoft Office User</cp:lastModifiedBy>
  <cp:revision>12</cp:revision>
  <dcterms:created xsi:type="dcterms:W3CDTF">2019-03-14T18:53:07Z</dcterms:created>
  <dcterms:modified xsi:type="dcterms:W3CDTF">2019-03-22T19:01:44Z</dcterms:modified>
</cp:coreProperties>
</file>