
<file path=[Content_Types].xml><?xml version="1.0" encoding="utf-8"?>
<Types xmlns="http://schemas.openxmlformats.org/package/2006/content-types">
  <Default Extension="xml" ContentType="application/xml"/>
  <Default Extension="bin" ContentType="application/vnd.openxmlformats-officedocument.presentationml.printerSettings"/>
  <Default Extension="png" ContentType="image/png"/>
  <Default Extension="gif" ContentType="image/gif"/>
  <Default Extension="wdp" ContentType="image/vnd.ms-photo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3" r:id="rId1"/>
  </p:sldMasterIdLst>
  <p:notesMasterIdLst>
    <p:notesMasterId r:id="rId21"/>
  </p:notesMasterIdLst>
  <p:sldIdLst>
    <p:sldId id="262" r:id="rId2"/>
    <p:sldId id="261" r:id="rId3"/>
    <p:sldId id="263" r:id="rId4"/>
    <p:sldId id="271" r:id="rId5"/>
    <p:sldId id="272" r:id="rId6"/>
    <p:sldId id="273" r:id="rId7"/>
    <p:sldId id="274" r:id="rId8"/>
    <p:sldId id="275" r:id="rId9"/>
    <p:sldId id="276" r:id="rId10"/>
    <p:sldId id="277" r:id="rId11"/>
    <p:sldId id="278" r:id="rId12"/>
    <p:sldId id="279" r:id="rId13"/>
    <p:sldId id="280" r:id="rId14"/>
    <p:sldId id="281" r:id="rId15"/>
    <p:sldId id="282" r:id="rId16"/>
    <p:sldId id="283" r:id="rId17"/>
    <p:sldId id="284" r:id="rId18"/>
    <p:sldId id="285" r:id="rId19"/>
    <p:sldId id="286" r:id="rId20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100" d="100"/>
          <a:sy n="100" d="100"/>
        </p:scale>
        <p:origin x="-272" y="-47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notesMaster" Target="notesMasters/notesMaster1.xml"/><Relationship Id="rId22" Type="http://schemas.openxmlformats.org/officeDocument/2006/relationships/printerSettings" Target="printerSettings/printerSettings1.bin"/><Relationship Id="rId23" Type="http://schemas.openxmlformats.org/officeDocument/2006/relationships/presProps" Target="presProps.xml"/><Relationship Id="rId24" Type="http://schemas.openxmlformats.org/officeDocument/2006/relationships/viewProps" Target="viewProps.xml"/><Relationship Id="rId25" Type="http://schemas.openxmlformats.org/officeDocument/2006/relationships/theme" Target="theme/theme1.xml"/><Relationship Id="rId2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9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42857157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705c884ad5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Google Shape;80;g705c884ad5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ln/>
        </p:spPr>
        <p:txBody>
          <a:bodyPr/>
          <a:lstStyle/>
          <a:p>
            <a:fld id="{4F8629BD-ECC6-4D85-8180-99F20FA2F009}" type="slidenum">
              <a:rPr lang="en-US" altLang="en-US"/>
              <a:pPr/>
              <a:t>4</a:t>
            </a:fld>
            <a:endParaRPr lang="en-US" altLang="en-US"/>
          </a:p>
        </p:txBody>
      </p:sp>
      <p:sp>
        <p:nvSpPr>
          <p:cNvPr id="337922" name="Rectangle 2"/>
          <p:cNvSpPr>
            <a:spLocks noChangeArrowheads="1"/>
          </p:cNvSpPr>
          <p:nvPr/>
        </p:nvSpPr>
        <p:spPr bwMode="auto">
          <a:xfrm>
            <a:off x="3885887" y="0"/>
            <a:ext cx="2972114" cy="454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571" tIns="45286" rIns="90571" bIns="45286" anchor="ctr"/>
          <a:lstStyle/>
          <a:p>
            <a:endParaRPr lang="en-US"/>
          </a:p>
        </p:txBody>
      </p:sp>
      <p:sp>
        <p:nvSpPr>
          <p:cNvPr id="337923" name="Rectangle 3"/>
          <p:cNvSpPr>
            <a:spLocks noChangeArrowheads="1"/>
          </p:cNvSpPr>
          <p:nvPr/>
        </p:nvSpPr>
        <p:spPr bwMode="auto">
          <a:xfrm>
            <a:off x="3885887" y="8685856"/>
            <a:ext cx="2972114" cy="458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831" tIns="44333" rIns="91831" bIns="44333" anchor="b"/>
          <a:lstStyle>
            <a:lvl1pPr defTabSz="93027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466725" defTabSz="93027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930275" defTabSz="93027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397000" defTabSz="93027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862138" defTabSz="93027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319338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776538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233738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690938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/>
            <a:r>
              <a:rPr lang="en-US" altLang="en-US" sz="1200"/>
              <a:t>1</a:t>
            </a:r>
          </a:p>
        </p:txBody>
      </p:sp>
      <p:sp>
        <p:nvSpPr>
          <p:cNvPr id="337924" name="Rectangle 4"/>
          <p:cNvSpPr>
            <a:spLocks noChangeArrowheads="1"/>
          </p:cNvSpPr>
          <p:nvPr/>
        </p:nvSpPr>
        <p:spPr bwMode="auto">
          <a:xfrm>
            <a:off x="0" y="8685856"/>
            <a:ext cx="2970544" cy="458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571" tIns="45286" rIns="90571" bIns="45286" anchor="ctr"/>
          <a:lstStyle/>
          <a:p>
            <a:endParaRPr lang="en-US"/>
          </a:p>
        </p:txBody>
      </p:sp>
      <p:sp>
        <p:nvSpPr>
          <p:cNvPr id="337925" name="Rectangle 5"/>
          <p:cNvSpPr>
            <a:spLocks noChangeArrowheads="1"/>
          </p:cNvSpPr>
          <p:nvPr/>
        </p:nvSpPr>
        <p:spPr bwMode="auto">
          <a:xfrm>
            <a:off x="0" y="0"/>
            <a:ext cx="2970544" cy="454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571" tIns="45286" rIns="90571" bIns="45286" anchor="ctr"/>
          <a:lstStyle/>
          <a:p>
            <a:endParaRPr lang="en-US"/>
          </a:p>
        </p:txBody>
      </p:sp>
      <p:sp>
        <p:nvSpPr>
          <p:cNvPr id="337926" name="Rectangle 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46088" y="682625"/>
            <a:ext cx="6005512" cy="3379788"/>
          </a:xfrm>
          <a:ln w="12700" cap="flat"/>
        </p:spPr>
      </p:sp>
      <p:sp>
        <p:nvSpPr>
          <p:cNvPr id="337927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913773" y="4342141"/>
            <a:ext cx="5028886" cy="4115430"/>
          </a:xfrm>
          <a:ln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1831" tIns="44333" rIns="91831" bIns="44333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872917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65681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hyperlink" Target="http://www.noaa.gov/" TargetMode="External"/><Relationship Id="rId5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2" Type="http://schemas.openxmlformats.org/officeDocument/2006/relationships/hyperlink" Target="https://www.commerce.gov/" TargetMode="Externa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5"/>
          <p:cNvSpPr txBox="1">
            <a:spLocks noGrp="1"/>
          </p:cNvSpPr>
          <p:nvPr>
            <p:ph type="ctrTitle"/>
          </p:nvPr>
        </p:nvSpPr>
        <p:spPr>
          <a:xfrm>
            <a:off x="457200" y="1597838"/>
            <a:ext cx="8229600" cy="110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  <a:defRPr sz="4400" i="0" u="none" strike="noStrike" cap="none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69" name="Google Shape;69;p15"/>
          <p:cNvSpPr txBox="1"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0" name="Google Shape;70;p15"/>
          <p:cNvSpPr txBox="1"/>
          <p:nvPr/>
        </p:nvSpPr>
        <p:spPr>
          <a:xfrm>
            <a:off x="2045325" y="-1757"/>
            <a:ext cx="7089600" cy="101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>
                <a:solidFill>
                  <a:schemeClr val="dk1"/>
                </a:solidFill>
              </a:rPr>
              <a:t>NATIONAL WEATHER SERVICE</a:t>
            </a:r>
            <a:endParaRPr sz="3000" b="1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Building a Weather-Ready Nation</a:t>
            </a:r>
            <a:endParaRPr sz="2400" b="1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pic>
        <p:nvPicPr>
          <p:cNvPr id="71" name="Google Shape;71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70475" y="92324"/>
            <a:ext cx="838444" cy="838444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07900" y="92325"/>
            <a:ext cx="838444" cy="838444"/>
          </a:xfrm>
          <a:prstGeom prst="rect">
            <a:avLst/>
          </a:prstGeom>
          <a:noFill/>
          <a:ln>
            <a:noFill/>
          </a:ln>
        </p:spPr>
      </p:pic>
      <p:sp>
        <p:nvSpPr>
          <p:cNvPr id="73" name="Google Shape;73;p15"/>
          <p:cNvSpPr/>
          <p:nvPr/>
        </p:nvSpPr>
        <p:spPr>
          <a:xfrm>
            <a:off x="-7400" y="4637750"/>
            <a:ext cx="4323300" cy="5058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15"/>
          <p:cNvSpPr/>
          <p:nvPr/>
        </p:nvSpPr>
        <p:spPr>
          <a:xfrm>
            <a:off x="6281575" y="4689475"/>
            <a:ext cx="2862300" cy="4539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ransition xmlns:p14="http://schemas.microsoft.com/office/powerpoint/2010/main" spd="med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 19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buClr>
                <a:schemeClr val="dk1"/>
              </a:buClr>
              <a:buFont typeface="Arial"/>
              <a:buChar char="•"/>
              <a:defRPr/>
            </a:lvl1pPr>
            <a:lvl2pPr marL="742950" indent="-107950" algn="l" rtl="0">
              <a:spcBef>
                <a:spcPts val="560"/>
              </a:spcBef>
              <a:buClr>
                <a:schemeClr val="dk1"/>
              </a:buClr>
              <a:buFont typeface="Arial"/>
              <a:buChar char="–"/>
              <a:defRPr/>
            </a:lvl2pPr>
            <a:lvl3pPr marL="1143000" indent="-76200" algn="l" rtl="0">
              <a:spcBef>
                <a:spcPts val="480"/>
              </a:spcBef>
              <a:buClr>
                <a:schemeClr val="dk1"/>
              </a:buClr>
              <a:buFont typeface="Arial"/>
              <a:buChar char="•"/>
              <a:defRPr/>
            </a:lvl3pPr>
            <a:lvl4pPr marL="160020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–"/>
              <a:defRPr/>
            </a:lvl4pPr>
            <a:lvl5pPr marL="205740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9pPr>
          </a:lstStyle>
          <a:p>
            <a:endParaRPr/>
          </a:p>
        </p:txBody>
      </p:sp>
      <p:sp>
        <p:nvSpPr>
          <p:cNvPr id="21" name="Shape 21"/>
          <p:cNvSpPr txBox="1">
            <a:spLocks noGrp="1"/>
          </p:cNvSpPr>
          <p:nvPr>
            <p:ph type="dt" idx="10"/>
          </p:nvPr>
        </p:nvSpPr>
        <p:spPr>
          <a:xfrm>
            <a:off x="457201" y="4767263"/>
            <a:ext cx="2133599" cy="27384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sldNum" idx="12"/>
          </p:nvPr>
        </p:nvSpPr>
        <p:spPr>
          <a:xfrm>
            <a:off x="6553201" y="4767263"/>
            <a:ext cx="2133599" cy="27384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spcBef>
                <a:spcPts val="0"/>
              </a:spcBef>
              <a:buNone/>
              <a:defRPr sz="12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marL="0" lvl="0" indent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91392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 Column, Wide Pic Top">
  <p:cSld name="1 Column, Wide Pic Top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5"/>
          <p:cNvSpPr>
            <a:spLocks noGrp="1"/>
          </p:cNvSpPr>
          <p:nvPr>
            <p:ph type="pic" idx="2"/>
          </p:nvPr>
        </p:nvSpPr>
        <p:spPr>
          <a:xfrm>
            <a:off x="762000" y="914400"/>
            <a:ext cx="7921800" cy="13146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7336F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1"/>
          </p:nvPr>
        </p:nvSpPr>
        <p:spPr>
          <a:xfrm>
            <a:off x="752888" y="2343150"/>
            <a:ext cx="7933800" cy="22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7336F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title"/>
          </p:nvPr>
        </p:nvSpPr>
        <p:spPr>
          <a:xfrm>
            <a:off x="462225" y="205988"/>
            <a:ext cx="8224500" cy="59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9D8"/>
              </a:buClr>
              <a:buSzPts val="3200"/>
              <a:buFont typeface="Arial"/>
              <a:buNone/>
              <a:defRPr sz="3200" b="1" i="0" u="none" strike="noStrike" cap="none">
                <a:solidFill>
                  <a:srgbClr val="0099D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 Column, Wide Pic Bottom">
  <p:cSld name="1 Column, Wide Pic Bottom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>
            <a:spLocks noGrp="1"/>
          </p:cNvSpPr>
          <p:nvPr>
            <p:ph type="pic" idx="2"/>
          </p:nvPr>
        </p:nvSpPr>
        <p:spPr>
          <a:xfrm>
            <a:off x="762000" y="3314700"/>
            <a:ext cx="7921800" cy="13146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7336F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body" idx="1"/>
          </p:nvPr>
        </p:nvSpPr>
        <p:spPr>
          <a:xfrm>
            <a:off x="752888" y="914400"/>
            <a:ext cx="7933800" cy="22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7336F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8" name="Google Shape;28;p6"/>
          <p:cNvSpPr txBox="1">
            <a:spLocks noGrp="1"/>
          </p:cNvSpPr>
          <p:nvPr>
            <p:ph type="title"/>
          </p:nvPr>
        </p:nvSpPr>
        <p:spPr>
          <a:xfrm>
            <a:off x="462225" y="205988"/>
            <a:ext cx="8224500" cy="59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9D8"/>
              </a:buClr>
              <a:buSzPts val="3200"/>
              <a:buFont typeface="Arial"/>
              <a:buNone/>
              <a:defRPr sz="3200" b="1" i="0" u="none" strike="noStrike" cap="none">
                <a:solidFill>
                  <a:srgbClr val="0099D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Column, 2 Pic">
  <p:cSld name="2 Column, 2 Pic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8"/>
          <p:cNvSpPr txBox="1">
            <a:spLocks noGrp="1"/>
          </p:cNvSpPr>
          <p:nvPr>
            <p:ph type="title"/>
          </p:nvPr>
        </p:nvSpPr>
        <p:spPr>
          <a:xfrm>
            <a:off x="462225" y="205988"/>
            <a:ext cx="8224500" cy="59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9D8"/>
              </a:buClr>
              <a:buSzPts val="3200"/>
              <a:buFont typeface="Arial"/>
              <a:buNone/>
              <a:defRPr sz="3200" b="1" i="0" u="none" strike="noStrike" cap="none">
                <a:solidFill>
                  <a:srgbClr val="0099D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5" name="Google Shape;35;p8"/>
          <p:cNvSpPr>
            <a:spLocks noGrp="1"/>
          </p:cNvSpPr>
          <p:nvPr>
            <p:ph type="pic" idx="2"/>
          </p:nvPr>
        </p:nvSpPr>
        <p:spPr>
          <a:xfrm>
            <a:off x="762001" y="914400"/>
            <a:ext cx="3733800" cy="1200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7336F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6" name="Google Shape;36;p8"/>
          <p:cNvSpPr>
            <a:spLocks noGrp="1"/>
          </p:cNvSpPr>
          <p:nvPr>
            <p:ph type="pic" idx="3"/>
          </p:nvPr>
        </p:nvSpPr>
        <p:spPr>
          <a:xfrm>
            <a:off x="4953000" y="914400"/>
            <a:ext cx="3733800" cy="1200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7336F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7" name="Google Shape;37;p8"/>
          <p:cNvSpPr txBox="1">
            <a:spLocks noGrp="1"/>
          </p:cNvSpPr>
          <p:nvPr>
            <p:ph type="body" idx="1"/>
          </p:nvPr>
        </p:nvSpPr>
        <p:spPr>
          <a:xfrm>
            <a:off x="752888" y="2286000"/>
            <a:ext cx="3742800" cy="23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7336F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8" name="Google Shape;38;p8"/>
          <p:cNvSpPr txBox="1">
            <a:spLocks noGrp="1"/>
          </p:cNvSpPr>
          <p:nvPr>
            <p:ph type="body" idx="4"/>
          </p:nvPr>
        </p:nvSpPr>
        <p:spPr>
          <a:xfrm>
            <a:off x="4953000" y="2286000"/>
            <a:ext cx="3742800" cy="23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7336F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Column">
  <p:cSld name="3 Column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9"/>
          <p:cNvSpPr txBox="1">
            <a:spLocks noGrp="1"/>
          </p:cNvSpPr>
          <p:nvPr>
            <p:ph type="title"/>
          </p:nvPr>
        </p:nvSpPr>
        <p:spPr>
          <a:xfrm>
            <a:off x="462225" y="205988"/>
            <a:ext cx="8224500" cy="59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9D8"/>
              </a:buClr>
              <a:buSzPts val="3200"/>
              <a:buFont typeface="Arial"/>
              <a:buNone/>
              <a:defRPr sz="3200" b="1" i="0" u="none" strike="noStrike" cap="none">
                <a:solidFill>
                  <a:srgbClr val="0099D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41" name="Google Shape;41;p9"/>
          <p:cNvSpPr txBox="1">
            <a:spLocks noGrp="1"/>
          </p:cNvSpPr>
          <p:nvPr>
            <p:ph type="body" idx="1"/>
          </p:nvPr>
        </p:nvSpPr>
        <p:spPr>
          <a:xfrm>
            <a:off x="752888" y="914400"/>
            <a:ext cx="2447400" cy="371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7336F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2" name="Google Shape;42;p9"/>
          <p:cNvSpPr txBox="1">
            <a:spLocks noGrp="1"/>
          </p:cNvSpPr>
          <p:nvPr>
            <p:ph type="body" idx="2"/>
          </p:nvPr>
        </p:nvSpPr>
        <p:spPr>
          <a:xfrm>
            <a:off x="6248400" y="914400"/>
            <a:ext cx="2447400" cy="371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7336F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3" name="Google Shape;43;p9"/>
          <p:cNvSpPr txBox="1">
            <a:spLocks noGrp="1"/>
          </p:cNvSpPr>
          <p:nvPr>
            <p:ph type="body" idx="3"/>
          </p:nvPr>
        </p:nvSpPr>
        <p:spPr>
          <a:xfrm>
            <a:off x="3500644" y="914400"/>
            <a:ext cx="2447400" cy="371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7336F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Column, 3 Pic">
  <p:cSld name="3 Column, 3 Pic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0"/>
          <p:cNvSpPr txBox="1">
            <a:spLocks noGrp="1"/>
          </p:cNvSpPr>
          <p:nvPr>
            <p:ph type="title"/>
          </p:nvPr>
        </p:nvSpPr>
        <p:spPr>
          <a:xfrm>
            <a:off x="462225" y="205988"/>
            <a:ext cx="8224500" cy="59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9D8"/>
              </a:buClr>
              <a:buSzPts val="3200"/>
              <a:buFont typeface="Arial"/>
              <a:buNone/>
              <a:defRPr sz="3200" b="1" i="0" u="none" strike="noStrike" cap="none">
                <a:solidFill>
                  <a:srgbClr val="0099D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46" name="Google Shape;46;p10"/>
          <p:cNvSpPr>
            <a:spLocks noGrp="1"/>
          </p:cNvSpPr>
          <p:nvPr>
            <p:ph type="pic" idx="2"/>
          </p:nvPr>
        </p:nvSpPr>
        <p:spPr>
          <a:xfrm>
            <a:off x="762000" y="914400"/>
            <a:ext cx="2435400" cy="1200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7336F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7" name="Google Shape;47;p10"/>
          <p:cNvSpPr>
            <a:spLocks noGrp="1"/>
          </p:cNvSpPr>
          <p:nvPr>
            <p:ph type="pic" idx="3"/>
          </p:nvPr>
        </p:nvSpPr>
        <p:spPr>
          <a:xfrm>
            <a:off x="3508162" y="914400"/>
            <a:ext cx="2435400" cy="1200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7336F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8" name="Google Shape;48;p10"/>
          <p:cNvSpPr>
            <a:spLocks noGrp="1"/>
          </p:cNvSpPr>
          <p:nvPr>
            <p:ph type="pic" idx="4"/>
          </p:nvPr>
        </p:nvSpPr>
        <p:spPr>
          <a:xfrm>
            <a:off x="6251362" y="914400"/>
            <a:ext cx="2435400" cy="1200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7336F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9" name="Google Shape;49;p10"/>
          <p:cNvSpPr txBox="1">
            <a:spLocks noGrp="1"/>
          </p:cNvSpPr>
          <p:nvPr>
            <p:ph type="body" idx="1"/>
          </p:nvPr>
        </p:nvSpPr>
        <p:spPr>
          <a:xfrm>
            <a:off x="752888" y="2286000"/>
            <a:ext cx="2447400" cy="23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7336F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0" name="Google Shape;50;p10"/>
          <p:cNvSpPr txBox="1">
            <a:spLocks noGrp="1"/>
          </p:cNvSpPr>
          <p:nvPr>
            <p:ph type="body" idx="5"/>
          </p:nvPr>
        </p:nvSpPr>
        <p:spPr>
          <a:xfrm>
            <a:off x="6248400" y="2286000"/>
            <a:ext cx="2447400" cy="23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7336F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1" name="Google Shape;51;p10"/>
          <p:cNvSpPr txBox="1">
            <a:spLocks noGrp="1"/>
          </p:cNvSpPr>
          <p:nvPr>
            <p:ph type="body" idx="6"/>
          </p:nvPr>
        </p:nvSpPr>
        <p:spPr>
          <a:xfrm>
            <a:off x="3500644" y="2286000"/>
            <a:ext cx="2447400" cy="23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7336F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k Blue 1">
  <p:cSld name="Dk Blue 1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2"/>
          <p:cNvSpPr txBox="1">
            <a:spLocks noGrp="1"/>
          </p:cNvSpPr>
          <p:nvPr>
            <p:ph type="title"/>
          </p:nvPr>
        </p:nvSpPr>
        <p:spPr>
          <a:xfrm>
            <a:off x="605100" y="808162"/>
            <a:ext cx="7933800" cy="97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4596"/>
              </a:buClr>
              <a:buSzPts val="4400"/>
              <a:buFont typeface="Arial"/>
              <a:buNone/>
              <a:defRPr sz="4400" b="1" i="0" u="none" strike="noStrike" cap="none">
                <a:solidFill>
                  <a:srgbClr val="0B4596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57" name="Google Shape;57;p12"/>
          <p:cNvSpPr txBox="1"/>
          <p:nvPr/>
        </p:nvSpPr>
        <p:spPr>
          <a:xfrm>
            <a:off x="1447800" y="4913784"/>
            <a:ext cx="7239000" cy="1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B4596"/>
              </a:buClr>
              <a:buSzPts val="1000"/>
              <a:buFont typeface="Arial Narrow"/>
              <a:buNone/>
            </a:pPr>
            <a:r>
              <a:rPr lang="en" sz="1200">
                <a:solidFill>
                  <a:srgbClr val="0B4596"/>
                </a:solidFill>
                <a:latin typeface="Arial Narrow"/>
                <a:ea typeface="Arial Narrow"/>
                <a:cs typeface="Arial Narrow"/>
                <a:sym typeface="Arial Narrow"/>
              </a:rPr>
              <a:t>Building a Weather-Ready Nation  //  </a:t>
            </a:r>
            <a:fld id="{00000000-1234-1234-1234-123412341234}" type="slidenum">
              <a:rPr lang="en" sz="1200">
                <a:solidFill>
                  <a:srgbClr val="0B4596"/>
                </a:solidFill>
                <a:latin typeface="Arial Narrow"/>
                <a:ea typeface="Arial Narrow"/>
                <a:cs typeface="Arial Narrow"/>
                <a:sym typeface="Arial Narrow"/>
              </a:rPr>
              <a:t>‹#›</a:t>
            </a:fld>
            <a:endParaRPr sz="1200">
              <a:solidFill>
                <a:srgbClr val="0B4596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rgbClr val="0B4596"/>
              </a:buClr>
              <a:buSzPts val="1000"/>
              <a:buFont typeface="Arial Narrow"/>
              <a:buNone/>
            </a:pPr>
            <a:endParaRPr sz="1000">
              <a:solidFill>
                <a:srgbClr val="0B4596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pic>
        <p:nvPicPr>
          <p:cNvPr id="58" name="Google Shape;58;p12">
            <a:hlinkClick r:id="rId2"/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8600" y="4832593"/>
            <a:ext cx="278917" cy="278917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2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39827" y="4836939"/>
            <a:ext cx="270223" cy="2702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1">
  <p:cSld name="CUSTOM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3"/>
          <p:cNvSpPr txBox="1">
            <a:spLocks noGrp="1"/>
          </p:cNvSpPr>
          <p:nvPr>
            <p:ph type="title"/>
          </p:nvPr>
        </p:nvSpPr>
        <p:spPr>
          <a:xfrm>
            <a:off x="462225" y="205988"/>
            <a:ext cx="8224500" cy="59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4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64" name="Google Shape;64;p14"/>
          <p:cNvSpPr txBox="1">
            <a:spLocks noGrp="1"/>
          </p:cNvSpPr>
          <p:nvPr>
            <p:ph type="dt" idx="10"/>
          </p:nvPr>
        </p:nvSpPr>
        <p:spPr>
          <a:xfrm>
            <a:off x="457200" y="4767264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5" name="Google Shape;65;p14"/>
          <p:cNvSpPr txBox="1">
            <a:spLocks noGrp="1"/>
          </p:cNvSpPr>
          <p:nvPr>
            <p:ph type="ftr" idx="11"/>
          </p:nvPr>
        </p:nvSpPr>
        <p:spPr>
          <a:xfrm>
            <a:off x="3124200" y="4767264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6" name="Google Shape;66;p14"/>
          <p:cNvSpPr txBox="1">
            <a:spLocks noGrp="1"/>
          </p:cNvSpPr>
          <p:nvPr>
            <p:ph type="sldNum" idx="12"/>
          </p:nvPr>
        </p:nvSpPr>
        <p:spPr>
          <a:xfrm>
            <a:off x="6553200" y="4767264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hyperlink" Target="https://www.commerce.gov/" TargetMode="External"/><Relationship Id="rId14" Type="http://schemas.openxmlformats.org/officeDocument/2006/relationships/image" Target="../media/image1.png"/><Relationship Id="rId15" Type="http://schemas.openxmlformats.org/officeDocument/2006/relationships/hyperlink" Target="http://www.noaa.gov/" TargetMode="Externa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62225" y="205988"/>
            <a:ext cx="8224500" cy="59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9D8"/>
              </a:buClr>
              <a:buSzPts val="3200"/>
              <a:buFont typeface="Arial"/>
              <a:buNone/>
              <a:defRPr sz="3200" b="1" i="0" u="none" strike="noStrike" cap="none">
                <a:solidFill>
                  <a:srgbClr val="0099D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52888" y="914400"/>
            <a:ext cx="7933800" cy="371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7336F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8" name="Google Shape;8;p1">
            <a:hlinkClick r:id="rId13"/>
          </p:cNvPr>
          <p:cNvPicPr preferRelativeResize="0"/>
          <p:nvPr/>
        </p:nvPicPr>
        <p:blipFill rotWithShape="1">
          <a:blip r:embed="rId14">
            <a:alphaModFix/>
          </a:blip>
          <a:srcRect b="10"/>
          <a:stretch/>
        </p:blipFill>
        <p:spPr>
          <a:xfrm>
            <a:off x="176727" y="4780748"/>
            <a:ext cx="330799" cy="330774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9;p1">
            <a:hlinkClick r:id="rId15"/>
          </p:cNvPr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563625" y="4776375"/>
            <a:ext cx="330801" cy="330775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0;p1"/>
          <p:cNvSpPr txBox="1"/>
          <p:nvPr/>
        </p:nvSpPr>
        <p:spPr>
          <a:xfrm>
            <a:off x="1673525" y="4846692"/>
            <a:ext cx="7239000" cy="1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rgbClr val="0B4596"/>
              </a:buClr>
              <a:buSzPts val="1000"/>
              <a:buFont typeface="Arial Narrow"/>
              <a:buNone/>
            </a:pPr>
            <a:r>
              <a:rPr lang="en" sz="1300" b="1">
                <a:solidFill>
                  <a:srgbClr val="0B4596"/>
                </a:solidFill>
                <a:latin typeface="Arial Narrow"/>
                <a:ea typeface="Arial Narrow"/>
                <a:cs typeface="Arial Narrow"/>
                <a:sym typeface="Arial Narrow"/>
              </a:rPr>
              <a:t>Building a Weather-Ready Nation</a:t>
            </a:r>
            <a:r>
              <a:rPr lang="en" sz="1300" b="1" i="0" u="none" strike="noStrike" cap="none">
                <a:solidFill>
                  <a:srgbClr val="0B4596"/>
                </a:solidFill>
                <a:latin typeface="Arial Narrow"/>
                <a:ea typeface="Arial Narrow"/>
                <a:cs typeface="Arial Narrow"/>
                <a:sym typeface="Arial Narrow"/>
              </a:rPr>
              <a:t>  //  </a:t>
            </a:r>
            <a:fld id="{00000000-1234-1234-1234-123412341234}" type="slidenum">
              <a:rPr lang="en" sz="1300" b="1" i="0" u="none" strike="noStrike" cap="none">
                <a:solidFill>
                  <a:srgbClr val="0B4596"/>
                </a:solidFill>
                <a:latin typeface="Arial Narrow"/>
                <a:ea typeface="Arial Narrow"/>
                <a:cs typeface="Arial Narrow"/>
                <a:sym typeface="Arial Narrow"/>
              </a:rPr>
              <a:t>‹#›</a:t>
            </a:fld>
            <a:endParaRPr sz="1300" b="1" i="0" u="none" strike="noStrike" cap="none">
              <a:solidFill>
                <a:srgbClr val="0B4596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11" name="Google Shape;11;p1"/>
          <p:cNvSpPr txBox="1"/>
          <p:nvPr/>
        </p:nvSpPr>
        <p:spPr>
          <a:xfrm>
            <a:off x="904423" y="4737584"/>
            <a:ext cx="3976800" cy="46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dk1"/>
                </a:solidFill>
              </a:rPr>
              <a:t>NATIONAL WEATHER SERVICE</a:t>
            </a:r>
            <a:endParaRPr b="1">
              <a:solidFill>
                <a:schemeClr val="dk1"/>
              </a:solidFill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1" r:id="rId2"/>
    <p:sldLayoutId id="2147483652" r:id="rId3"/>
    <p:sldLayoutId id="2147483654" r:id="rId4"/>
    <p:sldLayoutId id="2147483655" r:id="rId5"/>
    <p:sldLayoutId id="2147483656" r:id="rId6"/>
    <p:sldLayoutId id="2147483658" r:id="rId7"/>
    <p:sldLayoutId id="2147483659" r:id="rId8"/>
    <p:sldLayoutId id="2147483660" r:id="rId9"/>
    <p:sldLayoutId id="2147483661" r:id="rId10"/>
    <p:sldLayoutId id="2147483664" r:id="rId11"/>
  </p:sldLayoutIdLst>
  <p:transition xmlns:p14="http://schemas.microsoft.com/office/powerpoint/2010/main" spd="med"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20.png"/><Relationship Id="rId3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4" Type="http://schemas.openxmlformats.org/officeDocument/2006/relationships/image" Target="../media/image23.gi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24.png"/><Relationship Id="rId3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6.png"/><Relationship Id="rId3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hyperlink" Target="https://polar.ncep.noaa.gov/nwps/" TargetMode="Externa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31.png"/><Relationship Id="rId3" Type="http://schemas.openxmlformats.org/officeDocument/2006/relationships/hyperlink" Target="https://polar.ncep.noaa.gov/develop/RTOFS-DA/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hyperlink" Target="https://polar.ncep.noaa.gov/develop/RTOFS-DA/" TargetMode="External"/><Relationship Id="rId5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6200" y="1159825"/>
            <a:ext cx="8839200" cy="37087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b="1" dirty="0">
                <a:solidFill>
                  <a:schemeClr val="tx1"/>
                </a:solidFill>
                <a:latin typeface="Trebuchet MS"/>
                <a:cs typeface="Trebuchet MS"/>
              </a:rPr>
              <a:t>OM31A-06</a:t>
            </a:r>
            <a:r>
              <a:rPr lang="en-US" b="1" dirty="0">
                <a:solidFill>
                  <a:srgbClr val="008000"/>
                </a:solidFill>
                <a:latin typeface="Trebuchet MS"/>
                <a:cs typeface="Trebuchet MS"/>
              </a:rPr>
              <a:t> </a:t>
            </a:r>
            <a:endParaRPr lang="en-US" b="1" dirty="0" smtClean="0">
              <a:solidFill>
                <a:srgbClr val="008000"/>
              </a:solidFill>
              <a:latin typeface="Trebuchet MS"/>
              <a:cs typeface="Trebuchet MS"/>
            </a:endParaRPr>
          </a:p>
          <a:p>
            <a:endParaRPr lang="en-US" sz="1800" b="1" dirty="0">
              <a:solidFill>
                <a:srgbClr val="008000"/>
              </a:solidFill>
              <a:latin typeface="Garamond" panose="02020404030301010803" pitchFamily="18" charset="0"/>
            </a:endParaRPr>
          </a:p>
          <a:p>
            <a:pPr algn="ctr"/>
            <a:r>
              <a:rPr lang="en-US" sz="2800" b="1" dirty="0">
                <a:solidFill>
                  <a:schemeClr val="tx1"/>
                </a:solidFill>
                <a:latin typeface="Garamond" panose="02020404030301010803" pitchFamily="18" charset="0"/>
              </a:rPr>
              <a:t>Real Time Ocean-Sea Ice Coupled Three Dimensional </a:t>
            </a:r>
            <a:r>
              <a:rPr lang="en-US" sz="2800" b="1" dirty="0" err="1">
                <a:solidFill>
                  <a:schemeClr val="tx1"/>
                </a:solidFill>
                <a:latin typeface="Garamond" panose="02020404030301010803" pitchFamily="18" charset="0"/>
              </a:rPr>
              <a:t>Variational</a:t>
            </a:r>
            <a:r>
              <a:rPr lang="en-US" sz="2800" b="1" dirty="0">
                <a:solidFill>
                  <a:schemeClr val="tx1"/>
                </a:solidFill>
                <a:latin typeface="Garamond" panose="02020404030301010803" pitchFamily="18" charset="0"/>
              </a:rPr>
              <a:t> Global Data Assimilation at National Centers for Environmental Prediction</a:t>
            </a:r>
          </a:p>
          <a:p>
            <a:pPr algn="ctr"/>
            <a:endParaRPr lang="en-US" sz="1100" b="1" dirty="0">
              <a:solidFill>
                <a:srgbClr val="008000"/>
              </a:solidFill>
            </a:endParaRPr>
          </a:p>
          <a:p>
            <a:pPr algn="ctr"/>
            <a:r>
              <a:rPr lang="en-US" sz="1800" b="1" dirty="0">
                <a:solidFill>
                  <a:srgbClr val="0033CC"/>
                </a:solidFill>
                <a:latin typeface="Trebuchet MS"/>
                <a:cs typeface="Trebuchet MS"/>
              </a:rPr>
              <a:t>Zulema D Garraffo</a:t>
            </a:r>
            <a:r>
              <a:rPr lang="en-US" sz="1800" b="1" baseline="30000" dirty="0">
                <a:solidFill>
                  <a:srgbClr val="0033CC"/>
                </a:solidFill>
                <a:latin typeface="Trebuchet MS"/>
                <a:cs typeface="Trebuchet MS"/>
              </a:rPr>
              <a:t>1</a:t>
            </a:r>
            <a:r>
              <a:rPr lang="en-US" sz="1800" b="1" dirty="0">
                <a:solidFill>
                  <a:srgbClr val="0033CC"/>
                </a:solidFill>
                <a:latin typeface="Trebuchet MS"/>
                <a:cs typeface="Trebuchet MS"/>
              </a:rPr>
              <a:t>, James A Cummings</a:t>
            </a:r>
            <a:r>
              <a:rPr lang="en-US" sz="1800" b="1" baseline="30000" dirty="0">
                <a:solidFill>
                  <a:srgbClr val="0033CC"/>
                </a:solidFill>
                <a:latin typeface="Trebuchet MS"/>
                <a:cs typeface="Trebuchet MS"/>
              </a:rPr>
              <a:t>1</a:t>
            </a:r>
            <a:r>
              <a:rPr lang="en-US" sz="1800" b="1" dirty="0">
                <a:solidFill>
                  <a:srgbClr val="0033CC"/>
                </a:solidFill>
                <a:latin typeface="Trebuchet MS"/>
                <a:cs typeface="Trebuchet MS"/>
              </a:rPr>
              <a:t>, </a:t>
            </a:r>
            <a:r>
              <a:rPr lang="en-US" sz="1800" b="1" dirty="0" err="1">
                <a:solidFill>
                  <a:srgbClr val="0033CC"/>
                </a:solidFill>
                <a:latin typeface="Trebuchet MS"/>
                <a:cs typeface="Trebuchet MS"/>
              </a:rPr>
              <a:t>Hae-Cheol</a:t>
            </a:r>
            <a:r>
              <a:rPr lang="en-US" sz="1800" b="1" dirty="0">
                <a:solidFill>
                  <a:srgbClr val="0033CC"/>
                </a:solidFill>
                <a:latin typeface="Trebuchet MS"/>
                <a:cs typeface="Trebuchet MS"/>
              </a:rPr>
              <a:t> Kim</a:t>
            </a:r>
            <a:r>
              <a:rPr lang="en-US" sz="1800" b="1" baseline="30000" dirty="0">
                <a:solidFill>
                  <a:srgbClr val="0033CC"/>
                </a:solidFill>
                <a:latin typeface="Trebuchet MS"/>
                <a:cs typeface="Trebuchet MS"/>
              </a:rPr>
              <a:t>1</a:t>
            </a:r>
            <a:r>
              <a:rPr lang="en-US" sz="1800" b="1" dirty="0">
                <a:solidFill>
                  <a:srgbClr val="0033CC"/>
                </a:solidFill>
                <a:latin typeface="Trebuchet MS"/>
                <a:cs typeface="Trebuchet MS"/>
              </a:rPr>
              <a:t>, </a:t>
            </a:r>
            <a:r>
              <a:rPr lang="en-US" sz="1800" b="1" dirty="0" err="1">
                <a:solidFill>
                  <a:srgbClr val="0033CC"/>
                </a:solidFill>
                <a:latin typeface="Trebuchet MS"/>
                <a:cs typeface="Trebuchet MS"/>
              </a:rPr>
              <a:t>Shastri</a:t>
            </a:r>
            <a:r>
              <a:rPr lang="en-US" sz="1800" b="1" dirty="0">
                <a:solidFill>
                  <a:srgbClr val="0033CC"/>
                </a:solidFill>
                <a:latin typeface="Trebuchet MS"/>
                <a:cs typeface="Trebuchet MS"/>
              </a:rPr>
              <a:t> Paturi</a:t>
            </a:r>
            <a:r>
              <a:rPr lang="en-US" sz="1800" b="1" baseline="30000" dirty="0">
                <a:solidFill>
                  <a:srgbClr val="0033CC"/>
                </a:solidFill>
                <a:latin typeface="Trebuchet MS"/>
                <a:cs typeface="Trebuchet MS"/>
              </a:rPr>
              <a:t>1</a:t>
            </a:r>
            <a:r>
              <a:rPr lang="en-US" sz="1800" b="1" dirty="0">
                <a:solidFill>
                  <a:srgbClr val="0033CC"/>
                </a:solidFill>
                <a:latin typeface="Trebuchet MS"/>
                <a:cs typeface="Trebuchet MS"/>
              </a:rPr>
              <a:t>, Yan Hao</a:t>
            </a:r>
            <a:r>
              <a:rPr lang="en-US" sz="1800" b="1" baseline="30000" dirty="0">
                <a:solidFill>
                  <a:srgbClr val="0033CC"/>
                </a:solidFill>
                <a:latin typeface="Trebuchet MS"/>
                <a:cs typeface="Trebuchet MS"/>
              </a:rPr>
              <a:t>1</a:t>
            </a:r>
            <a:r>
              <a:rPr lang="en-US" sz="1800" b="1" dirty="0">
                <a:solidFill>
                  <a:srgbClr val="0033CC"/>
                </a:solidFill>
                <a:latin typeface="Trebuchet MS"/>
                <a:cs typeface="Trebuchet MS"/>
              </a:rPr>
              <a:t>, Todd D Spindler</a:t>
            </a:r>
            <a:r>
              <a:rPr lang="en-US" sz="1800" b="1" baseline="30000" dirty="0">
                <a:solidFill>
                  <a:srgbClr val="0033CC"/>
                </a:solidFill>
                <a:latin typeface="Trebuchet MS"/>
                <a:cs typeface="Trebuchet MS"/>
              </a:rPr>
              <a:t>1</a:t>
            </a:r>
            <a:r>
              <a:rPr lang="en-US" sz="1800" b="1" dirty="0">
                <a:solidFill>
                  <a:srgbClr val="0033CC"/>
                </a:solidFill>
                <a:latin typeface="Trebuchet MS"/>
                <a:cs typeface="Trebuchet MS"/>
              </a:rPr>
              <a:t>, Dan Iredell</a:t>
            </a:r>
            <a:r>
              <a:rPr lang="en-US" sz="1800" b="1" baseline="30000" dirty="0">
                <a:solidFill>
                  <a:srgbClr val="0033CC"/>
                </a:solidFill>
                <a:latin typeface="Trebuchet MS"/>
                <a:cs typeface="Trebuchet MS"/>
              </a:rPr>
              <a:t>1</a:t>
            </a:r>
            <a:r>
              <a:rPr lang="en-US" sz="1800" b="1" dirty="0">
                <a:solidFill>
                  <a:srgbClr val="0033CC"/>
                </a:solidFill>
                <a:latin typeface="Trebuchet MS"/>
                <a:cs typeface="Trebuchet MS"/>
              </a:rPr>
              <a:t>, </a:t>
            </a:r>
            <a:r>
              <a:rPr lang="en-US" sz="1800" b="1" dirty="0" err="1">
                <a:solidFill>
                  <a:srgbClr val="0033CC"/>
                </a:solidFill>
                <a:latin typeface="Trebuchet MS"/>
                <a:cs typeface="Trebuchet MS"/>
              </a:rPr>
              <a:t>Ilya</a:t>
            </a:r>
            <a:r>
              <a:rPr lang="en-US" sz="1800" b="1" dirty="0">
                <a:solidFill>
                  <a:srgbClr val="0033CC"/>
                </a:solidFill>
                <a:latin typeface="Trebuchet MS"/>
                <a:cs typeface="Trebuchet MS"/>
              </a:rPr>
              <a:t> Rivin</a:t>
            </a:r>
            <a:r>
              <a:rPr lang="en-US" sz="1800" b="1" baseline="30000" dirty="0">
                <a:solidFill>
                  <a:srgbClr val="0033CC"/>
                </a:solidFill>
                <a:latin typeface="Trebuchet MS"/>
                <a:cs typeface="Trebuchet MS"/>
              </a:rPr>
              <a:t>2</a:t>
            </a:r>
            <a:r>
              <a:rPr lang="en-US" sz="1800" b="1" dirty="0">
                <a:solidFill>
                  <a:srgbClr val="0033CC"/>
                </a:solidFill>
                <a:latin typeface="Trebuchet MS"/>
                <a:cs typeface="Trebuchet MS"/>
              </a:rPr>
              <a:t> and </a:t>
            </a:r>
            <a:r>
              <a:rPr lang="en-US" sz="1800" b="1" dirty="0" err="1">
                <a:solidFill>
                  <a:srgbClr val="0033CC"/>
                </a:solidFill>
                <a:latin typeface="Trebuchet MS"/>
                <a:cs typeface="Trebuchet MS"/>
              </a:rPr>
              <a:t>Avichal</a:t>
            </a:r>
            <a:r>
              <a:rPr lang="en-US" sz="1800" b="1" dirty="0">
                <a:solidFill>
                  <a:srgbClr val="0033CC"/>
                </a:solidFill>
                <a:latin typeface="Trebuchet MS"/>
                <a:cs typeface="Trebuchet MS"/>
              </a:rPr>
              <a:t> Mehra</a:t>
            </a:r>
            <a:r>
              <a:rPr lang="en-US" sz="1800" b="1" baseline="30000" dirty="0">
                <a:solidFill>
                  <a:srgbClr val="0033CC"/>
                </a:solidFill>
                <a:latin typeface="Trebuchet MS"/>
                <a:cs typeface="Trebuchet MS"/>
              </a:rPr>
              <a:t>3</a:t>
            </a:r>
            <a:endParaRPr lang="en-US" sz="1800" b="1" dirty="0">
              <a:solidFill>
                <a:srgbClr val="0033CC"/>
              </a:solidFill>
              <a:latin typeface="Trebuchet MS"/>
              <a:cs typeface="Trebuchet MS"/>
            </a:endParaRPr>
          </a:p>
          <a:p>
            <a:pPr algn="ctr"/>
            <a:endParaRPr lang="en-US" sz="1800" b="1" dirty="0">
              <a:solidFill>
                <a:srgbClr val="0033CC"/>
              </a:solidFill>
              <a:latin typeface="Trebuchet MS"/>
              <a:cs typeface="Trebuchet MS"/>
            </a:endParaRPr>
          </a:p>
          <a:p>
            <a:pPr algn="ctr"/>
            <a:r>
              <a:rPr lang="en-US" sz="1800" b="1" dirty="0">
                <a:solidFill>
                  <a:srgbClr val="0033CC"/>
                </a:solidFill>
                <a:latin typeface="Trebuchet MS"/>
                <a:cs typeface="Trebuchet MS"/>
              </a:rPr>
              <a:t>Scientific lead: James A. Cummings </a:t>
            </a:r>
          </a:p>
          <a:p>
            <a:pPr algn="ctr"/>
            <a:endParaRPr lang="en-US" sz="1200" dirty="0">
              <a:solidFill>
                <a:srgbClr val="0033CC"/>
              </a:solidFill>
              <a:latin typeface="Trebuchet MS"/>
              <a:cs typeface="Trebuchet MS"/>
            </a:endParaRPr>
          </a:p>
          <a:p>
            <a:pPr marL="228600" indent="-228600" algn="ctr">
              <a:buAutoNum type="arabicParenBoth"/>
            </a:pPr>
            <a:r>
              <a:rPr lang="en-US" sz="1200" b="1" dirty="0">
                <a:solidFill>
                  <a:schemeClr val="tx1"/>
                </a:solidFill>
                <a:latin typeface="Trebuchet MS"/>
                <a:cs typeface="Trebuchet MS"/>
              </a:rPr>
              <a:t>IMSG at NOAA/NWS/NCEP/EMC, (2) NOAA/NOS/CO-OPS, (3) NOAA/NWS/NCEP/EMC </a:t>
            </a:r>
          </a:p>
          <a:p>
            <a:pPr algn="ctr"/>
            <a:r>
              <a:rPr lang="en-US" sz="1200" b="1" dirty="0">
                <a:solidFill>
                  <a:schemeClr val="tx1"/>
                </a:solidFill>
                <a:latin typeface="Trebuchet MS"/>
                <a:cs typeface="Trebuchet MS"/>
              </a:rPr>
              <a:t>United States</a:t>
            </a:r>
          </a:p>
        </p:txBody>
      </p:sp>
    </p:spTree>
    <p:extLst>
      <p:ext uri="{BB962C8B-B14F-4D97-AF65-F5344CB8AC3E}">
        <p14:creationId xmlns:p14="http://schemas.microsoft.com/office/powerpoint/2010/main" val="10890750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222"/>
          <a:stretch/>
        </p:blipFill>
        <p:spPr>
          <a:xfrm>
            <a:off x="381000" y="2581230"/>
            <a:ext cx="3411777" cy="219405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741"/>
          <a:stretch/>
        </p:blipFill>
        <p:spPr>
          <a:xfrm>
            <a:off x="381000" y="396222"/>
            <a:ext cx="3438431" cy="220431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31" t="-468" r="60110" b="74653"/>
          <a:stretch/>
        </p:blipFill>
        <p:spPr>
          <a:xfrm>
            <a:off x="2260166" y="1617974"/>
            <a:ext cx="940234" cy="71646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20419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Garamond" panose="02020404030301010803" pitchFamily="18" charset="0"/>
                <a:cs typeface="Arial" panose="020B0604020202020204" pitchFamily="34" charset="0"/>
              </a:rPr>
              <a:t>Altimeter Absolute Dynamic </a:t>
            </a:r>
            <a:r>
              <a:rPr lang="en-US" sz="2400" b="1" dirty="0">
                <a:latin typeface="Garamond" panose="02020404030301010803" pitchFamily="18" charset="0"/>
                <a:cs typeface="Arial" panose="020B0604020202020204" pitchFamily="34" charset="0"/>
              </a:rPr>
              <a:t>T</a:t>
            </a:r>
            <a:r>
              <a:rPr lang="en-US" sz="2400" b="1" dirty="0" smtClean="0">
                <a:latin typeface="Garamond" panose="02020404030301010803" pitchFamily="18" charset="0"/>
                <a:cs typeface="Arial" panose="020B0604020202020204" pitchFamily="34" charset="0"/>
              </a:rPr>
              <a:t>opography (ADT) Assimilation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114800" y="2689514"/>
            <a:ext cx="4800600" cy="2162130"/>
          </a:xfrm>
          <a:prstGeom prst="rect">
            <a:avLst/>
          </a:prstGeom>
          <a:noFill/>
          <a:ln w="6350">
            <a:noFill/>
          </a:ln>
        </p:spPr>
        <p:txBody>
          <a:bodyPr wrap="square" lIns="68580" tIns="34290" rIns="68580" bIns="34290" rtlCol="0">
            <a:spAutoFit/>
          </a:bodyPr>
          <a:lstStyle/>
          <a:p>
            <a:pPr marL="91440" indent="-9144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800" dirty="0" smtClean="0">
                <a:latin typeface="Trebuchet MS" panose="020B0603020202020204" pitchFamily="34" charset="0"/>
              </a:rPr>
              <a:t> Altimeter </a:t>
            </a:r>
            <a:r>
              <a:rPr lang="en-US" sz="1800" dirty="0">
                <a:latin typeface="Trebuchet MS" panose="020B0603020202020204" pitchFamily="34" charset="0"/>
              </a:rPr>
              <a:t>tracks of </a:t>
            </a:r>
            <a:r>
              <a:rPr lang="en-US" sz="1800" dirty="0">
                <a:solidFill>
                  <a:srgbClr val="0033CC"/>
                </a:solidFill>
                <a:latin typeface="Trebuchet MS" panose="020B0603020202020204" pitchFamily="34" charset="0"/>
              </a:rPr>
              <a:t>ADT</a:t>
            </a:r>
            <a:r>
              <a:rPr lang="en-US" sz="1800" dirty="0">
                <a:latin typeface="Trebuchet MS" panose="020B0603020202020204" pitchFamily="34" charset="0"/>
              </a:rPr>
              <a:t>, </a:t>
            </a:r>
            <a:r>
              <a:rPr lang="en-US" sz="1800" dirty="0">
                <a:solidFill>
                  <a:srgbClr val="FF0000"/>
                </a:solidFill>
                <a:latin typeface="Trebuchet MS" panose="020B0603020202020204" pitchFamily="34" charset="0"/>
              </a:rPr>
              <a:t>HYCOM </a:t>
            </a:r>
            <a:r>
              <a:rPr lang="en-US" sz="1800" dirty="0" smtClean="0">
                <a:solidFill>
                  <a:srgbClr val="FF0000"/>
                </a:solidFill>
                <a:latin typeface="Trebuchet MS" panose="020B0603020202020204" pitchFamily="34" charset="0"/>
              </a:rPr>
              <a:t>ADT</a:t>
            </a:r>
            <a:r>
              <a:rPr lang="en-US" sz="1800" dirty="0" smtClean="0">
                <a:latin typeface="Trebuchet MS" panose="020B0603020202020204" pitchFamily="34" charset="0"/>
              </a:rPr>
              <a:t>, </a:t>
            </a:r>
            <a:r>
              <a:rPr lang="en-US" sz="1800" dirty="0">
                <a:latin typeface="Trebuchet MS" panose="020B0603020202020204" pitchFamily="34" charset="0"/>
              </a:rPr>
              <a:t>and </a:t>
            </a:r>
            <a:r>
              <a:rPr lang="en-US" sz="1800" dirty="0">
                <a:solidFill>
                  <a:srgbClr val="008000"/>
                </a:solidFill>
                <a:latin typeface="Trebuchet MS" panose="020B0603020202020204" pitchFamily="34" charset="0"/>
              </a:rPr>
              <a:t>ADT-HYCOM</a:t>
            </a:r>
            <a:r>
              <a:rPr lang="en-US" sz="1800" dirty="0">
                <a:latin typeface="Trebuchet MS" panose="020B0603020202020204" pitchFamily="34" charset="0"/>
              </a:rPr>
              <a:t> </a:t>
            </a:r>
            <a:r>
              <a:rPr lang="en-US" sz="1800" dirty="0" smtClean="0">
                <a:latin typeface="Trebuchet MS" panose="020B0603020202020204" pitchFamily="34" charset="0"/>
              </a:rPr>
              <a:t>innovations in 3 ocean basins</a:t>
            </a:r>
            <a:endParaRPr lang="en-US" sz="1800" dirty="0" smtClean="0">
              <a:latin typeface="Trebuchet MS" panose="020B0603020202020204" pitchFamily="34" charset="0"/>
              <a:cs typeface="Arial" panose="020B0604020202020204" pitchFamily="34" charset="0"/>
            </a:endParaRPr>
          </a:p>
          <a:p>
            <a:pPr marL="91440" indent="-9144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800" dirty="0" smtClean="0">
                <a:latin typeface="Trebuchet MS" panose="020B0603020202020204" pitchFamily="34" charset="0"/>
                <a:cs typeface="Arial" panose="020B0604020202020204" pitchFamily="34" charset="0"/>
              </a:rPr>
              <a:t> Good agreement between ADT </a:t>
            </a:r>
            <a:r>
              <a:rPr lang="en-US" sz="1800" dirty="0">
                <a:latin typeface="Trebuchet MS" panose="020B0603020202020204" pitchFamily="34" charset="0"/>
                <a:cs typeface="Arial" panose="020B0604020202020204" pitchFamily="34" charset="0"/>
              </a:rPr>
              <a:t>observations </a:t>
            </a:r>
            <a:r>
              <a:rPr lang="en-US" sz="1800" dirty="0" smtClean="0">
                <a:latin typeface="Trebuchet MS" panose="020B0603020202020204" pitchFamily="34" charset="0"/>
                <a:cs typeface="Arial" panose="020B0604020202020204" pitchFamily="34" charset="0"/>
              </a:rPr>
              <a:t>and HYCOM 24-hr ADT forecasts</a:t>
            </a:r>
          </a:p>
          <a:p>
            <a:pPr marL="91440" indent="-9144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800" dirty="0" smtClean="0">
                <a:latin typeface="Trebuchet MS" panose="020B0603020202020204" pitchFamily="34" charset="0"/>
              </a:rPr>
              <a:t> HYCOM ADT bias corrected along altimeter tracks: corrections nearly constant (~50 cm) for all tracks and for all satellites</a:t>
            </a:r>
            <a:r>
              <a:rPr lang="en-US" dirty="0" smtClean="0">
                <a:latin typeface="Trebuchet MS" panose="020B0603020202020204" pitchFamily="34" charset="0"/>
              </a:rPr>
              <a:t>   </a:t>
            </a:r>
            <a:endParaRPr lang="en-US" dirty="0">
              <a:latin typeface="Trebuchet MS" panose="020B0603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741"/>
          <a:stretch/>
        </p:blipFill>
        <p:spPr>
          <a:xfrm>
            <a:off x="4757784" y="407482"/>
            <a:ext cx="3395616" cy="219854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0" t="-1482" r="62721" b="74922"/>
          <a:stretch/>
        </p:blipFill>
        <p:spPr>
          <a:xfrm>
            <a:off x="6164034" y="1628149"/>
            <a:ext cx="922566" cy="75182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05" t="458" r="59865" b="74761"/>
          <a:stretch/>
        </p:blipFill>
        <p:spPr>
          <a:xfrm>
            <a:off x="2350055" y="3812826"/>
            <a:ext cx="1002745" cy="729276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676400" y="1949754"/>
            <a:ext cx="583766" cy="304800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txBody>
          <a:bodyPr wrap="none" lIns="91425" tIns="45700" rIns="91425" bIns="45700" rtlCol="0" anchor="t" anchorCtr="0">
            <a:noAutofit/>
          </a:bodyPr>
          <a:lstStyle/>
          <a:p>
            <a:pPr marL="0" marR="0" indent="0" algn="ctr" rtl="0">
              <a:spcBef>
                <a:spcPts val="0"/>
              </a:spcBef>
              <a:buSzPct val="25000"/>
              <a:buNone/>
            </a:pPr>
            <a:r>
              <a:rPr lang="en-US" dirty="0" smtClean="0">
                <a:latin typeface="Trebuchet MS" panose="020B0603020202020204" pitchFamily="34" charset="0"/>
                <a:ea typeface="Calibri"/>
                <a:cs typeface="Arial" panose="020B0604020202020204" pitchFamily="34" charset="0"/>
                <a:sym typeface="Calibri"/>
              </a:rPr>
              <a:t>Pacific</a:t>
            </a:r>
            <a:endParaRPr lang="en-US" b="0" i="0" u="none" strike="noStrike" cap="none" baseline="0" dirty="0" smtClean="0">
              <a:latin typeface="Trebuchet MS" panose="020B0603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676400" y="4144606"/>
            <a:ext cx="685800" cy="304800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txBody>
          <a:bodyPr wrap="none" lIns="91425" tIns="45700" rIns="91425" bIns="45700" rtlCol="0" anchor="t" anchorCtr="0">
            <a:noAutofit/>
          </a:bodyPr>
          <a:lstStyle/>
          <a:p>
            <a:pPr marL="0" marR="0" indent="0" algn="ctr" rtl="0">
              <a:spcBef>
                <a:spcPts val="0"/>
              </a:spcBef>
              <a:buSzPct val="25000"/>
              <a:buNone/>
            </a:pPr>
            <a:r>
              <a:rPr lang="en-US" dirty="0" smtClean="0">
                <a:latin typeface="Trebuchet MS" panose="020B0603020202020204" pitchFamily="34" charset="0"/>
                <a:ea typeface="Calibri"/>
                <a:cs typeface="Arial" panose="020B0604020202020204" pitchFamily="34" charset="0"/>
                <a:sym typeface="Calibri"/>
              </a:rPr>
              <a:t>Indian</a:t>
            </a:r>
            <a:endParaRPr lang="en-US" b="0" i="0" u="none" strike="noStrike" cap="none" baseline="0" dirty="0" smtClean="0">
              <a:latin typeface="Trebuchet MS" panose="020B0603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486400" y="1949754"/>
            <a:ext cx="685800" cy="304800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txBody>
          <a:bodyPr wrap="none" lIns="91425" tIns="45700" rIns="91425" bIns="45700" rtlCol="0" anchor="t" anchorCtr="0">
            <a:noAutofit/>
          </a:bodyPr>
          <a:lstStyle/>
          <a:p>
            <a:pPr marL="0" marR="0" indent="0" algn="ctr" rtl="0">
              <a:spcBef>
                <a:spcPts val="0"/>
              </a:spcBef>
              <a:buSzPct val="25000"/>
              <a:buNone/>
            </a:pPr>
            <a:r>
              <a:rPr lang="en-US" dirty="0" smtClean="0">
                <a:latin typeface="Trebuchet MS" panose="020B0603020202020204" pitchFamily="34" charset="0"/>
                <a:ea typeface="Calibri"/>
                <a:cs typeface="Arial" panose="020B0604020202020204" pitchFamily="34" charset="0"/>
                <a:sym typeface="Calibri"/>
              </a:rPr>
              <a:t>Atlantic</a:t>
            </a:r>
            <a:endParaRPr lang="en-US" b="0" i="0" u="none" strike="noStrike" cap="none" baseline="0" dirty="0" smtClean="0">
              <a:latin typeface="Trebuchet MS" panose="020B0603020202020204" pitchFamily="34" charset="0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186414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457200" y="3891578"/>
            <a:ext cx="8382000" cy="977191"/>
          </a:xfrm>
          <a:prstGeom prst="rect">
            <a:avLst/>
          </a:prstGeom>
          <a:noFill/>
          <a:ln w="6350">
            <a:solidFill>
              <a:schemeClr val="accent1"/>
            </a:solidFill>
          </a:ln>
        </p:spPr>
        <p:txBody>
          <a:bodyPr wrap="square" lIns="68580" tIns="34290" rIns="68580" bIns="34290" rtlCol="0">
            <a:spAutoFit/>
          </a:bodyPr>
          <a:lstStyle/>
          <a:p>
            <a:pPr marL="91440" indent="-18288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latin typeface="Trebuchet MS" panose="020B0603020202020204" pitchFamily="34" charset="0"/>
              </a:rPr>
              <a:t>A</a:t>
            </a:r>
            <a:r>
              <a:rPr lang="en-US" sz="1800" dirty="0" smtClean="0">
                <a:latin typeface="Trebuchet MS" panose="020B0603020202020204" pitchFamily="34" charset="0"/>
              </a:rPr>
              <a:t>ssimilation corrects forecast model layers to be consistent with </a:t>
            </a:r>
            <a:r>
              <a:rPr lang="en-US" sz="1800" dirty="0" smtClean="0">
                <a:latin typeface="Trebuchet MS" panose="020B0603020202020204" pitchFamily="34" charset="0"/>
                <a:sym typeface="Symbol" panose="05050102010706020507" pitchFamily="18" charset="2"/>
              </a:rPr>
              <a:t></a:t>
            </a:r>
            <a:r>
              <a:rPr lang="en-US" sz="1800" dirty="0" smtClean="0">
                <a:latin typeface="Trebuchet MS" panose="020B0603020202020204" pitchFamily="34" charset="0"/>
              </a:rPr>
              <a:t>ADT</a:t>
            </a:r>
          </a:p>
          <a:p>
            <a:pPr lvl="1">
              <a:spcBef>
                <a:spcPts val="300"/>
              </a:spcBef>
            </a:pPr>
            <a:r>
              <a:rPr lang="en-US" sz="1800" dirty="0">
                <a:solidFill>
                  <a:schemeClr val="bg2"/>
                </a:solidFill>
                <a:latin typeface="Trebuchet MS" panose="020B0603020202020204" pitchFamily="34" charset="0"/>
              </a:rPr>
              <a:t> </a:t>
            </a:r>
            <a:r>
              <a:rPr lang="en-US" sz="1800" dirty="0" smtClean="0">
                <a:solidFill>
                  <a:schemeClr val="bg2"/>
                </a:solidFill>
                <a:latin typeface="Trebuchet MS" panose="020B0603020202020204" pitchFamily="34" charset="0"/>
              </a:rPr>
              <a:t>  - layers are lowered when </a:t>
            </a:r>
            <a:r>
              <a:rPr lang="en-US" sz="1800" dirty="0" smtClean="0">
                <a:solidFill>
                  <a:schemeClr val="bg2"/>
                </a:solidFill>
                <a:latin typeface="Trebuchet MS" panose="020B0603020202020204" pitchFamily="34" charset="0"/>
                <a:sym typeface="Symbol" panose="05050102010706020507" pitchFamily="18" charset="2"/>
              </a:rPr>
              <a:t></a:t>
            </a:r>
            <a:r>
              <a:rPr lang="en-US" sz="1800" dirty="0" smtClean="0">
                <a:solidFill>
                  <a:schemeClr val="bg2"/>
                </a:solidFill>
                <a:latin typeface="Trebuchet MS" panose="020B0603020202020204" pitchFamily="34" charset="0"/>
              </a:rPr>
              <a:t>ADT &gt; 0; layers are raised when </a:t>
            </a:r>
            <a:r>
              <a:rPr lang="en-US" sz="1800" dirty="0" smtClean="0">
                <a:solidFill>
                  <a:schemeClr val="bg2"/>
                </a:solidFill>
                <a:latin typeface="Trebuchet MS" panose="020B0603020202020204" pitchFamily="34" charset="0"/>
                <a:sym typeface="Symbol" panose="05050102010706020507" pitchFamily="18" charset="2"/>
              </a:rPr>
              <a:t></a:t>
            </a:r>
            <a:r>
              <a:rPr lang="en-US" sz="1800" dirty="0" smtClean="0">
                <a:solidFill>
                  <a:schemeClr val="bg2"/>
                </a:solidFill>
                <a:latin typeface="Trebuchet MS" panose="020B0603020202020204" pitchFamily="34" charset="0"/>
              </a:rPr>
              <a:t>ADT &lt; 0</a:t>
            </a:r>
          </a:p>
          <a:p>
            <a:pPr marL="91440" indent="-18288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800" dirty="0" smtClean="0">
                <a:latin typeface="Trebuchet MS" panose="020B0603020202020204" pitchFamily="34" charset="0"/>
              </a:rPr>
              <a:t>Solution conserves model </a:t>
            </a:r>
            <a:r>
              <a:rPr lang="en-US" sz="1800" dirty="0">
                <a:latin typeface="Trebuchet MS" panose="020B0603020202020204" pitchFamily="34" charset="0"/>
              </a:rPr>
              <a:t>TS </a:t>
            </a:r>
            <a:r>
              <a:rPr lang="en-US" sz="1800" dirty="0" smtClean="0">
                <a:latin typeface="Trebuchet MS" panose="020B0603020202020204" pitchFamily="34" charset="0"/>
              </a:rPr>
              <a:t>relationships and </a:t>
            </a:r>
            <a:r>
              <a:rPr lang="en-US" sz="1800" dirty="0">
                <a:latin typeface="Trebuchet MS" panose="020B0603020202020204" pitchFamily="34" charset="0"/>
              </a:rPr>
              <a:t>is constrained by SST, </a:t>
            </a:r>
            <a:r>
              <a:rPr lang="en-US" sz="1800" dirty="0" smtClean="0">
                <a:latin typeface="Trebuchet MS" panose="020B0603020202020204" pitchFamily="34" charset="0"/>
              </a:rPr>
              <a:t>SSS, MLD   </a:t>
            </a:r>
            <a:endParaRPr lang="en-US" sz="1800" dirty="0">
              <a:latin typeface="Trebuchet MS" panose="020B0603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0" y="-78114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Garamond" panose="02020404030301010803" pitchFamily="18" charset="0"/>
                <a:cs typeface="Arial" panose="020B0604020202020204" pitchFamily="34" charset="0"/>
              </a:rPr>
              <a:t>Altimeter Absolute Dynamic </a:t>
            </a:r>
            <a:r>
              <a:rPr lang="en-US" sz="2400" b="1" dirty="0">
                <a:latin typeface="Garamond" panose="02020404030301010803" pitchFamily="18" charset="0"/>
                <a:cs typeface="Arial" panose="020B0604020202020204" pitchFamily="34" charset="0"/>
              </a:rPr>
              <a:t>T</a:t>
            </a:r>
            <a:r>
              <a:rPr lang="en-US" sz="2400" b="1" dirty="0" smtClean="0">
                <a:latin typeface="Garamond" panose="02020404030301010803" pitchFamily="18" charset="0"/>
                <a:cs typeface="Arial" panose="020B0604020202020204" pitchFamily="34" charset="0"/>
              </a:rPr>
              <a:t>opography (ADT) Assimilation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63"/>
          <a:stretch/>
        </p:blipFill>
        <p:spPr>
          <a:xfrm>
            <a:off x="152400" y="324898"/>
            <a:ext cx="4191000" cy="32349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44" b="8735"/>
          <a:stretch/>
        </p:blipFill>
        <p:spPr>
          <a:xfrm>
            <a:off x="4693611" y="359398"/>
            <a:ext cx="4221789" cy="318216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828800" y="3483598"/>
            <a:ext cx="1219200" cy="304800"/>
          </a:xfrm>
          <a:prstGeom prst="rect">
            <a:avLst/>
          </a:prstGeom>
          <a:noFill/>
          <a:ln>
            <a:noFill/>
          </a:ln>
        </p:spPr>
        <p:txBody>
          <a:bodyPr wrap="none" lIns="91425" tIns="45700" rIns="91425" bIns="45700" rtlCol="0" anchor="t" anchorCtr="0">
            <a:noAutofit/>
          </a:bodyPr>
          <a:lstStyle/>
          <a:p>
            <a:pPr marL="0" marR="0" indent="0" algn="ctr" rtl="0">
              <a:spcBef>
                <a:spcPts val="0"/>
              </a:spcBef>
              <a:buSzPct val="25000"/>
              <a:buNone/>
            </a:pPr>
            <a:r>
              <a:rPr lang="en-US" b="1" dirty="0" smtClean="0">
                <a:latin typeface="Trebuchet MS" panose="020B0603020202020204" pitchFamily="34" charset="0"/>
                <a:ea typeface="Calibri"/>
                <a:cs typeface="Arial" panose="020B0604020202020204" pitchFamily="34" charset="0"/>
                <a:sym typeface="Symbol" panose="05050102010706020507" pitchFamily="18" charset="2"/>
              </a:rPr>
              <a:t></a:t>
            </a:r>
            <a:r>
              <a:rPr lang="en-US" b="1" dirty="0" smtClean="0">
                <a:latin typeface="Trebuchet MS" panose="020B0603020202020204" pitchFamily="34" charset="0"/>
                <a:ea typeface="Calibri"/>
                <a:cs typeface="Arial" panose="020B0604020202020204" pitchFamily="34" charset="0"/>
                <a:sym typeface="Calibri"/>
              </a:rPr>
              <a:t>ADT=+16 cm</a:t>
            </a:r>
            <a:endParaRPr lang="en-US" b="1" i="0" u="none" strike="noStrike" cap="none" baseline="0" dirty="0" smtClean="0">
              <a:latin typeface="Trebuchet MS" panose="020B0603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324600" y="3483598"/>
            <a:ext cx="1219200" cy="304800"/>
          </a:xfrm>
          <a:prstGeom prst="rect">
            <a:avLst/>
          </a:prstGeom>
          <a:noFill/>
          <a:ln>
            <a:noFill/>
          </a:ln>
        </p:spPr>
        <p:txBody>
          <a:bodyPr wrap="none" lIns="91425" tIns="45700" rIns="91425" bIns="45700" rtlCol="0" anchor="t" anchorCtr="0">
            <a:noAutofit/>
          </a:bodyPr>
          <a:lstStyle/>
          <a:p>
            <a:pPr marL="0" marR="0" indent="0" algn="ctr" rtl="0">
              <a:spcBef>
                <a:spcPts val="0"/>
              </a:spcBef>
              <a:buSzPct val="25000"/>
              <a:buNone/>
            </a:pPr>
            <a:r>
              <a:rPr lang="en-US" b="1" dirty="0" smtClean="0">
                <a:latin typeface="Trebuchet MS" panose="020B0603020202020204" pitchFamily="34" charset="0"/>
                <a:ea typeface="Calibri"/>
                <a:cs typeface="Arial" panose="020B0604020202020204" pitchFamily="34" charset="0"/>
                <a:sym typeface="Symbol" panose="05050102010706020507" pitchFamily="18" charset="2"/>
              </a:rPr>
              <a:t></a:t>
            </a:r>
            <a:r>
              <a:rPr lang="en-US" b="1" dirty="0" smtClean="0">
                <a:latin typeface="Trebuchet MS" panose="020B0603020202020204" pitchFamily="34" charset="0"/>
                <a:ea typeface="Calibri"/>
                <a:cs typeface="Arial" panose="020B0604020202020204" pitchFamily="34" charset="0"/>
                <a:sym typeface="Calibri"/>
              </a:rPr>
              <a:t>ADT=-34 cm</a:t>
            </a:r>
            <a:endParaRPr lang="en-US" b="1" i="0" u="none" strike="noStrike" cap="none" baseline="0" dirty="0" smtClean="0">
              <a:latin typeface="Trebuchet MS" panose="020B0603020202020204" pitchFamily="34" charset="0"/>
              <a:ea typeface="Calibri"/>
              <a:cs typeface="Calibri"/>
              <a:sym typeface="Calibri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76" t="91482" r="24435" b="5555"/>
          <a:stretch/>
        </p:blipFill>
        <p:spPr>
          <a:xfrm>
            <a:off x="3657600" y="3540110"/>
            <a:ext cx="2209801" cy="1524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962400" y="3616310"/>
            <a:ext cx="1600200" cy="25391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1200" dirty="0" smtClean="0">
                <a:solidFill>
                  <a:srgbClr val="0033CC"/>
                </a:solidFill>
                <a:latin typeface="Trebuchet MS" panose="020B0603020202020204" pitchFamily="34" charset="0"/>
              </a:rPr>
              <a:t>Forecast</a:t>
            </a:r>
            <a:r>
              <a:rPr lang="en-US" sz="1200" dirty="0" smtClean="0">
                <a:latin typeface="Trebuchet MS" panose="020B0603020202020204" pitchFamily="34" charset="0"/>
              </a:rPr>
              <a:t>   </a:t>
            </a:r>
            <a:r>
              <a:rPr lang="en-US" sz="1200" dirty="0" smtClean="0">
                <a:solidFill>
                  <a:srgbClr val="FF0000"/>
                </a:solidFill>
                <a:latin typeface="Trebuchet MS" panose="020B0603020202020204" pitchFamily="34" charset="0"/>
              </a:rPr>
              <a:t>Corrected</a:t>
            </a:r>
            <a:r>
              <a:rPr lang="en-US" sz="1200" dirty="0" smtClean="0">
                <a:latin typeface="Trebuchet MS" panose="020B0603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685403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22757" y="4036878"/>
            <a:ext cx="8011643" cy="700192"/>
          </a:xfrm>
          <a:prstGeom prst="rect">
            <a:avLst/>
          </a:prstGeom>
          <a:solidFill>
            <a:srgbClr val="FFFFCC"/>
          </a:solidFill>
          <a:ln w="6350">
            <a:solidFill>
              <a:schemeClr val="accent1"/>
            </a:solidFill>
          </a:ln>
        </p:spPr>
        <p:txBody>
          <a:bodyPr wrap="square" lIns="68580" tIns="34290" rIns="68580" bIns="34290" rtlCol="0">
            <a:spAutoFit/>
          </a:bodyPr>
          <a:lstStyle/>
          <a:p>
            <a:pPr marL="182880" indent="-18288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800" dirty="0" smtClean="0">
                <a:latin typeface="Trebuchet MS" panose="020B0603020202020204" pitchFamily="34" charset="0"/>
              </a:rPr>
              <a:t>Drifting buoy tracks vs. HYCOM model SSH forecasts (12 hour intervals)</a:t>
            </a:r>
          </a:p>
          <a:p>
            <a:pPr marL="182880" indent="-18288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800" dirty="0" smtClean="0">
                <a:latin typeface="Trebuchet MS" panose="020B0603020202020204" pitchFamily="34" charset="0"/>
              </a:rPr>
              <a:t>Shows skill of HYCOM circulation patterns from altimeter ADT assimilation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" y="57150"/>
            <a:ext cx="9144000" cy="346249"/>
          </a:xfrm>
          <a:prstGeom prst="rect">
            <a:avLst/>
          </a:prstGeom>
          <a:noFill/>
          <a:ln w="6350">
            <a:noFill/>
          </a:ln>
        </p:spPr>
        <p:txBody>
          <a:bodyPr wrap="square" lIns="68580" tIns="34290" rIns="68580" bIns="34290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1800" dirty="0" smtClean="0">
                <a:latin typeface="Trebuchet MS" panose="020B0603020202020204" pitchFamily="34" charset="0"/>
              </a:rPr>
              <a:t>                  Kuroshio Extension                                            Gulf Stream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557" y="393998"/>
            <a:ext cx="4554243" cy="347315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5558"/>
            <a:ext cx="4436896" cy="3451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409328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19"/>
          <a:stretch/>
        </p:blipFill>
        <p:spPr>
          <a:xfrm>
            <a:off x="4572138" y="687480"/>
            <a:ext cx="4571862" cy="342673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0" y="14213"/>
            <a:ext cx="9144000" cy="50013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2800" b="1" dirty="0" smtClean="0">
                <a:latin typeface="Garamond" panose="02020404030301010803" pitchFamily="18" charset="0"/>
              </a:rPr>
              <a:t>Global Analysis Verification: 18 Sep 2019 to 30 Jan 2020 </a:t>
            </a:r>
            <a:endParaRPr lang="en-US" sz="2800" dirty="0">
              <a:latin typeface="Garamond" panose="02020404030301010803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19"/>
          <a:stretch/>
        </p:blipFill>
        <p:spPr>
          <a:xfrm>
            <a:off x="241479" y="687480"/>
            <a:ext cx="4559121" cy="3449834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609600" y="4088094"/>
            <a:ext cx="8117552" cy="715581"/>
          </a:xfrm>
          <a:prstGeom prst="rect">
            <a:avLst/>
          </a:prstGeom>
          <a:solidFill>
            <a:srgbClr val="FFFFCC"/>
          </a:solidFill>
          <a:ln w="6350">
            <a:solidFill>
              <a:schemeClr val="accent1"/>
            </a:solidFill>
          </a:ln>
        </p:spPr>
        <p:txBody>
          <a:bodyPr wrap="square" lIns="68580" tIns="34290" rIns="68580" bIns="34290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dirty="0" smtClean="0">
                <a:latin typeface="Trebuchet MS" panose="020B0603020202020204" pitchFamily="34" charset="0"/>
              </a:rPr>
              <a:t>HYCOM mean bias errors (</a:t>
            </a:r>
            <a:r>
              <a:rPr lang="en-US" dirty="0" err="1" smtClean="0">
                <a:latin typeface="Trebuchet MS" panose="020B0603020202020204" pitchFamily="34" charset="0"/>
              </a:rPr>
              <a:t>OmF</a:t>
            </a:r>
            <a:r>
              <a:rPr lang="en-US" dirty="0" smtClean="0">
                <a:latin typeface="Trebuchet MS" panose="020B0603020202020204" pitchFamily="34" charset="0"/>
              </a:rPr>
              <a:t>) greatest at top of seasonal thermocline (~150 m; 0.4</a:t>
            </a:r>
            <a:r>
              <a:rPr lang="en-US" dirty="0" smtClean="0">
                <a:latin typeface="Trebuchet MS" panose="020B0603020202020204" pitchFamily="34" charset="0"/>
                <a:sym typeface="Symbol" panose="05050102010706020507" pitchFamily="18" charset="2"/>
              </a:rPr>
              <a:t></a:t>
            </a:r>
            <a:r>
              <a:rPr lang="en-US" dirty="0" smtClean="0">
                <a:latin typeface="Trebuchet MS" panose="020B0603020202020204" pitchFamily="34" charset="0"/>
              </a:rPr>
              <a:t>C, 0.1 PSU)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dirty="0" smtClean="0">
                <a:latin typeface="Trebuchet MS" panose="020B0603020202020204" pitchFamily="34" charset="0"/>
              </a:rPr>
              <a:t>Secondary maximum in mean bias errors at permanent thermocline depths (~800 m)</a:t>
            </a:r>
            <a:endParaRPr lang="en-US" dirty="0">
              <a:latin typeface="Trebuchet MS" panose="020B0603020202020204" pitchFamily="34" charset="0"/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dirty="0" err="1" smtClean="0">
                <a:solidFill>
                  <a:schemeClr val="tx1"/>
                </a:solidFill>
                <a:latin typeface="Trebuchet MS" panose="020B0603020202020204" pitchFamily="34" charset="0"/>
              </a:rPr>
              <a:t>OmA</a:t>
            </a:r>
            <a:r>
              <a:rPr lang="en-US" dirty="0" smtClean="0">
                <a:solidFill>
                  <a:schemeClr val="tx1"/>
                </a:solidFill>
                <a:latin typeface="Trebuchet MS" panose="020B0603020202020204" pitchFamily="34" charset="0"/>
              </a:rPr>
              <a:t> </a:t>
            </a:r>
            <a:r>
              <a:rPr lang="en-US" dirty="0">
                <a:solidFill>
                  <a:schemeClr val="tx1"/>
                </a:solidFill>
                <a:latin typeface="Trebuchet MS" panose="020B0603020202020204" pitchFamily="34" charset="0"/>
              </a:rPr>
              <a:t>residuals are </a:t>
            </a:r>
            <a:r>
              <a:rPr lang="en-US" dirty="0" smtClean="0">
                <a:solidFill>
                  <a:schemeClr val="tx1"/>
                </a:solidFill>
                <a:latin typeface="Trebuchet MS" panose="020B0603020202020204" pitchFamily="34" charset="0"/>
              </a:rPr>
              <a:t>essentially zero</a:t>
            </a:r>
            <a:r>
              <a:rPr lang="en-US" dirty="0">
                <a:solidFill>
                  <a:schemeClr val="tx1"/>
                </a:solidFill>
                <a:latin typeface="Trebuchet MS" panose="020B0603020202020204" pitchFamily="34" charset="0"/>
              </a:rPr>
              <a:t>: </a:t>
            </a:r>
            <a:r>
              <a:rPr lang="en-US" dirty="0" smtClean="0">
                <a:solidFill>
                  <a:schemeClr val="tx1"/>
                </a:solidFill>
                <a:latin typeface="Trebuchet MS" panose="020B0603020202020204" pitchFamily="34" charset="0"/>
              </a:rPr>
              <a:t>RTOFS-DA</a:t>
            </a:r>
            <a:r>
              <a:rPr lang="en-US" dirty="0" smtClean="0">
                <a:latin typeface="Trebuchet MS" panose="020B0603020202020204" pitchFamily="34" charset="0"/>
              </a:rPr>
              <a:t> </a:t>
            </a:r>
            <a:r>
              <a:rPr lang="en-US" dirty="0">
                <a:latin typeface="Trebuchet MS" panose="020B0603020202020204" pitchFamily="34" charset="0"/>
              </a:rPr>
              <a:t>3DVAR </a:t>
            </a:r>
            <a:r>
              <a:rPr lang="en-US" dirty="0" smtClean="0">
                <a:latin typeface="Trebuchet MS" panose="020B0603020202020204" pitchFamily="34" charset="0"/>
              </a:rPr>
              <a:t>effectively analyzes </a:t>
            </a:r>
            <a:r>
              <a:rPr lang="en-US" dirty="0">
                <a:latin typeface="Trebuchet MS" panose="020B0603020202020204" pitchFamily="34" charset="0"/>
              </a:rPr>
              <a:t>the observations </a:t>
            </a:r>
          </a:p>
        </p:txBody>
      </p:sp>
      <p:sp>
        <p:nvSpPr>
          <p:cNvPr id="28" name="Rectangle 27"/>
          <p:cNvSpPr/>
          <p:nvPr/>
        </p:nvSpPr>
        <p:spPr>
          <a:xfrm>
            <a:off x="0" y="892373"/>
            <a:ext cx="56938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err="1" smtClean="0">
                <a:latin typeface="Trebuchet MS" panose="020B0603020202020204" pitchFamily="34" charset="0"/>
              </a:rPr>
              <a:t>OmF</a:t>
            </a:r>
            <a:endParaRPr lang="en-US" b="1" dirty="0"/>
          </a:p>
        </p:txBody>
      </p:sp>
      <p:sp>
        <p:nvSpPr>
          <p:cNvPr id="27" name="Rectangle 26"/>
          <p:cNvSpPr/>
          <p:nvPr/>
        </p:nvSpPr>
        <p:spPr>
          <a:xfrm>
            <a:off x="0" y="2571750"/>
            <a:ext cx="57900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err="1" smtClean="0">
                <a:latin typeface="Trebuchet MS" panose="020B0603020202020204" pitchFamily="34" charset="0"/>
              </a:rPr>
              <a:t>OmA</a:t>
            </a:r>
            <a:endParaRPr lang="en-US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838200" y="390352"/>
            <a:ext cx="7772400" cy="37702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2000" b="1" dirty="0" smtClean="0">
                <a:latin typeface="Trebuchet MS" panose="020B0603020202020204" pitchFamily="34" charset="0"/>
              </a:rPr>
              <a:t>          </a:t>
            </a:r>
            <a:r>
              <a:rPr lang="en-US" sz="1800" dirty="0" smtClean="0">
                <a:latin typeface="Trebuchet MS" panose="020B0603020202020204" pitchFamily="34" charset="0"/>
              </a:rPr>
              <a:t>Temperature Bias                                         Salinity Bias       </a:t>
            </a:r>
            <a:endParaRPr lang="en-US" sz="1800" dirty="0"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34926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308" y="432061"/>
            <a:ext cx="3131492" cy="225016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84"/>
          <a:stretch/>
        </p:blipFill>
        <p:spPr>
          <a:xfrm>
            <a:off x="5791200" y="595363"/>
            <a:ext cx="3276600" cy="2019639"/>
          </a:xfrm>
          <a:prstGeom prst="rect">
            <a:avLst/>
          </a:prstGeom>
        </p:spPr>
      </p:pic>
      <p:sp>
        <p:nvSpPr>
          <p:cNvPr id="6" name="Rectangle 25"/>
          <p:cNvSpPr>
            <a:spLocks noChangeArrowheads="1"/>
          </p:cNvSpPr>
          <p:nvPr/>
        </p:nvSpPr>
        <p:spPr bwMode="auto">
          <a:xfrm>
            <a:off x="76200" y="57150"/>
            <a:ext cx="8991600" cy="438582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2400" b="1" dirty="0" smtClean="0">
                <a:latin typeface="Garamond" pitchFamily="18" charset="0"/>
                <a:cs typeface="Times New Roman" pitchFamily="18" charset="0"/>
              </a:rPr>
              <a:t>New Capabilities: </a:t>
            </a:r>
            <a:r>
              <a:rPr lang="en-US" sz="2400" b="1" dirty="0">
                <a:latin typeface="Garamond" pitchFamily="18" charset="0"/>
                <a:cs typeface="Times New Roman" pitchFamily="18" charset="0"/>
              </a:rPr>
              <a:t>Observation Data Impact System</a:t>
            </a:r>
          </a:p>
        </p:txBody>
      </p:sp>
      <p:graphicFrame>
        <p:nvGraphicFramePr>
          <p:cNvPr id="8" name="Group 14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98810398"/>
              </p:ext>
            </p:extLst>
          </p:nvPr>
        </p:nvGraphicFramePr>
        <p:xfrm>
          <a:off x="1428750" y="2822226"/>
          <a:ext cx="6286501" cy="1989027"/>
        </p:xfrm>
        <a:graphic>
          <a:graphicData uri="http://schemas.openxmlformats.org/drawingml/2006/table">
            <a:tbl>
              <a:tblPr/>
              <a:tblGrid>
                <a:gridCol w="148626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60085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347107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852273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25748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</a:rPr>
                        <a:t>Application</a:t>
                      </a:r>
                    </a:p>
                  </a:txBody>
                  <a:tcPr marL="68580" marR="6858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  <a:sym typeface="Symbol" pitchFamily="18" charset="2"/>
                        </a:rPr>
                        <a:t>Innovations</a:t>
                      </a:r>
                      <a:endParaRPr kumimoji="0" lang="en-US" sz="1100" b="1" i="0" u="none" strike="noStrike" cap="none" normalizeH="0" baseline="0" dirty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</a:rPr>
                        <a:t>Cost Function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</a:rPr>
                        <a:t>Purpose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Observation Impact</a:t>
                      </a:r>
                    </a:p>
                  </a:txBody>
                  <a:tcPr marL="68580" marR="6858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Real observations</a:t>
                      </a:r>
                      <a:r>
                        <a:rPr kumimoji="0" lang="en-US" sz="1100" b="0" i="0" u="none" strike="noStrike" cap="none" normalizeH="0" baseline="-25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              </a:t>
                      </a: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(all known)</a:t>
                      </a:r>
                      <a:endParaRPr kumimoji="0" lang="en-US" sz="1100" b="0" i="0" u="none" strike="noStrike" cap="none" normalizeH="0" baseline="-250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Forecast error  (known)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Evaluate impacts of observations on forecast error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8854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Observing System Design</a:t>
                      </a:r>
                    </a:p>
                  </a:txBody>
                  <a:tcPr marL="68580" marR="6858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Real and simulated observations</a:t>
                      </a:r>
                      <a:r>
                        <a:rPr kumimoji="0" lang="en-US" sz="1100" b="0" i="0" u="none" strike="noStrike" cap="none" normalizeH="0" baseline="-25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            </a:t>
                      </a: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(known, unknown)</a:t>
                      </a:r>
                      <a:endParaRPr kumimoji="0" lang="en-US" sz="1100" b="0" i="0" u="none" strike="noStrike" cap="none" normalizeH="0" baseline="-250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Forecast error or model variable (known)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Develop more optimal configurations of observing systems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Targeted Observing</a:t>
                      </a:r>
                    </a:p>
                  </a:txBody>
                  <a:tcPr marL="68580" marR="6858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Simulated observations</a:t>
                      </a:r>
                      <a:r>
                        <a:rPr kumimoji="0" lang="en-US" sz="1100" b="0" i="0" u="none" strike="noStrike" cap="none" normalizeH="0" baseline="-25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              </a:t>
                      </a: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(all unknown)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Proxy for forecast error (unknown)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Impact of adding observations at some future time  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9" name="Rectangle 25"/>
          <p:cNvSpPr>
            <a:spLocks noChangeArrowheads="1"/>
          </p:cNvSpPr>
          <p:nvPr/>
        </p:nvSpPr>
        <p:spPr bwMode="auto">
          <a:xfrm>
            <a:off x="1428750" y="2517426"/>
            <a:ext cx="6286501" cy="315471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1600" dirty="0">
                <a:latin typeface="Trebuchet MS" panose="020B0603020202020204" pitchFamily="34" charset="0"/>
                <a:cs typeface="Times New Roman" pitchFamily="18" charset="0"/>
              </a:rPr>
              <a:t>Multiple </a:t>
            </a:r>
            <a:r>
              <a:rPr lang="en-US" sz="1600" dirty="0" smtClean="0">
                <a:latin typeface="Trebuchet MS" panose="020B0603020202020204" pitchFamily="34" charset="0"/>
                <a:cs typeface="Times New Roman" pitchFamily="18" charset="0"/>
              </a:rPr>
              <a:t>Uses of </a:t>
            </a:r>
            <a:r>
              <a:rPr lang="en-US" sz="1600" dirty="0">
                <a:latin typeface="Trebuchet MS" panose="020B0603020202020204" pitchFamily="34" charset="0"/>
                <a:cs typeface="Times New Roman" pitchFamily="18" charset="0"/>
              </a:rPr>
              <a:t>Data Impact System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657600" y="548622"/>
            <a:ext cx="2057400" cy="1869743"/>
          </a:xfrm>
          <a:prstGeom prst="rect">
            <a:avLst/>
          </a:prstGeom>
          <a:solidFill>
            <a:srgbClr val="CCFFFF"/>
          </a:solidFill>
          <a:ln w="6350">
            <a:noFill/>
          </a:ln>
        </p:spPr>
        <p:txBody>
          <a:bodyPr wrap="square" lIns="68580" tIns="34290" rIns="68580" bIns="34290" rtlCol="0">
            <a:spAutoFit/>
          </a:bodyPr>
          <a:lstStyle/>
          <a:p>
            <a:pPr marL="91440" indent="-9144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 smtClean="0">
                <a:latin typeface="Trebuchet MS" panose="020B0603020202020204" pitchFamily="34" charset="0"/>
              </a:rPr>
              <a:t>Adjoint of ROTFS-DA provides impacts of observations on reducing HYCOM 48 </a:t>
            </a:r>
            <a:r>
              <a:rPr lang="en-US" dirty="0" err="1" smtClean="0">
                <a:latin typeface="Trebuchet MS" panose="020B0603020202020204" pitchFamily="34" charset="0"/>
              </a:rPr>
              <a:t>hr</a:t>
            </a:r>
            <a:r>
              <a:rPr lang="en-US" dirty="0" smtClean="0">
                <a:latin typeface="Trebuchet MS" panose="020B0603020202020204" pitchFamily="34" charset="0"/>
              </a:rPr>
              <a:t> forecast errors</a:t>
            </a:r>
          </a:p>
          <a:p>
            <a:pPr marL="91440" indent="-9144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 smtClean="0">
                <a:latin typeface="Trebuchet MS" panose="020B0603020202020204" pitchFamily="34" charset="0"/>
              </a:rPr>
              <a:t>Data impacts </a:t>
            </a:r>
            <a:r>
              <a:rPr lang="en-US" dirty="0">
                <a:latin typeface="Trebuchet MS" panose="020B0603020202020204" pitchFamily="34" charset="0"/>
              </a:rPr>
              <a:t>routinely </a:t>
            </a:r>
            <a:r>
              <a:rPr lang="en-US" dirty="0" smtClean="0">
                <a:latin typeface="Trebuchet MS" panose="020B0603020202020204" pitchFamily="34" charset="0"/>
              </a:rPr>
              <a:t> calculated every assimilation cycle </a:t>
            </a:r>
            <a:endParaRPr lang="en-US" dirty="0"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8058648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2"/>
          <p:cNvSpPr txBox="1">
            <a:spLocks/>
          </p:cNvSpPr>
          <p:nvPr/>
        </p:nvSpPr>
        <p:spPr>
          <a:xfrm>
            <a:off x="0" y="-19050"/>
            <a:ext cx="5105400" cy="457200"/>
          </a:xfrm>
          <a:prstGeom prst="rect">
            <a:avLst/>
          </a:prstGeom>
          <a:solidFill>
            <a:srgbClr val="CCECFF"/>
          </a:solidFill>
          <a:ln>
            <a:noFill/>
          </a:ln>
        </p:spPr>
        <p:txBody>
          <a:bodyPr lIns="91425" tIns="91425" rIns="91425" bIns="91425" anchor="t" anchorCtr="0"/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342900" marR="0" indent="-1397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1pPr>
            <a:lvl2pPr marL="742950" marR="0" indent="-1079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–"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2pPr>
            <a:lvl3pPr marL="1143000" marR="0" indent="-762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3pPr>
            <a:lvl4pPr marL="1600200" marR="0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–"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4pPr>
            <a:lvl5pPr marL="2057400" marR="0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»"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5pPr>
            <a:lvl6pPr marL="2514600" marR="0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6pPr>
            <a:lvl7pPr marL="2971800" marR="0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7pPr>
            <a:lvl8pPr marL="3429000" marR="0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8pPr>
            <a:lvl9pPr marL="3886200" marR="0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9pPr>
          </a:lstStyle>
          <a:p>
            <a:pPr marL="203200" indent="0">
              <a:buFont typeface="Arial"/>
              <a:buNone/>
            </a:pPr>
            <a:r>
              <a:rPr lang="en-US" sz="2400" b="1" dirty="0" smtClean="0">
                <a:latin typeface="Garamond" panose="02020404030301010803" pitchFamily="18" charset="0"/>
              </a:rPr>
              <a:t>RTOFS-DA: Operational Transition</a:t>
            </a:r>
            <a:endParaRPr lang="en-US" sz="24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90600" y="440593"/>
            <a:ext cx="7620000" cy="4385073"/>
          </a:xfrm>
        </p:spPr>
        <p:txBody>
          <a:bodyPr/>
          <a:lstStyle/>
          <a:p>
            <a:pPr marL="91440" indent="-182880">
              <a:spcBef>
                <a:spcPts val="300"/>
              </a:spcBef>
              <a:buSzPct val="100000"/>
            </a:pPr>
            <a:r>
              <a:rPr lang="en-US" sz="1800" b="1" dirty="0" smtClean="0">
                <a:latin typeface="Trebuchet MS" panose="020B0603020202020204" pitchFamily="34" charset="0"/>
              </a:rPr>
              <a:t>Operational status expected August, 2020:</a:t>
            </a:r>
          </a:p>
          <a:p>
            <a:pPr marL="491490" lvl="1" indent="-182880">
              <a:spcBef>
                <a:spcPts val="300"/>
              </a:spcBef>
              <a:buSzPct val="100000"/>
            </a:pPr>
            <a:r>
              <a:rPr lang="en-US" sz="1600" dirty="0" smtClean="0">
                <a:solidFill>
                  <a:srgbClr val="002060"/>
                </a:solidFill>
                <a:latin typeface="Trebuchet MS" panose="020B0603020202020204" pitchFamily="34" charset="0"/>
              </a:rPr>
              <a:t>daily analysis at 00Z plus 8 day forecasts, fields available to the public</a:t>
            </a:r>
          </a:p>
          <a:p>
            <a:pPr marL="491490" lvl="1" indent="-182880">
              <a:spcBef>
                <a:spcPts val="300"/>
              </a:spcBef>
              <a:buSzPct val="100000"/>
            </a:pPr>
            <a:r>
              <a:rPr lang="en-US" sz="1600" dirty="0">
                <a:solidFill>
                  <a:srgbClr val="002060"/>
                </a:solidFill>
                <a:latin typeface="Trebuchet MS" panose="020B0603020202020204" pitchFamily="34" charset="0"/>
              </a:rPr>
              <a:t>d</a:t>
            </a:r>
            <a:r>
              <a:rPr lang="en-US" sz="1600" dirty="0" smtClean="0">
                <a:solidFill>
                  <a:srgbClr val="002060"/>
                </a:solidFill>
                <a:latin typeface="Trebuchet MS" panose="020B0603020202020204" pitchFamily="34" charset="0"/>
              </a:rPr>
              <a:t>ata impact products available to the public</a:t>
            </a:r>
          </a:p>
          <a:p>
            <a:pPr marL="491490" lvl="1" indent="-182880">
              <a:spcBef>
                <a:spcPts val="300"/>
              </a:spcBef>
              <a:buSzPct val="100000"/>
            </a:pPr>
            <a:r>
              <a:rPr lang="en-US" sz="1600" dirty="0" smtClean="0">
                <a:solidFill>
                  <a:srgbClr val="002060"/>
                </a:solidFill>
                <a:latin typeface="Trebuchet MS" panose="020B0603020202020204" pitchFamily="34" charset="0"/>
              </a:rPr>
              <a:t>support for GODAE Ocean Predict task teams: DA-TT, </a:t>
            </a:r>
            <a:r>
              <a:rPr lang="en-US" sz="1600" dirty="0" err="1" smtClean="0">
                <a:solidFill>
                  <a:srgbClr val="002060"/>
                </a:solidFill>
                <a:latin typeface="Trebuchet MS" panose="020B0603020202020204" pitchFamily="34" charset="0"/>
              </a:rPr>
              <a:t>OSEVal</a:t>
            </a:r>
            <a:r>
              <a:rPr lang="en-US" sz="1600" dirty="0" smtClean="0">
                <a:solidFill>
                  <a:srgbClr val="002060"/>
                </a:solidFill>
                <a:latin typeface="Trebuchet MS" panose="020B0603020202020204" pitchFamily="34" charset="0"/>
              </a:rPr>
              <a:t>-TT, IV-TT</a:t>
            </a:r>
          </a:p>
          <a:p>
            <a:pPr marL="91440" indent="-182880">
              <a:spcBef>
                <a:spcPts val="300"/>
              </a:spcBef>
              <a:buSzPct val="100000"/>
            </a:pPr>
            <a:r>
              <a:rPr lang="en-US" sz="1800" b="1" dirty="0" smtClean="0">
                <a:latin typeface="Trebuchet MS" panose="020B0603020202020204" pitchFamily="34" charset="0"/>
              </a:rPr>
              <a:t>Continuing support:</a:t>
            </a:r>
          </a:p>
          <a:p>
            <a:pPr marL="491490" lvl="1" indent="-182880">
              <a:spcBef>
                <a:spcPts val="300"/>
              </a:spcBef>
              <a:buSzPct val="100000"/>
            </a:pPr>
            <a:r>
              <a:rPr lang="en-US" sz="1600" dirty="0" smtClean="0">
                <a:solidFill>
                  <a:srgbClr val="002060"/>
                </a:solidFill>
                <a:latin typeface="Trebuchet MS" panose="020B0603020202020204" pitchFamily="34" charset="0"/>
              </a:rPr>
              <a:t>new ocean observing systems:</a:t>
            </a:r>
          </a:p>
          <a:p>
            <a:pPr marL="891540" lvl="2" indent="-182880">
              <a:spcBef>
                <a:spcPts val="300"/>
              </a:spcBef>
              <a:buSzPct val="100000"/>
            </a:pPr>
            <a:r>
              <a:rPr lang="en-US" sz="1600" dirty="0" smtClean="0">
                <a:solidFill>
                  <a:srgbClr val="003366"/>
                </a:solidFill>
                <a:latin typeface="Trebuchet MS" panose="020B0603020202020204" pitchFamily="34" charset="0"/>
              </a:rPr>
              <a:t>SST: GOES-17, Himawari-9, METOP-C, Sentinel SLSTR</a:t>
            </a:r>
          </a:p>
          <a:p>
            <a:pPr marL="891540" lvl="2" indent="-182880">
              <a:spcBef>
                <a:spcPts val="300"/>
              </a:spcBef>
              <a:buSzPct val="100000"/>
            </a:pPr>
            <a:r>
              <a:rPr lang="en-US" sz="1600" dirty="0" smtClean="0">
                <a:solidFill>
                  <a:srgbClr val="003366"/>
                </a:solidFill>
                <a:latin typeface="Trebuchet MS" panose="020B0603020202020204" pitchFamily="34" charset="0"/>
              </a:rPr>
              <a:t>ICE coverage, thickness, surface temperature: CryoSat-2, SMOS, VIIRS </a:t>
            </a:r>
          </a:p>
          <a:p>
            <a:pPr marL="891540" lvl="2" indent="-182880">
              <a:spcBef>
                <a:spcPts val="300"/>
              </a:spcBef>
              <a:buSzPct val="100000"/>
            </a:pPr>
            <a:r>
              <a:rPr lang="en-US" sz="1600" dirty="0" smtClean="0">
                <a:solidFill>
                  <a:srgbClr val="003366"/>
                </a:solidFill>
                <a:latin typeface="Trebuchet MS" panose="020B0603020202020204" pitchFamily="34" charset="0"/>
              </a:rPr>
              <a:t>Velocity: HF Radar, ADCP, Drifting Buoys</a:t>
            </a:r>
          </a:p>
          <a:p>
            <a:pPr marL="891540" lvl="2" indent="-182880">
              <a:spcBef>
                <a:spcPts val="300"/>
              </a:spcBef>
              <a:buSzPct val="100000"/>
            </a:pPr>
            <a:r>
              <a:rPr lang="en-US" sz="1600" dirty="0" smtClean="0">
                <a:solidFill>
                  <a:srgbClr val="003366"/>
                </a:solidFill>
                <a:latin typeface="Trebuchet MS" panose="020B0603020202020204" pitchFamily="34" charset="0"/>
              </a:rPr>
              <a:t>Altimeter SSH: SWOT</a:t>
            </a:r>
          </a:p>
          <a:p>
            <a:pPr marL="491490" lvl="1" indent="-182880">
              <a:spcBef>
                <a:spcPts val="300"/>
              </a:spcBef>
              <a:buSzPct val="100000"/>
            </a:pPr>
            <a:r>
              <a:rPr lang="en-US" sz="1600" dirty="0">
                <a:solidFill>
                  <a:srgbClr val="002060"/>
                </a:solidFill>
                <a:latin typeface="Trebuchet MS" panose="020B0603020202020204" pitchFamily="34" charset="0"/>
              </a:rPr>
              <a:t>n</a:t>
            </a:r>
            <a:r>
              <a:rPr lang="en-US" sz="1600" dirty="0" smtClean="0">
                <a:solidFill>
                  <a:srgbClr val="002060"/>
                </a:solidFill>
                <a:latin typeface="Trebuchet MS" panose="020B0603020202020204" pitchFamily="34" charset="0"/>
              </a:rPr>
              <a:t>ew analysis variables:</a:t>
            </a:r>
          </a:p>
          <a:p>
            <a:pPr marL="891540" lvl="2" indent="-182880">
              <a:spcBef>
                <a:spcPts val="300"/>
              </a:spcBef>
              <a:buSzPct val="100000"/>
            </a:pPr>
            <a:r>
              <a:rPr lang="en-US" sz="1600" dirty="0" smtClean="0">
                <a:solidFill>
                  <a:srgbClr val="003366"/>
                </a:solidFill>
                <a:latin typeface="Trebuchet MS" panose="020B0603020202020204" pitchFamily="34" charset="0"/>
              </a:rPr>
              <a:t>ocean color (chlorophyll): JPSS-VIIRS, Sentinel-OLCI, GCOM-C</a:t>
            </a:r>
          </a:p>
          <a:p>
            <a:pPr marL="91440" indent="-182880">
              <a:spcBef>
                <a:spcPts val="300"/>
              </a:spcBef>
              <a:buSzPct val="100000"/>
            </a:pPr>
            <a:r>
              <a:rPr lang="en-US" sz="1800" b="1" dirty="0" smtClean="0">
                <a:solidFill>
                  <a:schemeClr val="tx1"/>
                </a:solidFill>
                <a:latin typeface="Trebuchet MS" panose="020B0603020202020204" pitchFamily="34" charset="0"/>
              </a:rPr>
              <a:t>Model/system </a:t>
            </a:r>
            <a:r>
              <a:rPr lang="en-US" sz="1800" b="1" dirty="0">
                <a:solidFill>
                  <a:schemeClr val="tx1"/>
                </a:solidFill>
                <a:latin typeface="Trebuchet MS" panose="020B0603020202020204" pitchFamily="34" charset="0"/>
              </a:rPr>
              <a:t>u</a:t>
            </a:r>
            <a:r>
              <a:rPr lang="en-US" sz="1800" b="1" dirty="0" smtClean="0">
                <a:solidFill>
                  <a:schemeClr val="tx1"/>
                </a:solidFill>
                <a:latin typeface="Trebuchet MS" panose="020B0603020202020204" pitchFamily="34" charset="0"/>
              </a:rPr>
              <a:t>pdates:</a:t>
            </a:r>
          </a:p>
          <a:p>
            <a:pPr marL="491490" lvl="1" indent="-182880">
              <a:spcBef>
                <a:spcPts val="300"/>
              </a:spcBef>
              <a:buSzPct val="100000"/>
            </a:pPr>
            <a:r>
              <a:rPr lang="en-US" sz="1600" dirty="0" smtClean="0">
                <a:solidFill>
                  <a:srgbClr val="002060"/>
                </a:solidFill>
                <a:latin typeface="Trebuchet MS" panose="020B0603020202020204" pitchFamily="34" charset="0"/>
              </a:rPr>
              <a:t>move to MOM-6/HYCOM merged forecast model</a:t>
            </a:r>
          </a:p>
          <a:p>
            <a:pPr marL="491490" lvl="1" indent="-182880">
              <a:spcBef>
                <a:spcPts val="300"/>
              </a:spcBef>
              <a:buSzPct val="100000"/>
            </a:pPr>
            <a:r>
              <a:rPr lang="en-US" sz="1600" dirty="0">
                <a:solidFill>
                  <a:srgbClr val="002060"/>
                </a:solidFill>
                <a:latin typeface="Trebuchet MS" panose="020B0603020202020204" pitchFamily="34" charset="0"/>
              </a:rPr>
              <a:t>i</a:t>
            </a:r>
            <a:r>
              <a:rPr lang="en-US" sz="1600" dirty="0" smtClean="0">
                <a:solidFill>
                  <a:srgbClr val="002060"/>
                </a:solidFill>
                <a:latin typeface="Trebuchet MS" panose="020B0603020202020204" pitchFamily="34" charset="0"/>
              </a:rPr>
              <a:t>ntegrate with JCSDA/JEDI system components</a:t>
            </a:r>
            <a:endParaRPr lang="en-US" sz="1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39536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" y="133350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  <a:latin typeface="Garamond" panose="02020404030301010803" pitchFamily="18" charset="0"/>
                <a:ea typeface="Calibri"/>
                <a:cs typeface="Arial" panose="020B0604020202020204" pitchFamily="34" charset="0"/>
                <a:sym typeface="Calibri"/>
              </a:rPr>
              <a:t>RTOFS-DA: Downstream users at NCEP</a:t>
            </a:r>
          </a:p>
        </p:txBody>
      </p:sp>
      <p:sp>
        <p:nvSpPr>
          <p:cNvPr id="6" name="Rectangle 5"/>
          <p:cNvSpPr/>
          <p:nvPr/>
        </p:nvSpPr>
        <p:spPr>
          <a:xfrm>
            <a:off x="954023" y="1025188"/>
            <a:ext cx="7707559" cy="390876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91440" indent="-274320">
              <a:spcBef>
                <a:spcPts val="600"/>
              </a:spcBef>
            </a:pPr>
            <a:r>
              <a:rPr lang="en-US" sz="2000" b="1" dirty="0" smtClean="0">
                <a:solidFill>
                  <a:schemeClr val="tx1"/>
                </a:solidFill>
                <a:latin typeface="Trebuchet MS" panose="020B0603020202020204" pitchFamily="34" charset="0"/>
              </a:rPr>
              <a:t>Hurricanes: ocean initialization for coupled hurricane systems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rgbClr val="002060"/>
                </a:solidFill>
                <a:latin typeface="Trebuchet MS" panose="020B0603020202020204" pitchFamily="34" charset="0"/>
              </a:rPr>
              <a:t>AI21A-07: H-S Kim et al., Wave-Hurricane-Ocean coupling</a:t>
            </a:r>
          </a:p>
          <a:p>
            <a:pPr marL="91440" indent="-27432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rgbClr val="002060"/>
                </a:solidFill>
                <a:latin typeface="Trebuchet MS" panose="020B0603020202020204" pitchFamily="34" charset="0"/>
              </a:rPr>
              <a:t>CP53D-03: H-S Kim et al., Oceanic response to Hurricane Dorian</a:t>
            </a:r>
          </a:p>
          <a:p>
            <a:pPr marL="91440" indent="-274320">
              <a:spcBef>
                <a:spcPts val="600"/>
              </a:spcBef>
            </a:pPr>
            <a:endParaRPr lang="en-US" sz="1800" b="1" dirty="0" smtClean="0">
              <a:solidFill>
                <a:srgbClr val="002060"/>
              </a:solidFill>
              <a:latin typeface="Trebuchet MS" panose="020B0603020202020204" pitchFamily="34" charset="0"/>
            </a:endParaRPr>
          </a:p>
          <a:p>
            <a:pPr marL="91440" indent="-274320">
              <a:spcBef>
                <a:spcPts val="600"/>
              </a:spcBef>
            </a:pPr>
            <a:r>
              <a:rPr lang="en-US" sz="2000" b="1" dirty="0" smtClean="0">
                <a:solidFill>
                  <a:schemeClr val="tx1"/>
                </a:solidFill>
                <a:latin typeface="Trebuchet MS" panose="020B0603020202020204" pitchFamily="34" charset="0"/>
              </a:rPr>
              <a:t>Waves: wave-current interactions</a:t>
            </a:r>
          </a:p>
          <a:p>
            <a:pPr marL="10287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rgbClr val="002060"/>
                </a:solidFill>
                <a:latin typeface="Trebuchet MS" panose="020B0603020202020204" pitchFamily="34" charset="0"/>
              </a:rPr>
              <a:t>NWPS (Nearshore Wave </a:t>
            </a:r>
            <a:r>
              <a:rPr lang="en-US" sz="1800" dirty="0">
                <a:solidFill>
                  <a:srgbClr val="002060"/>
                </a:solidFill>
                <a:latin typeface="Trebuchet MS" panose="020B0603020202020204" pitchFamily="34" charset="0"/>
              </a:rPr>
              <a:t>Prediction System</a:t>
            </a:r>
            <a:r>
              <a:rPr lang="en-US" sz="1800" dirty="0" smtClean="0">
                <a:solidFill>
                  <a:srgbClr val="002060"/>
                </a:solidFill>
                <a:latin typeface="Trebuchet MS" panose="020B0603020202020204" pitchFamily="34" charset="0"/>
              </a:rPr>
              <a:t>)</a:t>
            </a:r>
            <a:endParaRPr lang="en-US" sz="1800" dirty="0" smtClean="0">
              <a:solidFill>
                <a:srgbClr val="002060"/>
              </a:solidFill>
              <a:latin typeface="Trebuchet MS" panose="020B0603020202020204" pitchFamily="34" charset="0"/>
              <a:hlinkClick r:id="rId2"/>
            </a:endParaRPr>
          </a:p>
          <a:p>
            <a:pPr lvl="1">
              <a:spcBef>
                <a:spcPts val="600"/>
              </a:spcBef>
            </a:pPr>
            <a:r>
              <a:rPr lang="en-US" sz="1800" dirty="0" smtClean="0">
                <a:solidFill>
                  <a:srgbClr val="002060"/>
                </a:solidFill>
                <a:latin typeface="Trebuchet MS" panose="020B0603020202020204" pitchFamily="34" charset="0"/>
              </a:rPr>
              <a:t>	</a:t>
            </a:r>
            <a:r>
              <a:rPr lang="en-US" sz="1800" dirty="0" smtClean="0">
                <a:solidFill>
                  <a:srgbClr val="002060"/>
                </a:solidFill>
                <a:latin typeface="Trebuchet MS" panose="020B0603020202020204" pitchFamily="34" charset="0"/>
                <a:hlinkClick r:id="rId2"/>
              </a:rPr>
              <a:t>https</a:t>
            </a:r>
            <a:r>
              <a:rPr lang="en-US" sz="1800" dirty="0">
                <a:solidFill>
                  <a:srgbClr val="002060"/>
                </a:solidFill>
                <a:latin typeface="Trebuchet MS" panose="020B0603020202020204" pitchFamily="34" charset="0"/>
                <a:hlinkClick r:id="rId2"/>
              </a:rPr>
              <a:t>://</a:t>
            </a:r>
            <a:r>
              <a:rPr lang="en-US" sz="1800" dirty="0" smtClean="0">
                <a:solidFill>
                  <a:srgbClr val="002060"/>
                </a:solidFill>
                <a:latin typeface="Trebuchet MS" panose="020B0603020202020204" pitchFamily="34" charset="0"/>
                <a:hlinkClick r:id="rId2"/>
              </a:rPr>
              <a:t>polar.ncep.noaa.gov/nwps/</a:t>
            </a:r>
            <a:endParaRPr lang="en-US" sz="1800" dirty="0" smtClean="0">
              <a:solidFill>
                <a:srgbClr val="002060"/>
              </a:solidFill>
              <a:latin typeface="Trebuchet MS" panose="020B0603020202020204" pitchFamily="34" charset="0"/>
            </a:endParaRPr>
          </a:p>
          <a:p>
            <a:pPr marL="285750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rgbClr val="002060"/>
                </a:solidFill>
                <a:latin typeface="Trebuchet MS" panose="020B0603020202020204" pitchFamily="34" charset="0"/>
              </a:rPr>
              <a:t>GFS: future implementation FV3/WWIII:</a:t>
            </a:r>
          </a:p>
          <a:p>
            <a:pPr lvl="2">
              <a:spcBef>
                <a:spcPts val="600"/>
              </a:spcBef>
            </a:pPr>
            <a:r>
              <a:rPr lang="en-US" sz="1800" dirty="0">
                <a:solidFill>
                  <a:srgbClr val="002060"/>
                </a:solidFill>
                <a:latin typeface="Trebuchet MS" panose="020B0603020202020204" pitchFamily="34" charset="0"/>
              </a:rPr>
              <a:t>	</a:t>
            </a:r>
            <a:r>
              <a:rPr lang="en-US" sz="1800" dirty="0" smtClean="0">
                <a:solidFill>
                  <a:srgbClr val="002060"/>
                </a:solidFill>
                <a:latin typeface="Trebuchet MS" panose="020B0603020202020204" pitchFamily="34" charset="0"/>
              </a:rPr>
              <a:t>Ocean Currents from RTOFS-DA </a:t>
            </a:r>
            <a:endParaRPr lang="en-US" sz="1800" dirty="0">
              <a:solidFill>
                <a:srgbClr val="002060"/>
              </a:solidFill>
              <a:latin typeface="Trebuchet MS" panose="020B0603020202020204" pitchFamily="34" charset="0"/>
            </a:endParaRPr>
          </a:p>
          <a:p>
            <a:pPr marL="91440" indent="-274320">
              <a:spcBef>
                <a:spcPts val="600"/>
              </a:spcBef>
            </a:pPr>
            <a:r>
              <a:rPr lang="en-US" sz="1800" b="1" dirty="0">
                <a:solidFill>
                  <a:srgbClr val="002060"/>
                </a:solidFill>
                <a:latin typeface="Trebuchet MS" panose="020B0603020202020204" pitchFamily="34" charset="0"/>
              </a:rPr>
              <a:t>	</a:t>
            </a:r>
            <a:endParaRPr lang="en-US" sz="1800" b="1" dirty="0" smtClean="0">
              <a:solidFill>
                <a:srgbClr val="002060"/>
              </a:solidFill>
              <a:latin typeface="Trebuchet MS" panose="020B0603020202020204" pitchFamily="34" charset="0"/>
            </a:endParaRPr>
          </a:p>
          <a:p>
            <a:pPr marL="91440" indent="-274320" algn="ctr">
              <a:spcBef>
                <a:spcPts val="600"/>
              </a:spcBef>
            </a:pPr>
            <a:endParaRPr lang="en-US" b="1" dirty="0">
              <a:solidFill>
                <a:srgbClr val="002060"/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92807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"/>
          <p:cNvSpPr txBox="1">
            <a:spLocks/>
          </p:cNvSpPr>
          <p:nvPr/>
        </p:nvSpPr>
        <p:spPr>
          <a:xfrm>
            <a:off x="990600" y="1885950"/>
            <a:ext cx="7239000" cy="990600"/>
          </a:xfrm>
          <a:prstGeom prst="rect">
            <a:avLst/>
          </a:prstGeom>
        </p:spPr>
        <p:txBody>
          <a:bodyPr/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1pPr>
            <a:lvl2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2pPr>
            <a:lvl3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3pPr>
            <a:lvl4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4pPr>
            <a:lvl5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5pPr>
            <a:lvl6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6pPr>
            <a:lvl7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7pPr>
            <a:lvl8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8pPr>
            <a:lvl9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9pPr>
          </a:lstStyle>
          <a:p>
            <a:pPr marL="91440" indent="-182880" algn="ctr">
              <a:spcBef>
                <a:spcPts val="300"/>
              </a:spcBef>
            </a:pPr>
            <a:r>
              <a:rPr lang="en-US" sz="6000" b="1" dirty="0" smtClean="0">
                <a:latin typeface="Trebuchet MS" panose="020B0603020202020204" pitchFamily="34" charset="0"/>
              </a:rPr>
              <a:t>Questions?</a:t>
            </a:r>
            <a:r>
              <a:rPr lang="en-US" sz="1600" b="1" dirty="0" smtClean="0">
                <a:solidFill>
                  <a:schemeClr val="tx1"/>
                </a:solidFill>
                <a:latin typeface="Trebuchet MS" panose="020B0603020202020204" pitchFamily="34" charset="0"/>
              </a:rPr>
              <a:t> </a:t>
            </a:r>
            <a:endParaRPr lang="en-US" sz="1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3199469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0000"/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183" t="91610" r="-4088" b="2444"/>
          <a:stretch/>
        </p:blipFill>
        <p:spPr>
          <a:xfrm>
            <a:off x="3048000" y="3898799"/>
            <a:ext cx="4427329" cy="450951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0000"/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183" t="12215" r="-4088" b="10818"/>
          <a:stretch/>
        </p:blipFill>
        <p:spPr>
          <a:xfrm>
            <a:off x="1460935" y="579318"/>
            <a:ext cx="3120959" cy="4114800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0" y="-887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atin typeface="Garamond" panose="02020404030301010803" pitchFamily="18" charset="0"/>
                <a:cs typeface="Arial" panose="020B0604020202020204" pitchFamily="34" charset="0"/>
              </a:rPr>
              <a:t>RTOFS-DA Temperature Verification: 1-12 Jan 2020</a:t>
            </a:r>
            <a:endParaRPr lang="en-US" sz="2800" dirty="0" smtClean="0">
              <a:latin typeface="Garamond" panose="02020404030301010803" pitchFamily="18" charset="0"/>
              <a:cs typeface="Arial" panose="020B060402020202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98" t="38387" r="58359" b="38507"/>
          <a:stretch/>
        </p:blipFill>
        <p:spPr>
          <a:xfrm>
            <a:off x="4446111" y="1294775"/>
            <a:ext cx="1726089" cy="1124575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4724400" y="971550"/>
            <a:ext cx="1148374" cy="553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latin typeface="Trebuchet MS" panose="020B0603020202020204" pitchFamily="34" charset="0"/>
                <a:cs typeface="Arial" panose="020B0604020202020204" pitchFamily="34" charset="0"/>
              </a:rPr>
              <a:t>NPAC</a:t>
            </a:r>
            <a:endParaRPr lang="en-US" sz="2000" dirty="0" smtClean="0">
              <a:latin typeface="Trebuchet MS" panose="020B0603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3" t="37084" r="61420" b="36249"/>
          <a:stretch/>
        </p:blipFill>
        <p:spPr>
          <a:xfrm>
            <a:off x="170677" y="1400816"/>
            <a:ext cx="1329713" cy="1069958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152400" y="1009052"/>
            <a:ext cx="1228920" cy="551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latin typeface="Trebuchet MS" panose="020B0603020202020204" pitchFamily="34" charset="0"/>
                <a:cs typeface="Arial" panose="020B0604020202020204" pitchFamily="34" charset="0"/>
              </a:rPr>
              <a:t>NATL</a:t>
            </a:r>
            <a:endParaRPr lang="en-US" sz="2000" dirty="0" smtClean="0">
              <a:latin typeface="Trebuchet MS" panose="020B0603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05" t="11276" r="-4539" b="10562"/>
          <a:stretch/>
        </p:blipFill>
        <p:spPr>
          <a:xfrm>
            <a:off x="6132454" y="504176"/>
            <a:ext cx="2823781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8733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8" t="3771" r="3939" b="8148"/>
          <a:stretch/>
        </p:blipFill>
        <p:spPr>
          <a:xfrm>
            <a:off x="1816425" y="812702"/>
            <a:ext cx="5498775" cy="402706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19200" y="-19050"/>
            <a:ext cx="6629400" cy="336340"/>
          </a:xfrm>
          <a:prstGeom prst="rect">
            <a:avLst/>
          </a:prstGeom>
          <a:noFill/>
          <a:ln>
            <a:noFill/>
          </a:ln>
        </p:spPr>
        <p:txBody>
          <a:bodyPr wrap="none" lIns="91425" tIns="45700" rIns="91425" bIns="45700" rtlCol="0" anchor="t" anchorCtr="0">
            <a:noAutofit/>
          </a:bodyPr>
          <a:lstStyle/>
          <a:p>
            <a:pPr algn="ctr">
              <a:buSzPct val="25000"/>
            </a:pPr>
            <a:r>
              <a:rPr lang="en-US" sz="2800" b="1" dirty="0" smtClean="0">
                <a:solidFill>
                  <a:schemeClr val="tx1"/>
                </a:solidFill>
                <a:latin typeface="Garamond" panose="02020404030301010803" pitchFamily="18" charset="0"/>
                <a:ea typeface="Calibri"/>
                <a:cs typeface="Arial" panose="020B0604020202020204" pitchFamily="34" charset="0"/>
                <a:sym typeface="Calibri"/>
              </a:rPr>
              <a:t>RTOFS-DA verification: Gulf Stream front</a:t>
            </a:r>
            <a:endParaRPr lang="en-US" sz="2800" b="1" dirty="0">
              <a:solidFill>
                <a:schemeClr val="tx1"/>
              </a:solidFill>
              <a:latin typeface="Garamond" panose="02020404030301010803" pitchFamily="18" charset="0"/>
              <a:ea typeface="Calibri"/>
              <a:cs typeface="Calibri"/>
              <a:sym typeface="Calibri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52400" y="361950"/>
            <a:ext cx="403507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https://polar.ncep.noaa.gov/develop/RTOFS-DA</a:t>
            </a:r>
            <a:r>
              <a:rPr lang="en-US" dirty="0" smtClean="0">
                <a:hlinkClick r:id="rId3"/>
              </a:rPr>
              <a:t>/</a:t>
            </a:r>
            <a:endParaRPr lang="en-US" dirty="0" smtClean="0"/>
          </a:p>
          <a:p>
            <a:r>
              <a:rPr lang="en-US" dirty="0" smtClean="0"/>
              <a:t>Login: </a:t>
            </a:r>
            <a:r>
              <a:rPr lang="en-US" dirty="0" err="1" smtClean="0"/>
              <a:t>rtofseval</a:t>
            </a:r>
            <a:r>
              <a:rPr lang="en-US" dirty="0" smtClean="0"/>
              <a:t>    </a:t>
            </a:r>
            <a:r>
              <a:rPr lang="en-US" dirty="0" err="1" smtClean="0"/>
              <a:t>passwd</a:t>
            </a:r>
            <a:r>
              <a:rPr lang="en-US" dirty="0" smtClean="0"/>
              <a:t>: eval2007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36940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59635"/>
            <a:ext cx="9144000" cy="56169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002060"/>
                </a:solidFill>
                <a:latin typeface="Garamond" panose="02020404030301010803" pitchFamily="18" charset="0"/>
              </a:rPr>
              <a:t>Global</a:t>
            </a:r>
            <a:r>
              <a:rPr lang="en-US" sz="3200" dirty="0" smtClean="0">
                <a:latin typeface="Garamond" panose="02020404030301010803" pitchFamily="18" charset="0"/>
              </a:rPr>
              <a:t> </a:t>
            </a:r>
            <a:r>
              <a:rPr lang="en-US" sz="3200" b="1" dirty="0" smtClean="0">
                <a:solidFill>
                  <a:srgbClr val="002060"/>
                </a:solidFill>
                <a:latin typeface="Garamond" panose="02020404030301010803" pitchFamily="18" charset="0"/>
              </a:rPr>
              <a:t>RTOFS and RTOFS-DA</a:t>
            </a:r>
            <a:endParaRPr lang="en-US" sz="3200" b="1" dirty="0">
              <a:solidFill>
                <a:srgbClr val="002060"/>
              </a:solidFill>
              <a:latin typeface="Garamond" panose="02020404030301010803" pitchFamily="18" charset="0"/>
            </a:endParaRPr>
          </a:p>
        </p:txBody>
      </p:sp>
      <p:pic>
        <p:nvPicPr>
          <p:cNvPr id="5" name="Picture 1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76200" y="1245912"/>
            <a:ext cx="3597246" cy="2697438"/>
          </a:xfrm>
          <a:prstGeom prst="rect">
            <a:avLst/>
          </a:prstGeom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3673446" y="662062"/>
            <a:ext cx="5241954" cy="442428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endParaRPr lang="en-US" sz="100" b="1" dirty="0" smtClean="0">
              <a:latin typeface="Trebuchet MS" panose="020B0603020202020204" pitchFamily="34" charset="0"/>
            </a:endParaRPr>
          </a:p>
          <a:p>
            <a:r>
              <a:rPr lang="en-US" sz="2000" b="1" dirty="0" smtClean="0">
                <a:latin typeface="Trebuchet MS" panose="020B0603020202020204" pitchFamily="34" charset="0"/>
              </a:rPr>
              <a:t>RTOFS: Real-Time Ocean Forecast System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800" dirty="0" smtClean="0">
                <a:latin typeface="Trebuchet MS" panose="020B0603020202020204" pitchFamily="34" charset="0"/>
              </a:rPr>
              <a:t>HYCOM+CICE forecast models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800" dirty="0">
                <a:latin typeface="Trebuchet MS" panose="020B0603020202020204" pitchFamily="34" charset="0"/>
              </a:rPr>
              <a:t>Configuration: 1/12° HYCOM-CICE, 41 </a:t>
            </a:r>
            <a:r>
              <a:rPr lang="en-US" sz="1800" dirty="0" smtClean="0">
                <a:latin typeface="Trebuchet MS" panose="020B0603020202020204" pitchFamily="34" charset="0"/>
              </a:rPr>
              <a:t>layer, tri-polar grid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800" dirty="0" smtClean="0">
                <a:latin typeface="Trebuchet MS" panose="020B0603020202020204" pitchFamily="34" charset="0"/>
              </a:rPr>
              <a:t>GDAS/GFS forcing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800" dirty="0" smtClean="0">
                <a:latin typeface="Trebuchet MS" panose="020B0603020202020204" pitchFamily="34" charset="0"/>
              </a:rPr>
              <a:t>No tides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latin typeface="Trebuchet MS" panose="020B0603020202020204" pitchFamily="34" charset="0"/>
              </a:rPr>
              <a:t>Users include: EMC (waves, hurricanes), NHC, OPC, NOS, U.S. Coast Guard, </a:t>
            </a:r>
            <a:r>
              <a:rPr lang="en-US" sz="1800" dirty="0" smtClean="0">
                <a:solidFill>
                  <a:schemeClr val="tx1"/>
                </a:solidFill>
                <a:latin typeface="Trebuchet MS" panose="020B0603020202020204" pitchFamily="34" charset="0"/>
              </a:rPr>
              <a:t>AOML/HRD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tx1"/>
              </a:solidFill>
              <a:latin typeface="Trebuchet MS" panose="020B0603020202020204" pitchFamily="34" charset="0"/>
            </a:endParaRPr>
          </a:p>
          <a:p>
            <a:r>
              <a:rPr lang="en-US" sz="2000" b="1" dirty="0" smtClean="0">
                <a:solidFill>
                  <a:schemeClr val="tx1"/>
                </a:solidFill>
                <a:latin typeface="Trebuchet MS" panose="020B0603020202020204" pitchFamily="34" charset="0"/>
              </a:rPr>
              <a:t>RTOFS-DA: RTOFS Data Assimilation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800" dirty="0" smtClean="0">
                <a:latin typeface="Trebuchet MS" panose="020B0603020202020204" pitchFamily="34" charset="0"/>
              </a:rPr>
              <a:t>Multivariate, multi-scale 3DVAR</a:t>
            </a:r>
            <a:endParaRPr lang="en-US" sz="1800" dirty="0">
              <a:latin typeface="Trebuchet MS" panose="020B0603020202020204" pitchFamily="34" charset="0"/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800" dirty="0" smtClean="0">
                <a:latin typeface="Trebuchet MS" panose="020B0603020202020204" pitchFamily="34" charset="0"/>
              </a:rPr>
              <a:t>Flexible and unified end-to-end system:</a:t>
            </a:r>
          </a:p>
          <a:p>
            <a:r>
              <a:rPr lang="en-US" dirty="0" smtClean="0">
                <a:solidFill>
                  <a:srgbClr val="000066"/>
                </a:solidFill>
                <a:latin typeface="Trebuchet MS" panose="020B0603020202020204" pitchFamily="34" charset="0"/>
              </a:rPr>
              <a:t>    data </a:t>
            </a:r>
            <a:r>
              <a:rPr lang="en-US" dirty="0">
                <a:solidFill>
                  <a:srgbClr val="000066"/>
                </a:solidFill>
                <a:latin typeface="Trebuchet MS" panose="020B0603020202020204" pitchFamily="34" charset="0"/>
              </a:rPr>
              <a:t>q</a:t>
            </a:r>
            <a:r>
              <a:rPr lang="en-US" dirty="0" smtClean="0">
                <a:solidFill>
                  <a:srgbClr val="000066"/>
                </a:solidFill>
                <a:latin typeface="Trebuchet MS" panose="020B0603020202020204" pitchFamily="34" charset="0"/>
              </a:rPr>
              <a:t>uality </a:t>
            </a:r>
            <a:r>
              <a:rPr lang="en-US" dirty="0">
                <a:solidFill>
                  <a:srgbClr val="000066"/>
                </a:solidFill>
                <a:latin typeface="Trebuchet MS" panose="020B0603020202020204" pitchFamily="34" charset="0"/>
              </a:rPr>
              <a:t>c</a:t>
            </a:r>
            <a:r>
              <a:rPr lang="en-US" dirty="0" smtClean="0">
                <a:solidFill>
                  <a:srgbClr val="000066"/>
                </a:solidFill>
                <a:latin typeface="Trebuchet MS" panose="020B0603020202020204" pitchFamily="34" charset="0"/>
              </a:rPr>
              <a:t>ontrol </a:t>
            </a:r>
            <a:r>
              <a:rPr lang="en-US" b="1" dirty="0" smtClean="0">
                <a:solidFill>
                  <a:srgbClr val="000066"/>
                </a:solidFill>
                <a:latin typeface="Trebuchet MS" panose="020B0603020202020204" pitchFamily="34" charset="0"/>
                <a:sym typeface="Symbol" panose="05050102010706020507" pitchFamily="18" charset="2"/>
              </a:rPr>
              <a:t></a:t>
            </a:r>
            <a:r>
              <a:rPr lang="en-US" dirty="0" smtClean="0">
                <a:solidFill>
                  <a:srgbClr val="000066"/>
                </a:solidFill>
                <a:latin typeface="Trebuchet MS" panose="020B0603020202020204" pitchFamily="34" charset="0"/>
              </a:rPr>
              <a:t> variational analysis </a:t>
            </a:r>
            <a:r>
              <a:rPr lang="en-US" b="1" dirty="0">
                <a:solidFill>
                  <a:srgbClr val="000066"/>
                </a:solidFill>
                <a:latin typeface="Trebuchet MS" panose="020B0603020202020204" pitchFamily="34" charset="0"/>
                <a:sym typeface="Symbol" panose="05050102010706020507" pitchFamily="18" charset="2"/>
              </a:rPr>
              <a:t></a:t>
            </a:r>
            <a:r>
              <a:rPr lang="en-US" dirty="0" smtClean="0">
                <a:solidFill>
                  <a:srgbClr val="000066"/>
                </a:solidFill>
                <a:latin typeface="Trebuchet MS" panose="020B0603020202020204" pitchFamily="34" charset="0"/>
              </a:rPr>
              <a:t> diagnostics</a:t>
            </a:r>
            <a:endParaRPr lang="en-US" dirty="0">
              <a:solidFill>
                <a:srgbClr val="000066"/>
              </a:solidFill>
              <a:latin typeface="Trebuchet MS" panose="020B0603020202020204" pitchFamily="34" charset="0"/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chemeClr val="tx1"/>
                </a:solidFill>
                <a:latin typeface="Trebuchet MS" panose="020B0603020202020204" pitchFamily="34" charset="0"/>
              </a:rPr>
              <a:t>Analysis performed directly on HYCOM tri-polar grid layers using 24-hr update cycle</a:t>
            </a:r>
            <a:endParaRPr lang="en-US" sz="1800" dirty="0">
              <a:solidFill>
                <a:schemeClr val="tx1"/>
              </a:solidFill>
              <a:latin typeface="Trebuchet MS" panose="020B0603020202020204" pitchFamily="34" charset="0"/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US" b="1" dirty="0">
              <a:solidFill>
                <a:srgbClr val="000090"/>
              </a:solidFill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33757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6286500" y="3462634"/>
            <a:ext cx="1543050" cy="742950"/>
          </a:xfrm>
          <a:prstGeom prst="rect">
            <a:avLst/>
          </a:prstGeom>
          <a:solidFill>
            <a:srgbClr val="0000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lIns="68580" tIns="34290" rIns="68580" bIns="34290" anchor="ctr"/>
          <a:lstStyle/>
          <a:p>
            <a:pPr algn="ctr" eaLnBrk="0" hangingPunct="0"/>
            <a:r>
              <a:rPr lang="en-US" sz="1800" b="1" dirty="0">
                <a:solidFill>
                  <a:schemeClr val="bg1"/>
                </a:solidFill>
              </a:rPr>
              <a:t>HYCOM</a:t>
            </a: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2905125" y="1593353"/>
            <a:ext cx="1428750" cy="800100"/>
          </a:xfrm>
          <a:prstGeom prst="rect">
            <a:avLst/>
          </a:prstGeom>
          <a:solidFill>
            <a:srgbClr val="9999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8580" tIns="34290" rIns="68580" bIns="34290" anchor="ctr"/>
          <a:lstStyle/>
          <a:p>
            <a:pPr algn="ctr" eaLnBrk="0" hangingPunct="0"/>
            <a:r>
              <a:rPr lang="en-US" sz="1800" b="1" dirty="0">
                <a:solidFill>
                  <a:schemeClr val="bg1"/>
                </a:solidFill>
              </a:rPr>
              <a:t>Ocean Data</a:t>
            </a:r>
          </a:p>
          <a:p>
            <a:pPr algn="ctr" eaLnBrk="0" hangingPunct="0"/>
            <a:r>
              <a:rPr lang="en-US" sz="1800" b="1" dirty="0">
                <a:solidFill>
                  <a:schemeClr val="bg1"/>
                </a:solidFill>
              </a:rPr>
              <a:t> QC</a:t>
            </a:r>
            <a:endParaRPr lang="en-US" sz="1800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4448175" y="2507753"/>
            <a:ext cx="1428750" cy="800100"/>
          </a:xfrm>
          <a:prstGeom prst="rect">
            <a:avLst/>
          </a:prstGeom>
          <a:solidFill>
            <a:srgbClr val="00808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8580" tIns="34290" rIns="68580" bIns="34290" anchor="ctr"/>
          <a:lstStyle/>
          <a:p>
            <a:pPr algn="ctr" eaLnBrk="0" hangingPunct="0"/>
            <a:r>
              <a:rPr lang="en-US" sz="1800" b="1" dirty="0">
                <a:solidFill>
                  <a:schemeClr val="bg1"/>
                </a:solidFill>
              </a:rPr>
              <a:t>3DVAR</a:t>
            </a:r>
            <a:endParaRPr lang="en-US" sz="1800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8" name="AutoShape 6"/>
          <p:cNvSpPr>
            <a:spLocks noChangeArrowheads="1"/>
          </p:cNvSpPr>
          <p:nvPr/>
        </p:nvSpPr>
        <p:spPr bwMode="auto">
          <a:xfrm>
            <a:off x="1083790" y="262234"/>
            <a:ext cx="1257300" cy="800100"/>
          </a:xfrm>
          <a:prstGeom prst="flowChartMagneticDisk">
            <a:avLst/>
          </a:prstGeom>
          <a:solidFill>
            <a:srgbClr val="9933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8580" tIns="34290" rIns="68580" bIns="34290" anchor="ctr"/>
          <a:lstStyle/>
          <a:p>
            <a:pPr algn="ctr" eaLnBrk="0" hangingPunct="0"/>
            <a:r>
              <a:rPr lang="en-US" sz="1800" b="1" dirty="0" err="1" smtClean="0">
                <a:solidFill>
                  <a:schemeClr val="bg1"/>
                </a:solidFill>
              </a:rPr>
              <a:t>Obs</a:t>
            </a:r>
            <a:endParaRPr lang="en-US" sz="1800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649063" y="1143976"/>
            <a:ext cx="1949297" cy="2639184"/>
          </a:xfrm>
          <a:prstGeom prst="rect">
            <a:avLst/>
          </a:prstGeom>
          <a:solidFill>
            <a:schemeClr val="bg1"/>
          </a:solidFill>
          <a:ln w="25400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en-US" sz="1100" b="1" dirty="0">
                <a:latin typeface="Trebuchet MS" pitchFamily="34" charset="0"/>
              </a:rPr>
              <a:t>SST:</a:t>
            </a:r>
          </a:p>
          <a:p>
            <a:r>
              <a:rPr lang="en-US" sz="900" b="1" dirty="0">
                <a:latin typeface="Trebuchet MS" pitchFamily="34" charset="0"/>
              </a:rPr>
              <a:t>METOP, </a:t>
            </a:r>
            <a:r>
              <a:rPr lang="en-US" sz="900" b="1" dirty="0" smtClean="0">
                <a:latin typeface="Trebuchet MS" pitchFamily="34" charset="0"/>
              </a:rPr>
              <a:t>NPP</a:t>
            </a:r>
            <a:r>
              <a:rPr lang="en-US" sz="900" b="1" dirty="0">
                <a:latin typeface="Trebuchet MS" pitchFamily="34" charset="0"/>
              </a:rPr>
              <a:t>, JPSS, GOES</a:t>
            </a:r>
            <a:r>
              <a:rPr lang="en-US" sz="900" b="1" dirty="0" smtClean="0">
                <a:latin typeface="Trebuchet MS" pitchFamily="34" charset="0"/>
              </a:rPr>
              <a:t>, Ship, Buoy, </a:t>
            </a:r>
            <a:r>
              <a:rPr lang="en-US" sz="900" b="1" dirty="0" err="1" smtClean="0">
                <a:latin typeface="Trebuchet MS" pitchFamily="34" charset="0"/>
              </a:rPr>
              <a:t>Himawari</a:t>
            </a:r>
            <a:r>
              <a:rPr lang="en-US" sz="900" dirty="0" smtClean="0">
                <a:latin typeface="Trebuchet MS" pitchFamily="34" charset="0"/>
              </a:rPr>
              <a:t> </a:t>
            </a:r>
            <a:r>
              <a:rPr lang="en-US" sz="900" b="1" dirty="0" smtClean="0">
                <a:latin typeface="Trebuchet MS" pitchFamily="34" charset="0"/>
              </a:rPr>
              <a:t> </a:t>
            </a:r>
            <a:endParaRPr lang="en-US" sz="900" b="1" dirty="0">
              <a:latin typeface="Trebuchet MS" pitchFamily="34" charset="0"/>
            </a:endParaRPr>
          </a:p>
          <a:p>
            <a:r>
              <a:rPr lang="en-US" sz="1100" b="1" dirty="0">
                <a:latin typeface="Trebuchet MS" pitchFamily="34" charset="0"/>
              </a:rPr>
              <a:t>SSS:</a:t>
            </a:r>
          </a:p>
          <a:p>
            <a:r>
              <a:rPr lang="en-US" sz="900" b="1" dirty="0">
                <a:latin typeface="Trebuchet MS" pitchFamily="34" charset="0"/>
              </a:rPr>
              <a:t>SMAP, </a:t>
            </a:r>
            <a:r>
              <a:rPr lang="en-US" sz="900" b="1" dirty="0" smtClean="0">
                <a:latin typeface="Trebuchet MS" pitchFamily="34" charset="0"/>
              </a:rPr>
              <a:t>SMOS</a:t>
            </a:r>
            <a:endParaRPr lang="en-US" sz="900" b="1" dirty="0">
              <a:solidFill>
                <a:schemeClr val="tx2"/>
              </a:solidFill>
              <a:latin typeface="Trebuchet MS" pitchFamily="34" charset="0"/>
            </a:endParaRPr>
          </a:p>
          <a:p>
            <a:r>
              <a:rPr lang="en-US" sz="1100" b="1" dirty="0">
                <a:latin typeface="Trebuchet MS" pitchFamily="34" charset="0"/>
              </a:rPr>
              <a:t>Profile Temp/Salt:</a:t>
            </a:r>
            <a:r>
              <a:rPr lang="en-US" sz="900" b="1" dirty="0">
                <a:latin typeface="Trebuchet MS" pitchFamily="34" charset="0"/>
              </a:rPr>
              <a:t>                     XBT, CTD, Argo Floats, Buoys, </a:t>
            </a:r>
            <a:r>
              <a:rPr lang="en-US" sz="900" b="1" dirty="0" smtClean="0">
                <a:latin typeface="Trebuchet MS" pitchFamily="34" charset="0"/>
              </a:rPr>
              <a:t>Gliders</a:t>
            </a:r>
            <a:r>
              <a:rPr lang="en-US" sz="900" b="1" dirty="0">
                <a:latin typeface="Trebuchet MS" pitchFamily="34" charset="0"/>
              </a:rPr>
              <a:t>, ALAMO, Animal-borne </a:t>
            </a:r>
            <a:r>
              <a:rPr lang="en-US" sz="900" b="1" dirty="0" smtClean="0">
                <a:latin typeface="Trebuchet MS" pitchFamily="34" charset="0"/>
              </a:rPr>
              <a:t>sensors, </a:t>
            </a:r>
            <a:r>
              <a:rPr lang="en-US" sz="900" b="1" dirty="0" err="1" smtClean="0">
                <a:latin typeface="Trebuchet MS" pitchFamily="34" charset="0"/>
              </a:rPr>
              <a:t>Saildrone</a:t>
            </a:r>
            <a:endParaRPr lang="en-US" sz="900" b="1" dirty="0">
              <a:latin typeface="Trebuchet MS" pitchFamily="34" charset="0"/>
            </a:endParaRPr>
          </a:p>
          <a:p>
            <a:r>
              <a:rPr lang="en-US" sz="1100" b="1" dirty="0">
                <a:latin typeface="Trebuchet MS" pitchFamily="34" charset="0"/>
              </a:rPr>
              <a:t>Altimeter SSH:</a:t>
            </a:r>
            <a:r>
              <a:rPr lang="en-US" sz="900" b="1" dirty="0">
                <a:latin typeface="Trebuchet MS" pitchFamily="34" charset="0"/>
              </a:rPr>
              <a:t>      </a:t>
            </a:r>
          </a:p>
          <a:p>
            <a:r>
              <a:rPr lang="en-US" sz="900" b="1" dirty="0">
                <a:latin typeface="Trebuchet MS" pitchFamily="34" charset="0"/>
              </a:rPr>
              <a:t>Jason, </a:t>
            </a:r>
            <a:r>
              <a:rPr lang="en-US" sz="900" b="1" dirty="0" err="1">
                <a:latin typeface="Trebuchet MS" pitchFamily="34" charset="0"/>
              </a:rPr>
              <a:t>CryoSat</a:t>
            </a:r>
            <a:r>
              <a:rPr lang="en-US" sz="900" b="1" dirty="0">
                <a:latin typeface="Trebuchet MS" pitchFamily="34" charset="0"/>
              </a:rPr>
              <a:t>, </a:t>
            </a:r>
            <a:r>
              <a:rPr lang="en-US" sz="900" b="1" dirty="0" err="1">
                <a:latin typeface="Trebuchet MS" pitchFamily="34" charset="0"/>
              </a:rPr>
              <a:t>Altika</a:t>
            </a:r>
            <a:r>
              <a:rPr lang="en-US" sz="900" b="1" dirty="0">
                <a:latin typeface="Trebuchet MS" pitchFamily="34" charset="0"/>
              </a:rPr>
              <a:t>, Sentinel </a:t>
            </a:r>
          </a:p>
          <a:p>
            <a:r>
              <a:rPr lang="en-US" sz="1100" b="1" dirty="0">
                <a:latin typeface="Trebuchet MS" pitchFamily="34" charset="0"/>
              </a:rPr>
              <a:t>Sea Ice:</a:t>
            </a:r>
            <a:r>
              <a:rPr lang="en-US" sz="900" b="1" dirty="0">
                <a:latin typeface="Trebuchet MS" pitchFamily="34" charset="0"/>
              </a:rPr>
              <a:t> </a:t>
            </a:r>
          </a:p>
          <a:p>
            <a:r>
              <a:rPr lang="en-US" sz="900" b="1" dirty="0" smtClean="0">
                <a:latin typeface="Trebuchet MS" pitchFamily="34" charset="0"/>
              </a:rPr>
              <a:t>SSMI/S</a:t>
            </a:r>
            <a:r>
              <a:rPr lang="en-US" sz="900" b="1" dirty="0">
                <a:latin typeface="Trebuchet MS" pitchFamily="34" charset="0"/>
              </a:rPr>
              <a:t>, </a:t>
            </a:r>
            <a:r>
              <a:rPr lang="en-US" sz="900" b="1" dirty="0" smtClean="0">
                <a:latin typeface="Trebuchet MS" pitchFamily="34" charset="0"/>
              </a:rPr>
              <a:t>AMSR, VIIRS</a:t>
            </a:r>
            <a:endParaRPr lang="en-US" sz="900" b="1" dirty="0">
              <a:latin typeface="Trebuchet MS" pitchFamily="34" charset="0"/>
            </a:endParaRPr>
          </a:p>
          <a:p>
            <a:r>
              <a:rPr lang="en-US" sz="1100" b="1" dirty="0">
                <a:latin typeface="Trebuchet MS" pitchFamily="34" charset="0"/>
              </a:rPr>
              <a:t>Velocity:</a:t>
            </a:r>
            <a:r>
              <a:rPr lang="en-US" sz="900" b="1" dirty="0">
                <a:latin typeface="Trebuchet MS" pitchFamily="34" charset="0"/>
              </a:rPr>
              <a:t> </a:t>
            </a:r>
          </a:p>
          <a:p>
            <a:r>
              <a:rPr lang="en-US" sz="900" b="1" dirty="0">
                <a:latin typeface="Trebuchet MS" pitchFamily="34" charset="0"/>
              </a:rPr>
              <a:t>HF Radar, ADCP, Drifters</a:t>
            </a:r>
          </a:p>
          <a:p>
            <a:r>
              <a:rPr lang="en-US" sz="1100" b="1" dirty="0">
                <a:latin typeface="Trebuchet MS" pitchFamily="34" charset="0"/>
              </a:rPr>
              <a:t>Biology:</a:t>
            </a:r>
          </a:p>
          <a:p>
            <a:r>
              <a:rPr lang="en-US" sz="900" b="1" dirty="0">
                <a:latin typeface="Trebuchet MS" pitchFamily="34" charset="0"/>
              </a:rPr>
              <a:t>Ocean Color Chlorophyll</a:t>
            </a:r>
          </a:p>
        </p:txBody>
      </p:sp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4295775" y="1764803"/>
            <a:ext cx="1371600" cy="252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dirty="0">
                <a:solidFill>
                  <a:srgbClr val="000066"/>
                </a:solidFill>
                <a:latin typeface="Trebuchet MS" pitchFamily="34" charset="0"/>
              </a:rPr>
              <a:t>Innovations</a:t>
            </a:r>
            <a:endParaRPr lang="en-US" sz="1200" dirty="0">
              <a:solidFill>
                <a:srgbClr val="000066"/>
              </a:solidFill>
              <a:latin typeface="Trebuchet MS" pitchFamily="34" charset="0"/>
            </a:endParaRPr>
          </a:p>
        </p:txBody>
      </p:sp>
      <p:sp>
        <p:nvSpPr>
          <p:cNvPr id="11" name="Text Box 9"/>
          <p:cNvSpPr txBox="1">
            <a:spLocks noChangeArrowheads="1"/>
          </p:cNvSpPr>
          <p:nvPr/>
        </p:nvSpPr>
        <p:spPr bwMode="auto">
          <a:xfrm>
            <a:off x="5838825" y="2662534"/>
            <a:ext cx="1304097" cy="260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dirty="0">
                <a:solidFill>
                  <a:srgbClr val="000066"/>
                </a:solidFill>
                <a:latin typeface="Trebuchet MS" pitchFamily="34" charset="0"/>
              </a:rPr>
              <a:t>Increments</a:t>
            </a:r>
          </a:p>
        </p:txBody>
      </p:sp>
      <p:sp>
        <p:nvSpPr>
          <p:cNvPr id="12" name="Text Box 10"/>
          <p:cNvSpPr txBox="1">
            <a:spLocks noChangeArrowheads="1"/>
          </p:cNvSpPr>
          <p:nvPr/>
        </p:nvSpPr>
        <p:spPr bwMode="auto">
          <a:xfrm>
            <a:off x="3600450" y="3769816"/>
            <a:ext cx="1485900" cy="435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dirty="0">
                <a:solidFill>
                  <a:srgbClr val="000066"/>
                </a:solidFill>
                <a:latin typeface="Trebuchet MS" pitchFamily="34" charset="0"/>
              </a:rPr>
              <a:t>Forecast Fields Prediction Errors</a:t>
            </a:r>
          </a:p>
        </p:txBody>
      </p:sp>
      <p:sp>
        <p:nvSpPr>
          <p:cNvPr id="13" name="Text Box 11"/>
          <p:cNvSpPr txBox="1">
            <a:spLocks noChangeArrowheads="1"/>
          </p:cNvSpPr>
          <p:nvPr/>
        </p:nvSpPr>
        <p:spPr bwMode="auto">
          <a:xfrm>
            <a:off x="5143500" y="3953171"/>
            <a:ext cx="1104900" cy="252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dirty="0">
                <a:solidFill>
                  <a:srgbClr val="000066"/>
                </a:solidFill>
                <a:latin typeface="Trebuchet MS" pitchFamily="34" charset="0"/>
              </a:rPr>
              <a:t>First Guess</a:t>
            </a:r>
            <a:endParaRPr lang="en-US" sz="1200" dirty="0">
              <a:solidFill>
                <a:srgbClr val="000066"/>
              </a:solidFill>
              <a:latin typeface="Trebuchet MS" pitchFamily="34" charset="0"/>
            </a:endParaRPr>
          </a:p>
        </p:txBody>
      </p:sp>
      <p:cxnSp>
        <p:nvCxnSpPr>
          <p:cNvPr id="14" name="AutoShape 12"/>
          <p:cNvCxnSpPr>
            <a:cxnSpLocks noChangeShapeType="1"/>
          </p:cNvCxnSpPr>
          <p:nvPr/>
        </p:nvCxnSpPr>
        <p:spPr bwMode="auto">
          <a:xfrm rot="5400000">
            <a:off x="3132845" y="1138185"/>
            <a:ext cx="931070" cy="1380"/>
          </a:xfrm>
          <a:prstGeom prst="bentConnector3">
            <a:avLst>
              <a:gd name="adj1" fmla="val 50000"/>
            </a:avLst>
          </a:prstGeom>
          <a:noFill/>
          <a:ln w="38100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5" name="AutoShape 13"/>
          <p:cNvCxnSpPr>
            <a:cxnSpLocks noChangeShapeType="1"/>
            <a:stCxn id="6" idx="3"/>
            <a:endCxn id="7" idx="0"/>
          </p:cNvCxnSpPr>
          <p:nvPr/>
        </p:nvCxnSpPr>
        <p:spPr bwMode="auto">
          <a:xfrm>
            <a:off x="4333875" y="1993403"/>
            <a:ext cx="828675" cy="514350"/>
          </a:xfrm>
          <a:prstGeom prst="bentConnector2">
            <a:avLst/>
          </a:prstGeom>
          <a:noFill/>
          <a:ln w="38100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6" name="Text Box 15"/>
          <p:cNvSpPr txBox="1">
            <a:spLocks noChangeArrowheads="1"/>
          </p:cNvSpPr>
          <p:nvPr/>
        </p:nvSpPr>
        <p:spPr bwMode="auto">
          <a:xfrm>
            <a:off x="1702260" y="3769817"/>
            <a:ext cx="1562100" cy="4385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dirty="0">
                <a:solidFill>
                  <a:srgbClr val="000066"/>
                </a:solidFill>
                <a:latin typeface="Trebuchet MS" pitchFamily="34" charset="0"/>
              </a:rPr>
              <a:t>Adaptive Sampling Data Impacts</a:t>
            </a:r>
          </a:p>
        </p:txBody>
      </p:sp>
      <p:sp>
        <p:nvSpPr>
          <p:cNvPr id="17" name="AutoShape 16"/>
          <p:cNvSpPr>
            <a:spLocks/>
          </p:cNvSpPr>
          <p:nvPr/>
        </p:nvSpPr>
        <p:spPr bwMode="auto">
          <a:xfrm rot="-5395649">
            <a:off x="4431728" y="3034605"/>
            <a:ext cx="171450" cy="2742009"/>
          </a:xfrm>
          <a:prstGeom prst="leftBrace">
            <a:avLst>
              <a:gd name="adj1" fmla="val 133275"/>
              <a:gd name="adj2" fmla="val 50000"/>
            </a:avLst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8580" tIns="34290" rIns="68580" bIns="34290" anchor="ctr"/>
          <a:lstStyle/>
          <a:p>
            <a:endParaRPr lang="en-US" dirty="0"/>
          </a:p>
        </p:txBody>
      </p:sp>
      <p:sp>
        <p:nvSpPr>
          <p:cNvPr id="18" name="AutoShape 18"/>
          <p:cNvSpPr>
            <a:spLocks/>
          </p:cNvSpPr>
          <p:nvPr/>
        </p:nvSpPr>
        <p:spPr bwMode="auto">
          <a:xfrm rot="-5395649">
            <a:off x="1549952" y="3444859"/>
            <a:ext cx="171450" cy="1908197"/>
          </a:xfrm>
          <a:prstGeom prst="leftBrace">
            <a:avLst>
              <a:gd name="adj1" fmla="val 58333"/>
              <a:gd name="adj2" fmla="val 50000"/>
            </a:avLst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8580" tIns="34290" rIns="68580" bIns="34290" anchor="ctr"/>
          <a:lstStyle/>
          <a:p>
            <a:endParaRPr lang="en-US" dirty="0"/>
          </a:p>
        </p:txBody>
      </p:sp>
      <p:sp>
        <p:nvSpPr>
          <p:cNvPr id="19" name="Text Box 19"/>
          <p:cNvSpPr txBox="1">
            <a:spLocks noChangeArrowheads="1"/>
          </p:cNvSpPr>
          <p:nvPr/>
        </p:nvSpPr>
        <p:spPr bwMode="auto">
          <a:xfrm>
            <a:off x="1308304" y="4498946"/>
            <a:ext cx="770083" cy="2846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en-US" b="1" dirty="0">
                <a:latin typeface="Trebuchet MS" pitchFamily="34" charset="0"/>
              </a:rPr>
              <a:t>Sensors</a:t>
            </a:r>
          </a:p>
        </p:txBody>
      </p:sp>
      <p:sp>
        <p:nvSpPr>
          <p:cNvPr id="20" name="Text Box 20"/>
          <p:cNvSpPr txBox="1">
            <a:spLocks noChangeArrowheads="1"/>
          </p:cNvSpPr>
          <p:nvPr/>
        </p:nvSpPr>
        <p:spPr bwMode="auto">
          <a:xfrm>
            <a:off x="3959737" y="4498945"/>
            <a:ext cx="1145185" cy="2846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en-US" b="1" dirty="0">
                <a:latin typeface="Trebuchet MS" pitchFamily="34" charset="0"/>
              </a:rPr>
              <a:t>Assimilation</a:t>
            </a:r>
          </a:p>
        </p:txBody>
      </p:sp>
      <p:sp>
        <p:nvSpPr>
          <p:cNvPr id="21" name="Text Box 24"/>
          <p:cNvSpPr txBox="1">
            <a:spLocks noChangeArrowheads="1"/>
          </p:cNvSpPr>
          <p:nvPr/>
        </p:nvSpPr>
        <p:spPr bwMode="auto">
          <a:xfrm>
            <a:off x="3660403" y="1341818"/>
            <a:ext cx="1673597" cy="253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1200" b="1" dirty="0" smtClean="0">
                <a:solidFill>
                  <a:srgbClr val="000066"/>
                </a:solidFill>
                <a:latin typeface="Trebuchet MS" pitchFamily="34" charset="0"/>
                <a:cs typeface="Times New Roman" pitchFamily="18" charset="0"/>
              </a:rPr>
              <a:t>QC </a:t>
            </a:r>
            <a:r>
              <a:rPr lang="en-US" sz="1200" b="1" dirty="0">
                <a:solidFill>
                  <a:srgbClr val="000066"/>
                </a:solidFill>
                <a:latin typeface="Trebuchet MS" pitchFamily="34" charset="0"/>
                <a:cs typeface="Times New Roman" pitchFamily="18" charset="0"/>
              </a:rPr>
              <a:t>w</a:t>
            </a:r>
            <a:r>
              <a:rPr lang="en-US" sz="1200" b="1" dirty="0" smtClean="0">
                <a:solidFill>
                  <a:srgbClr val="000066"/>
                </a:solidFill>
                <a:latin typeface="Trebuchet MS" pitchFamily="34" charset="0"/>
                <a:cs typeface="Times New Roman" pitchFamily="18" charset="0"/>
              </a:rPr>
              <a:t>/ condition </a:t>
            </a:r>
            <a:r>
              <a:rPr lang="en-US" sz="1200" b="1" dirty="0">
                <a:solidFill>
                  <a:srgbClr val="000066"/>
                </a:solidFill>
                <a:latin typeface="Trebuchet MS" pitchFamily="34" charset="0"/>
                <a:cs typeface="Times New Roman" pitchFamily="18" charset="0"/>
              </a:rPr>
              <a:t>flags</a:t>
            </a:r>
          </a:p>
        </p:txBody>
      </p:sp>
      <p:sp>
        <p:nvSpPr>
          <p:cNvPr id="23" name="Line 26"/>
          <p:cNvSpPr>
            <a:spLocks noChangeShapeType="1"/>
          </p:cNvSpPr>
          <p:nvPr/>
        </p:nvSpPr>
        <p:spPr bwMode="auto">
          <a:xfrm>
            <a:off x="3600450" y="2376784"/>
            <a:ext cx="0" cy="1828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8580" tIns="34290" rIns="68580" bIns="34290"/>
          <a:lstStyle/>
          <a:p>
            <a:endParaRPr lang="en-US" dirty="0"/>
          </a:p>
        </p:txBody>
      </p:sp>
      <p:sp>
        <p:nvSpPr>
          <p:cNvPr id="24" name="Line 27"/>
          <p:cNvSpPr>
            <a:spLocks noChangeShapeType="1"/>
          </p:cNvSpPr>
          <p:nvPr/>
        </p:nvSpPr>
        <p:spPr bwMode="auto">
          <a:xfrm flipH="1">
            <a:off x="1592044" y="3769817"/>
            <a:ext cx="10163" cy="43576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8580" tIns="34290" rIns="68580" bIns="34290"/>
          <a:lstStyle/>
          <a:p>
            <a:endParaRPr lang="en-US" dirty="0"/>
          </a:p>
        </p:txBody>
      </p:sp>
      <p:sp>
        <p:nvSpPr>
          <p:cNvPr id="25" name="Line 28"/>
          <p:cNvSpPr>
            <a:spLocks noChangeShapeType="1"/>
          </p:cNvSpPr>
          <p:nvPr/>
        </p:nvSpPr>
        <p:spPr bwMode="auto">
          <a:xfrm flipH="1">
            <a:off x="1592046" y="4205583"/>
            <a:ext cx="4694454" cy="2814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8580" tIns="34290" rIns="68580" bIns="34290"/>
          <a:lstStyle/>
          <a:p>
            <a:endParaRPr lang="en-US" dirty="0"/>
          </a:p>
        </p:txBody>
      </p:sp>
      <p:sp>
        <p:nvSpPr>
          <p:cNvPr id="26" name="Line 29"/>
          <p:cNvSpPr>
            <a:spLocks noChangeShapeType="1"/>
          </p:cNvSpPr>
          <p:nvPr/>
        </p:nvSpPr>
        <p:spPr bwMode="auto">
          <a:xfrm flipV="1">
            <a:off x="5143500" y="3291184"/>
            <a:ext cx="0" cy="914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8580" tIns="34290" rIns="68580" bIns="34290"/>
          <a:lstStyle/>
          <a:p>
            <a:endParaRPr lang="en-US" dirty="0"/>
          </a:p>
        </p:txBody>
      </p:sp>
      <p:sp>
        <p:nvSpPr>
          <p:cNvPr id="27" name="AutoShape 16"/>
          <p:cNvSpPr>
            <a:spLocks/>
          </p:cNvSpPr>
          <p:nvPr/>
        </p:nvSpPr>
        <p:spPr bwMode="auto">
          <a:xfrm rot="-5395649">
            <a:off x="7031460" y="3635172"/>
            <a:ext cx="171450" cy="1542829"/>
          </a:xfrm>
          <a:prstGeom prst="leftBrace">
            <a:avLst>
              <a:gd name="adj1" fmla="val 133275"/>
              <a:gd name="adj2" fmla="val 50000"/>
            </a:avLst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8580" tIns="34290" rIns="68580" bIns="34290" anchor="ctr"/>
          <a:lstStyle/>
          <a:p>
            <a:endParaRPr lang="en-US" dirty="0"/>
          </a:p>
        </p:txBody>
      </p:sp>
      <p:sp>
        <p:nvSpPr>
          <p:cNvPr id="28" name="Text Box 20"/>
          <p:cNvSpPr txBox="1">
            <a:spLocks noChangeArrowheads="1"/>
          </p:cNvSpPr>
          <p:nvPr/>
        </p:nvSpPr>
        <p:spPr bwMode="auto">
          <a:xfrm>
            <a:off x="6431416" y="4489420"/>
            <a:ext cx="1406475" cy="2846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en-US" b="1" dirty="0">
                <a:latin typeface="Trebuchet MS" pitchFamily="34" charset="0"/>
              </a:rPr>
              <a:t>Forecast Model</a:t>
            </a:r>
          </a:p>
        </p:txBody>
      </p:sp>
      <p:cxnSp>
        <p:nvCxnSpPr>
          <p:cNvPr id="29" name="AutoShape 14"/>
          <p:cNvCxnSpPr>
            <a:cxnSpLocks noChangeShapeType="1"/>
          </p:cNvCxnSpPr>
          <p:nvPr/>
        </p:nvCxnSpPr>
        <p:spPr bwMode="auto">
          <a:xfrm>
            <a:off x="5886450" y="2891135"/>
            <a:ext cx="1181100" cy="554831"/>
          </a:xfrm>
          <a:prstGeom prst="bentConnector2">
            <a:avLst/>
          </a:prstGeom>
          <a:noFill/>
          <a:ln w="38100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6" name="Straight Connector 35"/>
          <p:cNvCxnSpPr>
            <a:stCxn id="8" idx="4"/>
          </p:cNvCxnSpPr>
          <p:nvPr/>
        </p:nvCxnSpPr>
        <p:spPr>
          <a:xfrm>
            <a:off x="2341090" y="662284"/>
            <a:ext cx="127841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 29"/>
          <p:cNvSpPr/>
          <p:nvPr/>
        </p:nvSpPr>
        <p:spPr>
          <a:xfrm>
            <a:off x="2514600" y="-80666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2800" b="1" dirty="0" smtClean="0">
                <a:solidFill>
                  <a:schemeClr val="tx1"/>
                </a:solidFill>
                <a:latin typeface="Garamond" panose="02020404030301010803" pitchFamily="18" charset="0"/>
              </a:rPr>
              <a:t>Data Flow through RTOFS-DA System </a:t>
            </a:r>
          </a:p>
        </p:txBody>
      </p:sp>
      <p:sp>
        <p:nvSpPr>
          <p:cNvPr id="31" name="Rectangle 2"/>
          <p:cNvSpPr>
            <a:spLocks noChangeArrowheads="1"/>
          </p:cNvSpPr>
          <p:nvPr/>
        </p:nvSpPr>
        <p:spPr bwMode="auto">
          <a:xfrm>
            <a:off x="5867400" y="452733"/>
            <a:ext cx="3124200" cy="17025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609600" indent="-6096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990600" indent="-53340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371600" indent="-4572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752600" indent="-3810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209800" indent="-3810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667000" indent="-3810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3124200" indent="-3810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581400" indent="-3810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4038600" indent="-3810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buFont typeface="Wingdings" pitchFamily="2" charset="2"/>
              <a:buNone/>
            </a:pPr>
            <a:r>
              <a:rPr lang="en-US" altLang="en-US" sz="1200" b="1" dirty="0" smtClean="0">
                <a:latin typeface="Trebuchet MS" pitchFamily="34" charset="0"/>
              </a:rPr>
              <a:t>Ocean Data QC:</a:t>
            </a:r>
          </a:p>
          <a:p>
            <a:pPr marL="182880" indent="-182880">
              <a:spcBef>
                <a:spcPts val="0"/>
              </a:spcBef>
              <a:buClrTx/>
              <a:buSzPct val="100000"/>
              <a:buFont typeface="Arial" panose="020B0604020202020204" pitchFamily="34" charset="0"/>
              <a:buChar char="•"/>
            </a:pPr>
            <a:r>
              <a:rPr lang="en-US" altLang="en-US" sz="1200" dirty="0" smtClean="0">
                <a:latin typeface="Trebuchet MS" pitchFamily="34" charset="0"/>
              </a:rPr>
              <a:t>Fully automated, executed in real-time</a:t>
            </a:r>
          </a:p>
          <a:p>
            <a:pPr marL="0" indent="0">
              <a:spcBef>
                <a:spcPts val="0"/>
              </a:spcBef>
              <a:buClrTx/>
              <a:buSzPct val="100000"/>
              <a:buNone/>
            </a:pPr>
            <a:r>
              <a:rPr lang="en-US" altLang="en-US" sz="1200" b="1" dirty="0">
                <a:latin typeface="Trebuchet MS" pitchFamily="34" charset="0"/>
              </a:rPr>
              <a:t>3</a:t>
            </a:r>
            <a:r>
              <a:rPr lang="en-US" altLang="en-US" sz="1200" b="1" dirty="0" smtClean="0">
                <a:latin typeface="Trebuchet MS" pitchFamily="34" charset="0"/>
              </a:rPr>
              <a:t>DVAR:</a:t>
            </a:r>
          </a:p>
          <a:p>
            <a:pPr marL="182880" indent="-182880">
              <a:spcBef>
                <a:spcPts val="0"/>
              </a:spcBef>
              <a:buClrTx/>
              <a:buSzPct val="100000"/>
              <a:buFont typeface="Arial" panose="020B0604020202020204" pitchFamily="34" charset="0"/>
              <a:buChar char="•"/>
            </a:pPr>
            <a:r>
              <a:rPr lang="en-US" altLang="en-US" sz="1200" dirty="0" smtClean="0">
                <a:latin typeface="Trebuchet MS" pitchFamily="34" charset="0"/>
              </a:rPr>
              <a:t>Multivariate analysis of temperature, salinity, velocity, sea ice coverage</a:t>
            </a:r>
          </a:p>
          <a:p>
            <a:pPr marL="182880" indent="-182880">
              <a:spcBef>
                <a:spcPts val="0"/>
              </a:spcBef>
              <a:buClrTx/>
              <a:buSzPct val="100000"/>
              <a:buFont typeface="Arial" panose="020B0604020202020204" pitchFamily="34" charset="0"/>
              <a:buChar char="•"/>
            </a:pPr>
            <a:r>
              <a:rPr lang="en-US" altLang="en-US" sz="1200" dirty="0" smtClean="0">
                <a:latin typeface="Trebuchet MS" pitchFamily="34" charset="0"/>
              </a:rPr>
              <a:t>Hourly FGAT for ICE, SST, SSS</a:t>
            </a:r>
            <a:endParaRPr lang="en-US" altLang="en-US" sz="1200" dirty="0">
              <a:latin typeface="Trebuchet MS" pitchFamily="34" charset="0"/>
            </a:endParaRPr>
          </a:p>
          <a:p>
            <a:pPr marL="0" indent="0">
              <a:spcBef>
                <a:spcPts val="0"/>
              </a:spcBef>
              <a:buClrTx/>
              <a:buSzPct val="100000"/>
              <a:buNone/>
            </a:pPr>
            <a:r>
              <a:rPr lang="en-US" altLang="en-US" sz="1200" b="1" dirty="0" smtClean="0">
                <a:latin typeface="Trebuchet MS" pitchFamily="34" charset="0"/>
              </a:rPr>
              <a:t>HYCOM:</a:t>
            </a:r>
            <a:endParaRPr lang="en-US" altLang="en-US" sz="1200" b="1" dirty="0">
              <a:latin typeface="Trebuchet MS" pitchFamily="34" charset="0"/>
            </a:endParaRPr>
          </a:p>
          <a:p>
            <a:pPr marL="182880" indent="-182880">
              <a:spcBef>
                <a:spcPts val="0"/>
              </a:spcBef>
              <a:buClrTx/>
              <a:buSzPct val="100000"/>
              <a:buFont typeface="Arial" panose="020B0604020202020204" pitchFamily="34" charset="0"/>
              <a:buChar char="•"/>
            </a:pPr>
            <a:r>
              <a:rPr lang="en-US" altLang="en-US" sz="1200" dirty="0" smtClean="0">
                <a:latin typeface="Trebuchet MS" pitchFamily="34" charset="0"/>
              </a:rPr>
              <a:t>Coupled to CICE model</a:t>
            </a:r>
          </a:p>
          <a:p>
            <a:pPr marL="182880" indent="-182880">
              <a:spcBef>
                <a:spcPts val="0"/>
              </a:spcBef>
              <a:buClrTx/>
              <a:buSzPct val="100000"/>
              <a:buFont typeface="Arial" panose="020B0604020202020204" pitchFamily="34" charset="0"/>
              <a:buChar char="•"/>
            </a:pPr>
            <a:r>
              <a:rPr lang="en-US" altLang="en-US" sz="1200" dirty="0" smtClean="0">
                <a:latin typeface="Trebuchet MS" pitchFamily="34" charset="0"/>
              </a:rPr>
              <a:t>3-hr incremental analysis update (IAU)</a:t>
            </a:r>
          </a:p>
          <a:p>
            <a:pPr marL="182880" indent="-182880">
              <a:spcBef>
                <a:spcPts val="0"/>
              </a:spcBef>
              <a:buClrTx/>
              <a:buSzPct val="100000"/>
              <a:buFont typeface="Arial" panose="020B0604020202020204" pitchFamily="34" charset="0"/>
              <a:buChar char="•"/>
            </a:pPr>
            <a:endParaRPr lang="en-US" altLang="en-US" sz="1200" dirty="0">
              <a:latin typeface="Trebuchet MS" pitchFamily="34" charset="0"/>
            </a:endParaRPr>
          </a:p>
          <a:p>
            <a:pPr marL="0" indent="0">
              <a:spcBef>
                <a:spcPts val="0"/>
              </a:spcBef>
              <a:buClrTx/>
              <a:buSzPct val="100000"/>
              <a:buNone/>
            </a:pPr>
            <a:endParaRPr lang="en-US" altLang="en-US" sz="1200" dirty="0" smtClean="0">
              <a:latin typeface="Trebuchet MS" pitchFamily="34" charset="0"/>
            </a:endParaRPr>
          </a:p>
          <a:p>
            <a:pPr marL="0" indent="0">
              <a:spcBef>
                <a:spcPts val="0"/>
              </a:spcBef>
              <a:buClrTx/>
              <a:buSzPct val="100000"/>
              <a:buNone/>
            </a:pPr>
            <a:endParaRPr lang="en-US" altLang="en-US" sz="1200" dirty="0"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2536569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899" name="Rectangle 3"/>
          <p:cNvSpPr>
            <a:spLocks noChangeArrowheads="1"/>
          </p:cNvSpPr>
          <p:nvPr/>
        </p:nvSpPr>
        <p:spPr bwMode="auto">
          <a:xfrm>
            <a:off x="3124200" y="4686300"/>
            <a:ext cx="2895600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6900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-9525"/>
            <a:ext cx="9144000" cy="523875"/>
          </a:xfrm>
          <a:noFill/>
          <a:ln/>
          <a:extLst/>
        </p:spPr>
        <p:txBody>
          <a:bodyPr lIns="90488" tIns="44450" rIns="90488" bIns="44450"/>
          <a:lstStyle/>
          <a:p>
            <a:r>
              <a:rPr lang="en-US" altLang="en-US" sz="2800" b="1" dirty="0" smtClean="0">
                <a:latin typeface="Garamond" panose="02020404030301010803" pitchFamily="18" charset="0"/>
              </a:rPr>
              <a:t>Ocean Data </a:t>
            </a:r>
            <a:r>
              <a:rPr lang="en-US" altLang="en-US" sz="2800" b="1" dirty="0">
                <a:latin typeface="Garamond" panose="02020404030301010803" pitchFamily="18" charset="0"/>
              </a:rPr>
              <a:t>Quality </a:t>
            </a:r>
            <a:r>
              <a:rPr lang="en-US" altLang="en-US" sz="2800" b="1" dirty="0" smtClean="0">
                <a:latin typeface="Garamond" panose="02020404030301010803" pitchFamily="18" charset="0"/>
              </a:rPr>
              <a:t>Control: Stages and Outcomes </a:t>
            </a:r>
            <a:endParaRPr lang="en-US" altLang="en-US" sz="2800" b="1" dirty="0">
              <a:latin typeface="Garamond" panose="02020404030301010803" pitchFamily="18" charset="0"/>
            </a:endParaRPr>
          </a:p>
        </p:txBody>
      </p:sp>
      <p:sp>
        <p:nvSpPr>
          <p:cNvPr id="336901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228599" y="514350"/>
            <a:ext cx="3763569" cy="3429000"/>
          </a:xfrm>
          <a:noFill/>
          <a:ln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/>
          <a:p>
            <a:pPr marL="0" indent="0">
              <a:lnSpc>
                <a:spcPct val="90000"/>
              </a:lnSpc>
              <a:spcBef>
                <a:spcPts val="600"/>
              </a:spcBef>
              <a:buNone/>
            </a:pPr>
            <a:r>
              <a:rPr lang="en-US" altLang="en-US" sz="1400" dirty="0" smtClean="0">
                <a:solidFill>
                  <a:srgbClr val="000066"/>
                </a:solidFill>
                <a:latin typeface="Trebuchet MS" panose="020B0603020202020204" pitchFamily="34" charset="0"/>
              </a:rPr>
              <a:t>Stage 1 – sensibility </a:t>
            </a:r>
            <a:r>
              <a:rPr lang="en-US" altLang="en-US" sz="1400" dirty="0" smtClean="0">
                <a:solidFill>
                  <a:srgbClr val="000066"/>
                </a:solidFill>
                <a:latin typeface="Trebuchet MS" panose="020B0603020202020204" pitchFamily="34" charset="0"/>
              </a:rPr>
              <a:t>checks</a:t>
            </a:r>
            <a:endParaRPr lang="en-US" altLang="en-US" sz="1400" dirty="0">
              <a:solidFill>
                <a:srgbClr val="000066"/>
              </a:solidFill>
              <a:latin typeface="Trebuchet MS" panose="020B0603020202020204" pitchFamily="34" charset="0"/>
            </a:endParaRPr>
          </a:p>
          <a:p>
            <a:pPr marL="285750" indent="-285750">
              <a:lnSpc>
                <a:spcPct val="90000"/>
              </a:lnSpc>
              <a:spcBef>
                <a:spcPts val="600"/>
              </a:spcBef>
              <a:buSzPct val="100000"/>
            </a:pPr>
            <a:r>
              <a:rPr lang="en-US" altLang="en-US" sz="1400" dirty="0" smtClean="0">
                <a:solidFill>
                  <a:srgbClr val="000000"/>
                </a:solidFill>
                <a:latin typeface="Trebuchet MS" panose="020B0603020202020204" pitchFamily="34" charset="0"/>
              </a:rPr>
              <a:t>land</a:t>
            </a:r>
            <a:r>
              <a:rPr lang="en-US" altLang="en-US" sz="1400" dirty="0" smtClean="0">
                <a:solidFill>
                  <a:srgbClr val="000000"/>
                </a:solidFill>
                <a:latin typeface="Trebuchet MS" panose="020B0603020202020204" pitchFamily="34" charset="0"/>
              </a:rPr>
              <a:t>/sea boundaries, location </a:t>
            </a:r>
            <a:r>
              <a:rPr lang="en-US" altLang="en-US" sz="1400" dirty="0">
                <a:solidFill>
                  <a:srgbClr val="000000"/>
                </a:solidFill>
                <a:latin typeface="Trebuchet MS" panose="020B0603020202020204" pitchFamily="34" charset="0"/>
              </a:rPr>
              <a:t>(speed) </a:t>
            </a:r>
            <a:r>
              <a:rPr lang="en-US" altLang="en-US" sz="1400" dirty="0" smtClean="0">
                <a:solidFill>
                  <a:srgbClr val="000000"/>
                </a:solidFill>
                <a:latin typeface="Trebuchet MS" panose="020B0603020202020204" pitchFamily="34" charset="0"/>
              </a:rPr>
              <a:t>test, exact/near duplicate, future </a:t>
            </a:r>
            <a:r>
              <a:rPr lang="en-US" altLang="en-US" sz="1400" dirty="0">
                <a:solidFill>
                  <a:srgbClr val="000000"/>
                </a:solidFill>
                <a:latin typeface="Trebuchet MS" panose="020B0603020202020204" pitchFamily="34" charset="0"/>
              </a:rPr>
              <a:t>observation </a:t>
            </a:r>
            <a:r>
              <a:rPr lang="en-US" altLang="en-US" sz="1400" dirty="0" smtClean="0">
                <a:solidFill>
                  <a:srgbClr val="000000"/>
                </a:solidFill>
                <a:latin typeface="Trebuchet MS" panose="020B0603020202020204" pitchFamily="34" charset="0"/>
              </a:rPr>
              <a:t>time test</a:t>
            </a:r>
            <a:endParaRPr lang="en-US" altLang="en-US" sz="1400" b="1" dirty="0" smtClean="0">
              <a:solidFill>
                <a:srgbClr val="000000"/>
              </a:solidFill>
              <a:latin typeface="Trebuchet MS" panose="020B0603020202020204" pitchFamily="34" charset="0"/>
            </a:endParaRPr>
          </a:p>
          <a:p>
            <a:pPr marL="0" indent="0">
              <a:lnSpc>
                <a:spcPct val="90000"/>
              </a:lnSpc>
              <a:spcBef>
                <a:spcPts val="600"/>
              </a:spcBef>
              <a:buNone/>
            </a:pPr>
            <a:r>
              <a:rPr lang="en-US" altLang="en-US" sz="1400" dirty="0" smtClean="0">
                <a:solidFill>
                  <a:srgbClr val="000066"/>
                </a:solidFill>
                <a:latin typeface="Trebuchet MS" panose="020B0603020202020204" pitchFamily="34" charset="0"/>
              </a:rPr>
              <a:t>Stage 2 – error checks</a:t>
            </a:r>
            <a:r>
              <a:rPr lang="en-US" altLang="en-US" sz="1400" dirty="0" smtClean="0">
                <a:solidFill>
                  <a:srgbClr val="000066"/>
                </a:solidFill>
                <a:latin typeface="Trebuchet MS" panose="020B0603020202020204" pitchFamily="34" charset="0"/>
              </a:rPr>
              <a:t>:</a:t>
            </a:r>
            <a:endParaRPr lang="en-US" altLang="en-US" sz="1400" dirty="0" smtClean="0">
              <a:solidFill>
                <a:srgbClr val="000066"/>
              </a:solidFill>
              <a:latin typeface="Trebuchet MS" panose="020B0603020202020204" pitchFamily="34" charset="0"/>
            </a:endParaRPr>
          </a:p>
          <a:p>
            <a:pPr>
              <a:lnSpc>
                <a:spcPct val="90000"/>
              </a:lnSpc>
              <a:spcBef>
                <a:spcPts val="600"/>
              </a:spcBef>
              <a:buSzPct val="100000"/>
            </a:pPr>
            <a:r>
              <a:rPr lang="en-US" altLang="en-US" sz="1400" dirty="0" smtClean="0">
                <a:solidFill>
                  <a:srgbClr val="000000"/>
                </a:solidFill>
                <a:latin typeface="Trebuchet MS" panose="020B0603020202020204" pitchFamily="34" charset="0"/>
              </a:rPr>
              <a:t>instrumentations failure modes, vertical gradients, static stability </a:t>
            </a:r>
          </a:p>
          <a:p>
            <a:pPr>
              <a:lnSpc>
                <a:spcPct val="90000"/>
              </a:lnSpc>
              <a:spcBef>
                <a:spcPts val="600"/>
              </a:spcBef>
              <a:buSzPct val="100000"/>
            </a:pPr>
            <a:r>
              <a:rPr lang="en-US" altLang="en-US" sz="1400" dirty="0" smtClean="0">
                <a:solidFill>
                  <a:srgbClr val="000000"/>
                </a:solidFill>
                <a:latin typeface="Trebuchet MS" panose="020B0603020202020204" pitchFamily="34" charset="0"/>
              </a:rPr>
              <a:t>cross </a:t>
            </a:r>
            <a:r>
              <a:rPr lang="en-US" altLang="en-US" sz="1400" dirty="0" smtClean="0">
                <a:solidFill>
                  <a:srgbClr val="000000"/>
                </a:solidFill>
                <a:latin typeface="Trebuchet MS" panose="020B0603020202020204" pitchFamily="34" charset="0"/>
              </a:rPr>
              <a:t>validation, background fields (climate, forecast)</a:t>
            </a:r>
            <a:endParaRPr lang="en-US" altLang="en-US" sz="1400" b="1" dirty="0" smtClean="0">
              <a:solidFill>
                <a:srgbClr val="000000"/>
              </a:solidFill>
              <a:latin typeface="Trebuchet MS" panose="020B0603020202020204" pitchFamily="34" charset="0"/>
            </a:endParaRPr>
          </a:p>
          <a:p>
            <a:pPr marL="0" indent="0">
              <a:lnSpc>
                <a:spcPct val="90000"/>
              </a:lnSpc>
              <a:spcBef>
                <a:spcPts val="600"/>
              </a:spcBef>
              <a:buSzPct val="100000"/>
              <a:buNone/>
            </a:pPr>
            <a:r>
              <a:rPr lang="en-US" altLang="en-US" sz="1600" dirty="0" smtClean="0">
                <a:solidFill>
                  <a:srgbClr val="000066"/>
                </a:solidFill>
                <a:latin typeface="Trebuchet MS" panose="020B0603020202020204" pitchFamily="34" charset="0"/>
              </a:rPr>
              <a:t>Stage 3 – consistency checks:</a:t>
            </a:r>
          </a:p>
          <a:p>
            <a:pPr>
              <a:lnSpc>
                <a:spcPct val="90000"/>
              </a:lnSpc>
              <a:spcBef>
                <a:spcPts val="600"/>
              </a:spcBef>
              <a:buSzPct val="100000"/>
            </a:pPr>
            <a:r>
              <a:rPr lang="en-US" altLang="en-US" sz="1400" dirty="0" smtClean="0">
                <a:solidFill>
                  <a:srgbClr val="000000"/>
                </a:solidFill>
                <a:latin typeface="Trebuchet MS" panose="020B0603020202020204" pitchFamily="34" charset="0"/>
              </a:rPr>
              <a:t>reject if global 3DVAR solution is not converging at observation location</a:t>
            </a:r>
            <a:endParaRPr lang="en-US" altLang="en-US" sz="1400" b="1" dirty="0">
              <a:solidFill>
                <a:srgbClr val="000000"/>
              </a:solidFill>
            </a:endParaRPr>
          </a:p>
          <a:p>
            <a:pPr>
              <a:lnSpc>
                <a:spcPct val="90000"/>
              </a:lnSpc>
              <a:spcBef>
                <a:spcPts val="600"/>
              </a:spcBef>
              <a:buSzPct val="100000"/>
            </a:pPr>
            <a:r>
              <a:rPr lang="en-US" altLang="en-US" sz="1400" dirty="0" smtClean="0">
                <a:solidFill>
                  <a:srgbClr val="000000"/>
                </a:solidFill>
                <a:latin typeface="Trebuchet MS" panose="020B0603020202020204" pitchFamily="34" charset="0"/>
              </a:rPr>
              <a:t>innovation error checks performed during the </a:t>
            </a:r>
            <a:r>
              <a:rPr lang="en-US" altLang="en-US" sz="1400" dirty="0" err="1" smtClean="0">
                <a:solidFill>
                  <a:srgbClr val="000000"/>
                </a:solidFill>
                <a:latin typeface="Trebuchet MS" panose="020B0603020202020204" pitchFamily="34" charset="0"/>
              </a:rPr>
              <a:t>variational</a:t>
            </a:r>
            <a:r>
              <a:rPr lang="en-US" altLang="en-US" sz="1400" dirty="0" smtClean="0">
                <a:solidFill>
                  <a:srgbClr val="000000"/>
                </a:solidFill>
                <a:latin typeface="Trebuchet MS" panose="020B0603020202020204" pitchFamily="34" charset="0"/>
              </a:rPr>
              <a:t> </a:t>
            </a:r>
            <a:r>
              <a:rPr lang="en-US" altLang="en-US" sz="1400" dirty="0" smtClean="0">
                <a:solidFill>
                  <a:srgbClr val="000000"/>
                </a:solidFill>
                <a:latin typeface="Trebuchet MS" panose="020B0603020202020204" pitchFamily="34" charset="0"/>
              </a:rPr>
              <a:t>minimization</a:t>
            </a:r>
            <a:r>
              <a:rPr lang="en-US" altLang="en-US" sz="1800" b="1" dirty="0" smtClean="0">
                <a:solidFill>
                  <a:srgbClr val="000000"/>
                </a:solidFill>
              </a:rPr>
              <a:t> </a:t>
            </a:r>
            <a:endParaRPr lang="en-US" altLang="en-US" sz="1800" b="1" dirty="0">
              <a:solidFill>
                <a:srgbClr val="000000"/>
              </a:solidFill>
            </a:endParaRPr>
          </a:p>
          <a:p>
            <a:pPr>
              <a:lnSpc>
                <a:spcPct val="90000"/>
              </a:lnSpc>
              <a:buFontTx/>
              <a:buNone/>
            </a:pPr>
            <a:endParaRPr lang="en-US" altLang="en-US" sz="1800" b="1" dirty="0"/>
          </a:p>
        </p:txBody>
      </p:sp>
      <p:sp>
        <p:nvSpPr>
          <p:cNvPr id="7" name="Rectangle 5"/>
          <p:cNvSpPr txBox="1">
            <a:spLocks noChangeArrowheads="1"/>
          </p:cNvSpPr>
          <p:nvPr/>
        </p:nvSpPr>
        <p:spPr>
          <a:xfrm>
            <a:off x="4601817" y="514350"/>
            <a:ext cx="4084983" cy="3146831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 anchor="t" anchorCtr="0"/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342900" marR="0" indent="-1397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1pPr>
            <a:lvl2pPr marL="742950" marR="0" indent="-1079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–"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2pPr>
            <a:lvl3pPr marL="1143000" marR="0" indent="-762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3pPr>
            <a:lvl4pPr marL="1600200" marR="0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–"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4pPr>
            <a:lvl5pPr marL="2057400" marR="0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»"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5pPr>
            <a:lvl6pPr marL="2514600" marR="0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6pPr>
            <a:lvl7pPr marL="2971800" marR="0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7pPr>
            <a:lvl8pPr marL="3429000" marR="0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8pPr>
            <a:lvl9pPr marL="3886200" marR="0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9pPr>
          </a:lstStyle>
          <a:p>
            <a:pPr marL="0">
              <a:lnSpc>
                <a:spcPct val="90000"/>
              </a:lnSpc>
              <a:spcBef>
                <a:spcPts val="600"/>
              </a:spcBef>
            </a:pPr>
            <a:r>
              <a:rPr lang="en-US" altLang="en-US" sz="1600" dirty="0" smtClean="0">
                <a:solidFill>
                  <a:srgbClr val="000066"/>
                </a:solidFill>
                <a:latin typeface="Trebuchet MS" panose="020B0603020202020204" pitchFamily="34" charset="0"/>
              </a:rPr>
              <a:t>QC outcomes: likelihood observation contains an error plus condition flags </a:t>
            </a:r>
            <a:endParaRPr lang="en-US" altLang="en-US" dirty="0" smtClean="0">
              <a:latin typeface="Trebuchet MS" panose="020B0603020202020204" pitchFamily="34" charset="0"/>
            </a:endParaRPr>
          </a:p>
          <a:p>
            <a:pPr marL="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en-US" sz="1600" dirty="0" smtClean="0">
                <a:solidFill>
                  <a:srgbClr val="000066"/>
                </a:solidFill>
                <a:latin typeface="Trebuchet MS" panose="020B0603020202020204" pitchFamily="34" charset="0"/>
              </a:rPr>
              <a:t>All QC tests performed before a QC decision is made: accept, reject, correct</a:t>
            </a:r>
            <a:endParaRPr lang="en-US" altLang="en-US" dirty="0" smtClean="0">
              <a:solidFill>
                <a:schemeClr val="tx1"/>
              </a:solidFill>
              <a:latin typeface="Trebuchet MS" panose="020B0603020202020204" pitchFamily="34" charset="0"/>
            </a:endParaRPr>
          </a:p>
          <a:p>
            <a:pPr marL="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en-US" sz="1600" dirty="0" smtClean="0">
                <a:solidFill>
                  <a:srgbClr val="000066"/>
                </a:solidFill>
                <a:latin typeface="Trebuchet MS" panose="020B0603020202020204" pitchFamily="34" charset="0"/>
              </a:rPr>
              <a:t>Decision making algorithm is used to resolve multiple background field checks</a:t>
            </a:r>
          </a:p>
          <a:p>
            <a:pPr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en-US" dirty="0">
                <a:solidFill>
                  <a:schemeClr val="tx1"/>
                </a:solidFill>
                <a:latin typeface="Trebuchet MS" panose="020B0603020202020204" pitchFamily="34" charset="0"/>
              </a:rPr>
              <a:t>c</a:t>
            </a:r>
            <a:r>
              <a:rPr lang="en-US" altLang="en-US" dirty="0" smtClean="0">
                <a:solidFill>
                  <a:schemeClr val="tx1"/>
                </a:solidFill>
                <a:latin typeface="Trebuchet MS" panose="020B0603020202020204" pitchFamily="34" charset="0"/>
              </a:rPr>
              <a:t>limate,</a:t>
            </a:r>
            <a:r>
              <a:rPr lang="en-US" altLang="en-US" dirty="0">
                <a:solidFill>
                  <a:schemeClr val="tx1"/>
                </a:solidFill>
                <a:latin typeface="Trebuchet MS" panose="020B0603020202020204" pitchFamily="34" charset="0"/>
              </a:rPr>
              <a:t> </a:t>
            </a:r>
            <a:r>
              <a:rPr lang="en-US" altLang="en-US" dirty="0" smtClean="0">
                <a:solidFill>
                  <a:schemeClr val="tx1"/>
                </a:solidFill>
                <a:latin typeface="Trebuchet MS" panose="020B0603020202020204" pitchFamily="34" charset="0"/>
              </a:rPr>
              <a:t>cross validation analysis, forecast</a:t>
            </a:r>
          </a:p>
          <a:p>
            <a:pPr marL="0">
              <a:lnSpc>
                <a:spcPct val="90000"/>
              </a:lnSpc>
              <a:spcBef>
                <a:spcPts val="600"/>
              </a:spcBef>
            </a:pPr>
            <a:r>
              <a:rPr lang="en-US" altLang="en-US" sz="1600" dirty="0" smtClean="0">
                <a:solidFill>
                  <a:schemeClr val="bg2"/>
                </a:solidFill>
                <a:latin typeface="Trebuchet MS" panose="020B0603020202020204" pitchFamily="34" charset="0"/>
              </a:rPr>
              <a:t>QC outcomes and flags used to select valid observations for the analysis</a:t>
            </a:r>
          </a:p>
          <a:p>
            <a:pPr>
              <a:lnSpc>
                <a:spcPct val="90000"/>
              </a:lnSpc>
            </a:pPr>
            <a:endParaRPr lang="en-US" altLang="en-US" sz="1600" b="1" dirty="0" smtClean="0">
              <a:solidFill>
                <a:srgbClr val="000066"/>
              </a:solidFill>
              <a:latin typeface="Trebuchet MS" panose="020B0603020202020204" pitchFamily="34" charset="0"/>
            </a:endParaRPr>
          </a:p>
          <a:p>
            <a:pPr>
              <a:lnSpc>
                <a:spcPct val="90000"/>
              </a:lnSpc>
              <a:buFontTx/>
              <a:buNone/>
            </a:pPr>
            <a:r>
              <a:rPr lang="en-US" altLang="en-US" sz="1800" b="1" dirty="0" smtClean="0"/>
              <a:t>		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altLang="en-US" sz="1800" b="1" dirty="0" smtClean="0"/>
              <a:t> </a:t>
            </a:r>
          </a:p>
          <a:p>
            <a:pPr>
              <a:lnSpc>
                <a:spcPct val="90000"/>
              </a:lnSpc>
              <a:buFontTx/>
              <a:buNone/>
            </a:pPr>
            <a:endParaRPr lang="en-US" altLang="en-US" sz="1800" b="1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766" r="49433"/>
          <a:stretch/>
        </p:blipFill>
        <p:spPr>
          <a:xfrm>
            <a:off x="4144569" y="2903530"/>
            <a:ext cx="1722831" cy="163240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14" b="45217"/>
          <a:stretch/>
        </p:blipFill>
        <p:spPr>
          <a:xfrm>
            <a:off x="5697054" y="2979730"/>
            <a:ext cx="3142146" cy="16002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990600" y="4258330"/>
            <a:ext cx="2971800" cy="52322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66"/>
                </a:solidFill>
                <a:latin typeface="Trebuchet MS" pitchFamily="34" charset="0"/>
              </a:rPr>
              <a:t>Anomaly histograms of JPSS-VIIRS SST vs. various SST backgrounds</a:t>
            </a:r>
            <a:endParaRPr lang="en-US" sz="1000" dirty="0">
              <a:solidFill>
                <a:srgbClr val="000066"/>
              </a:solidFill>
              <a:latin typeface="Trebuchet MS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191001" y="4540554"/>
            <a:ext cx="4648200" cy="307777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66"/>
                </a:solidFill>
                <a:latin typeface="Trebuchet MS" pitchFamily="34" charset="0"/>
              </a:rPr>
              <a:t>         Climate                Global                  Regional</a:t>
            </a:r>
            <a:endParaRPr lang="en-US" sz="1000" dirty="0">
              <a:solidFill>
                <a:srgbClr val="000066"/>
              </a:solidFill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7189069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5"/>
          <p:cNvSpPr txBox="1">
            <a:spLocks noChangeArrowheads="1"/>
          </p:cNvSpPr>
          <p:nvPr/>
        </p:nvSpPr>
        <p:spPr>
          <a:xfrm>
            <a:off x="304800" y="369242"/>
            <a:ext cx="5486400" cy="1143197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/>
        </p:spPr>
        <p:txBody>
          <a:bodyPr lIns="90488" tIns="44450" rIns="90488" bIns="44450" anchor="t" anchorCtr="0"/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342900" marR="0" indent="-1397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1pPr>
            <a:lvl2pPr marL="742950" marR="0" indent="-1079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–"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2pPr>
            <a:lvl3pPr marL="1143000" marR="0" indent="-762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3pPr>
            <a:lvl4pPr marL="1600200" marR="0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–"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4pPr>
            <a:lvl5pPr marL="2057400" marR="0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»"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5pPr>
            <a:lvl6pPr marL="2514600" marR="0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6pPr>
            <a:lvl7pPr marL="2971800" marR="0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7pPr>
            <a:lvl8pPr marL="3429000" marR="0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8pPr>
            <a:lvl9pPr marL="3886200" marR="0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9pPr>
          </a:lstStyle>
          <a:p>
            <a:pPr marL="0">
              <a:lnSpc>
                <a:spcPct val="90000"/>
              </a:lnSpc>
              <a:spcBef>
                <a:spcPts val="600"/>
              </a:spcBef>
            </a:pPr>
            <a:r>
              <a:rPr lang="en-US" altLang="en-US" sz="1600" dirty="0" smtClean="0">
                <a:solidFill>
                  <a:srgbClr val="000066"/>
                </a:solidFill>
                <a:latin typeface="Trebuchet MS" panose="020B0603020202020204" pitchFamily="34" charset="0"/>
              </a:rPr>
              <a:t>Profile QC outcomes available on the web in real-time</a:t>
            </a:r>
            <a:endParaRPr lang="en-US" altLang="en-US" dirty="0">
              <a:latin typeface="Trebuchet MS" panose="020B0603020202020204" pitchFamily="34" charset="0"/>
            </a:endParaRPr>
          </a:p>
          <a:p>
            <a:pPr marL="0" indent="0">
              <a:lnSpc>
                <a:spcPct val="90000"/>
              </a:lnSpc>
              <a:spcBef>
                <a:spcPts val="600"/>
              </a:spcBef>
              <a:buNone/>
            </a:pPr>
            <a:r>
              <a:rPr lang="en-US" altLang="en-US" sz="1600" dirty="0" smtClean="0">
                <a:solidFill>
                  <a:srgbClr val="000066"/>
                </a:solidFill>
                <a:latin typeface="Trebuchet MS" panose="020B0603020202020204" pitchFamily="34" charset="0"/>
              </a:rPr>
              <a:t>     accepted (</a:t>
            </a:r>
            <a:r>
              <a:rPr lang="en-US" altLang="en-US" sz="1600" b="1" dirty="0" smtClean="0">
                <a:solidFill>
                  <a:srgbClr val="0033CC"/>
                </a:solidFill>
                <a:latin typeface="Trebuchet MS" panose="020B0603020202020204" pitchFamily="34" charset="0"/>
              </a:rPr>
              <a:t>blue</a:t>
            </a:r>
            <a:r>
              <a:rPr lang="en-US" altLang="en-US" sz="1600" dirty="0" smtClean="0">
                <a:solidFill>
                  <a:srgbClr val="000066"/>
                </a:solidFill>
                <a:latin typeface="Trebuchet MS" panose="020B0603020202020204" pitchFamily="34" charset="0"/>
              </a:rPr>
              <a:t>), rejected (</a:t>
            </a:r>
            <a:r>
              <a:rPr lang="en-US" altLang="en-US" sz="1600" b="1" dirty="0" smtClean="0">
                <a:solidFill>
                  <a:srgbClr val="FF0000"/>
                </a:solidFill>
                <a:latin typeface="Trebuchet MS" panose="020B0603020202020204" pitchFamily="34" charset="0"/>
              </a:rPr>
              <a:t>red</a:t>
            </a:r>
            <a:r>
              <a:rPr lang="en-US" altLang="en-US" sz="1600" dirty="0" smtClean="0">
                <a:solidFill>
                  <a:srgbClr val="000066"/>
                </a:solidFill>
                <a:latin typeface="Trebuchet MS" panose="020B0603020202020204" pitchFamily="34" charset="0"/>
              </a:rPr>
              <a:t>), marginal (</a:t>
            </a:r>
            <a:r>
              <a:rPr lang="en-US" altLang="en-US" sz="1600" b="1" dirty="0" smtClean="0">
                <a:solidFill>
                  <a:srgbClr val="FFFF00"/>
                </a:solidFill>
                <a:latin typeface="Trebuchet MS" panose="020B0603020202020204" pitchFamily="34" charset="0"/>
              </a:rPr>
              <a:t>yellow</a:t>
            </a:r>
            <a:r>
              <a:rPr lang="en-US" altLang="en-US" sz="1600" dirty="0" smtClean="0">
                <a:solidFill>
                  <a:srgbClr val="000066"/>
                </a:solidFill>
                <a:latin typeface="Trebuchet MS" panose="020B0603020202020204" pitchFamily="34" charset="0"/>
              </a:rPr>
              <a:t>)</a:t>
            </a:r>
          </a:p>
          <a:p>
            <a:pPr marL="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en-US" sz="1600" dirty="0" smtClean="0">
                <a:solidFill>
                  <a:srgbClr val="000066"/>
                </a:solidFill>
                <a:latin typeface="Trebuchet MS" panose="020B0603020202020204" pitchFamily="34" charset="0"/>
              </a:rPr>
              <a:t>Shows background fields and anomalies used to make QC decision (</a:t>
            </a:r>
            <a:r>
              <a:rPr lang="en-US" altLang="en-US" sz="1600" b="1" dirty="0" smtClean="0">
                <a:solidFill>
                  <a:srgbClr val="00B050"/>
                </a:solidFill>
                <a:latin typeface="Trebuchet MS" panose="020B0603020202020204" pitchFamily="34" charset="0"/>
              </a:rPr>
              <a:t>climate</a:t>
            </a:r>
            <a:r>
              <a:rPr lang="en-US" altLang="en-US" sz="1600" dirty="0" smtClean="0">
                <a:solidFill>
                  <a:srgbClr val="000066"/>
                </a:solidFill>
                <a:latin typeface="Trebuchet MS" panose="020B0603020202020204" pitchFamily="34" charset="0"/>
              </a:rPr>
              <a:t>, </a:t>
            </a:r>
            <a:r>
              <a:rPr lang="en-US" altLang="en-US" sz="1600" b="1" dirty="0" smtClean="0">
                <a:solidFill>
                  <a:srgbClr val="FF0000"/>
                </a:solidFill>
                <a:latin typeface="Trebuchet MS" panose="020B0603020202020204" pitchFamily="34" charset="0"/>
              </a:rPr>
              <a:t>cross validation</a:t>
            </a:r>
            <a:r>
              <a:rPr lang="en-US" altLang="en-US" sz="1600" dirty="0" smtClean="0">
                <a:solidFill>
                  <a:srgbClr val="000066"/>
                </a:solidFill>
                <a:latin typeface="Trebuchet MS" panose="020B0603020202020204" pitchFamily="34" charset="0"/>
              </a:rPr>
              <a:t>, </a:t>
            </a:r>
            <a:r>
              <a:rPr lang="en-US" altLang="en-US" sz="1600" b="1" dirty="0" smtClean="0">
                <a:solidFill>
                  <a:srgbClr val="CC00FF"/>
                </a:solidFill>
                <a:latin typeface="Trebuchet MS" panose="020B0603020202020204" pitchFamily="34" charset="0"/>
              </a:rPr>
              <a:t>model forecast</a:t>
            </a:r>
            <a:r>
              <a:rPr lang="en-US" altLang="en-US" sz="1600" dirty="0" smtClean="0">
                <a:solidFill>
                  <a:srgbClr val="000066"/>
                </a:solidFill>
                <a:latin typeface="Trebuchet MS" panose="020B0603020202020204" pitchFamily="34" charset="0"/>
              </a:rPr>
              <a:t>)</a:t>
            </a:r>
            <a:endParaRPr lang="en-US" altLang="en-US" sz="1800" dirty="0" smtClean="0"/>
          </a:p>
          <a:p>
            <a:pPr>
              <a:lnSpc>
                <a:spcPct val="90000"/>
              </a:lnSpc>
              <a:buFontTx/>
              <a:buNone/>
            </a:pPr>
            <a:r>
              <a:rPr lang="en-US" altLang="en-US" sz="1800" b="1" dirty="0" smtClean="0"/>
              <a:t> </a:t>
            </a:r>
          </a:p>
          <a:p>
            <a:pPr>
              <a:lnSpc>
                <a:spcPct val="90000"/>
              </a:lnSpc>
              <a:buFontTx/>
              <a:buNone/>
            </a:pPr>
            <a:endParaRPr lang="en-US" altLang="en-US" sz="1800" b="1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2617129"/>
            <a:ext cx="2545421" cy="254542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57150"/>
            <a:ext cx="2548078" cy="2548078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762000" y="-78114"/>
            <a:ext cx="4572000" cy="457200"/>
          </a:xfrm>
          <a:prstGeom prst="rect">
            <a:avLst/>
          </a:prstGeom>
          <a:noFill/>
          <a:ln>
            <a:noFill/>
          </a:ln>
        </p:spPr>
        <p:txBody>
          <a:bodyPr wrap="none" lIns="91425" tIns="45700" rIns="91425" bIns="45700" rtlCol="0" anchor="t" anchorCtr="0">
            <a:noAutofit/>
          </a:bodyPr>
          <a:lstStyle/>
          <a:p>
            <a:pPr algn="ctr">
              <a:buSzPct val="25000"/>
            </a:pPr>
            <a:r>
              <a:rPr lang="en-US" sz="2800" b="1" dirty="0" smtClean="0">
                <a:solidFill>
                  <a:schemeClr val="tx1"/>
                </a:solidFill>
                <a:latin typeface="Garamond" panose="02020404030301010803" pitchFamily="18" charset="0"/>
                <a:ea typeface="Calibri"/>
                <a:cs typeface="Arial" panose="020B0604020202020204" pitchFamily="34" charset="0"/>
                <a:sym typeface="Calibri"/>
              </a:rPr>
              <a:t>RTOFS-DA: Profile QC</a:t>
            </a:r>
            <a:endParaRPr lang="en-US" sz="2800" b="1" dirty="0">
              <a:solidFill>
                <a:schemeClr val="tx1"/>
              </a:solidFill>
              <a:latin typeface="Garamond" panose="02020404030301010803" pitchFamily="18" charset="0"/>
              <a:ea typeface="Calibri"/>
              <a:cs typeface="Calibri"/>
              <a:sym typeface="Calibri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219200" y="4484317"/>
            <a:ext cx="3657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Trebuchet MS" panose="020B0603020202020204" pitchFamily="34" charset="0"/>
                <a:hlinkClick r:id="rId4"/>
              </a:rPr>
              <a:t>https://polar.ncep.noaa.gov/develop/RTOFS-DA</a:t>
            </a:r>
            <a:r>
              <a:rPr lang="en-US" sz="1200" dirty="0" smtClean="0">
                <a:latin typeface="Trebuchet MS" panose="020B0603020202020204" pitchFamily="34" charset="0"/>
                <a:hlinkClick r:id="rId4"/>
              </a:rPr>
              <a:t>/</a:t>
            </a:r>
            <a:endParaRPr lang="en-US" sz="1200" dirty="0" smtClean="0">
              <a:latin typeface="Trebuchet MS" panose="020B0603020202020204" pitchFamily="34" charset="0"/>
            </a:endParaRPr>
          </a:p>
          <a:p>
            <a:r>
              <a:rPr lang="en-US" sz="1200" dirty="0">
                <a:latin typeface="Trebuchet MS" panose="020B0603020202020204" pitchFamily="34" charset="0"/>
              </a:rPr>
              <a:t>l</a:t>
            </a:r>
            <a:r>
              <a:rPr lang="en-US" sz="1200" dirty="0" smtClean="0">
                <a:latin typeface="Trebuchet MS" panose="020B0603020202020204" pitchFamily="34" charset="0"/>
              </a:rPr>
              <a:t>ogin: </a:t>
            </a:r>
            <a:r>
              <a:rPr lang="en-US" sz="1200" dirty="0" err="1" smtClean="0">
                <a:latin typeface="Trebuchet MS" panose="020B0603020202020204" pitchFamily="34" charset="0"/>
              </a:rPr>
              <a:t>rtofseval</a:t>
            </a:r>
            <a:r>
              <a:rPr lang="en-US" sz="1200" dirty="0" smtClean="0">
                <a:latin typeface="Trebuchet MS" panose="020B0603020202020204" pitchFamily="34" charset="0"/>
              </a:rPr>
              <a:t>    </a:t>
            </a:r>
            <a:r>
              <a:rPr lang="en-US" sz="1200" dirty="0" err="1" smtClean="0">
                <a:latin typeface="Trebuchet MS" panose="020B0603020202020204" pitchFamily="34" charset="0"/>
              </a:rPr>
              <a:t>passwd</a:t>
            </a:r>
            <a:r>
              <a:rPr lang="en-US" sz="1200" dirty="0" smtClean="0">
                <a:latin typeface="Trebuchet MS" panose="020B0603020202020204" pitchFamily="34" charset="0"/>
              </a:rPr>
              <a:t>: eval2007</a:t>
            </a:r>
            <a:endParaRPr lang="en-US" sz="1200" dirty="0">
              <a:latin typeface="Trebuchet MS" panose="020B0603020202020204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5410200" y="4400550"/>
            <a:ext cx="938077" cy="523220"/>
          </a:xfrm>
          <a:prstGeom prst="rect">
            <a:avLst/>
          </a:prstGeom>
          <a:solidFill>
            <a:srgbClr val="FFFFCC"/>
          </a:solidFill>
        </p:spPr>
        <p:txBody>
          <a:bodyPr wrap="none">
            <a:spAutoFit/>
          </a:bodyPr>
          <a:lstStyle/>
          <a:p>
            <a:pPr algn="r">
              <a:buSzPct val="25000"/>
            </a:pPr>
            <a:r>
              <a:rPr lang="en-US" dirty="0">
                <a:latin typeface="Trebuchet MS" panose="020B0603020202020204" pitchFamily="34" charset="0"/>
                <a:ea typeface="Calibri"/>
                <a:cs typeface="Calibri"/>
                <a:sym typeface="Calibri"/>
              </a:rPr>
              <a:t>r</a:t>
            </a:r>
            <a:r>
              <a:rPr lang="en-US" dirty="0" smtClean="0">
                <a:latin typeface="Trebuchet MS" panose="020B0603020202020204" pitchFamily="34" charset="0"/>
                <a:ea typeface="Calibri"/>
                <a:cs typeface="Calibri"/>
                <a:sym typeface="Calibri"/>
              </a:rPr>
              <a:t>ejected:</a:t>
            </a:r>
          </a:p>
          <a:p>
            <a:pPr algn="r">
              <a:buSzPct val="25000"/>
            </a:pPr>
            <a:r>
              <a:rPr lang="en-US" dirty="0" smtClean="0">
                <a:latin typeface="Trebuchet MS" panose="020B0603020202020204" pitchFamily="34" charset="0"/>
                <a:ea typeface="Calibri"/>
                <a:cs typeface="Calibri"/>
                <a:sym typeface="Calibri"/>
              </a:rPr>
              <a:t>error &gt; 4</a:t>
            </a:r>
            <a:endParaRPr lang="en-US" dirty="0">
              <a:latin typeface="Trebuchet MS" panose="020B0603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5410200" y="1809750"/>
            <a:ext cx="990600" cy="523220"/>
          </a:xfrm>
          <a:prstGeom prst="rect">
            <a:avLst/>
          </a:prstGeom>
          <a:solidFill>
            <a:srgbClr val="FFFFCC"/>
          </a:solidFill>
        </p:spPr>
        <p:txBody>
          <a:bodyPr wrap="square">
            <a:spAutoFit/>
          </a:bodyPr>
          <a:lstStyle/>
          <a:p>
            <a:pPr algn="r">
              <a:buSzPct val="25000"/>
            </a:pPr>
            <a:r>
              <a:rPr lang="en-US" dirty="0" smtClean="0">
                <a:latin typeface="Trebuchet MS" panose="020B0603020202020204" pitchFamily="34" charset="0"/>
                <a:ea typeface="Calibri"/>
                <a:cs typeface="Arial" panose="020B0604020202020204" pitchFamily="34" charset="0"/>
                <a:sym typeface="Calibri"/>
              </a:rPr>
              <a:t>accepted:</a:t>
            </a:r>
          </a:p>
          <a:p>
            <a:pPr algn="r">
              <a:buSzPct val="25000"/>
            </a:pPr>
            <a:r>
              <a:rPr lang="en-US" dirty="0">
                <a:latin typeface="Trebuchet MS" panose="020B0603020202020204" pitchFamily="34" charset="0"/>
                <a:ea typeface="Calibri"/>
                <a:cs typeface="Arial" panose="020B0604020202020204" pitchFamily="34" charset="0"/>
                <a:sym typeface="Calibri"/>
              </a:rPr>
              <a:t>e</a:t>
            </a:r>
            <a:r>
              <a:rPr lang="en-US" dirty="0" smtClean="0">
                <a:latin typeface="Trebuchet MS" panose="020B0603020202020204" pitchFamily="34" charset="0"/>
                <a:ea typeface="Calibri"/>
                <a:cs typeface="Arial" panose="020B0604020202020204" pitchFamily="34" charset="0"/>
                <a:sym typeface="Calibri"/>
              </a:rPr>
              <a:t>rror &lt; 3</a:t>
            </a:r>
            <a:endParaRPr lang="en-US" dirty="0">
              <a:latin typeface="Trebuchet MS" panose="020B0603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955" y="1577632"/>
            <a:ext cx="4649775" cy="2960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519343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120650"/>
            <a:ext cx="4800599" cy="1308100"/>
          </a:xfrm>
          <a:prstGeom prst="rect">
            <a:avLst/>
          </a:prstGeom>
          <a:noFill/>
          <a:ln>
            <a:noFill/>
          </a:ln>
        </p:spPr>
        <p:txBody>
          <a:bodyPr wrap="none" lIns="91425" tIns="45700" rIns="91425" bIns="45700" rtlCol="0" anchor="t" anchorCtr="0">
            <a:noAutofit/>
          </a:bodyPr>
          <a:lstStyle/>
          <a:p>
            <a:pPr marL="0" marR="0" indent="0" algn="ctr" rtl="0">
              <a:spcBef>
                <a:spcPts val="0"/>
              </a:spcBef>
              <a:buSzPct val="25000"/>
              <a:buNone/>
            </a:pPr>
            <a:r>
              <a:rPr lang="en-US" sz="2800" b="1" i="0" u="none" strike="noStrike" cap="none" baseline="0" dirty="0" smtClean="0">
                <a:latin typeface="Garamond" panose="02020404030301010803" pitchFamily="18" charset="0"/>
                <a:ea typeface="Calibri"/>
                <a:cs typeface="Arial" panose="020B0604020202020204" pitchFamily="34" charset="0"/>
                <a:sym typeface="Calibri"/>
              </a:rPr>
              <a:t>RTOFS-DA Ocean Observing</a:t>
            </a:r>
          </a:p>
          <a:p>
            <a:pPr marL="0" marR="0" indent="0" algn="ctr" rtl="0">
              <a:spcBef>
                <a:spcPts val="0"/>
              </a:spcBef>
              <a:buSzPct val="25000"/>
              <a:buNone/>
            </a:pPr>
            <a:r>
              <a:rPr lang="en-US" sz="2800" b="1" i="0" u="none" strike="noStrike" cap="none" baseline="0" dirty="0" smtClean="0">
                <a:latin typeface="Garamond" panose="02020404030301010803" pitchFamily="18" charset="0"/>
                <a:ea typeface="Calibri"/>
                <a:cs typeface="Arial" panose="020B0604020202020204" pitchFamily="34" charset="0"/>
                <a:sym typeface="Calibri"/>
              </a:rPr>
              <a:t> Systems:  22 Jan 2020</a:t>
            </a:r>
            <a:endParaRPr lang="en-US" sz="2800" b="1" i="0" u="none" strike="noStrike" cap="none" baseline="0" dirty="0" smtClean="0">
              <a:latin typeface="Garamond" panose="02020404030301010803" pitchFamily="18" charset="0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45"/>
          <a:stretch/>
        </p:blipFill>
        <p:spPr>
          <a:xfrm>
            <a:off x="990600" y="1809750"/>
            <a:ext cx="2197779" cy="17070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91"/>
          <a:stretch/>
        </p:blipFill>
        <p:spPr>
          <a:xfrm>
            <a:off x="4267200" y="1109002"/>
            <a:ext cx="2057400" cy="163348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35"/>
          <a:stretch/>
        </p:blipFill>
        <p:spPr>
          <a:xfrm>
            <a:off x="6372445" y="1109002"/>
            <a:ext cx="2161955" cy="159720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15" b="4778"/>
          <a:stretch/>
        </p:blipFill>
        <p:spPr>
          <a:xfrm>
            <a:off x="4215493" y="3078827"/>
            <a:ext cx="4242707" cy="152502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343400" y="2738330"/>
            <a:ext cx="4114800" cy="290620"/>
          </a:xfrm>
          <a:prstGeom prst="rect">
            <a:avLst/>
          </a:prstGeom>
          <a:noFill/>
          <a:ln>
            <a:noFill/>
          </a:ln>
        </p:spPr>
        <p:txBody>
          <a:bodyPr wrap="none" lIns="91425" tIns="45700" rIns="91425" bIns="45700" rtlCol="0" anchor="t" anchorCtr="0">
            <a:noAutofit/>
          </a:bodyPr>
          <a:lstStyle/>
          <a:p>
            <a:pPr marL="0" marR="0" indent="0" rtl="0">
              <a:spcBef>
                <a:spcPts val="0"/>
              </a:spcBef>
              <a:buSzPct val="25000"/>
              <a:buNone/>
            </a:pPr>
            <a:r>
              <a:rPr lang="en-US" sz="1800" b="0" i="0" u="none" strike="noStrike" cap="none" baseline="0" dirty="0" smtClean="0">
                <a:latin typeface="Trebuchet MS" panose="020B0603020202020204" pitchFamily="34" charset="0"/>
                <a:ea typeface="Calibri"/>
                <a:cs typeface="Arial" panose="020B0604020202020204" pitchFamily="34" charset="0"/>
                <a:sym typeface="Calibri"/>
              </a:rPr>
              <a:t>     </a:t>
            </a:r>
            <a:r>
              <a:rPr lang="en-US" sz="1800" b="0" i="0" u="none" strike="noStrike" cap="none" baseline="0" dirty="0" smtClean="0">
                <a:solidFill>
                  <a:schemeClr val="bg2"/>
                </a:solidFill>
                <a:latin typeface="Trebuchet MS" panose="020B0603020202020204" pitchFamily="34" charset="0"/>
                <a:ea typeface="Calibri"/>
                <a:cs typeface="Arial" panose="020B0604020202020204" pitchFamily="34" charset="0"/>
                <a:sym typeface="Calibri"/>
              </a:rPr>
              <a:t>JPSS-VIIRS                 METOP-A</a:t>
            </a:r>
            <a:endParaRPr lang="en-US" sz="1800" b="0" i="0" u="none" strike="noStrike" cap="none" baseline="0" dirty="0" smtClean="0">
              <a:solidFill>
                <a:schemeClr val="bg2"/>
              </a:solidFill>
              <a:latin typeface="Trebuchet MS" panose="020B0603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18955" y="1428750"/>
            <a:ext cx="2105245" cy="350350"/>
          </a:xfrm>
          <a:prstGeom prst="rect">
            <a:avLst/>
          </a:prstGeom>
          <a:noFill/>
          <a:ln>
            <a:noFill/>
          </a:ln>
        </p:spPr>
        <p:txBody>
          <a:bodyPr wrap="none" lIns="91425" tIns="45700" rIns="91425" bIns="45700" rtlCol="0" anchor="t" anchorCtr="0">
            <a:noAutofit/>
          </a:bodyPr>
          <a:lstStyle/>
          <a:p>
            <a:pPr marL="0" marR="0" indent="0" algn="ctr" rtl="0">
              <a:spcBef>
                <a:spcPts val="0"/>
              </a:spcBef>
              <a:buSzPct val="25000"/>
              <a:buNone/>
            </a:pPr>
            <a:r>
              <a:rPr lang="en-US" sz="2000" b="0" i="0" u="none" strike="noStrike" cap="none" dirty="0" smtClean="0">
                <a:solidFill>
                  <a:schemeClr val="tx1"/>
                </a:solidFill>
                <a:latin typeface="Trebuchet MS" panose="020B0603020202020204" pitchFamily="34" charset="0"/>
                <a:ea typeface="Calibri"/>
                <a:cs typeface="Arial" panose="020B0604020202020204" pitchFamily="34" charset="0"/>
                <a:sym typeface="Calibri"/>
              </a:rPr>
              <a:t>Sea Ice Coverage</a:t>
            </a:r>
            <a:endParaRPr lang="en-US" sz="2000" b="0" i="0" u="none" strike="noStrike" cap="none" baseline="0" dirty="0" smtClean="0">
              <a:solidFill>
                <a:schemeClr val="tx1"/>
              </a:solidFill>
              <a:latin typeface="Trebuchet MS" panose="020B0603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343400" y="728002"/>
            <a:ext cx="4038600" cy="336340"/>
          </a:xfrm>
          <a:prstGeom prst="rect">
            <a:avLst/>
          </a:prstGeom>
          <a:noFill/>
          <a:ln>
            <a:noFill/>
          </a:ln>
        </p:spPr>
        <p:txBody>
          <a:bodyPr wrap="none" lIns="91425" tIns="45700" rIns="91425" bIns="45700" rtlCol="0" anchor="t" anchorCtr="0">
            <a:noAutofit/>
          </a:bodyPr>
          <a:lstStyle/>
          <a:p>
            <a:pPr marL="0" marR="0" indent="0" algn="ctr" rtl="0">
              <a:spcBef>
                <a:spcPts val="0"/>
              </a:spcBef>
              <a:buSzPct val="25000"/>
              <a:buNone/>
            </a:pPr>
            <a:r>
              <a:rPr lang="en-US" sz="2000" b="0" i="0" u="none" strike="noStrike" cap="none" baseline="0" dirty="0" smtClean="0">
                <a:solidFill>
                  <a:schemeClr val="tx1"/>
                </a:solidFill>
                <a:latin typeface="Trebuchet MS" panose="020B0603020202020204" pitchFamily="34" charset="0"/>
                <a:ea typeface="Calibri"/>
                <a:cs typeface="Arial" panose="020B0604020202020204" pitchFamily="34" charset="0"/>
                <a:sym typeface="Calibri"/>
              </a:rPr>
              <a:t>Satellite and In situ</a:t>
            </a:r>
            <a:r>
              <a:rPr lang="en-US" sz="2000" b="0" i="0" u="none" strike="noStrike" cap="none" dirty="0" smtClean="0">
                <a:solidFill>
                  <a:schemeClr val="tx1"/>
                </a:solidFill>
                <a:latin typeface="Trebuchet MS" panose="020B0603020202020204" pitchFamily="34" charset="0"/>
                <a:ea typeface="Calibri"/>
                <a:cs typeface="Arial" panose="020B0604020202020204" pitchFamily="34" charset="0"/>
                <a:sym typeface="Calibri"/>
              </a:rPr>
              <a:t> SST</a:t>
            </a:r>
            <a:endParaRPr lang="en-US" sz="2000" b="0" i="0" u="none" strike="noStrike" cap="none" baseline="0" dirty="0" smtClean="0">
              <a:solidFill>
                <a:schemeClr val="tx1"/>
              </a:solidFill>
              <a:latin typeface="Trebuchet MS" panose="020B0603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267200" y="4538002"/>
            <a:ext cx="4038600" cy="276437"/>
          </a:xfrm>
          <a:prstGeom prst="rect">
            <a:avLst/>
          </a:prstGeom>
          <a:noFill/>
          <a:ln>
            <a:noFill/>
          </a:ln>
        </p:spPr>
        <p:txBody>
          <a:bodyPr wrap="none" lIns="91425" tIns="45700" rIns="91425" bIns="45700" rtlCol="0" anchor="t" anchorCtr="0">
            <a:noAutofit/>
          </a:bodyPr>
          <a:lstStyle/>
          <a:p>
            <a:pPr marL="0" marR="0" indent="0" rtl="0">
              <a:spcBef>
                <a:spcPts val="0"/>
              </a:spcBef>
              <a:buSzPct val="25000"/>
              <a:buNone/>
            </a:pPr>
            <a:r>
              <a:rPr lang="en-US" sz="1800" b="0" i="0" u="none" strike="noStrike" cap="none" dirty="0" smtClean="0">
                <a:latin typeface="Trebuchet MS" panose="020B0603020202020204" pitchFamily="34" charset="0"/>
                <a:ea typeface="Calibri"/>
                <a:cs typeface="Arial" panose="020B0604020202020204" pitchFamily="34" charset="0"/>
                <a:sym typeface="Calibri"/>
              </a:rPr>
              <a:t>       </a:t>
            </a:r>
            <a:r>
              <a:rPr lang="en-US" sz="1800" b="0" i="0" u="none" strike="noStrike" cap="none" dirty="0" err="1" smtClean="0">
                <a:solidFill>
                  <a:schemeClr val="bg2"/>
                </a:solidFill>
                <a:latin typeface="Trebuchet MS" panose="020B0603020202020204" pitchFamily="34" charset="0"/>
                <a:ea typeface="Calibri"/>
                <a:cs typeface="Arial" panose="020B0604020202020204" pitchFamily="34" charset="0"/>
                <a:sym typeface="Calibri"/>
              </a:rPr>
              <a:t>Sfc</a:t>
            </a:r>
            <a:r>
              <a:rPr lang="en-US" sz="1800" b="0" i="0" u="none" strike="noStrike" cap="none" dirty="0" smtClean="0">
                <a:solidFill>
                  <a:schemeClr val="bg2"/>
                </a:solidFill>
                <a:latin typeface="Trebuchet MS" panose="020B0603020202020204" pitchFamily="34" charset="0"/>
                <a:ea typeface="Calibri"/>
                <a:cs typeface="Arial" panose="020B0604020202020204" pitchFamily="34" charset="0"/>
                <a:sym typeface="Calibri"/>
              </a:rPr>
              <a:t> SHIP          Fixed/Drifting Buoy</a:t>
            </a:r>
            <a:endParaRPr lang="en-US" sz="1800" b="0" i="0" u="none" strike="noStrike" cap="none" baseline="0" dirty="0" smtClean="0">
              <a:solidFill>
                <a:schemeClr val="bg2"/>
              </a:solidFill>
              <a:latin typeface="Trebuchet MS" panose="020B0603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066800" y="3333750"/>
            <a:ext cx="1981200" cy="381000"/>
          </a:xfrm>
          <a:prstGeom prst="rect">
            <a:avLst/>
          </a:prstGeom>
          <a:noFill/>
          <a:ln>
            <a:noFill/>
          </a:ln>
        </p:spPr>
        <p:txBody>
          <a:bodyPr wrap="none" lIns="91425" tIns="45700" rIns="91425" bIns="45700" rtlCol="0" anchor="t" anchorCtr="0">
            <a:noAutofit/>
          </a:bodyPr>
          <a:lstStyle/>
          <a:p>
            <a:pPr marL="0" marR="0" indent="0" algn="ctr" rtl="0">
              <a:spcBef>
                <a:spcPts val="0"/>
              </a:spcBef>
              <a:buSzPct val="25000"/>
              <a:buNone/>
            </a:pPr>
            <a:r>
              <a:rPr lang="en-US" sz="1800" dirty="0" smtClean="0">
                <a:solidFill>
                  <a:schemeClr val="bg2"/>
                </a:solidFill>
                <a:latin typeface="Trebuchet MS" panose="020B0603020202020204" pitchFamily="34" charset="0"/>
                <a:ea typeface="Calibri"/>
                <a:cs typeface="Arial" panose="020B0604020202020204" pitchFamily="34" charset="0"/>
                <a:sym typeface="Calibri"/>
              </a:rPr>
              <a:t>SSMI/S</a:t>
            </a:r>
            <a:endParaRPr lang="en-US" sz="1800" b="0" i="0" u="none" strike="noStrike" cap="none" baseline="0" dirty="0" smtClean="0">
              <a:solidFill>
                <a:schemeClr val="bg2"/>
              </a:solidFill>
              <a:latin typeface="Trebuchet MS" panose="020B0603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38200" y="4095749"/>
            <a:ext cx="2362200" cy="675449"/>
          </a:xfrm>
          <a:prstGeom prst="rect">
            <a:avLst/>
          </a:prstGeom>
          <a:noFill/>
          <a:ln>
            <a:noFill/>
          </a:ln>
        </p:spPr>
        <p:txBody>
          <a:bodyPr wrap="none" lIns="91425" tIns="45700" rIns="91425" bIns="45700" rtlCol="0" anchor="t" anchorCtr="0">
            <a:noAutofit/>
          </a:bodyPr>
          <a:lstStyle/>
          <a:p>
            <a:pPr marL="0" marR="0" indent="0" rtl="0">
              <a:spcBef>
                <a:spcPts val="0"/>
              </a:spcBef>
              <a:buSzPct val="25000"/>
              <a:buNone/>
            </a:pPr>
            <a:r>
              <a:rPr lang="en-US" sz="1800" dirty="0" smtClean="0">
                <a:latin typeface="Trebuchet MS" panose="020B0603020202020204" pitchFamily="34" charset="0"/>
                <a:ea typeface="Calibri"/>
                <a:cs typeface="Arial" panose="020B0604020202020204" pitchFamily="34" charset="0"/>
                <a:sym typeface="Calibri"/>
              </a:rPr>
              <a:t># ICE </a:t>
            </a:r>
            <a:r>
              <a:rPr lang="en-US" sz="1800" dirty="0" err="1" smtClean="0">
                <a:latin typeface="Trebuchet MS" panose="020B0603020202020204" pitchFamily="34" charset="0"/>
                <a:ea typeface="Calibri"/>
                <a:cs typeface="Arial" panose="020B0604020202020204" pitchFamily="34" charset="0"/>
                <a:sym typeface="Calibri"/>
              </a:rPr>
              <a:t>obs</a:t>
            </a:r>
            <a:r>
              <a:rPr lang="en-US" sz="1800" dirty="0" smtClean="0">
                <a:latin typeface="Trebuchet MS" panose="020B0603020202020204" pitchFamily="34" charset="0"/>
                <a:ea typeface="Calibri"/>
                <a:cs typeface="Arial" panose="020B0604020202020204" pitchFamily="34" charset="0"/>
                <a:sym typeface="Calibri"/>
              </a:rPr>
              <a:t>:   1,015,298 </a:t>
            </a:r>
          </a:p>
          <a:p>
            <a:pPr marL="0" marR="0" indent="0" rtl="0">
              <a:spcBef>
                <a:spcPts val="0"/>
              </a:spcBef>
              <a:buSzPct val="25000"/>
              <a:buNone/>
            </a:pPr>
            <a:r>
              <a:rPr lang="en-US" sz="1800" b="0" i="0" u="none" strike="noStrike" cap="none" baseline="0" dirty="0" smtClean="0">
                <a:latin typeface="Trebuchet MS" panose="020B0603020202020204" pitchFamily="34" charset="0"/>
                <a:ea typeface="Calibri"/>
                <a:cs typeface="Calibri"/>
                <a:sym typeface="Calibri"/>
              </a:rPr>
              <a:t># SST </a:t>
            </a:r>
            <a:r>
              <a:rPr lang="en-US" sz="1800" b="0" i="0" u="none" strike="noStrike" cap="none" baseline="0" dirty="0" err="1" smtClean="0">
                <a:latin typeface="Trebuchet MS" panose="020B0603020202020204" pitchFamily="34" charset="0"/>
                <a:ea typeface="Calibri"/>
                <a:cs typeface="Calibri"/>
                <a:sym typeface="Calibri"/>
              </a:rPr>
              <a:t>obs</a:t>
            </a:r>
            <a:r>
              <a:rPr lang="en-US" sz="1800" b="0" i="0" u="none" strike="noStrike" cap="none" baseline="0" dirty="0" smtClean="0">
                <a:latin typeface="Trebuchet MS" panose="020B0603020202020204" pitchFamily="34" charset="0"/>
                <a:ea typeface="Calibri"/>
                <a:cs typeface="Calibri"/>
                <a:sym typeface="Calibri"/>
              </a:rPr>
              <a:t>: 83,038,928</a:t>
            </a:r>
          </a:p>
        </p:txBody>
      </p:sp>
    </p:spTree>
    <p:extLst>
      <p:ext uri="{BB962C8B-B14F-4D97-AF65-F5344CB8AC3E}">
        <p14:creationId xmlns:p14="http://schemas.microsoft.com/office/powerpoint/2010/main" val="24249203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-19050"/>
            <a:ext cx="9144000" cy="472971"/>
          </a:xfrm>
          <a:prstGeom prst="rect">
            <a:avLst/>
          </a:prstGeom>
          <a:noFill/>
          <a:ln>
            <a:noFill/>
          </a:ln>
        </p:spPr>
        <p:txBody>
          <a:bodyPr wrap="none" lIns="91425" tIns="45700" rIns="91425" bIns="45700" rtlCol="0" anchor="t" anchorCtr="0">
            <a:noAutofit/>
          </a:bodyPr>
          <a:lstStyle/>
          <a:p>
            <a:pPr marL="0" marR="0" indent="0" algn="ctr" rtl="0">
              <a:spcBef>
                <a:spcPts val="0"/>
              </a:spcBef>
              <a:buSzPct val="25000"/>
              <a:buNone/>
            </a:pPr>
            <a:r>
              <a:rPr lang="en-US" sz="2800" b="1" i="0" u="none" strike="noStrike" cap="none" baseline="0" dirty="0" smtClean="0">
                <a:latin typeface="Garamond" panose="02020404030301010803" pitchFamily="18" charset="0"/>
                <a:ea typeface="Calibri"/>
                <a:cs typeface="Arial" panose="020B0604020202020204" pitchFamily="34" charset="0"/>
                <a:sym typeface="Calibri"/>
              </a:rPr>
              <a:t>RTOFS-DA Ocean Observing Systems:  22 Jan 2020</a:t>
            </a:r>
            <a:endParaRPr lang="en-US" sz="2800" b="1" i="0" u="none" strike="noStrike" cap="none" baseline="0" dirty="0" smtClean="0">
              <a:latin typeface="Garamond" panose="02020404030301010803" pitchFamily="18" charset="0"/>
              <a:ea typeface="Calibri"/>
              <a:cs typeface="Calibri"/>
              <a:sym typeface="Calibri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143000" y="445442"/>
            <a:ext cx="6553200" cy="336340"/>
          </a:xfrm>
          <a:prstGeom prst="rect">
            <a:avLst/>
          </a:prstGeom>
          <a:noFill/>
          <a:ln>
            <a:noFill/>
          </a:ln>
        </p:spPr>
        <p:txBody>
          <a:bodyPr wrap="none" lIns="91425" tIns="45700" rIns="91425" bIns="45700" rtlCol="0" anchor="t" anchorCtr="0">
            <a:noAutofit/>
          </a:bodyPr>
          <a:lstStyle/>
          <a:p>
            <a:pPr algn="ctr">
              <a:buSzPct val="25000"/>
            </a:pPr>
            <a:r>
              <a:rPr lang="en-US" sz="2000" dirty="0">
                <a:solidFill>
                  <a:schemeClr val="tx1"/>
                </a:solidFill>
                <a:latin typeface="Trebuchet MS" panose="020B0603020202020204" pitchFamily="34" charset="0"/>
                <a:ea typeface="Calibri"/>
                <a:cs typeface="Arial" panose="020B0604020202020204" pitchFamily="34" charset="0"/>
                <a:sym typeface="Calibri"/>
              </a:rPr>
              <a:t>Profile Observations   </a:t>
            </a:r>
            <a:endParaRPr lang="en-US" sz="2000" dirty="0">
              <a:solidFill>
                <a:schemeClr val="tx1"/>
              </a:solidFill>
              <a:latin typeface="Trebuchet MS" panose="020B0603020202020204" pitchFamily="34" charset="0"/>
              <a:ea typeface="Calibri"/>
              <a:cs typeface="Calibri"/>
              <a:sym typeface="Calibri"/>
            </a:endParaRPr>
          </a:p>
          <a:p>
            <a:pPr marL="0" marR="0" indent="0" algn="ctr" rtl="0">
              <a:spcBef>
                <a:spcPts val="0"/>
              </a:spcBef>
              <a:buSzPct val="25000"/>
              <a:buNone/>
            </a:pPr>
            <a:endParaRPr lang="en-US" sz="2000" b="0" i="0" u="none" strike="noStrike" cap="none" baseline="0" dirty="0" smtClean="0">
              <a:latin typeface="Trebuchet MS" panose="020B0603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605409" y="2572172"/>
            <a:ext cx="1538591" cy="370649"/>
          </a:xfrm>
          <a:prstGeom prst="rect">
            <a:avLst/>
          </a:prstGeom>
          <a:noFill/>
          <a:ln>
            <a:noFill/>
          </a:ln>
        </p:spPr>
        <p:txBody>
          <a:bodyPr wrap="none" lIns="91425" tIns="45700" rIns="91425" bIns="45700" rtlCol="0" anchor="t" anchorCtr="0">
            <a:noAutofit/>
          </a:bodyPr>
          <a:lstStyle/>
          <a:p>
            <a:pPr marL="0" marR="0" indent="0" algn="ctr" rtl="0">
              <a:spcBef>
                <a:spcPts val="0"/>
              </a:spcBef>
              <a:buSzPct val="25000"/>
              <a:buNone/>
            </a:pPr>
            <a:endParaRPr lang="en-US" sz="1800" b="0" i="0" u="none" strike="noStrike" cap="none" baseline="0" dirty="0" smtClean="0">
              <a:latin typeface="Trebuchet MS" panose="020B0603020202020204" pitchFamily="34" charset="0"/>
              <a:ea typeface="Calibri"/>
              <a:cs typeface="Calibri"/>
              <a:sym typeface="Calibri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74" b="55926"/>
          <a:stretch/>
        </p:blipFill>
        <p:spPr>
          <a:xfrm>
            <a:off x="1005191" y="826442"/>
            <a:ext cx="4557409" cy="165777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889"/>
          <a:stretch/>
        </p:blipFill>
        <p:spPr>
          <a:xfrm>
            <a:off x="1023025" y="2731442"/>
            <a:ext cx="4539575" cy="169715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30" r="51439"/>
          <a:stretch/>
        </p:blipFill>
        <p:spPr>
          <a:xfrm>
            <a:off x="5647353" y="826442"/>
            <a:ext cx="2125047" cy="168790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68" t="10601"/>
          <a:stretch/>
        </p:blipFill>
        <p:spPr>
          <a:xfrm>
            <a:off x="5650711" y="2667792"/>
            <a:ext cx="2197889" cy="174005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172183" y="4324350"/>
            <a:ext cx="6676417" cy="308899"/>
          </a:xfrm>
          <a:prstGeom prst="rect">
            <a:avLst/>
          </a:prstGeom>
          <a:noFill/>
          <a:ln>
            <a:noFill/>
          </a:ln>
        </p:spPr>
        <p:txBody>
          <a:bodyPr wrap="none" lIns="91425" tIns="45700" rIns="91425" bIns="45700" rtlCol="0" anchor="t" anchorCtr="0">
            <a:noAutofit/>
          </a:bodyPr>
          <a:lstStyle/>
          <a:p>
            <a:pPr marL="0" marR="0" indent="0" rtl="0">
              <a:spcBef>
                <a:spcPts val="0"/>
              </a:spcBef>
              <a:buSzPct val="25000"/>
              <a:buNone/>
            </a:pPr>
            <a:r>
              <a:rPr lang="en-US" sz="1800" b="0" i="0" u="none" strike="noStrike" cap="none" dirty="0" smtClean="0">
                <a:solidFill>
                  <a:schemeClr val="bg2"/>
                </a:solidFill>
                <a:latin typeface="Trebuchet MS" panose="020B0603020202020204" pitchFamily="34" charset="0"/>
                <a:ea typeface="Calibri"/>
                <a:cs typeface="Arial" panose="020B0604020202020204" pitchFamily="34" charset="0"/>
                <a:sym typeface="Calibri"/>
              </a:rPr>
              <a:t>         Glider                  Animal Sensor               XBT/XCTD</a:t>
            </a:r>
            <a:endParaRPr lang="en-US" sz="1800" b="0" i="0" u="none" strike="noStrike" cap="none" baseline="0" dirty="0" smtClean="0">
              <a:solidFill>
                <a:schemeClr val="bg2"/>
              </a:solidFill>
              <a:latin typeface="Trebuchet MS" panose="020B0603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143000" y="2419350"/>
            <a:ext cx="6676417" cy="308899"/>
          </a:xfrm>
          <a:prstGeom prst="rect">
            <a:avLst/>
          </a:prstGeom>
          <a:noFill/>
          <a:ln>
            <a:noFill/>
          </a:ln>
        </p:spPr>
        <p:txBody>
          <a:bodyPr wrap="none" lIns="91425" tIns="45700" rIns="91425" bIns="45700" rtlCol="0" anchor="t" anchorCtr="0">
            <a:noAutofit/>
          </a:bodyPr>
          <a:lstStyle/>
          <a:p>
            <a:pPr marL="0" marR="0" indent="0" rtl="0">
              <a:spcBef>
                <a:spcPts val="0"/>
              </a:spcBef>
              <a:buSzPct val="25000"/>
              <a:buNone/>
            </a:pPr>
            <a:r>
              <a:rPr lang="en-US" sz="1800" b="0" i="0" u="none" strike="noStrike" cap="none" dirty="0" smtClean="0">
                <a:latin typeface="Trebuchet MS" panose="020B0603020202020204" pitchFamily="34" charset="0"/>
                <a:ea typeface="Calibri"/>
                <a:cs typeface="Arial" panose="020B0604020202020204" pitchFamily="34" charset="0"/>
                <a:sym typeface="Calibri"/>
              </a:rPr>
              <a:t>          </a:t>
            </a:r>
            <a:r>
              <a:rPr lang="en-US" sz="1800" b="0" i="0" u="none" strike="noStrike" cap="none" dirty="0" smtClean="0">
                <a:solidFill>
                  <a:schemeClr val="bg2"/>
                </a:solidFill>
                <a:latin typeface="Trebuchet MS" panose="020B0603020202020204" pitchFamily="34" charset="0"/>
                <a:ea typeface="Calibri"/>
                <a:cs typeface="Arial" panose="020B0604020202020204" pitchFamily="34" charset="0"/>
                <a:sym typeface="Calibri"/>
              </a:rPr>
              <a:t>Argo                      Fixed Buoy                    TESAC</a:t>
            </a:r>
            <a:endParaRPr lang="en-US" sz="1800" b="0" i="0" u="none" strike="noStrike" cap="none" baseline="0" dirty="0" smtClean="0">
              <a:solidFill>
                <a:schemeClr val="bg2"/>
              </a:solidFill>
              <a:latin typeface="Trebuchet MS" panose="020B0603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172183" y="4568041"/>
            <a:ext cx="6600217" cy="370649"/>
          </a:xfrm>
          <a:prstGeom prst="rect">
            <a:avLst/>
          </a:prstGeom>
          <a:noFill/>
          <a:ln>
            <a:noFill/>
          </a:ln>
        </p:spPr>
        <p:txBody>
          <a:bodyPr wrap="none" lIns="91425" tIns="45700" rIns="91425" bIns="45700" rtlCol="0" anchor="t" anchorCtr="0">
            <a:noAutofit/>
          </a:bodyPr>
          <a:lstStyle/>
          <a:p>
            <a:pPr marL="0" marR="0" indent="0" algn="ctr" rtl="0">
              <a:spcBef>
                <a:spcPts val="0"/>
              </a:spcBef>
              <a:buSzPct val="25000"/>
              <a:buNone/>
            </a:pPr>
            <a:r>
              <a:rPr lang="en-US" sz="1800" dirty="0" smtClean="0">
                <a:latin typeface="Trebuchet MS" panose="020B0603020202020204" pitchFamily="34" charset="0"/>
                <a:ea typeface="Calibri"/>
                <a:cs typeface="Arial" panose="020B0604020202020204" pitchFamily="34" charset="0"/>
                <a:sym typeface="Calibri"/>
              </a:rPr>
              <a:t># profiles: 831       </a:t>
            </a:r>
            <a:r>
              <a:rPr lang="en-US" sz="1800" b="0" i="0" u="none" strike="noStrike" cap="none" baseline="0" dirty="0" smtClean="0">
                <a:latin typeface="Trebuchet MS" panose="020B0603020202020204" pitchFamily="34" charset="0"/>
                <a:ea typeface="Calibri"/>
                <a:cs typeface="Calibri"/>
                <a:sym typeface="Calibri"/>
              </a:rPr>
              <a:t># profile T,S </a:t>
            </a:r>
            <a:r>
              <a:rPr lang="en-US" sz="1800" b="0" i="0" u="none" strike="noStrike" cap="none" baseline="0" dirty="0" err="1" smtClean="0">
                <a:latin typeface="Trebuchet MS" panose="020B0603020202020204" pitchFamily="34" charset="0"/>
                <a:ea typeface="Calibri"/>
                <a:cs typeface="Calibri"/>
                <a:sym typeface="Calibri"/>
              </a:rPr>
              <a:t>obs</a:t>
            </a:r>
            <a:r>
              <a:rPr lang="en-US" sz="1800" b="0" i="0" u="none" strike="noStrike" cap="none" baseline="0" dirty="0" smtClean="0">
                <a:latin typeface="Trebuchet MS" panose="020B0603020202020204" pitchFamily="34" charset="0"/>
                <a:ea typeface="Calibri"/>
                <a:cs typeface="Calibri"/>
                <a:sym typeface="Calibri"/>
              </a:rPr>
              <a:t>: 218,506</a:t>
            </a:r>
          </a:p>
        </p:txBody>
      </p:sp>
    </p:spTree>
    <p:extLst>
      <p:ext uri="{BB962C8B-B14F-4D97-AF65-F5344CB8AC3E}">
        <p14:creationId xmlns:p14="http://schemas.microsoft.com/office/powerpoint/2010/main" val="2300097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56" b="55926"/>
          <a:stretch/>
        </p:blipFill>
        <p:spPr>
          <a:xfrm>
            <a:off x="1219200" y="813530"/>
            <a:ext cx="4880043" cy="174327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630"/>
          <a:stretch/>
        </p:blipFill>
        <p:spPr>
          <a:xfrm>
            <a:off x="1219200" y="2861602"/>
            <a:ext cx="4889142" cy="183049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-19050"/>
            <a:ext cx="9144000" cy="472971"/>
          </a:xfrm>
          <a:prstGeom prst="rect">
            <a:avLst/>
          </a:prstGeom>
          <a:noFill/>
          <a:ln>
            <a:noFill/>
          </a:ln>
        </p:spPr>
        <p:txBody>
          <a:bodyPr wrap="none" lIns="91425" tIns="45700" rIns="91425" bIns="45700" rtlCol="0" anchor="t" anchorCtr="0">
            <a:noAutofit/>
          </a:bodyPr>
          <a:lstStyle/>
          <a:p>
            <a:pPr marL="0" marR="0" indent="0" algn="ctr" rtl="0">
              <a:spcBef>
                <a:spcPts val="0"/>
              </a:spcBef>
              <a:buSzPct val="25000"/>
              <a:buNone/>
            </a:pPr>
            <a:r>
              <a:rPr lang="en-US" sz="2800" b="1" i="0" u="none" strike="noStrike" cap="none" baseline="0" dirty="0" smtClean="0">
                <a:latin typeface="Garamond" panose="02020404030301010803" pitchFamily="18" charset="0"/>
                <a:ea typeface="Calibri"/>
                <a:cs typeface="Arial" panose="020B0604020202020204" pitchFamily="34" charset="0"/>
                <a:sym typeface="Calibri"/>
              </a:rPr>
              <a:t>RTOFS-DA Ocean Observing Systems:  22 Jan 2020</a:t>
            </a:r>
            <a:endParaRPr lang="en-US" sz="2800" b="1" i="0" u="none" strike="noStrike" cap="none" baseline="0" dirty="0" smtClean="0">
              <a:latin typeface="Garamond" panose="02020404030301010803" pitchFamily="18" charset="0"/>
              <a:ea typeface="Calibri"/>
              <a:cs typeface="Calibri"/>
              <a:sym typeface="Calibri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605409" y="2572172"/>
            <a:ext cx="1538591" cy="370649"/>
          </a:xfrm>
          <a:prstGeom prst="rect">
            <a:avLst/>
          </a:prstGeom>
          <a:noFill/>
          <a:ln>
            <a:noFill/>
          </a:ln>
        </p:spPr>
        <p:txBody>
          <a:bodyPr wrap="none" lIns="91425" tIns="45700" rIns="91425" bIns="45700" rtlCol="0" anchor="t" anchorCtr="0">
            <a:noAutofit/>
          </a:bodyPr>
          <a:lstStyle/>
          <a:p>
            <a:pPr marL="0" marR="0" indent="0" algn="ctr" rtl="0">
              <a:spcBef>
                <a:spcPts val="0"/>
              </a:spcBef>
              <a:buSzPct val="25000"/>
              <a:buNone/>
            </a:pPr>
            <a:endParaRPr lang="en-US" sz="1800" b="0" i="0" u="none" strike="noStrike" cap="none" baseline="0" dirty="0" smtClean="0">
              <a:latin typeface="Trebuchet MS" panose="020B0603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295400" y="4533903"/>
            <a:ext cx="4648200" cy="308899"/>
          </a:xfrm>
          <a:prstGeom prst="rect">
            <a:avLst/>
          </a:prstGeom>
          <a:noFill/>
          <a:ln>
            <a:noFill/>
          </a:ln>
        </p:spPr>
        <p:txBody>
          <a:bodyPr wrap="none" lIns="91425" tIns="45700" rIns="91425" bIns="45700" rtlCol="0" anchor="t" anchorCtr="0">
            <a:noAutofit/>
          </a:bodyPr>
          <a:lstStyle/>
          <a:p>
            <a:pPr marL="0" marR="0" indent="0" rtl="0">
              <a:spcBef>
                <a:spcPts val="0"/>
              </a:spcBef>
              <a:buSzPct val="25000"/>
              <a:buNone/>
            </a:pPr>
            <a:r>
              <a:rPr lang="en-US" sz="1800" b="0" i="0" u="none" strike="noStrike" cap="none" dirty="0" smtClean="0">
                <a:latin typeface="Trebuchet MS" panose="020B0603020202020204" pitchFamily="34" charset="0"/>
                <a:ea typeface="Calibri"/>
                <a:cs typeface="Arial" panose="020B0604020202020204" pitchFamily="34" charset="0"/>
                <a:sym typeface="Calibri"/>
              </a:rPr>
              <a:t>         </a:t>
            </a:r>
            <a:r>
              <a:rPr lang="en-US" sz="1800" b="0" i="0" u="none" strike="noStrike" cap="none" dirty="0" err="1" smtClean="0">
                <a:solidFill>
                  <a:schemeClr val="bg2"/>
                </a:solidFill>
                <a:latin typeface="Trebuchet MS" panose="020B0603020202020204" pitchFamily="34" charset="0"/>
                <a:ea typeface="Calibri"/>
                <a:cs typeface="Arial" panose="020B0604020202020204" pitchFamily="34" charset="0"/>
                <a:sym typeface="Calibri"/>
              </a:rPr>
              <a:t>Altika</a:t>
            </a:r>
            <a:r>
              <a:rPr lang="en-US" sz="1800" b="0" i="0" u="none" strike="noStrike" cap="none" dirty="0" smtClean="0">
                <a:solidFill>
                  <a:schemeClr val="bg2"/>
                </a:solidFill>
                <a:latin typeface="Trebuchet MS" panose="020B0603020202020204" pitchFamily="34" charset="0"/>
                <a:ea typeface="Calibri"/>
                <a:cs typeface="Arial" panose="020B0604020202020204" pitchFamily="34" charset="0"/>
                <a:sym typeface="Calibri"/>
              </a:rPr>
              <a:t>                        Sentinel-3A,3B            </a:t>
            </a:r>
            <a:endParaRPr lang="en-US" sz="1800" b="0" i="0" u="none" strike="noStrike" cap="none" baseline="0" dirty="0" smtClean="0">
              <a:solidFill>
                <a:schemeClr val="bg2"/>
              </a:solidFill>
              <a:latin typeface="Trebuchet MS" panose="020B0603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371600" y="2496191"/>
            <a:ext cx="4572001" cy="308899"/>
          </a:xfrm>
          <a:prstGeom prst="rect">
            <a:avLst/>
          </a:prstGeom>
          <a:noFill/>
          <a:ln>
            <a:noFill/>
          </a:ln>
        </p:spPr>
        <p:txBody>
          <a:bodyPr wrap="none" lIns="91425" tIns="45700" rIns="91425" bIns="45700" rtlCol="0" anchor="t" anchorCtr="0">
            <a:noAutofit/>
          </a:bodyPr>
          <a:lstStyle/>
          <a:p>
            <a:pPr marL="0" marR="0" indent="0" rtl="0">
              <a:spcBef>
                <a:spcPts val="0"/>
              </a:spcBef>
              <a:buSzPct val="25000"/>
              <a:buNone/>
            </a:pPr>
            <a:r>
              <a:rPr lang="en-US" sz="1800" b="0" i="0" u="none" strike="noStrike" cap="none" dirty="0" smtClean="0">
                <a:latin typeface="Trebuchet MS" panose="020B0603020202020204" pitchFamily="34" charset="0"/>
                <a:ea typeface="Calibri"/>
                <a:cs typeface="Arial" panose="020B0604020202020204" pitchFamily="34" charset="0"/>
                <a:sym typeface="Calibri"/>
              </a:rPr>
              <a:t>        </a:t>
            </a:r>
            <a:r>
              <a:rPr lang="en-US" sz="1800" b="0" i="0" u="none" strike="noStrike" cap="none" dirty="0" smtClean="0">
                <a:solidFill>
                  <a:schemeClr val="bg2"/>
                </a:solidFill>
                <a:latin typeface="Trebuchet MS" panose="020B0603020202020204" pitchFamily="34" charset="0"/>
                <a:ea typeface="Calibri"/>
                <a:cs typeface="Arial" panose="020B0604020202020204" pitchFamily="34" charset="0"/>
                <a:sym typeface="Calibri"/>
              </a:rPr>
              <a:t>Jason-3                       CryoSat-2</a:t>
            </a:r>
            <a:endParaRPr lang="en-US" sz="1800" b="0" i="0" u="none" strike="noStrike" cap="none" baseline="0" dirty="0" smtClean="0">
              <a:solidFill>
                <a:schemeClr val="bg2"/>
              </a:solidFill>
              <a:latin typeface="Trebuchet MS" panose="020B0603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371600" y="391662"/>
            <a:ext cx="4648202" cy="336340"/>
          </a:xfrm>
          <a:prstGeom prst="rect">
            <a:avLst/>
          </a:prstGeom>
          <a:noFill/>
          <a:ln>
            <a:noFill/>
          </a:ln>
        </p:spPr>
        <p:txBody>
          <a:bodyPr wrap="none" lIns="91425" tIns="45700" rIns="91425" bIns="45700" rtlCol="0" anchor="t" anchorCtr="0">
            <a:noAutofit/>
          </a:bodyPr>
          <a:lstStyle/>
          <a:p>
            <a:pPr algn="ctr">
              <a:buSzPct val="25000"/>
            </a:pPr>
            <a:r>
              <a:rPr lang="en-US" sz="2000" dirty="0" smtClean="0">
                <a:solidFill>
                  <a:schemeClr val="tx1"/>
                </a:solidFill>
                <a:latin typeface="Trebuchet MS" panose="020B0603020202020204" pitchFamily="34" charset="0"/>
                <a:ea typeface="Calibri"/>
                <a:cs typeface="Arial" panose="020B0604020202020204" pitchFamily="34" charset="0"/>
                <a:sym typeface="Calibri"/>
              </a:rPr>
              <a:t>Altimeter SSH</a:t>
            </a:r>
            <a:r>
              <a:rPr lang="en-US" sz="2000" b="0" i="0" u="none" strike="noStrike" cap="none" dirty="0" smtClean="0">
                <a:solidFill>
                  <a:schemeClr val="tx1"/>
                </a:solidFill>
                <a:latin typeface="Trebuchet MS" panose="020B0603020202020204" pitchFamily="34" charset="0"/>
                <a:ea typeface="Calibri"/>
                <a:cs typeface="Arial" panose="020B0604020202020204" pitchFamily="34" charset="0"/>
                <a:sym typeface="Calibri"/>
              </a:rPr>
              <a:t>      </a:t>
            </a:r>
            <a:endParaRPr lang="en-US" sz="2000" dirty="0">
              <a:solidFill>
                <a:schemeClr val="tx1"/>
              </a:solidFill>
              <a:latin typeface="Trebuchet MS" panose="020B0603020202020204" pitchFamily="34" charset="0"/>
              <a:ea typeface="Calibri"/>
              <a:cs typeface="Calibri"/>
              <a:sym typeface="Calibri"/>
            </a:endParaRPr>
          </a:p>
          <a:p>
            <a:pPr marL="0" marR="0" indent="0" algn="ctr" rtl="0">
              <a:spcBef>
                <a:spcPts val="0"/>
              </a:spcBef>
              <a:buSzPct val="25000"/>
              <a:buNone/>
            </a:pPr>
            <a:endParaRPr lang="en-US" sz="2000" b="0" i="0" u="none" strike="noStrike" cap="none" baseline="0" dirty="0" smtClean="0">
              <a:latin typeface="Trebuchet MS" panose="020B0603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400800" y="2480602"/>
            <a:ext cx="2209800" cy="381000"/>
          </a:xfrm>
          <a:prstGeom prst="rect">
            <a:avLst/>
          </a:prstGeom>
          <a:noFill/>
          <a:ln>
            <a:noFill/>
          </a:ln>
        </p:spPr>
        <p:txBody>
          <a:bodyPr wrap="none" lIns="91425" tIns="45700" rIns="91425" bIns="45700" rtlCol="0" anchor="t" anchorCtr="0">
            <a:noAutofit/>
          </a:bodyPr>
          <a:lstStyle/>
          <a:p>
            <a:pPr marL="0" marR="0" indent="0" rtl="0">
              <a:spcBef>
                <a:spcPts val="0"/>
              </a:spcBef>
              <a:buSzPct val="25000"/>
              <a:buNone/>
            </a:pPr>
            <a:r>
              <a:rPr lang="en-US" sz="1800" dirty="0" smtClean="0">
                <a:latin typeface="Trebuchet MS" panose="020B0603020202020204" pitchFamily="34" charset="0"/>
                <a:ea typeface="Calibri"/>
                <a:cs typeface="Arial" panose="020B0604020202020204" pitchFamily="34" charset="0"/>
                <a:sym typeface="Calibri"/>
              </a:rPr>
              <a:t># SSH </a:t>
            </a:r>
            <a:r>
              <a:rPr lang="en-US" sz="1800" dirty="0" err="1" smtClean="0">
                <a:latin typeface="Trebuchet MS" panose="020B0603020202020204" pitchFamily="34" charset="0"/>
                <a:ea typeface="Calibri"/>
                <a:cs typeface="Arial" panose="020B0604020202020204" pitchFamily="34" charset="0"/>
                <a:sym typeface="Calibri"/>
              </a:rPr>
              <a:t>obs</a:t>
            </a:r>
            <a:r>
              <a:rPr lang="en-US" sz="1800" dirty="0" smtClean="0">
                <a:latin typeface="Trebuchet MS" panose="020B0603020202020204" pitchFamily="34" charset="0"/>
                <a:ea typeface="Calibri"/>
                <a:cs typeface="Arial" panose="020B0604020202020204" pitchFamily="34" charset="0"/>
                <a:sym typeface="Calibri"/>
              </a:rPr>
              <a:t>: 345,702</a:t>
            </a:r>
            <a:endParaRPr lang="en-US" sz="1800" b="0" i="0" u="none" strike="noStrike" cap="none" baseline="0" dirty="0" smtClean="0">
              <a:latin typeface="Trebuchet MS" panose="020B0603020202020204" pitchFamily="34" charset="0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367166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79574"/>
            <a:ext cx="9144000" cy="510976"/>
          </a:xfrm>
          <a:prstGeom prst="rect">
            <a:avLst/>
          </a:prstGeom>
          <a:noFill/>
          <a:ln>
            <a:noFill/>
          </a:ln>
        </p:spPr>
        <p:txBody>
          <a:bodyPr wrap="none" lIns="91425" tIns="45700" rIns="91425" bIns="45700" rtlCol="0" anchor="t" anchorCtr="0">
            <a:noAutofit/>
          </a:bodyPr>
          <a:lstStyle/>
          <a:p>
            <a:pPr marL="0" marR="0" indent="0" algn="ctr" rtl="0">
              <a:spcBef>
                <a:spcPts val="0"/>
              </a:spcBef>
              <a:buSzPct val="25000"/>
              <a:buNone/>
            </a:pPr>
            <a:r>
              <a:rPr lang="en-US" sz="2800" b="1" i="0" u="none" strike="noStrike" cap="none" baseline="0" dirty="0" smtClean="0">
                <a:latin typeface="Garamond" panose="02020404030301010803" pitchFamily="18" charset="0"/>
                <a:ea typeface="Calibri"/>
                <a:cs typeface="Arial" panose="020B0604020202020204" pitchFamily="34" charset="0"/>
                <a:sym typeface="Calibri"/>
              </a:rPr>
              <a:t>RTOFS-DA Ocean Observing Systems:  22 Jan 2020</a:t>
            </a:r>
            <a:endParaRPr lang="en-US" sz="2800" b="1" i="0" u="none" strike="noStrike" cap="none" baseline="0" dirty="0" smtClean="0">
              <a:latin typeface="Garamond" panose="02020404030301010803" pitchFamily="18" charset="0"/>
              <a:ea typeface="Calibri"/>
              <a:cs typeface="Calibri"/>
              <a:sym typeface="Calibri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343400" y="2738330"/>
            <a:ext cx="4114800" cy="290620"/>
          </a:xfrm>
          <a:prstGeom prst="rect">
            <a:avLst/>
          </a:prstGeom>
          <a:noFill/>
          <a:ln>
            <a:noFill/>
          </a:ln>
        </p:spPr>
        <p:txBody>
          <a:bodyPr wrap="none" lIns="91425" tIns="45700" rIns="91425" bIns="45700" rtlCol="0" anchor="t" anchorCtr="0">
            <a:noAutofit/>
          </a:bodyPr>
          <a:lstStyle/>
          <a:p>
            <a:pPr marL="0" marR="0" indent="0" rtl="0">
              <a:spcBef>
                <a:spcPts val="0"/>
              </a:spcBef>
              <a:buSzPct val="25000"/>
              <a:buNone/>
            </a:pPr>
            <a:r>
              <a:rPr lang="en-US" sz="1800" b="0" i="0" u="none" strike="noStrike" cap="none" baseline="0" dirty="0" smtClean="0">
                <a:latin typeface="Trebuchet MS" panose="020B0603020202020204" pitchFamily="34" charset="0"/>
                <a:ea typeface="Calibri"/>
                <a:cs typeface="Arial" panose="020B0604020202020204" pitchFamily="34" charset="0"/>
                <a:sym typeface="Calibri"/>
              </a:rPr>
              <a:t>     JPSS-VIIRS                 METOP-A</a:t>
            </a:r>
            <a:endParaRPr lang="en-US" sz="1800" b="0" i="0" u="none" strike="noStrike" cap="none" baseline="0" dirty="0" smtClean="0">
              <a:latin typeface="Trebuchet MS" panose="020B0603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219200" y="940010"/>
            <a:ext cx="6629400" cy="336340"/>
          </a:xfrm>
          <a:prstGeom prst="rect">
            <a:avLst/>
          </a:prstGeom>
          <a:noFill/>
          <a:ln>
            <a:noFill/>
          </a:ln>
        </p:spPr>
        <p:txBody>
          <a:bodyPr wrap="none" lIns="91425" tIns="45700" rIns="91425" bIns="45700" rtlCol="0" anchor="t" anchorCtr="0">
            <a:noAutofit/>
          </a:bodyPr>
          <a:lstStyle/>
          <a:p>
            <a:pPr algn="ctr">
              <a:buSzPct val="25000"/>
            </a:pPr>
            <a:r>
              <a:rPr lang="en-US" sz="2000" b="0" i="0" u="none" strike="noStrike" cap="none" baseline="0" dirty="0" smtClean="0">
                <a:solidFill>
                  <a:schemeClr val="tx1"/>
                </a:solidFill>
                <a:latin typeface="Trebuchet MS" panose="020B0603020202020204" pitchFamily="34" charset="0"/>
                <a:ea typeface="Calibri"/>
                <a:cs typeface="Arial" panose="020B0604020202020204" pitchFamily="34" charset="0"/>
                <a:sym typeface="Calibri"/>
              </a:rPr>
              <a:t>Satellite </a:t>
            </a:r>
            <a:r>
              <a:rPr lang="en-US" sz="2000" b="0" i="0" u="none" strike="noStrike" cap="none" dirty="0" smtClean="0">
                <a:solidFill>
                  <a:schemeClr val="tx1"/>
                </a:solidFill>
                <a:latin typeface="Trebuchet MS" panose="020B0603020202020204" pitchFamily="34" charset="0"/>
                <a:ea typeface="Calibri"/>
                <a:cs typeface="Arial" panose="020B0604020202020204" pitchFamily="34" charset="0"/>
                <a:sym typeface="Calibri"/>
              </a:rPr>
              <a:t>Sea Surface Salinity      </a:t>
            </a:r>
            <a:endParaRPr lang="en-US" sz="2000" dirty="0">
              <a:solidFill>
                <a:schemeClr val="tx1"/>
              </a:solidFill>
              <a:latin typeface="Trebuchet MS" panose="020B0603020202020204" pitchFamily="34" charset="0"/>
              <a:ea typeface="Calibri"/>
              <a:cs typeface="Calibri"/>
              <a:sym typeface="Calibri"/>
            </a:endParaRPr>
          </a:p>
          <a:p>
            <a:pPr marL="0" marR="0" indent="0" algn="ctr" rtl="0">
              <a:spcBef>
                <a:spcPts val="0"/>
              </a:spcBef>
              <a:buSzPct val="25000"/>
              <a:buNone/>
            </a:pPr>
            <a:endParaRPr lang="en-US" sz="2000" b="0" i="0" u="none" strike="noStrike" cap="none" baseline="0" dirty="0" smtClean="0">
              <a:latin typeface="Trebuchet MS" panose="020B0603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828800" y="4552950"/>
            <a:ext cx="1524000" cy="370649"/>
          </a:xfrm>
          <a:prstGeom prst="rect">
            <a:avLst/>
          </a:prstGeom>
          <a:noFill/>
          <a:ln>
            <a:noFill/>
          </a:ln>
        </p:spPr>
        <p:txBody>
          <a:bodyPr wrap="none" lIns="91425" tIns="45700" rIns="91425" bIns="45700" rtlCol="0" anchor="t" anchorCtr="0">
            <a:noAutofit/>
          </a:bodyPr>
          <a:lstStyle/>
          <a:p>
            <a:pPr marL="0" marR="0" indent="0" algn="ctr" rtl="0">
              <a:spcBef>
                <a:spcPts val="0"/>
              </a:spcBef>
              <a:buSzPct val="25000"/>
              <a:buNone/>
            </a:pPr>
            <a:endParaRPr lang="en-US" sz="1800" b="0" i="0" u="none" strike="noStrike" cap="none" baseline="0" dirty="0" smtClean="0">
              <a:latin typeface="Trebuchet MS" panose="020B0603020202020204" pitchFamily="34" charset="0"/>
              <a:ea typeface="Calibri"/>
              <a:cs typeface="Calibri"/>
              <a:sym typeface="Calibri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36"/>
          <a:stretch/>
        </p:blipFill>
        <p:spPr>
          <a:xfrm>
            <a:off x="1096979" y="1427034"/>
            <a:ext cx="6950042" cy="2622591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257300" y="3867150"/>
            <a:ext cx="6629400" cy="336340"/>
          </a:xfrm>
          <a:prstGeom prst="rect">
            <a:avLst/>
          </a:prstGeom>
          <a:noFill/>
          <a:ln>
            <a:noFill/>
          </a:ln>
        </p:spPr>
        <p:txBody>
          <a:bodyPr wrap="none" lIns="91425" tIns="45700" rIns="91425" bIns="45700" rtlCol="0" anchor="t" anchorCtr="0">
            <a:noAutofit/>
          </a:bodyPr>
          <a:lstStyle/>
          <a:p>
            <a:pPr>
              <a:buSzPct val="25000"/>
            </a:pPr>
            <a:r>
              <a:rPr lang="en-US" sz="2000" b="0" i="0" u="none" strike="noStrike" cap="none" baseline="0" dirty="0" smtClean="0">
                <a:latin typeface="Trebuchet MS" panose="020B0603020202020204" pitchFamily="34" charset="0"/>
                <a:ea typeface="Calibri"/>
                <a:cs typeface="Arial" panose="020B0604020202020204" pitchFamily="34" charset="0"/>
                <a:sym typeface="Calibri"/>
              </a:rPr>
              <a:t>                </a:t>
            </a:r>
            <a:r>
              <a:rPr lang="en-US" sz="1800" b="0" i="0" u="none" strike="noStrike" cap="none" baseline="0" dirty="0" smtClean="0">
                <a:solidFill>
                  <a:schemeClr val="bg2"/>
                </a:solidFill>
                <a:latin typeface="Trebuchet MS" panose="020B0603020202020204" pitchFamily="34" charset="0"/>
                <a:ea typeface="Calibri"/>
                <a:cs typeface="Arial" panose="020B0604020202020204" pitchFamily="34" charset="0"/>
                <a:sym typeface="Calibri"/>
              </a:rPr>
              <a:t>SMOS                                             SMAP</a:t>
            </a:r>
            <a:endParaRPr lang="en-US" sz="1800" dirty="0">
              <a:solidFill>
                <a:schemeClr val="bg2"/>
              </a:solidFill>
              <a:latin typeface="Trebuchet MS" panose="020B0603020202020204" pitchFamily="34" charset="0"/>
              <a:ea typeface="Calibri"/>
              <a:cs typeface="Calibri"/>
              <a:sym typeface="Calibri"/>
            </a:endParaRPr>
          </a:p>
          <a:p>
            <a:pPr marL="0" marR="0" indent="0" algn="ctr" rtl="0">
              <a:spcBef>
                <a:spcPts val="0"/>
              </a:spcBef>
              <a:buSzPct val="25000"/>
              <a:buNone/>
            </a:pPr>
            <a:endParaRPr lang="en-US" sz="2000" b="0" i="0" u="none" strike="noStrike" cap="none" baseline="0" dirty="0" smtClean="0">
              <a:latin typeface="Trebuchet MS" panose="020B0603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429000" y="4400550"/>
            <a:ext cx="2209800" cy="381000"/>
          </a:xfrm>
          <a:prstGeom prst="rect">
            <a:avLst/>
          </a:prstGeom>
          <a:noFill/>
          <a:ln>
            <a:noFill/>
          </a:ln>
        </p:spPr>
        <p:txBody>
          <a:bodyPr wrap="none" lIns="91425" tIns="45700" rIns="91425" bIns="45700" rtlCol="0" anchor="t" anchorCtr="0">
            <a:noAutofit/>
          </a:bodyPr>
          <a:lstStyle/>
          <a:p>
            <a:pPr marL="0" marR="0" indent="0" rtl="0">
              <a:spcBef>
                <a:spcPts val="0"/>
              </a:spcBef>
              <a:buSzPct val="25000"/>
              <a:buNone/>
            </a:pPr>
            <a:r>
              <a:rPr lang="en-US" sz="1800" dirty="0" smtClean="0">
                <a:latin typeface="Trebuchet MS" panose="020B0603020202020204" pitchFamily="34" charset="0"/>
                <a:ea typeface="Calibri"/>
                <a:cs typeface="Arial" panose="020B0604020202020204" pitchFamily="34" charset="0"/>
                <a:sym typeface="Calibri"/>
              </a:rPr>
              <a:t># SSS </a:t>
            </a:r>
            <a:r>
              <a:rPr lang="en-US" sz="1800" dirty="0" err="1" smtClean="0">
                <a:latin typeface="Trebuchet MS" panose="020B0603020202020204" pitchFamily="34" charset="0"/>
                <a:ea typeface="Calibri"/>
                <a:cs typeface="Arial" panose="020B0604020202020204" pitchFamily="34" charset="0"/>
                <a:sym typeface="Calibri"/>
              </a:rPr>
              <a:t>obs</a:t>
            </a:r>
            <a:r>
              <a:rPr lang="en-US" sz="1800" dirty="0" smtClean="0">
                <a:latin typeface="Trebuchet MS" panose="020B0603020202020204" pitchFamily="34" charset="0"/>
                <a:ea typeface="Calibri"/>
                <a:cs typeface="Arial" panose="020B0604020202020204" pitchFamily="34" charset="0"/>
                <a:sym typeface="Calibri"/>
              </a:rPr>
              <a:t>: 863,496</a:t>
            </a:r>
            <a:endParaRPr lang="en-US" sz="1800" b="0" i="0" u="none" strike="noStrike" cap="none" baseline="0" dirty="0" smtClean="0">
              <a:latin typeface="Trebuchet MS" panose="020B0603020202020204" pitchFamily="34" charset="0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191462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3. Content Slide - no icon">
  <a:themeElements>
    <a:clrScheme name="PTT 1">
      <a:dk1>
        <a:srgbClr val="0A4595"/>
      </a:dk1>
      <a:lt1>
        <a:srgbClr val="FFFFFF"/>
      </a:lt1>
      <a:dk2>
        <a:srgbClr val="323B42"/>
      </a:dk2>
      <a:lt2>
        <a:srgbClr val="D6F5FF"/>
      </a:lt2>
      <a:accent1>
        <a:srgbClr val="0099D8"/>
      </a:accent1>
      <a:accent2>
        <a:srgbClr val="0A4595"/>
      </a:accent2>
      <a:accent3>
        <a:srgbClr val="34C8C9"/>
      </a:accent3>
      <a:accent4>
        <a:srgbClr val="CC9C4A"/>
      </a:accent4>
      <a:accent5>
        <a:srgbClr val="A52B15"/>
      </a:accent5>
      <a:accent6>
        <a:srgbClr val="A74FA9"/>
      </a:accent6>
      <a:hlink>
        <a:srgbClr val="0A52F6"/>
      </a:hlink>
      <a:folHlink>
        <a:srgbClr val="0072A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234</TotalTime>
  <Words>1345</Words>
  <Application>Microsoft Macintosh PowerPoint</Application>
  <PresentationFormat>On-screen Show (16:9)</PresentationFormat>
  <Paragraphs>195</Paragraphs>
  <Slides>19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3. Content Slide - no icon</vt:lpstr>
      <vt:lpstr>PowerPoint Presentation</vt:lpstr>
      <vt:lpstr>PowerPoint Presentation</vt:lpstr>
      <vt:lpstr>PowerPoint Presentation</vt:lpstr>
      <vt:lpstr>Ocean Data Quality Control: Stages and Outcomes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Zulema Garraffo</cp:lastModifiedBy>
  <cp:revision>18</cp:revision>
  <dcterms:modified xsi:type="dcterms:W3CDTF">2020-02-10T23:52:13Z</dcterms:modified>
</cp:coreProperties>
</file>