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6" r:id="rId2"/>
    <p:sldId id="257" r:id="rId3"/>
    <p:sldId id="263" r:id="rId4"/>
    <p:sldId id="261" r:id="rId5"/>
    <p:sldId id="268" r:id="rId6"/>
    <p:sldId id="275" r:id="rId7"/>
    <p:sldId id="271" r:id="rId8"/>
    <p:sldId id="278" r:id="rId9"/>
    <p:sldId id="272" r:id="rId10"/>
    <p:sldId id="273" r:id="rId11"/>
    <p:sldId id="274" r:id="rId12"/>
    <p:sldId id="259" r:id="rId13"/>
    <p:sldId id="276" r:id="rId14"/>
    <p:sldId id="27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2"/>
    <p:restoredTop sz="96443"/>
  </p:normalViewPr>
  <p:slideViewPr>
    <p:cSldViewPr snapToGrid="0" snapToObjects="1">
      <p:cViewPr varScale="1">
        <p:scale>
          <a:sx n="87" d="100"/>
          <a:sy n="87" d="100"/>
        </p:scale>
        <p:origin x="192" y="1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BA2F36-5C9A-A64A-BA1E-28A3228E6931}" type="datetimeFigureOut">
              <a:rPr lang="en-US" smtClean="0"/>
              <a:t>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B2952-C4F4-0F46-907C-F4AD8F8DA9B8}" type="slidenum">
              <a:rPr lang="en-US" smtClean="0"/>
              <a:t>‹#›</a:t>
            </a:fld>
            <a:endParaRPr lang="en-US"/>
          </a:p>
        </p:txBody>
      </p:sp>
    </p:spTree>
    <p:extLst>
      <p:ext uri="{BB962C8B-B14F-4D97-AF65-F5344CB8AC3E}">
        <p14:creationId xmlns:p14="http://schemas.microsoft.com/office/powerpoint/2010/main" val="64423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BA2F36-5C9A-A64A-BA1E-28A3228E6931}" type="datetimeFigureOut">
              <a:rPr lang="en-US" smtClean="0"/>
              <a:t>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B2952-C4F4-0F46-907C-F4AD8F8DA9B8}" type="slidenum">
              <a:rPr lang="en-US" smtClean="0"/>
              <a:t>‹#›</a:t>
            </a:fld>
            <a:endParaRPr lang="en-US"/>
          </a:p>
        </p:txBody>
      </p:sp>
    </p:spTree>
    <p:extLst>
      <p:ext uri="{BB962C8B-B14F-4D97-AF65-F5344CB8AC3E}">
        <p14:creationId xmlns:p14="http://schemas.microsoft.com/office/powerpoint/2010/main" val="269672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BA2F36-5C9A-A64A-BA1E-28A3228E6931}" type="datetimeFigureOut">
              <a:rPr lang="en-US" smtClean="0"/>
              <a:t>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B2952-C4F4-0F46-907C-F4AD8F8DA9B8}" type="slidenum">
              <a:rPr lang="en-US" smtClean="0"/>
              <a:t>‹#›</a:t>
            </a:fld>
            <a:endParaRPr lang="en-US"/>
          </a:p>
        </p:txBody>
      </p:sp>
    </p:spTree>
    <p:extLst>
      <p:ext uri="{BB962C8B-B14F-4D97-AF65-F5344CB8AC3E}">
        <p14:creationId xmlns:p14="http://schemas.microsoft.com/office/powerpoint/2010/main" val="4187207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BA2F36-5C9A-A64A-BA1E-28A3228E6931}" type="datetimeFigureOut">
              <a:rPr lang="en-US" smtClean="0"/>
              <a:t>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B2952-C4F4-0F46-907C-F4AD8F8DA9B8}" type="slidenum">
              <a:rPr lang="en-US" smtClean="0"/>
              <a:t>‹#›</a:t>
            </a:fld>
            <a:endParaRPr lang="en-US"/>
          </a:p>
        </p:txBody>
      </p:sp>
    </p:spTree>
    <p:extLst>
      <p:ext uri="{BB962C8B-B14F-4D97-AF65-F5344CB8AC3E}">
        <p14:creationId xmlns:p14="http://schemas.microsoft.com/office/powerpoint/2010/main" val="3474910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BA2F36-5C9A-A64A-BA1E-28A3228E6931}" type="datetimeFigureOut">
              <a:rPr lang="en-US" smtClean="0"/>
              <a:t>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B2952-C4F4-0F46-907C-F4AD8F8DA9B8}" type="slidenum">
              <a:rPr lang="en-US" smtClean="0"/>
              <a:t>‹#›</a:t>
            </a:fld>
            <a:endParaRPr lang="en-US"/>
          </a:p>
        </p:txBody>
      </p:sp>
    </p:spTree>
    <p:extLst>
      <p:ext uri="{BB962C8B-B14F-4D97-AF65-F5344CB8AC3E}">
        <p14:creationId xmlns:p14="http://schemas.microsoft.com/office/powerpoint/2010/main" val="2761683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BA2F36-5C9A-A64A-BA1E-28A3228E6931}" type="datetimeFigureOut">
              <a:rPr lang="en-US" smtClean="0"/>
              <a:t>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B2952-C4F4-0F46-907C-F4AD8F8DA9B8}" type="slidenum">
              <a:rPr lang="en-US" smtClean="0"/>
              <a:t>‹#›</a:t>
            </a:fld>
            <a:endParaRPr lang="en-US"/>
          </a:p>
        </p:txBody>
      </p:sp>
    </p:spTree>
    <p:extLst>
      <p:ext uri="{BB962C8B-B14F-4D97-AF65-F5344CB8AC3E}">
        <p14:creationId xmlns:p14="http://schemas.microsoft.com/office/powerpoint/2010/main" val="3758625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BA2F36-5C9A-A64A-BA1E-28A3228E6931}" type="datetimeFigureOut">
              <a:rPr lang="en-US" smtClean="0"/>
              <a:t>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CB2952-C4F4-0F46-907C-F4AD8F8DA9B8}" type="slidenum">
              <a:rPr lang="en-US" smtClean="0"/>
              <a:t>‹#›</a:t>
            </a:fld>
            <a:endParaRPr lang="en-US"/>
          </a:p>
        </p:txBody>
      </p:sp>
    </p:spTree>
    <p:extLst>
      <p:ext uri="{BB962C8B-B14F-4D97-AF65-F5344CB8AC3E}">
        <p14:creationId xmlns:p14="http://schemas.microsoft.com/office/powerpoint/2010/main" val="3151389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BA2F36-5C9A-A64A-BA1E-28A3228E6931}" type="datetimeFigureOut">
              <a:rPr lang="en-US" smtClean="0"/>
              <a:t>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CB2952-C4F4-0F46-907C-F4AD8F8DA9B8}" type="slidenum">
              <a:rPr lang="en-US" smtClean="0"/>
              <a:t>‹#›</a:t>
            </a:fld>
            <a:endParaRPr lang="en-US"/>
          </a:p>
        </p:txBody>
      </p:sp>
    </p:spTree>
    <p:extLst>
      <p:ext uri="{BB962C8B-B14F-4D97-AF65-F5344CB8AC3E}">
        <p14:creationId xmlns:p14="http://schemas.microsoft.com/office/powerpoint/2010/main" val="3591535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A2F36-5C9A-A64A-BA1E-28A3228E6931}" type="datetimeFigureOut">
              <a:rPr lang="en-US" smtClean="0"/>
              <a:t>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CB2952-C4F4-0F46-907C-F4AD8F8DA9B8}" type="slidenum">
              <a:rPr lang="en-US" smtClean="0"/>
              <a:t>‹#›</a:t>
            </a:fld>
            <a:endParaRPr lang="en-US"/>
          </a:p>
        </p:txBody>
      </p:sp>
    </p:spTree>
    <p:extLst>
      <p:ext uri="{BB962C8B-B14F-4D97-AF65-F5344CB8AC3E}">
        <p14:creationId xmlns:p14="http://schemas.microsoft.com/office/powerpoint/2010/main" val="701462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BA2F36-5C9A-A64A-BA1E-28A3228E6931}" type="datetimeFigureOut">
              <a:rPr lang="en-US" smtClean="0"/>
              <a:t>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B2952-C4F4-0F46-907C-F4AD8F8DA9B8}" type="slidenum">
              <a:rPr lang="en-US" smtClean="0"/>
              <a:t>‹#›</a:t>
            </a:fld>
            <a:endParaRPr lang="en-US"/>
          </a:p>
        </p:txBody>
      </p:sp>
    </p:spTree>
    <p:extLst>
      <p:ext uri="{BB962C8B-B14F-4D97-AF65-F5344CB8AC3E}">
        <p14:creationId xmlns:p14="http://schemas.microsoft.com/office/powerpoint/2010/main" val="3867351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BA2F36-5C9A-A64A-BA1E-28A3228E6931}" type="datetimeFigureOut">
              <a:rPr lang="en-US" smtClean="0"/>
              <a:t>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B2952-C4F4-0F46-907C-F4AD8F8DA9B8}" type="slidenum">
              <a:rPr lang="en-US" smtClean="0"/>
              <a:t>‹#›</a:t>
            </a:fld>
            <a:endParaRPr lang="en-US"/>
          </a:p>
        </p:txBody>
      </p:sp>
    </p:spTree>
    <p:extLst>
      <p:ext uri="{BB962C8B-B14F-4D97-AF65-F5344CB8AC3E}">
        <p14:creationId xmlns:p14="http://schemas.microsoft.com/office/powerpoint/2010/main" val="149193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A2F36-5C9A-A64A-BA1E-28A3228E6931}" type="datetimeFigureOut">
              <a:rPr lang="en-US" smtClean="0"/>
              <a:t>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B2952-C4F4-0F46-907C-F4AD8F8DA9B8}" type="slidenum">
              <a:rPr lang="en-US" smtClean="0"/>
              <a:t>‹#›</a:t>
            </a:fld>
            <a:endParaRPr lang="en-US"/>
          </a:p>
        </p:txBody>
      </p:sp>
    </p:spTree>
    <p:extLst>
      <p:ext uri="{BB962C8B-B14F-4D97-AF65-F5344CB8AC3E}">
        <p14:creationId xmlns:p14="http://schemas.microsoft.com/office/powerpoint/2010/main" val="2012133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3FB98B-BBA4-9F4D-998A-F3AFDC58C71D}"/>
              </a:ext>
            </a:extLst>
          </p:cNvPr>
          <p:cNvPicPr>
            <a:picLocks noChangeAspect="1"/>
          </p:cNvPicPr>
          <p:nvPr/>
        </p:nvPicPr>
        <p:blipFill>
          <a:blip r:embed="rId2"/>
          <a:stretch>
            <a:fillRect/>
          </a:stretch>
        </p:blipFill>
        <p:spPr>
          <a:xfrm>
            <a:off x="774932" y="0"/>
            <a:ext cx="7253277" cy="6452830"/>
          </a:xfrm>
          <a:prstGeom prst="rect">
            <a:avLst/>
          </a:prstGeom>
        </p:spPr>
      </p:pic>
      <p:sp>
        <p:nvSpPr>
          <p:cNvPr id="3" name="TextBox 2">
            <a:extLst>
              <a:ext uri="{FF2B5EF4-FFF2-40B4-BE49-F238E27FC236}">
                <a16:creationId xmlns:a16="http://schemas.microsoft.com/office/drawing/2014/main" id="{312C0A09-837E-1B46-AF27-E6F301B6210F}"/>
              </a:ext>
            </a:extLst>
          </p:cNvPr>
          <p:cNvSpPr txBox="1"/>
          <p:nvPr/>
        </p:nvSpPr>
        <p:spPr>
          <a:xfrm>
            <a:off x="310678" y="4157764"/>
            <a:ext cx="6159695" cy="1938992"/>
          </a:xfrm>
          <a:prstGeom prst="rect">
            <a:avLst/>
          </a:prstGeom>
          <a:noFill/>
        </p:spPr>
        <p:txBody>
          <a:bodyPr wrap="square" rtlCol="0">
            <a:spAutoFit/>
          </a:bodyPr>
          <a:lstStyle/>
          <a:p>
            <a:r>
              <a:rPr lang="en-US" sz="2400" dirty="0"/>
              <a:t>Storm Isaias passed through the hurricane glider array in the Caribbean and SAB. The effects of Isaias were also clearly seen in the data collected in the MAB, even though the storm had already made landfall near NC/SC.  </a:t>
            </a:r>
          </a:p>
        </p:txBody>
      </p:sp>
    </p:spTree>
    <p:extLst>
      <p:ext uri="{BB962C8B-B14F-4D97-AF65-F5344CB8AC3E}">
        <p14:creationId xmlns:p14="http://schemas.microsoft.com/office/powerpoint/2010/main" val="2957277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AF583B-C7A8-B84E-8669-CC1E27F28804}"/>
              </a:ext>
            </a:extLst>
          </p:cNvPr>
          <p:cNvPicPr>
            <a:picLocks noChangeAspect="1"/>
          </p:cNvPicPr>
          <p:nvPr/>
        </p:nvPicPr>
        <p:blipFill>
          <a:blip r:embed="rId2"/>
          <a:stretch>
            <a:fillRect/>
          </a:stretch>
        </p:blipFill>
        <p:spPr>
          <a:xfrm>
            <a:off x="115102" y="162233"/>
            <a:ext cx="4593649" cy="3291840"/>
          </a:xfrm>
          <a:prstGeom prst="rect">
            <a:avLst/>
          </a:prstGeom>
        </p:spPr>
      </p:pic>
      <p:pic>
        <p:nvPicPr>
          <p:cNvPr id="11" name="Picture 10">
            <a:extLst>
              <a:ext uri="{FF2B5EF4-FFF2-40B4-BE49-F238E27FC236}">
                <a16:creationId xmlns:a16="http://schemas.microsoft.com/office/drawing/2014/main" id="{8003EC58-A8EE-9D4A-8964-75F44093AD32}"/>
              </a:ext>
            </a:extLst>
          </p:cNvPr>
          <p:cNvPicPr>
            <a:picLocks noChangeAspect="1"/>
          </p:cNvPicPr>
          <p:nvPr/>
        </p:nvPicPr>
        <p:blipFill>
          <a:blip r:embed="rId3"/>
          <a:stretch>
            <a:fillRect/>
          </a:stretch>
        </p:blipFill>
        <p:spPr>
          <a:xfrm>
            <a:off x="4673112" y="191729"/>
            <a:ext cx="4470888" cy="3291840"/>
          </a:xfrm>
          <a:prstGeom prst="rect">
            <a:avLst/>
          </a:prstGeom>
        </p:spPr>
      </p:pic>
      <p:pic>
        <p:nvPicPr>
          <p:cNvPr id="4" name="Picture 3">
            <a:extLst>
              <a:ext uri="{FF2B5EF4-FFF2-40B4-BE49-F238E27FC236}">
                <a16:creationId xmlns:a16="http://schemas.microsoft.com/office/drawing/2014/main" id="{0BD05054-8339-7F4B-AD7B-6EB47F7B9558}"/>
              </a:ext>
            </a:extLst>
          </p:cNvPr>
          <p:cNvPicPr>
            <a:picLocks noChangeAspect="1"/>
          </p:cNvPicPr>
          <p:nvPr/>
        </p:nvPicPr>
        <p:blipFill>
          <a:blip r:embed="rId4"/>
          <a:stretch>
            <a:fillRect/>
          </a:stretch>
        </p:blipFill>
        <p:spPr>
          <a:xfrm>
            <a:off x="108920" y="3391862"/>
            <a:ext cx="4572000" cy="3466138"/>
          </a:xfrm>
          <a:prstGeom prst="rect">
            <a:avLst/>
          </a:prstGeom>
        </p:spPr>
      </p:pic>
      <p:pic>
        <p:nvPicPr>
          <p:cNvPr id="5" name="Picture 4">
            <a:extLst>
              <a:ext uri="{FF2B5EF4-FFF2-40B4-BE49-F238E27FC236}">
                <a16:creationId xmlns:a16="http://schemas.microsoft.com/office/drawing/2014/main" id="{663E190C-B89C-A440-AA30-784BB2039288}"/>
              </a:ext>
            </a:extLst>
          </p:cNvPr>
          <p:cNvPicPr>
            <a:picLocks noChangeAspect="1"/>
          </p:cNvPicPr>
          <p:nvPr/>
        </p:nvPicPr>
        <p:blipFill>
          <a:blip r:embed="rId5"/>
          <a:stretch>
            <a:fillRect/>
          </a:stretch>
        </p:blipFill>
        <p:spPr>
          <a:xfrm>
            <a:off x="4629940" y="3566160"/>
            <a:ext cx="4514060" cy="3291840"/>
          </a:xfrm>
          <a:prstGeom prst="rect">
            <a:avLst/>
          </a:prstGeom>
        </p:spPr>
      </p:pic>
      <p:sp>
        <p:nvSpPr>
          <p:cNvPr id="10" name="TextBox 9">
            <a:extLst>
              <a:ext uri="{FF2B5EF4-FFF2-40B4-BE49-F238E27FC236}">
                <a16:creationId xmlns:a16="http://schemas.microsoft.com/office/drawing/2014/main" id="{3B91B509-DF83-9147-85C0-9238C3913282}"/>
              </a:ext>
            </a:extLst>
          </p:cNvPr>
          <p:cNvSpPr txBox="1"/>
          <p:nvPr/>
        </p:nvSpPr>
        <p:spPr>
          <a:xfrm>
            <a:off x="850919" y="1085938"/>
            <a:ext cx="889987" cy="369332"/>
          </a:xfrm>
          <a:prstGeom prst="rect">
            <a:avLst/>
          </a:prstGeom>
          <a:noFill/>
        </p:spPr>
        <p:txBody>
          <a:bodyPr wrap="none" rtlCol="0">
            <a:spAutoFit/>
          </a:bodyPr>
          <a:lstStyle/>
          <a:p>
            <a:r>
              <a:rPr lang="en-US" dirty="0"/>
              <a:t>IC </a:t>
            </a:r>
            <a:r>
              <a:rPr lang="en-US" dirty="0" err="1"/>
              <a:t>Clim</a:t>
            </a:r>
            <a:r>
              <a:rPr lang="en-US" dirty="0"/>
              <a:t>.</a:t>
            </a:r>
          </a:p>
        </p:txBody>
      </p:sp>
      <p:sp>
        <p:nvSpPr>
          <p:cNvPr id="12" name="TextBox 11">
            <a:extLst>
              <a:ext uri="{FF2B5EF4-FFF2-40B4-BE49-F238E27FC236}">
                <a16:creationId xmlns:a16="http://schemas.microsoft.com/office/drawing/2014/main" id="{C1D4CFFB-B688-894D-B666-1D6A962C9188}"/>
              </a:ext>
            </a:extLst>
          </p:cNvPr>
          <p:cNvSpPr txBox="1"/>
          <p:nvPr/>
        </p:nvSpPr>
        <p:spPr>
          <a:xfrm>
            <a:off x="980554" y="4451566"/>
            <a:ext cx="1007776" cy="369332"/>
          </a:xfrm>
          <a:prstGeom prst="rect">
            <a:avLst/>
          </a:prstGeom>
          <a:noFill/>
        </p:spPr>
        <p:txBody>
          <a:bodyPr wrap="none" rtlCol="0">
            <a:spAutoFit/>
          </a:bodyPr>
          <a:lstStyle/>
          <a:p>
            <a:r>
              <a:rPr lang="en-US" dirty="0"/>
              <a:t>IC RTOFS</a:t>
            </a:r>
          </a:p>
        </p:txBody>
      </p:sp>
      <p:sp>
        <p:nvSpPr>
          <p:cNvPr id="8" name="TextBox 7">
            <a:extLst>
              <a:ext uri="{FF2B5EF4-FFF2-40B4-BE49-F238E27FC236}">
                <a16:creationId xmlns:a16="http://schemas.microsoft.com/office/drawing/2014/main" id="{213FB0A5-F7EE-B34B-BDA7-51C2CA0BFD8C}"/>
              </a:ext>
            </a:extLst>
          </p:cNvPr>
          <p:cNvSpPr txBox="1"/>
          <p:nvPr/>
        </p:nvSpPr>
        <p:spPr>
          <a:xfrm>
            <a:off x="4312301" y="0"/>
            <a:ext cx="1364669" cy="584775"/>
          </a:xfrm>
          <a:prstGeom prst="rect">
            <a:avLst/>
          </a:prstGeom>
          <a:noFill/>
        </p:spPr>
        <p:txBody>
          <a:bodyPr wrap="none" rtlCol="0">
            <a:spAutoFit/>
          </a:bodyPr>
          <a:lstStyle/>
          <a:p>
            <a:r>
              <a:rPr lang="en-US" sz="3200" dirty="0" err="1"/>
              <a:t>Gomex</a:t>
            </a:r>
            <a:endParaRPr lang="en-US" sz="3200" dirty="0"/>
          </a:p>
        </p:txBody>
      </p:sp>
    </p:spTree>
    <p:extLst>
      <p:ext uri="{BB962C8B-B14F-4D97-AF65-F5344CB8AC3E}">
        <p14:creationId xmlns:p14="http://schemas.microsoft.com/office/powerpoint/2010/main" val="2271821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014742-AF09-CD4A-9EC6-A69CFEBBF785}"/>
              </a:ext>
            </a:extLst>
          </p:cNvPr>
          <p:cNvPicPr>
            <a:picLocks noChangeAspect="1"/>
          </p:cNvPicPr>
          <p:nvPr/>
        </p:nvPicPr>
        <p:blipFill>
          <a:blip r:embed="rId2"/>
          <a:stretch>
            <a:fillRect/>
          </a:stretch>
        </p:blipFill>
        <p:spPr>
          <a:xfrm>
            <a:off x="457199" y="383458"/>
            <a:ext cx="4640691" cy="3291840"/>
          </a:xfrm>
          <a:prstGeom prst="rect">
            <a:avLst/>
          </a:prstGeom>
        </p:spPr>
      </p:pic>
      <p:pic>
        <p:nvPicPr>
          <p:cNvPr id="3" name="Picture 2">
            <a:extLst>
              <a:ext uri="{FF2B5EF4-FFF2-40B4-BE49-F238E27FC236}">
                <a16:creationId xmlns:a16="http://schemas.microsoft.com/office/drawing/2014/main" id="{E7FD483E-C786-0B41-92C8-67292DDDC5F4}"/>
              </a:ext>
            </a:extLst>
          </p:cNvPr>
          <p:cNvPicPr>
            <a:picLocks noChangeAspect="1"/>
          </p:cNvPicPr>
          <p:nvPr/>
        </p:nvPicPr>
        <p:blipFill>
          <a:blip r:embed="rId3"/>
          <a:stretch>
            <a:fillRect/>
          </a:stretch>
        </p:blipFill>
        <p:spPr>
          <a:xfrm>
            <a:off x="4218484" y="486697"/>
            <a:ext cx="4571554" cy="3291840"/>
          </a:xfrm>
          <a:prstGeom prst="rect">
            <a:avLst/>
          </a:prstGeom>
        </p:spPr>
      </p:pic>
      <p:pic>
        <p:nvPicPr>
          <p:cNvPr id="6" name="Picture 5">
            <a:extLst>
              <a:ext uri="{FF2B5EF4-FFF2-40B4-BE49-F238E27FC236}">
                <a16:creationId xmlns:a16="http://schemas.microsoft.com/office/drawing/2014/main" id="{FB739C8C-24F3-2240-B26F-C2B0DC391379}"/>
              </a:ext>
            </a:extLst>
          </p:cNvPr>
          <p:cNvPicPr>
            <a:picLocks noChangeAspect="1"/>
          </p:cNvPicPr>
          <p:nvPr/>
        </p:nvPicPr>
        <p:blipFill>
          <a:blip r:embed="rId4"/>
          <a:stretch>
            <a:fillRect/>
          </a:stretch>
        </p:blipFill>
        <p:spPr>
          <a:xfrm>
            <a:off x="303366" y="3566160"/>
            <a:ext cx="4610174" cy="3291840"/>
          </a:xfrm>
          <a:prstGeom prst="rect">
            <a:avLst/>
          </a:prstGeom>
        </p:spPr>
      </p:pic>
      <p:pic>
        <p:nvPicPr>
          <p:cNvPr id="4" name="Picture 3">
            <a:extLst>
              <a:ext uri="{FF2B5EF4-FFF2-40B4-BE49-F238E27FC236}">
                <a16:creationId xmlns:a16="http://schemas.microsoft.com/office/drawing/2014/main" id="{44D54F10-0C25-604A-987C-987918C57FE6}"/>
              </a:ext>
            </a:extLst>
          </p:cNvPr>
          <p:cNvPicPr>
            <a:picLocks noChangeAspect="1"/>
          </p:cNvPicPr>
          <p:nvPr/>
        </p:nvPicPr>
        <p:blipFill>
          <a:blip r:embed="rId5"/>
          <a:stretch>
            <a:fillRect/>
          </a:stretch>
        </p:blipFill>
        <p:spPr>
          <a:xfrm>
            <a:off x="4304137" y="3566160"/>
            <a:ext cx="4567624" cy="3291840"/>
          </a:xfrm>
          <a:prstGeom prst="rect">
            <a:avLst/>
          </a:prstGeom>
        </p:spPr>
      </p:pic>
      <p:sp>
        <p:nvSpPr>
          <p:cNvPr id="7" name="TextBox 6">
            <a:extLst>
              <a:ext uri="{FF2B5EF4-FFF2-40B4-BE49-F238E27FC236}">
                <a16:creationId xmlns:a16="http://schemas.microsoft.com/office/drawing/2014/main" id="{94A1EBEA-97E4-6F44-A59E-6BC3BA4FEF34}"/>
              </a:ext>
            </a:extLst>
          </p:cNvPr>
          <p:cNvSpPr txBox="1"/>
          <p:nvPr/>
        </p:nvSpPr>
        <p:spPr>
          <a:xfrm>
            <a:off x="2900944" y="1307172"/>
            <a:ext cx="889987" cy="369332"/>
          </a:xfrm>
          <a:prstGeom prst="rect">
            <a:avLst/>
          </a:prstGeom>
          <a:noFill/>
        </p:spPr>
        <p:txBody>
          <a:bodyPr wrap="none" rtlCol="0">
            <a:spAutoFit/>
          </a:bodyPr>
          <a:lstStyle/>
          <a:p>
            <a:r>
              <a:rPr lang="en-US" dirty="0"/>
              <a:t>IC </a:t>
            </a:r>
            <a:r>
              <a:rPr lang="en-US" dirty="0" err="1"/>
              <a:t>Clim</a:t>
            </a:r>
            <a:r>
              <a:rPr lang="en-US" dirty="0"/>
              <a:t>.</a:t>
            </a:r>
          </a:p>
        </p:txBody>
      </p:sp>
      <p:sp>
        <p:nvSpPr>
          <p:cNvPr id="8" name="TextBox 7">
            <a:extLst>
              <a:ext uri="{FF2B5EF4-FFF2-40B4-BE49-F238E27FC236}">
                <a16:creationId xmlns:a16="http://schemas.microsoft.com/office/drawing/2014/main" id="{9346FF44-F6BA-7243-AB85-8C19AFDE98C8}"/>
              </a:ext>
            </a:extLst>
          </p:cNvPr>
          <p:cNvSpPr txBox="1"/>
          <p:nvPr/>
        </p:nvSpPr>
        <p:spPr>
          <a:xfrm>
            <a:off x="2632371" y="4363084"/>
            <a:ext cx="1007776" cy="369332"/>
          </a:xfrm>
          <a:prstGeom prst="rect">
            <a:avLst/>
          </a:prstGeom>
          <a:noFill/>
        </p:spPr>
        <p:txBody>
          <a:bodyPr wrap="none" rtlCol="0">
            <a:spAutoFit/>
          </a:bodyPr>
          <a:lstStyle/>
          <a:p>
            <a:r>
              <a:rPr lang="en-US" dirty="0"/>
              <a:t>IC RTOFS</a:t>
            </a:r>
          </a:p>
        </p:txBody>
      </p:sp>
      <p:sp>
        <p:nvSpPr>
          <p:cNvPr id="9" name="TextBox 8">
            <a:extLst>
              <a:ext uri="{FF2B5EF4-FFF2-40B4-BE49-F238E27FC236}">
                <a16:creationId xmlns:a16="http://schemas.microsoft.com/office/drawing/2014/main" id="{9C39E9FE-41FC-DE46-8C13-0974487D3FF6}"/>
              </a:ext>
            </a:extLst>
          </p:cNvPr>
          <p:cNvSpPr txBox="1"/>
          <p:nvPr/>
        </p:nvSpPr>
        <p:spPr>
          <a:xfrm>
            <a:off x="3014443" y="44245"/>
            <a:ext cx="1888659" cy="584775"/>
          </a:xfrm>
          <a:prstGeom prst="rect">
            <a:avLst/>
          </a:prstGeom>
          <a:noFill/>
        </p:spPr>
        <p:txBody>
          <a:bodyPr wrap="none" rtlCol="0">
            <a:spAutoFit/>
          </a:bodyPr>
          <a:lstStyle/>
          <a:p>
            <a:r>
              <a:rPr lang="en-US" sz="3200" dirty="0"/>
              <a:t>Caribbean</a:t>
            </a:r>
          </a:p>
        </p:txBody>
      </p:sp>
    </p:spTree>
    <p:extLst>
      <p:ext uri="{BB962C8B-B14F-4D97-AF65-F5344CB8AC3E}">
        <p14:creationId xmlns:p14="http://schemas.microsoft.com/office/powerpoint/2010/main" val="2932302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626AC1-B812-9342-BEE3-1EC38DE1DE9F}"/>
              </a:ext>
            </a:extLst>
          </p:cNvPr>
          <p:cNvPicPr>
            <a:picLocks noChangeAspect="1"/>
          </p:cNvPicPr>
          <p:nvPr/>
        </p:nvPicPr>
        <p:blipFill rotWithShape="1">
          <a:blip r:embed="rId2"/>
          <a:srcRect t="2158"/>
          <a:stretch/>
        </p:blipFill>
        <p:spPr>
          <a:xfrm>
            <a:off x="0" y="2901868"/>
            <a:ext cx="4572000" cy="1741569"/>
          </a:xfrm>
          <a:prstGeom prst="rect">
            <a:avLst/>
          </a:prstGeom>
        </p:spPr>
      </p:pic>
      <p:pic>
        <p:nvPicPr>
          <p:cNvPr id="5" name="Picture 4">
            <a:extLst>
              <a:ext uri="{FF2B5EF4-FFF2-40B4-BE49-F238E27FC236}">
                <a16:creationId xmlns:a16="http://schemas.microsoft.com/office/drawing/2014/main" id="{CAEA7B5F-928B-D340-8C31-B17486856999}"/>
              </a:ext>
            </a:extLst>
          </p:cNvPr>
          <p:cNvPicPr>
            <a:picLocks noChangeAspect="1"/>
          </p:cNvPicPr>
          <p:nvPr/>
        </p:nvPicPr>
        <p:blipFill>
          <a:blip r:embed="rId3"/>
          <a:stretch>
            <a:fillRect/>
          </a:stretch>
        </p:blipFill>
        <p:spPr>
          <a:xfrm>
            <a:off x="5545394" y="427703"/>
            <a:ext cx="2771839" cy="2286000"/>
          </a:xfrm>
          <a:prstGeom prst="rect">
            <a:avLst/>
          </a:prstGeom>
        </p:spPr>
      </p:pic>
      <p:pic>
        <p:nvPicPr>
          <p:cNvPr id="6" name="Picture 5">
            <a:extLst>
              <a:ext uri="{FF2B5EF4-FFF2-40B4-BE49-F238E27FC236}">
                <a16:creationId xmlns:a16="http://schemas.microsoft.com/office/drawing/2014/main" id="{A11DD854-50A5-3643-8271-4D9FA0DF3369}"/>
              </a:ext>
            </a:extLst>
          </p:cNvPr>
          <p:cNvPicPr>
            <a:picLocks noChangeAspect="1"/>
          </p:cNvPicPr>
          <p:nvPr/>
        </p:nvPicPr>
        <p:blipFill>
          <a:blip r:embed="rId4"/>
          <a:stretch>
            <a:fillRect/>
          </a:stretch>
        </p:blipFill>
        <p:spPr>
          <a:xfrm>
            <a:off x="0" y="4740876"/>
            <a:ext cx="4572000" cy="2117124"/>
          </a:xfrm>
          <a:prstGeom prst="rect">
            <a:avLst/>
          </a:prstGeom>
        </p:spPr>
      </p:pic>
      <p:sp>
        <p:nvSpPr>
          <p:cNvPr id="7" name="TextBox 6">
            <a:extLst>
              <a:ext uri="{FF2B5EF4-FFF2-40B4-BE49-F238E27FC236}">
                <a16:creationId xmlns:a16="http://schemas.microsoft.com/office/drawing/2014/main" id="{9EBA4C60-9776-1845-82DF-9C8C3A8C023B}"/>
              </a:ext>
            </a:extLst>
          </p:cNvPr>
          <p:cNvSpPr txBox="1"/>
          <p:nvPr/>
        </p:nvSpPr>
        <p:spPr>
          <a:xfrm>
            <a:off x="644442" y="3209699"/>
            <a:ext cx="889987" cy="369332"/>
          </a:xfrm>
          <a:prstGeom prst="rect">
            <a:avLst/>
          </a:prstGeom>
          <a:noFill/>
        </p:spPr>
        <p:txBody>
          <a:bodyPr wrap="none" rtlCol="0">
            <a:spAutoFit/>
          </a:bodyPr>
          <a:lstStyle/>
          <a:p>
            <a:r>
              <a:rPr lang="en-US" dirty="0"/>
              <a:t>IC </a:t>
            </a:r>
            <a:r>
              <a:rPr lang="en-US" dirty="0" err="1"/>
              <a:t>Clim</a:t>
            </a:r>
            <a:r>
              <a:rPr lang="en-US" dirty="0"/>
              <a:t>.</a:t>
            </a:r>
          </a:p>
        </p:txBody>
      </p:sp>
      <p:pic>
        <p:nvPicPr>
          <p:cNvPr id="12" name="Picture 11">
            <a:extLst>
              <a:ext uri="{FF2B5EF4-FFF2-40B4-BE49-F238E27FC236}">
                <a16:creationId xmlns:a16="http://schemas.microsoft.com/office/drawing/2014/main" id="{101A4716-638B-584F-A22E-1FD9FDA82724}"/>
              </a:ext>
            </a:extLst>
          </p:cNvPr>
          <p:cNvPicPr>
            <a:picLocks noChangeAspect="1"/>
          </p:cNvPicPr>
          <p:nvPr/>
        </p:nvPicPr>
        <p:blipFill>
          <a:blip r:embed="rId5"/>
          <a:stretch>
            <a:fillRect/>
          </a:stretch>
        </p:blipFill>
        <p:spPr>
          <a:xfrm>
            <a:off x="4572000" y="3018995"/>
            <a:ext cx="4572000" cy="1752109"/>
          </a:xfrm>
          <a:prstGeom prst="rect">
            <a:avLst/>
          </a:prstGeom>
        </p:spPr>
      </p:pic>
      <p:pic>
        <p:nvPicPr>
          <p:cNvPr id="16" name="Picture 15">
            <a:extLst>
              <a:ext uri="{FF2B5EF4-FFF2-40B4-BE49-F238E27FC236}">
                <a16:creationId xmlns:a16="http://schemas.microsoft.com/office/drawing/2014/main" id="{D1620E7D-BA8C-8446-9D46-DDB0A36A6BED}"/>
              </a:ext>
            </a:extLst>
          </p:cNvPr>
          <p:cNvPicPr>
            <a:picLocks noChangeAspect="1"/>
          </p:cNvPicPr>
          <p:nvPr/>
        </p:nvPicPr>
        <p:blipFill>
          <a:blip r:embed="rId6"/>
          <a:stretch>
            <a:fillRect/>
          </a:stretch>
        </p:blipFill>
        <p:spPr>
          <a:xfrm>
            <a:off x="4572000" y="4940794"/>
            <a:ext cx="4572000" cy="1747599"/>
          </a:xfrm>
          <a:prstGeom prst="rect">
            <a:avLst/>
          </a:prstGeom>
        </p:spPr>
      </p:pic>
      <p:sp>
        <p:nvSpPr>
          <p:cNvPr id="8" name="TextBox 7">
            <a:extLst>
              <a:ext uri="{FF2B5EF4-FFF2-40B4-BE49-F238E27FC236}">
                <a16:creationId xmlns:a16="http://schemas.microsoft.com/office/drawing/2014/main" id="{61DA5E4B-105E-7342-85D5-22827A95D6CE}"/>
              </a:ext>
            </a:extLst>
          </p:cNvPr>
          <p:cNvSpPr txBox="1"/>
          <p:nvPr/>
        </p:nvSpPr>
        <p:spPr>
          <a:xfrm>
            <a:off x="5230469" y="4018401"/>
            <a:ext cx="1007776" cy="369332"/>
          </a:xfrm>
          <a:prstGeom prst="rect">
            <a:avLst/>
          </a:prstGeom>
          <a:noFill/>
        </p:spPr>
        <p:txBody>
          <a:bodyPr wrap="none" rtlCol="0">
            <a:spAutoFit/>
          </a:bodyPr>
          <a:lstStyle/>
          <a:p>
            <a:r>
              <a:rPr lang="en-US" dirty="0"/>
              <a:t>IC RTOFS</a:t>
            </a:r>
          </a:p>
        </p:txBody>
      </p:sp>
      <p:sp>
        <p:nvSpPr>
          <p:cNvPr id="9" name="TextBox 8">
            <a:extLst>
              <a:ext uri="{FF2B5EF4-FFF2-40B4-BE49-F238E27FC236}">
                <a16:creationId xmlns:a16="http://schemas.microsoft.com/office/drawing/2014/main" id="{4F523712-C4CC-6D4D-81ED-965B90004C80}"/>
              </a:ext>
            </a:extLst>
          </p:cNvPr>
          <p:cNvSpPr txBox="1"/>
          <p:nvPr/>
        </p:nvSpPr>
        <p:spPr>
          <a:xfrm>
            <a:off x="3973090" y="162233"/>
            <a:ext cx="995785" cy="584775"/>
          </a:xfrm>
          <a:prstGeom prst="rect">
            <a:avLst/>
          </a:prstGeom>
          <a:noFill/>
        </p:spPr>
        <p:txBody>
          <a:bodyPr wrap="none" rtlCol="0">
            <a:spAutoFit/>
          </a:bodyPr>
          <a:lstStyle/>
          <a:p>
            <a:r>
              <a:rPr lang="en-US" sz="3200" dirty="0"/>
              <a:t>MAB</a:t>
            </a:r>
          </a:p>
        </p:txBody>
      </p:sp>
      <p:sp>
        <p:nvSpPr>
          <p:cNvPr id="10" name="TextBox 9">
            <a:extLst>
              <a:ext uri="{FF2B5EF4-FFF2-40B4-BE49-F238E27FC236}">
                <a16:creationId xmlns:a16="http://schemas.microsoft.com/office/drawing/2014/main" id="{E6B48A75-F3A9-F746-A216-BD0B15D94A2B}"/>
              </a:ext>
            </a:extLst>
          </p:cNvPr>
          <p:cNvSpPr txBox="1"/>
          <p:nvPr/>
        </p:nvSpPr>
        <p:spPr>
          <a:xfrm>
            <a:off x="840657" y="1061885"/>
            <a:ext cx="2979175" cy="830997"/>
          </a:xfrm>
          <a:prstGeom prst="rect">
            <a:avLst/>
          </a:prstGeom>
          <a:noFill/>
        </p:spPr>
        <p:txBody>
          <a:bodyPr wrap="square" rtlCol="0">
            <a:spAutoFit/>
          </a:bodyPr>
          <a:lstStyle/>
          <a:p>
            <a:pPr algn="ctr"/>
            <a:r>
              <a:rPr lang="en-US" sz="2400" dirty="0"/>
              <a:t>New HWRF-MPIPOM has a cold pool </a:t>
            </a:r>
          </a:p>
        </p:txBody>
      </p:sp>
      <p:cxnSp>
        <p:nvCxnSpPr>
          <p:cNvPr id="4" name="Straight Arrow Connector 3">
            <a:extLst>
              <a:ext uri="{FF2B5EF4-FFF2-40B4-BE49-F238E27FC236}">
                <a16:creationId xmlns:a16="http://schemas.microsoft.com/office/drawing/2014/main" id="{93291EDF-1801-D94F-B7B4-952F559F2825}"/>
              </a:ext>
            </a:extLst>
          </p:cNvPr>
          <p:cNvCxnSpPr>
            <a:cxnSpLocks/>
          </p:cNvCxnSpPr>
          <p:nvPr/>
        </p:nvCxnSpPr>
        <p:spPr>
          <a:xfrm>
            <a:off x="3200400" y="1578077"/>
            <a:ext cx="3215148" cy="20500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0025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565794-9753-5B47-9F43-F74CC2990DBF}"/>
              </a:ext>
            </a:extLst>
          </p:cNvPr>
          <p:cNvPicPr>
            <a:picLocks noChangeAspect="1"/>
          </p:cNvPicPr>
          <p:nvPr/>
        </p:nvPicPr>
        <p:blipFill>
          <a:blip r:embed="rId2"/>
          <a:stretch>
            <a:fillRect/>
          </a:stretch>
        </p:blipFill>
        <p:spPr>
          <a:xfrm>
            <a:off x="0" y="2619414"/>
            <a:ext cx="4572000" cy="1753482"/>
          </a:xfrm>
          <a:prstGeom prst="rect">
            <a:avLst/>
          </a:prstGeom>
        </p:spPr>
      </p:pic>
      <p:pic>
        <p:nvPicPr>
          <p:cNvPr id="7" name="Picture 6">
            <a:extLst>
              <a:ext uri="{FF2B5EF4-FFF2-40B4-BE49-F238E27FC236}">
                <a16:creationId xmlns:a16="http://schemas.microsoft.com/office/drawing/2014/main" id="{13A1C43B-8607-F440-A926-AB828CDB5AF5}"/>
              </a:ext>
            </a:extLst>
          </p:cNvPr>
          <p:cNvPicPr>
            <a:picLocks noChangeAspect="1"/>
          </p:cNvPicPr>
          <p:nvPr/>
        </p:nvPicPr>
        <p:blipFill>
          <a:blip r:embed="rId3"/>
          <a:stretch>
            <a:fillRect/>
          </a:stretch>
        </p:blipFill>
        <p:spPr>
          <a:xfrm>
            <a:off x="5191434" y="206477"/>
            <a:ext cx="3172858" cy="2286000"/>
          </a:xfrm>
          <a:prstGeom prst="rect">
            <a:avLst/>
          </a:prstGeom>
        </p:spPr>
      </p:pic>
      <p:pic>
        <p:nvPicPr>
          <p:cNvPr id="8" name="Picture 7">
            <a:extLst>
              <a:ext uri="{FF2B5EF4-FFF2-40B4-BE49-F238E27FC236}">
                <a16:creationId xmlns:a16="http://schemas.microsoft.com/office/drawing/2014/main" id="{E784620B-D34F-7843-A694-3E8BA030E0B8}"/>
              </a:ext>
            </a:extLst>
          </p:cNvPr>
          <p:cNvPicPr>
            <a:picLocks noChangeAspect="1"/>
          </p:cNvPicPr>
          <p:nvPr/>
        </p:nvPicPr>
        <p:blipFill>
          <a:blip r:embed="rId4"/>
          <a:stretch>
            <a:fillRect/>
          </a:stretch>
        </p:blipFill>
        <p:spPr>
          <a:xfrm>
            <a:off x="0" y="4614470"/>
            <a:ext cx="4572000" cy="2089034"/>
          </a:xfrm>
          <a:prstGeom prst="rect">
            <a:avLst/>
          </a:prstGeom>
        </p:spPr>
      </p:pic>
      <p:pic>
        <p:nvPicPr>
          <p:cNvPr id="3" name="Picture 2">
            <a:extLst>
              <a:ext uri="{FF2B5EF4-FFF2-40B4-BE49-F238E27FC236}">
                <a16:creationId xmlns:a16="http://schemas.microsoft.com/office/drawing/2014/main" id="{CA83A927-76E4-0848-8AEA-175F097BCDFB}"/>
              </a:ext>
            </a:extLst>
          </p:cNvPr>
          <p:cNvPicPr>
            <a:picLocks noChangeAspect="1"/>
          </p:cNvPicPr>
          <p:nvPr/>
        </p:nvPicPr>
        <p:blipFill>
          <a:blip r:embed="rId5"/>
          <a:stretch>
            <a:fillRect/>
          </a:stretch>
        </p:blipFill>
        <p:spPr>
          <a:xfrm>
            <a:off x="4572000" y="4704072"/>
            <a:ext cx="4572000" cy="1733599"/>
          </a:xfrm>
          <a:prstGeom prst="rect">
            <a:avLst/>
          </a:prstGeom>
        </p:spPr>
      </p:pic>
      <p:pic>
        <p:nvPicPr>
          <p:cNvPr id="6" name="Picture 5">
            <a:extLst>
              <a:ext uri="{FF2B5EF4-FFF2-40B4-BE49-F238E27FC236}">
                <a16:creationId xmlns:a16="http://schemas.microsoft.com/office/drawing/2014/main" id="{D7C25FDD-3AD8-3C4D-BFDF-A8946A22C163}"/>
              </a:ext>
            </a:extLst>
          </p:cNvPr>
          <p:cNvPicPr>
            <a:picLocks noChangeAspect="1"/>
          </p:cNvPicPr>
          <p:nvPr/>
        </p:nvPicPr>
        <p:blipFill>
          <a:blip r:embed="rId6"/>
          <a:stretch>
            <a:fillRect/>
          </a:stretch>
        </p:blipFill>
        <p:spPr>
          <a:xfrm>
            <a:off x="4572000" y="2622174"/>
            <a:ext cx="4572000" cy="1750727"/>
          </a:xfrm>
          <a:prstGeom prst="rect">
            <a:avLst/>
          </a:prstGeom>
        </p:spPr>
      </p:pic>
      <p:sp>
        <p:nvSpPr>
          <p:cNvPr id="9" name="TextBox 8">
            <a:extLst>
              <a:ext uri="{FF2B5EF4-FFF2-40B4-BE49-F238E27FC236}">
                <a16:creationId xmlns:a16="http://schemas.microsoft.com/office/drawing/2014/main" id="{20EB4EAB-A814-5541-9D60-AE036457109A}"/>
              </a:ext>
            </a:extLst>
          </p:cNvPr>
          <p:cNvSpPr txBox="1"/>
          <p:nvPr/>
        </p:nvSpPr>
        <p:spPr>
          <a:xfrm>
            <a:off x="821422" y="3135957"/>
            <a:ext cx="889987" cy="369332"/>
          </a:xfrm>
          <a:prstGeom prst="rect">
            <a:avLst/>
          </a:prstGeom>
          <a:noFill/>
        </p:spPr>
        <p:txBody>
          <a:bodyPr wrap="none" rtlCol="0">
            <a:spAutoFit/>
          </a:bodyPr>
          <a:lstStyle/>
          <a:p>
            <a:r>
              <a:rPr lang="en-US" dirty="0"/>
              <a:t>IC </a:t>
            </a:r>
            <a:r>
              <a:rPr lang="en-US" dirty="0" err="1"/>
              <a:t>Clim</a:t>
            </a:r>
            <a:r>
              <a:rPr lang="en-US" dirty="0"/>
              <a:t>.</a:t>
            </a:r>
          </a:p>
        </p:txBody>
      </p:sp>
      <p:sp>
        <p:nvSpPr>
          <p:cNvPr id="10" name="TextBox 9">
            <a:extLst>
              <a:ext uri="{FF2B5EF4-FFF2-40B4-BE49-F238E27FC236}">
                <a16:creationId xmlns:a16="http://schemas.microsoft.com/office/drawing/2014/main" id="{93BE430E-0E03-154A-911E-514C063B4643}"/>
              </a:ext>
            </a:extLst>
          </p:cNvPr>
          <p:cNvSpPr txBox="1"/>
          <p:nvPr/>
        </p:nvSpPr>
        <p:spPr>
          <a:xfrm>
            <a:off x="5820727" y="3168444"/>
            <a:ext cx="1007776" cy="369332"/>
          </a:xfrm>
          <a:prstGeom prst="rect">
            <a:avLst/>
          </a:prstGeom>
          <a:noFill/>
        </p:spPr>
        <p:txBody>
          <a:bodyPr wrap="none" rtlCol="0">
            <a:spAutoFit/>
          </a:bodyPr>
          <a:lstStyle/>
          <a:p>
            <a:r>
              <a:rPr lang="en-US" dirty="0"/>
              <a:t>IC RTOFS</a:t>
            </a:r>
          </a:p>
        </p:txBody>
      </p:sp>
      <p:sp>
        <p:nvSpPr>
          <p:cNvPr id="11" name="TextBox 10">
            <a:extLst>
              <a:ext uri="{FF2B5EF4-FFF2-40B4-BE49-F238E27FC236}">
                <a16:creationId xmlns:a16="http://schemas.microsoft.com/office/drawing/2014/main" id="{83A75782-A011-4F43-9D2F-7640556AEF10}"/>
              </a:ext>
            </a:extLst>
          </p:cNvPr>
          <p:cNvSpPr txBox="1"/>
          <p:nvPr/>
        </p:nvSpPr>
        <p:spPr>
          <a:xfrm>
            <a:off x="3869851" y="0"/>
            <a:ext cx="1387111" cy="584775"/>
          </a:xfrm>
          <a:prstGeom prst="rect">
            <a:avLst/>
          </a:prstGeom>
          <a:noFill/>
        </p:spPr>
        <p:txBody>
          <a:bodyPr wrap="none" rtlCol="0">
            <a:spAutoFit/>
          </a:bodyPr>
          <a:lstStyle/>
          <a:p>
            <a:r>
              <a:rPr lang="en-US" sz="3200" dirty="0" err="1"/>
              <a:t>GoMex</a:t>
            </a:r>
            <a:endParaRPr lang="en-US" sz="3200" dirty="0"/>
          </a:p>
        </p:txBody>
      </p:sp>
      <p:sp>
        <p:nvSpPr>
          <p:cNvPr id="12" name="TextBox 11">
            <a:extLst>
              <a:ext uri="{FF2B5EF4-FFF2-40B4-BE49-F238E27FC236}">
                <a16:creationId xmlns:a16="http://schemas.microsoft.com/office/drawing/2014/main" id="{8C9E4DAE-41A7-8042-A2EA-35003C2E0A06}"/>
              </a:ext>
            </a:extLst>
          </p:cNvPr>
          <p:cNvSpPr txBox="1"/>
          <p:nvPr/>
        </p:nvSpPr>
        <p:spPr>
          <a:xfrm>
            <a:off x="0" y="1017640"/>
            <a:ext cx="4940711" cy="1200329"/>
          </a:xfrm>
          <a:prstGeom prst="rect">
            <a:avLst/>
          </a:prstGeom>
          <a:noFill/>
        </p:spPr>
        <p:txBody>
          <a:bodyPr wrap="square" rtlCol="0">
            <a:spAutoFit/>
          </a:bodyPr>
          <a:lstStyle/>
          <a:p>
            <a:pPr algn="ctr"/>
            <a:r>
              <a:rPr lang="en-US" sz="2400" dirty="0"/>
              <a:t>The Yucatan and Louisiana shelf are much better represented in </a:t>
            </a:r>
          </a:p>
          <a:p>
            <a:pPr algn="ctr"/>
            <a:r>
              <a:rPr lang="en-US" sz="2400" dirty="0"/>
              <a:t>HWRF-MPIPOM </a:t>
            </a:r>
          </a:p>
        </p:txBody>
      </p:sp>
    </p:spTree>
    <p:extLst>
      <p:ext uri="{BB962C8B-B14F-4D97-AF65-F5344CB8AC3E}">
        <p14:creationId xmlns:p14="http://schemas.microsoft.com/office/powerpoint/2010/main" val="1479342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0CBAEF6-4AD9-FD42-B1A8-96F82DC7570F}"/>
              </a:ext>
            </a:extLst>
          </p:cNvPr>
          <p:cNvPicPr>
            <a:picLocks noChangeAspect="1"/>
          </p:cNvPicPr>
          <p:nvPr/>
        </p:nvPicPr>
        <p:blipFill>
          <a:blip r:embed="rId2"/>
          <a:stretch>
            <a:fillRect/>
          </a:stretch>
        </p:blipFill>
        <p:spPr>
          <a:xfrm>
            <a:off x="189164" y="1115125"/>
            <a:ext cx="4316262" cy="2743200"/>
          </a:xfrm>
          <a:prstGeom prst="rect">
            <a:avLst/>
          </a:prstGeom>
        </p:spPr>
      </p:pic>
      <p:pic>
        <p:nvPicPr>
          <p:cNvPr id="17" name="Picture 16">
            <a:extLst>
              <a:ext uri="{FF2B5EF4-FFF2-40B4-BE49-F238E27FC236}">
                <a16:creationId xmlns:a16="http://schemas.microsoft.com/office/drawing/2014/main" id="{83FA5E08-0092-AE48-BC75-9588FE0D3DC6}"/>
              </a:ext>
            </a:extLst>
          </p:cNvPr>
          <p:cNvPicPr>
            <a:picLocks noChangeAspect="1"/>
          </p:cNvPicPr>
          <p:nvPr/>
        </p:nvPicPr>
        <p:blipFill>
          <a:blip r:embed="rId3"/>
          <a:stretch>
            <a:fillRect/>
          </a:stretch>
        </p:blipFill>
        <p:spPr>
          <a:xfrm>
            <a:off x="4695118" y="1137380"/>
            <a:ext cx="4268419" cy="2743200"/>
          </a:xfrm>
          <a:prstGeom prst="rect">
            <a:avLst/>
          </a:prstGeom>
        </p:spPr>
      </p:pic>
      <p:pic>
        <p:nvPicPr>
          <p:cNvPr id="19" name="Picture 18">
            <a:extLst>
              <a:ext uri="{FF2B5EF4-FFF2-40B4-BE49-F238E27FC236}">
                <a16:creationId xmlns:a16="http://schemas.microsoft.com/office/drawing/2014/main" id="{562E65DC-EF20-AB40-8763-59F5CA74EC8C}"/>
              </a:ext>
            </a:extLst>
          </p:cNvPr>
          <p:cNvPicPr>
            <a:picLocks noChangeAspect="1"/>
          </p:cNvPicPr>
          <p:nvPr/>
        </p:nvPicPr>
        <p:blipFill>
          <a:blip r:embed="rId4"/>
          <a:stretch>
            <a:fillRect/>
          </a:stretch>
        </p:blipFill>
        <p:spPr>
          <a:xfrm>
            <a:off x="193653" y="4114800"/>
            <a:ext cx="4281137" cy="2743200"/>
          </a:xfrm>
          <a:prstGeom prst="rect">
            <a:avLst/>
          </a:prstGeom>
        </p:spPr>
      </p:pic>
      <p:pic>
        <p:nvPicPr>
          <p:cNvPr id="21" name="Picture 20">
            <a:extLst>
              <a:ext uri="{FF2B5EF4-FFF2-40B4-BE49-F238E27FC236}">
                <a16:creationId xmlns:a16="http://schemas.microsoft.com/office/drawing/2014/main" id="{43B86E3C-20F8-9B41-BA42-9D39A4C8DF28}"/>
              </a:ext>
            </a:extLst>
          </p:cNvPr>
          <p:cNvPicPr>
            <a:picLocks noChangeAspect="1"/>
          </p:cNvPicPr>
          <p:nvPr/>
        </p:nvPicPr>
        <p:blipFill>
          <a:blip r:embed="rId5"/>
          <a:stretch>
            <a:fillRect/>
          </a:stretch>
        </p:blipFill>
        <p:spPr>
          <a:xfrm>
            <a:off x="4621695" y="4114800"/>
            <a:ext cx="4257446" cy="2743200"/>
          </a:xfrm>
          <a:prstGeom prst="rect">
            <a:avLst/>
          </a:prstGeom>
        </p:spPr>
      </p:pic>
      <p:sp>
        <p:nvSpPr>
          <p:cNvPr id="6" name="TextBox 5">
            <a:extLst>
              <a:ext uri="{FF2B5EF4-FFF2-40B4-BE49-F238E27FC236}">
                <a16:creationId xmlns:a16="http://schemas.microsoft.com/office/drawing/2014/main" id="{E2AF64C0-B55C-F84E-B6CB-9516C72AAB4C}"/>
              </a:ext>
            </a:extLst>
          </p:cNvPr>
          <p:cNvSpPr txBox="1"/>
          <p:nvPr/>
        </p:nvSpPr>
        <p:spPr>
          <a:xfrm>
            <a:off x="117987" y="162232"/>
            <a:ext cx="9026013" cy="830997"/>
          </a:xfrm>
          <a:prstGeom prst="rect">
            <a:avLst/>
          </a:prstGeom>
          <a:noFill/>
        </p:spPr>
        <p:txBody>
          <a:bodyPr wrap="square" rtlCol="0">
            <a:spAutoFit/>
          </a:bodyPr>
          <a:lstStyle/>
          <a:p>
            <a:pPr algn="ctr"/>
            <a:r>
              <a:rPr lang="en-US" sz="2400" dirty="0"/>
              <a:t>HWRF-MPIPOM has some jumps in the temperature field that persist through the forecasting cycle</a:t>
            </a:r>
          </a:p>
        </p:txBody>
      </p:sp>
      <p:sp>
        <p:nvSpPr>
          <p:cNvPr id="2" name="Oval 1">
            <a:extLst>
              <a:ext uri="{FF2B5EF4-FFF2-40B4-BE49-F238E27FC236}">
                <a16:creationId xmlns:a16="http://schemas.microsoft.com/office/drawing/2014/main" id="{8D6C0183-D41E-0A40-9FBC-574141A40432}"/>
              </a:ext>
            </a:extLst>
          </p:cNvPr>
          <p:cNvSpPr/>
          <p:nvPr/>
        </p:nvSpPr>
        <p:spPr>
          <a:xfrm>
            <a:off x="2418735" y="1563330"/>
            <a:ext cx="575187"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F0F4771-3799-B74D-B8B8-AFB1E3B24600}"/>
              </a:ext>
            </a:extLst>
          </p:cNvPr>
          <p:cNvSpPr/>
          <p:nvPr/>
        </p:nvSpPr>
        <p:spPr>
          <a:xfrm>
            <a:off x="6877664" y="1582994"/>
            <a:ext cx="575187"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04AF4B5-154C-6341-A2BC-0C6AFD997DB2}"/>
              </a:ext>
            </a:extLst>
          </p:cNvPr>
          <p:cNvSpPr/>
          <p:nvPr/>
        </p:nvSpPr>
        <p:spPr>
          <a:xfrm>
            <a:off x="2423651" y="4576917"/>
            <a:ext cx="575187"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C078608-DC66-304B-A170-E03AE727F66C}"/>
              </a:ext>
            </a:extLst>
          </p:cNvPr>
          <p:cNvSpPr/>
          <p:nvPr/>
        </p:nvSpPr>
        <p:spPr>
          <a:xfrm>
            <a:off x="6833419" y="4665408"/>
            <a:ext cx="575187"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8355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D52E597-788C-614C-BD26-A3E96411B501}"/>
              </a:ext>
            </a:extLst>
          </p:cNvPr>
          <p:cNvPicPr>
            <a:picLocks noChangeAspect="1"/>
          </p:cNvPicPr>
          <p:nvPr/>
        </p:nvPicPr>
        <p:blipFill>
          <a:blip r:embed="rId2"/>
          <a:stretch>
            <a:fillRect/>
          </a:stretch>
        </p:blipFill>
        <p:spPr>
          <a:xfrm>
            <a:off x="737252" y="743770"/>
            <a:ext cx="2850892" cy="2926080"/>
          </a:xfrm>
          <a:prstGeom prst="rect">
            <a:avLst/>
          </a:prstGeom>
        </p:spPr>
      </p:pic>
      <p:pic>
        <p:nvPicPr>
          <p:cNvPr id="15" name="Picture 14">
            <a:extLst>
              <a:ext uri="{FF2B5EF4-FFF2-40B4-BE49-F238E27FC236}">
                <a16:creationId xmlns:a16="http://schemas.microsoft.com/office/drawing/2014/main" id="{5C80ADD6-4CB2-3247-894A-6618A376A1B9}"/>
              </a:ext>
            </a:extLst>
          </p:cNvPr>
          <p:cNvPicPr>
            <a:picLocks noChangeAspect="1"/>
          </p:cNvPicPr>
          <p:nvPr/>
        </p:nvPicPr>
        <p:blipFill>
          <a:blip r:embed="rId3"/>
          <a:stretch>
            <a:fillRect/>
          </a:stretch>
        </p:blipFill>
        <p:spPr>
          <a:xfrm>
            <a:off x="4581708" y="737420"/>
            <a:ext cx="3058682" cy="2926080"/>
          </a:xfrm>
          <a:prstGeom prst="rect">
            <a:avLst/>
          </a:prstGeom>
        </p:spPr>
      </p:pic>
      <p:pic>
        <p:nvPicPr>
          <p:cNvPr id="16" name="Picture 15">
            <a:extLst>
              <a:ext uri="{FF2B5EF4-FFF2-40B4-BE49-F238E27FC236}">
                <a16:creationId xmlns:a16="http://schemas.microsoft.com/office/drawing/2014/main" id="{B8ECC212-0639-B34E-B5E6-CE1908D292CF}"/>
              </a:ext>
            </a:extLst>
          </p:cNvPr>
          <p:cNvPicPr>
            <a:picLocks noChangeAspect="1"/>
          </p:cNvPicPr>
          <p:nvPr/>
        </p:nvPicPr>
        <p:blipFill>
          <a:blip r:embed="rId4"/>
          <a:stretch>
            <a:fillRect/>
          </a:stretch>
        </p:blipFill>
        <p:spPr>
          <a:xfrm>
            <a:off x="2605140" y="3790131"/>
            <a:ext cx="2881880" cy="2926080"/>
          </a:xfrm>
          <a:prstGeom prst="rect">
            <a:avLst/>
          </a:prstGeom>
        </p:spPr>
      </p:pic>
      <p:sp>
        <p:nvSpPr>
          <p:cNvPr id="17" name="TextBox 16">
            <a:extLst>
              <a:ext uri="{FF2B5EF4-FFF2-40B4-BE49-F238E27FC236}">
                <a16:creationId xmlns:a16="http://schemas.microsoft.com/office/drawing/2014/main" id="{D52D0F7C-21DD-1942-88EB-F918A9783993}"/>
              </a:ext>
            </a:extLst>
          </p:cNvPr>
          <p:cNvSpPr txBox="1"/>
          <p:nvPr/>
        </p:nvSpPr>
        <p:spPr>
          <a:xfrm>
            <a:off x="2660482" y="103239"/>
            <a:ext cx="3301096" cy="584775"/>
          </a:xfrm>
          <a:prstGeom prst="rect">
            <a:avLst/>
          </a:prstGeom>
          <a:noFill/>
        </p:spPr>
        <p:txBody>
          <a:bodyPr wrap="none" rtlCol="0">
            <a:spAutoFit/>
          </a:bodyPr>
          <a:lstStyle/>
          <a:p>
            <a:r>
              <a:rPr lang="en-US" sz="3200" dirty="0"/>
              <a:t>Regions of Interest</a:t>
            </a:r>
          </a:p>
        </p:txBody>
      </p:sp>
      <p:sp>
        <p:nvSpPr>
          <p:cNvPr id="18" name="TextBox 17">
            <a:extLst>
              <a:ext uri="{FF2B5EF4-FFF2-40B4-BE49-F238E27FC236}">
                <a16:creationId xmlns:a16="http://schemas.microsoft.com/office/drawing/2014/main" id="{6F4BAB51-FBEB-2243-AE2B-ED2AFA5E083B}"/>
              </a:ext>
            </a:extLst>
          </p:cNvPr>
          <p:cNvSpPr txBox="1"/>
          <p:nvPr/>
        </p:nvSpPr>
        <p:spPr>
          <a:xfrm>
            <a:off x="2454005" y="2905433"/>
            <a:ext cx="792205" cy="461665"/>
          </a:xfrm>
          <a:prstGeom prst="rect">
            <a:avLst/>
          </a:prstGeom>
          <a:noFill/>
        </p:spPr>
        <p:txBody>
          <a:bodyPr wrap="none" rtlCol="0">
            <a:spAutoFit/>
          </a:bodyPr>
          <a:lstStyle/>
          <a:p>
            <a:r>
              <a:rPr lang="en-US" sz="2400" dirty="0"/>
              <a:t>MAB</a:t>
            </a:r>
          </a:p>
        </p:txBody>
      </p:sp>
      <p:sp>
        <p:nvSpPr>
          <p:cNvPr id="19" name="TextBox 18">
            <a:extLst>
              <a:ext uri="{FF2B5EF4-FFF2-40B4-BE49-F238E27FC236}">
                <a16:creationId xmlns:a16="http://schemas.microsoft.com/office/drawing/2014/main" id="{B35CC2DA-D713-4B4D-A5E9-54111A70B7E9}"/>
              </a:ext>
            </a:extLst>
          </p:cNvPr>
          <p:cNvSpPr txBox="1"/>
          <p:nvPr/>
        </p:nvSpPr>
        <p:spPr>
          <a:xfrm>
            <a:off x="6706457" y="2866104"/>
            <a:ext cx="668132" cy="461665"/>
          </a:xfrm>
          <a:prstGeom prst="rect">
            <a:avLst/>
          </a:prstGeom>
          <a:noFill/>
        </p:spPr>
        <p:txBody>
          <a:bodyPr wrap="none" rtlCol="0">
            <a:spAutoFit/>
          </a:bodyPr>
          <a:lstStyle/>
          <a:p>
            <a:r>
              <a:rPr lang="en-US" sz="2400" dirty="0"/>
              <a:t>SAB</a:t>
            </a:r>
          </a:p>
        </p:txBody>
      </p:sp>
      <p:sp>
        <p:nvSpPr>
          <p:cNvPr id="20" name="TextBox 19">
            <a:extLst>
              <a:ext uri="{FF2B5EF4-FFF2-40B4-BE49-F238E27FC236}">
                <a16:creationId xmlns:a16="http://schemas.microsoft.com/office/drawing/2014/main" id="{0105DFA2-A4EA-2044-A2CC-C604B3C89F65}"/>
              </a:ext>
            </a:extLst>
          </p:cNvPr>
          <p:cNvSpPr txBox="1"/>
          <p:nvPr/>
        </p:nvSpPr>
        <p:spPr>
          <a:xfrm>
            <a:off x="3373322" y="5624053"/>
            <a:ext cx="1460656" cy="461665"/>
          </a:xfrm>
          <a:prstGeom prst="rect">
            <a:avLst/>
          </a:prstGeom>
          <a:noFill/>
        </p:spPr>
        <p:txBody>
          <a:bodyPr wrap="none" rtlCol="0">
            <a:spAutoFit/>
          </a:bodyPr>
          <a:lstStyle/>
          <a:p>
            <a:r>
              <a:rPr lang="en-US" sz="2400" dirty="0"/>
              <a:t>Caribbean</a:t>
            </a:r>
          </a:p>
        </p:txBody>
      </p:sp>
    </p:spTree>
    <p:extLst>
      <p:ext uri="{BB962C8B-B14F-4D97-AF65-F5344CB8AC3E}">
        <p14:creationId xmlns:p14="http://schemas.microsoft.com/office/powerpoint/2010/main" val="827007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382184-6CE3-B143-852A-86501772FC2E}"/>
              </a:ext>
            </a:extLst>
          </p:cNvPr>
          <p:cNvPicPr>
            <a:picLocks noChangeAspect="1"/>
          </p:cNvPicPr>
          <p:nvPr/>
        </p:nvPicPr>
        <p:blipFill>
          <a:blip r:embed="rId2"/>
          <a:stretch>
            <a:fillRect/>
          </a:stretch>
        </p:blipFill>
        <p:spPr>
          <a:xfrm>
            <a:off x="4228200" y="308817"/>
            <a:ext cx="4513006" cy="1645920"/>
          </a:xfrm>
          <a:prstGeom prst="rect">
            <a:avLst/>
          </a:prstGeom>
        </p:spPr>
      </p:pic>
      <p:pic>
        <p:nvPicPr>
          <p:cNvPr id="7" name="Picture 6">
            <a:extLst>
              <a:ext uri="{FF2B5EF4-FFF2-40B4-BE49-F238E27FC236}">
                <a16:creationId xmlns:a16="http://schemas.microsoft.com/office/drawing/2014/main" id="{7205FE66-B987-DC4C-BE94-5560CC0CADE0}"/>
              </a:ext>
            </a:extLst>
          </p:cNvPr>
          <p:cNvPicPr>
            <a:picLocks noChangeAspect="1"/>
          </p:cNvPicPr>
          <p:nvPr/>
        </p:nvPicPr>
        <p:blipFill>
          <a:blip r:embed="rId3"/>
          <a:stretch>
            <a:fillRect/>
          </a:stretch>
        </p:blipFill>
        <p:spPr>
          <a:xfrm>
            <a:off x="4211528" y="3531981"/>
            <a:ext cx="4513006" cy="1645920"/>
          </a:xfrm>
          <a:prstGeom prst="rect">
            <a:avLst/>
          </a:prstGeom>
        </p:spPr>
      </p:pic>
      <p:pic>
        <p:nvPicPr>
          <p:cNvPr id="11" name="Picture 10">
            <a:extLst>
              <a:ext uri="{FF2B5EF4-FFF2-40B4-BE49-F238E27FC236}">
                <a16:creationId xmlns:a16="http://schemas.microsoft.com/office/drawing/2014/main" id="{5B141976-3FD0-ED4C-90F9-B3F4D0BE5308}"/>
              </a:ext>
            </a:extLst>
          </p:cNvPr>
          <p:cNvPicPr>
            <a:picLocks noChangeAspect="1"/>
          </p:cNvPicPr>
          <p:nvPr/>
        </p:nvPicPr>
        <p:blipFill>
          <a:blip r:embed="rId4"/>
          <a:stretch>
            <a:fillRect/>
          </a:stretch>
        </p:blipFill>
        <p:spPr>
          <a:xfrm>
            <a:off x="4174435" y="1901962"/>
            <a:ext cx="4513006" cy="1645920"/>
          </a:xfrm>
          <a:prstGeom prst="rect">
            <a:avLst/>
          </a:prstGeom>
        </p:spPr>
      </p:pic>
      <p:pic>
        <p:nvPicPr>
          <p:cNvPr id="15" name="Picture 14">
            <a:extLst>
              <a:ext uri="{FF2B5EF4-FFF2-40B4-BE49-F238E27FC236}">
                <a16:creationId xmlns:a16="http://schemas.microsoft.com/office/drawing/2014/main" id="{99F1BB6E-3184-7946-893F-205A3BE83769}"/>
              </a:ext>
            </a:extLst>
          </p:cNvPr>
          <p:cNvPicPr>
            <a:picLocks noChangeAspect="1"/>
          </p:cNvPicPr>
          <p:nvPr/>
        </p:nvPicPr>
        <p:blipFill>
          <a:blip r:embed="rId5"/>
          <a:stretch>
            <a:fillRect/>
          </a:stretch>
        </p:blipFill>
        <p:spPr>
          <a:xfrm>
            <a:off x="4237177" y="5212080"/>
            <a:ext cx="4513006" cy="1645920"/>
          </a:xfrm>
          <a:prstGeom prst="rect">
            <a:avLst/>
          </a:prstGeom>
        </p:spPr>
      </p:pic>
      <p:cxnSp>
        <p:nvCxnSpPr>
          <p:cNvPr id="19" name="Straight Connector 18">
            <a:extLst>
              <a:ext uri="{FF2B5EF4-FFF2-40B4-BE49-F238E27FC236}">
                <a16:creationId xmlns:a16="http://schemas.microsoft.com/office/drawing/2014/main" id="{A2842B2B-4C7A-E24A-B744-CEDE54557AE1}"/>
              </a:ext>
            </a:extLst>
          </p:cNvPr>
          <p:cNvCxnSpPr>
            <a:cxnSpLocks/>
          </p:cNvCxnSpPr>
          <p:nvPr/>
        </p:nvCxnSpPr>
        <p:spPr>
          <a:xfrm>
            <a:off x="5824330" y="506896"/>
            <a:ext cx="0" cy="616226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369538B-BBE5-0844-9F73-BBCCBF23E9D7}"/>
              </a:ext>
            </a:extLst>
          </p:cNvPr>
          <p:cNvSpPr txBox="1"/>
          <p:nvPr/>
        </p:nvSpPr>
        <p:spPr>
          <a:xfrm>
            <a:off x="1510108" y="0"/>
            <a:ext cx="995785" cy="584775"/>
          </a:xfrm>
          <a:prstGeom prst="rect">
            <a:avLst/>
          </a:prstGeom>
          <a:noFill/>
        </p:spPr>
        <p:txBody>
          <a:bodyPr wrap="none" rtlCol="0">
            <a:spAutoFit/>
          </a:bodyPr>
          <a:lstStyle/>
          <a:p>
            <a:r>
              <a:rPr lang="en-US" sz="3200" dirty="0"/>
              <a:t>MAB</a:t>
            </a:r>
          </a:p>
        </p:txBody>
      </p:sp>
      <p:pic>
        <p:nvPicPr>
          <p:cNvPr id="24" name="Picture 23">
            <a:extLst>
              <a:ext uri="{FF2B5EF4-FFF2-40B4-BE49-F238E27FC236}">
                <a16:creationId xmlns:a16="http://schemas.microsoft.com/office/drawing/2014/main" id="{430A18EB-AEDE-0544-8FBC-158CED7CDC91}"/>
              </a:ext>
            </a:extLst>
          </p:cNvPr>
          <p:cNvPicPr>
            <a:picLocks noChangeAspect="1"/>
          </p:cNvPicPr>
          <p:nvPr/>
        </p:nvPicPr>
        <p:blipFill>
          <a:blip r:embed="rId6"/>
          <a:stretch>
            <a:fillRect/>
          </a:stretch>
        </p:blipFill>
        <p:spPr>
          <a:xfrm>
            <a:off x="352191" y="481504"/>
            <a:ext cx="3118163" cy="3200400"/>
          </a:xfrm>
          <a:prstGeom prst="rect">
            <a:avLst/>
          </a:prstGeom>
        </p:spPr>
      </p:pic>
      <p:sp>
        <p:nvSpPr>
          <p:cNvPr id="25" name="TextBox 24">
            <a:extLst>
              <a:ext uri="{FF2B5EF4-FFF2-40B4-BE49-F238E27FC236}">
                <a16:creationId xmlns:a16="http://schemas.microsoft.com/office/drawing/2014/main" id="{2F00AB20-E0D4-C14E-8B15-EECA9CBD1722}"/>
              </a:ext>
            </a:extLst>
          </p:cNvPr>
          <p:cNvSpPr txBox="1"/>
          <p:nvPr/>
        </p:nvSpPr>
        <p:spPr>
          <a:xfrm>
            <a:off x="221226" y="3819833"/>
            <a:ext cx="3849329" cy="1938992"/>
          </a:xfrm>
          <a:prstGeom prst="rect">
            <a:avLst/>
          </a:prstGeom>
          <a:noFill/>
        </p:spPr>
        <p:txBody>
          <a:bodyPr wrap="square" rtlCol="0">
            <a:spAutoFit/>
          </a:bodyPr>
          <a:lstStyle/>
          <a:p>
            <a:r>
              <a:rPr lang="en-US" sz="2400" dirty="0"/>
              <a:t>Glider RU33 showed  cooling of about 3 degrees in the surface mixed layer after the passage of Isaias. GOFS and RTOFS captured this cooling  </a:t>
            </a:r>
          </a:p>
        </p:txBody>
      </p:sp>
      <p:sp>
        <p:nvSpPr>
          <p:cNvPr id="26" name="TextBox 25">
            <a:extLst>
              <a:ext uri="{FF2B5EF4-FFF2-40B4-BE49-F238E27FC236}">
                <a16:creationId xmlns:a16="http://schemas.microsoft.com/office/drawing/2014/main" id="{746FF0A6-8F8E-7142-92FE-E052FE20C4A6}"/>
              </a:ext>
            </a:extLst>
          </p:cNvPr>
          <p:cNvSpPr txBox="1"/>
          <p:nvPr/>
        </p:nvSpPr>
        <p:spPr>
          <a:xfrm>
            <a:off x="6651522" y="1371599"/>
            <a:ext cx="141763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Observations</a:t>
            </a:r>
          </a:p>
        </p:txBody>
      </p:sp>
      <p:sp>
        <p:nvSpPr>
          <p:cNvPr id="27" name="TextBox 26">
            <a:extLst>
              <a:ext uri="{FF2B5EF4-FFF2-40B4-BE49-F238E27FC236}">
                <a16:creationId xmlns:a16="http://schemas.microsoft.com/office/drawing/2014/main" id="{4B262637-84C6-984B-B4D8-E98048C2A8B6}"/>
              </a:ext>
            </a:extLst>
          </p:cNvPr>
          <p:cNvSpPr txBox="1"/>
          <p:nvPr/>
        </p:nvSpPr>
        <p:spPr>
          <a:xfrm>
            <a:off x="6995651" y="2925095"/>
            <a:ext cx="93756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Analysis</a:t>
            </a:r>
          </a:p>
        </p:txBody>
      </p:sp>
      <p:sp>
        <p:nvSpPr>
          <p:cNvPr id="28" name="TextBox 27">
            <a:extLst>
              <a:ext uri="{FF2B5EF4-FFF2-40B4-BE49-F238E27FC236}">
                <a16:creationId xmlns:a16="http://schemas.microsoft.com/office/drawing/2014/main" id="{94AA076F-E030-3A4E-9E63-B462BB5DE777}"/>
              </a:ext>
            </a:extLst>
          </p:cNvPr>
          <p:cNvSpPr txBox="1"/>
          <p:nvPr/>
        </p:nvSpPr>
        <p:spPr>
          <a:xfrm>
            <a:off x="7015316" y="4478592"/>
            <a:ext cx="97231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Forecast</a:t>
            </a:r>
          </a:p>
        </p:txBody>
      </p:sp>
      <p:sp>
        <p:nvSpPr>
          <p:cNvPr id="30" name="TextBox 29">
            <a:extLst>
              <a:ext uri="{FF2B5EF4-FFF2-40B4-BE49-F238E27FC236}">
                <a16:creationId xmlns:a16="http://schemas.microsoft.com/office/drawing/2014/main" id="{A6D33331-D2F3-BC4A-B10F-40EA6CDCC946}"/>
              </a:ext>
            </a:extLst>
          </p:cNvPr>
          <p:cNvSpPr txBox="1"/>
          <p:nvPr/>
        </p:nvSpPr>
        <p:spPr>
          <a:xfrm>
            <a:off x="7034980" y="6150075"/>
            <a:ext cx="97231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Forecast</a:t>
            </a:r>
          </a:p>
        </p:txBody>
      </p:sp>
      <p:sp>
        <p:nvSpPr>
          <p:cNvPr id="31" name="TextBox 30">
            <a:extLst>
              <a:ext uri="{FF2B5EF4-FFF2-40B4-BE49-F238E27FC236}">
                <a16:creationId xmlns:a16="http://schemas.microsoft.com/office/drawing/2014/main" id="{9E63C744-B61C-8141-859A-34F8BA2CACBF}"/>
              </a:ext>
            </a:extLst>
          </p:cNvPr>
          <p:cNvSpPr txBox="1"/>
          <p:nvPr/>
        </p:nvSpPr>
        <p:spPr>
          <a:xfrm>
            <a:off x="3480620" y="0"/>
            <a:ext cx="867545" cy="461665"/>
          </a:xfrm>
          <a:prstGeom prst="rect">
            <a:avLst/>
          </a:prstGeom>
          <a:noFill/>
        </p:spPr>
        <p:txBody>
          <a:bodyPr wrap="none" rtlCol="0">
            <a:spAutoFit/>
          </a:bodyPr>
          <a:lstStyle/>
          <a:p>
            <a:r>
              <a:rPr lang="en-US" sz="2400" dirty="0"/>
              <a:t>Isaias</a:t>
            </a:r>
          </a:p>
        </p:txBody>
      </p:sp>
      <p:cxnSp>
        <p:nvCxnSpPr>
          <p:cNvPr id="33" name="Straight Arrow Connector 32">
            <a:extLst>
              <a:ext uri="{FF2B5EF4-FFF2-40B4-BE49-F238E27FC236}">
                <a16:creationId xmlns:a16="http://schemas.microsoft.com/office/drawing/2014/main" id="{B2F58D52-DA60-3148-9A13-5A865EC1CC98}"/>
              </a:ext>
            </a:extLst>
          </p:cNvPr>
          <p:cNvCxnSpPr>
            <a:cxnSpLocks/>
          </p:cNvCxnSpPr>
          <p:nvPr/>
        </p:nvCxnSpPr>
        <p:spPr>
          <a:xfrm>
            <a:off x="3996813" y="383458"/>
            <a:ext cx="1784555" cy="132735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2242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FC173C-5A79-2F45-B1BF-101DCF37D354}"/>
              </a:ext>
            </a:extLst>
          </p:cNvPr>
          <p:cNvPicPr>
            <a:picLocks noChangeAspect="1"/>
          </p:cNvPicPr>
          <p:nvPr/>
        </p:nvPicPr>
        <p:blipFill>
          <a:blip r:embed="rId2"/>
          <a:stretch>
            <a:fillRect/>
          </a:stretch>
        </p:blipFill>
        <p:spPr>
          <a:xfrm>
            <a:off x="426833" y="541959"/>
            <a:ext cx="3345433" cy="3200400"/>
          </a:xfrm>
          <a:prstGeom prst="rect">
            <a:avLst/>
          </a:prstGeom>
        </p:spPr>
      </p:pic>
      <p:pic>
        <p:nvPicPr>
          <p:cNvPr id="6" name="Picture 5">
            <a:extLst>
              <a:ext uri="{FF2B5EF4-FFF2-40B4-BE49-F238E27FC236}">
                <a16:creationId xmlns:a16="http://schemas.microsoft.com/office/drawing/2014/main" id="{ADF7E790-93FD-1B46-8608-D85B0AAF528A}"/>
              </a:ext>
            </a:extLst>
          </p:cNvPr>
          <p:cNvPicPr>
            <a:picLocks noChangeAspect="1"/>
          </p:cNvPicPr>
          <p:nvPr/>
        </p:nvPicPr>
        <p:blipFill>
          <a:blip r:embed="rId3"/>
          <a:stretch>
            <a:fillRect/>
          </a:stretch>
        </p:blipFill>
        <p:spPr>
          <a:xfrm>
            <a:off x="4249603" y="327733"/>
            <a:ext cx="4581270" cy="1645920"/>
          </a:xfrm>
          <a:prstGeom prst="rect">
            <a:avLst/>
          </a:prstGeom>
        </p:spPr>
      </p:pic>
      <p:pic>
        <p:nvPicPr>
          <p:cNvPr id="8" name="Picture 7">
            <a:extLst>
              <a:ext uri="{FF2B5EF4-FFF2-40B4-BE49-F238E27FC236}">
                <a16:creationId xmlns:a16="http://schemas.microsoft.com/office/drawing/2014/main" id="{B60438F5-9B70-D641-9A98-919DF48320E8}"/>
              </a:ext>
            </a:extLst>
          </p:cNvPr>
          <p:cNvPicPr>
            <a:picLocks noChangeAspect="1"/>
          </p:cNvPicPr>
          <p:nvPr/>
        </p:nvPicPr>
        <p:blipFill>
          <a:blip r:embed="rId4"/>
          <a:stretch>
            <a:fillRect/>
          </a:stretch>
        </p:blipFill>
        <p:spPr>
          <a:xfrm>
            <a:off x="4199908" y="1937872"/>
            <a:ext cx="4581270" cy="1645920"/>
          </a:xfrm>
          <a:prstGeom prst="rect">
            <a:avLst/>
          </a:prstGeom>
        </p:spPr>
      </p:pic>
      <p:pic>
        <p:nvPicPr>
          <p:cNvPr id="10" name="Picture 9">
            <a:extLst>
              <a:ext uri="{FF2B5EF4-FFF2-40B4-BE49-F238E27FC236}">
                <a16:creationId xmlns:a16="http://schemas.microsoft.com/office/drawing/2014/main" id="{D4640832-AE4A-054A-B1E4-C073DDDF0016}"/>
              </a:ext>
            </a:extLst>
          </p:cNvPr>
          <p:cNvPicPr>
            <a:picLocks noChangeAspect="1"/>
          </p:cNvPicPr>
          <p:nvPr/>
        </p:nvPicPr>
        <p:blipFill>
          <a:blip r:embed="rId5"/>
          <a:stretch>
            <a:fillRect/>
          </a:stretch>
        </p:blipFill>
        <p:spPr>
          <a:xfrm>
            <a:off x="4161252" y="3577828"/>
            <a:ext cx="4581270" cy="1645920"/>
          </a:xfrm>
          <a:prstGeom prst="rect">
            <a:avLst/>
          </a:prstGeom>
        </p:spPr>
      </p:pic>
      <p:pic>
        <p:nvPicPr>
          <p:cNvPr id="12" name="Picture 11">
            <a:extLst>
              <a:ext uri="{FF2B5EF4-FFF2-40B4-BE49-F238E27FC236}">
                <a16:creationId xmlns:a16="http://schemas.microsoft.com/office/drawing/2014/main" id="{7DE87C1A-0CD7-C345-BB6E-0BAD8EC0515E}"/>
              </a:ext>
            </a:extLst>
          </p:cNvPr>
          <p:cNvPicPr>
            <a:picLocks noChangeAspect="1"/>
          </p:cNvPicPr>
          <p:nvPr/>
        </p:nvPicPr>
        <p:blipFill>
          <a:blip r:embed="rId6"/>
          <a:stretch>
            <a:fillRect/>
          </a:stretch>
        </p:blipFill>
        <p:spPr>
          <a:xfrm>
            <a:off x="4175103" y="5212080"/>
            <a:ext cx="4581270" cy="1645920"/>
          </a:xfrm>
          <a:prstGeom prst="rect">
            <a:avLst/>
          </a:prstGeom>
        </p:spPr>
      </p:pic>
      <p:cxnSp>
        <p:nvCxnSpPr>
          <p:cNvPr id="13" name="Straight Connector 12">
            <a:extLst>
              <a:ext uri="{FF2B5EF4-FFF2-40B4-BE49-F238E27FC236}">
                <a16:creationId xmlns:a16="http://schemas.microsoft.com/office/drawing/2014/main" id="{913424FA-BDAD-474C-BA49-C72AB3701DD9}"/>
              </a:ext>
            </a:extLst>
          </p:cNvPr>
          <p:cNvCxnSpPr>
            <a:cxnSpLocks/>
          </p:cNvCxnSpPr>
          <p:nvPr/>
        </p:nvCxnSpPr>
        <p:spPr>
          <a:xfrm>
            <a:off x="6281532" y="576470"/>
            <a:ext cx="0" cy="591378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B57166E-1792-8240-9707-79343CA3168B}"/>
              </a:ext>
            </a:extLst>
          </p:cNvPr>
          <p:cNvSpPr txBox="1"/>
          <p:nvPr/>
        </p:nvSpPr>
        <p:spPr>
          <a:xfrm>
            <a:off x="1746082" y="0"/>
            <a:ext cx="830868" cy="584775"/>
          </a:xfrm>
          <a:prstGeom prst="rect">
            <a:avLst/>
          </a:prstGeom>
          <a:noFill/>
        </p:spPr>
        <p:txBody>
          <a:bodyPr wrap="none" rtlCol="0">
            <a:spAutoFit/>
          </a:bodyPr>
          <a:lstStyle/>
          <a:p>
            <a:r>
              <a:rPr lang="en-US" sz="3200" dirty="0"/>
              <a:t>SAB</a:t>
            </a:r>
          </a:p>
        </p:txBody>
      </p:sp>
      <p:sp>
        <p:nvSpPr>
          <p:cNvPr id="17" name="TextBox 16">
            <a:extLst>
              <a:ext uri="{FF2B5EF4-FFF2-40B4-BE49-F238E27FC236}">
                <a16:creationId xmlns:a16="http://schemas.microsoft.com/office/drawing/2014/main" id="{24984213-7AF3-1948-A379-A61983E932A8}"/>
              </a:ext>
            </a:extLst>
          </p:cNvPr>
          <p:cNvSpPr txBox="1"/>
          <p:nvPr/>
        </p:nvSpPr>
        <p:spPr>
          <a:xfrm>
            <a:off x="280861" y="3811012"/>
            <a:ext cx="3849329" cy="3046988"/>
          </a:xfrm>
          <a:prstGeom prst="rect">
            <a:avLst/>
          </a:prstGeom>
          <a:noFill/>
        </p:spPr>
        <p:txBody>
          <a:bodyPr wrap="square" rtlCol="0">
            <a:spAutoFit/>
          </a:bodyPr>
          <a:lstStyle/>
          <a:p>
            <a:r>
              <a:rPr lang="en-US" sz="2400" dirty="0"/>
              <a:t>Glider SAM also showed  cooling of 2 degrees in the surface mixed layer after the passage of Isaias. GOFS captured this cooling. RTOFS also had a drop in the mixed layer temperature but less intense.   </a:t>
            </a:r>
          </a:p>
        </p:txBody>
      </p:sp>
      <p:sp>
        <p:nvSpPr>
          <p:cNvPr id="18" name="TextBox 17">
            <a:extLst>
              <a:ext uri="{FF2B5EF4-FFF2-40B4-BE49-F238E27FC236}">
                <a16:creationId xmlns:a16="http://schemas.microsoft.com/office/drawing/2014/main" id="{8C20D07D-D8D8-274B-8CE2-C33AF4D0F30E}"/>
              </a:ext>
            </a:extLst>
          </p:cNvPr>
          <p:cNvSpPr txBox="1"/>
          <p:nvPr/>
        </p:nvSpPr>
        <p:spPr>
          <a:xfrm>
            <a:off x="6711156" y="1401416"/>
            <a:ext cx="141763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Observations</a:t>
            </a:r>
          </a:p>
        </p:txBody>
      </p:sp>
      <p:sp>
        <p:nvSpPr>
          <p:cNvPr id="19" name="TextBox 18">
            <a:extLst>
              <a:ext uri="{FF2B5EF4-FFF2-40B4-BE49-F238E27FC236}">
                <a16:creationId xmlns:a16="http://schemas.microsoft.com/office/drawing/2014/main" id="{73528912-0B4C-3A49-9855-F1DEEC2FC41A}"/>
              </a:ext>
            </a:extLst>
          </p:cNvPr>
          <p:cNvSpPr txBox="1"/>
          <p:nvPr/>
        </p:nvSpPr>
        <p:spPr>
          <a:xfrm>
            <a:off x="7144738" y="2994668"/>
            <a:ext cx="93756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Analysis</a:t>
            </a:r>
          </a:p>
        </p:txBody>
      </p:sp>
      <p:sp>
        <p:nvSpPr>
          <p:cNvPr id="20" name="TextBox 19">
            <a:extLst>
              <a:ext uri="{FF2B5EF4-FFF2-40B4-BE49-F238E27FC236}">
                <a16:creationId xmlns:a16="http://schemas.microsoft.com/office/drawing/2014/main" id="{708923A9-BFF3-BB48-A637-40A5C5D732D9}"/>
              </a:ext>
            </a:extLst>
          </p:cNvPr>
          <p:cNvSpPr txBox="1"/>
          <p:nvPr/>
        </p:nvSpPr>
        <p:spPr>
          <a:xfrm>
            <a:off x="7074950" y="4597861"/>
            <a:ext cx="97231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Forecast</a:t>
            </a:r>
          </a:p>
        </p:txBody>
      </p:sp>
      <p:sp>
        <p:nvSpPr>
          <p:cNvPr id="21" name="TextBox 20">
            <a:extLst>
              <a:ext uri="{FF2B5EF4-FFF2-40B4-BE49-F238E27FC236}">
                <a16:creationId xmlns:a16="http://schemas.microsoft.com/office/drawing/2014/main" id="{2DA49000-05E2-DE4E-8636-B7710EEE2730}"/>
              </a:ext>
            </a:extLst>
          </p:cNvPr>
          <p:cNvSpPr txBox="1"/>
          <p:nvPr/>
        </p:nvSpPr>
        <p:spPr>
          <a:xfrm>
            <a:off x="7064797" y="6070562"/>
            <a:ext cx="97231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Forecast</a:t>
            </a:r>
          </a:p>
        </p:txBody>
      </p:sp>
      <p:sp>
        <p:nvSpPr>
          <p:cNvPr id="22" name="TextBox 21">
            <a:extLst>
              <a:ext uri="{FF2B5EF4-FFF2-40B4-BE49-F238E27FC236}">
                <a16:creationId xmlns:a16="http://schemas.microsoft.com/office/drawing/2014/main" id="{DAF0B648-22E3-FC44-904D-A2E295E83E98}"/>
              </a:ext>
            </a:extLst>
          </p:cNvPr>
          <p:cNvSpPr txBox="1"/>
          <p:nvPr/>
        </p:nvSpPr>
        <p:spPr>
          <a:xfrm>
            <a:off x="3540254" y="29817"/>
            <a:ext cx="867545" cy="461665"/>
          </a:xfrm>
          <a:prstGeom prst="rect">
            <a:avLst/>
          </a:prstGeom>
          <a:noFill/>
        </p:spPr>
        <p:txBody>
          <a:bodyPr wrap="none" rtlCol="0">
            <a:spAutoFit/>
          </a:bodyPr>
          <a:lstStyle/>
          <a:p>
            <a:r>
              <a:rPr lang="en-US" sz="2400" dirty="0"/>
              <a:t>Isaias</a:t>
            </a:r>
          </a:p>
        </p:txBody>
      </p:sp>
      <p:cxnSp>
        <p:nvCxnSpPr>
          <p:cNvPr id="23" name="Straight Arrow Connector 22">
            <a:extLst>
              <a:ext uri="{FF2B5EF4-FFF2-40B4-BE49-F238E27FC236}">
                <a16:creationId xmlns:a16="http://schemas.microsoft.com/office/drawing/2014/main" id="{8D83C18B-BA02-5B43-8CCD-DD9B3AC20E34}"/>
              </a:ext>
            </a:extLst>
          </p:cNvPr>
          <p:cNvCxnSpPr>
            <a:cxnSpLocks/>
          </p:cNvCxnSpPr>
          <p:nvPr/>
        </p:nvCxnSpPr>
        <p:spPr>
          <a:xfrm>
            <a:off x="4056447" y="413275"/>
            <a:ext cx="2244962" cy="128631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362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39B10C-38EE-A745-B007-041F45F4F7DC}"/>
              </a:ext>
            </a:extLst>
          </p:cNvPr>
          <p:cNvPicPr>
            <a:picLocks noChangeAspect="1"/>
          </p:cNvPicPr>
          <p:nvPr/>
        </p:nvPicPr>
        <p:blipFill>
          <a:blip r:embed="rId2"/>
          <a:stretch>
            <a:fillRect/>
          </a:stretch>
        </p:blipFill>
        <p:spPr>
          <a:xfrm>
            <a:off x="280024" y="533301"/>
            <a:ext cx="3152056" cy="3200400"/>
          </a:xfrm>
          <a:prstGeom prst="rect">
            <a:avLst/>
          </a:prstGeom>
        </p:spPr>
      </p:pic>
      <p:pic>
        <p:nvPicPr>
          <p:cNvPr id="7" name="Picture 6">
            <a:extLst>
              <a:ext uri="{FF2B5EF4-FFF2-40B4-BE49-F238E27FC236}">
                <a16:creationId xmlns:a16="http://schemas.microsoft.com/office/drawing/2014/main" id="{E9A4C708-F5D4-2F4F-98FA-607E1C6DB787}"/>
              </a:ext>
            </a:extLst>
          </p:cNvPr>
          <p:cNvPicPr>
            <a:picLocks noChangeAspect="1"/>
          </p:cNvPicPr>
          <p:nvPr/>
        </p:nvPicPr>
        <p:blipFill>
          <a:blip r:embed="rId3"/>
          <a:stretch>
            <a:fillRect/>
          </a:stretch>
        </p:blipFill>
        <p:spPr>
          <a:xfrm>
            <a:off x="4248963" y="363000"/>
            <a:ext cx="4581270" cy="1645920"/>
          </a:xfrm>
          <a:prstGeom prst="rect">
            <a:avLst/>
          </a:prstGeom>
        </p:spPr>
      </p:pic>
      <p:pic>
        <p:nvPicPr>
          <p:cNvPr id="9" name="Picture 8">
            <a:extLst>
              <a:ext uri="{FF2B5EF4-FFF2-40B4-BE49-F238E27FC236}">
                <a16:creationId xmlns:a16="http://schemas.microsoft.com/office/drawing/2014/main" id="{EA418B7B-5B30-064C-B135-665B88DF8693}"/>
              </a:ext>
            </a:extLst>
          </p:cNvPr>
          <p:cNvPicPr>
            <a:picLocks noChangeAspect="1"/>
          </p:cNvPicPr>
          <p:nvPr/>
        </p:nvPicPr>
        <p:blipFill>
          <a:blip r:embed="rId4"/>
          <a:stretch>
            <a:fillRect/>
          </a:stretch>
        </p:blipFill>
        <p:spPr>
          <a:xfrm>
            <a:off x="4214657" y="1963841"/>
            <a:ext cx="4581270" cy="1645920"/>
          </a:xfrm>
          <a:prstGeom prst="rect">
            <a:avLst/>
          </a:prstGeom>
        </p:spPr>
      </p:pic>
      <p:pic>
        <p:nvPicPr>
          <p:cNvPr id="11" name="Picture 10">
            <a:extLst>
              <a:ext uri="{FF2B5EF4-FFF2-40B4-BE49-F238E27FC236}">
                <a16:creationId xmlns:a16="http://schemas.microsoft.com/office/drawing/2014/main" id="{FA2B9B2F-0262-4B49-BD77-1975E6957499}"/>
              </a:ext>
            </a:extLst>
          </p:cNvPr>
          <p:cNvPicPr>
            <a:picLocks noChangeAspect="1"/>
          </p:cNvPicPr>
          <p:nvPr/>
        </p:nvPicPr>
        <p:blipFill>
          <a:blip r:embed="rId5"/>
          <a:stretch>
            <a:fillRect/>
          </a:stretch>
        </p:blipFill>
        <p:spPr>
          <a:xfrm>
            <a:off x="4236456" y="3581675"/>
            <a:ext cx="4581270" cy="1645920"/>
          </a:xfrm>
          <a:prstGeom prst="rect">
            <a:avLst/>
          </a:prstGeom>
        </p:spPr>
      </p:pic>
      <p:pic>
        <p:nvPicPr>
          <p:cNvPr id="13" name="Picture 12">
            <a:extLst>
              <a:ext uri="{FF2B5EF4-FFF2-40B4-BE49-F238E27FC236}">
                <a16:creationId xmlns:a16="http://schemas.microsoft.com/office/drawing/2014/main" id="{16B9A82A-8167-B642-A255-F92BB8DFFB6F}"/>
              </a:ext>
            </a:extLst>
          </p:cNvPr>
          <p:cNvPicPr>
            <a:picLocks noChangeAspect="1"/>
          </p:cNvPicPr>
          <p:nvPr/>
        </p:nvPicPr>
        <p:blipFill>
          <a:blip r:embed="rId6"/>
          <a:stretch>
            <a:fillRect/>
          </a:stretch>
        </p:blipFill>
        <p:spPr>
          <a:xfrm>
            <a:off x="4277497" y="5212080"/>
            <a:ext cx="4581270" cy="1645920"/>
          </a:xfrm>
          <a:prstGeom prst="rect">
            <a:avLst/>
          </a:prstGeom>
        </p:spPr>
      </p:pic>
      <p:cxnSp>
        <p:nvCxnSpPr>
          <p:cNvPr id="14" name="Straight Connector 13">
            <a:extLst>
              <a:ext uri="{FF2B5EF4-FFF2-40B4-BE49-F238E27FC236}">
                <a16:creationId xmlns:a16="http://schemas.microsoft.com/office/drawing/2014/main" id="{0826E2D5-2489-E148-A838-428CB3855FB3}"/>
              </a:ext>
            </a:extLst>
          </p:cNvPr>
          <p:cNvCxnSpPr>
            <a:cxnSpLocks/>
          </p:cNvCxnSpPr>
          <p:nvPr/>
        </p:nvCxnSpPr>
        <p:spPr>
          <a:xfrm>
            <a:off x="6321288" y="566531"/>
            <a:ext cx="0" cy="612250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6DDF154-0560-2D48-9FA2-A94A219DF470}"/>
              </a:ext>
            </a:extLst>
          </p:cNvPr>
          <p:cNvSpPr txBox="1"/>
          <p:nvPr/>
        </p:nvSpPr>
        <p:spPr>
          <a:xfrm>
            <a:off x="1052908" y="0"/>
            <a:ext cx="1888659" cy="584775"/>
          </a:xfrm>
          <a:prstGeom prst="rect">
            <a:avLst/>
          </a:prstGeom>
          <a:noFill/>
        </p:spPr>
        <p:txBody>
          <a:bodyPr wrap="none" rtlCol="0">
            <a:spAutoFit/>
          </a:bodyPr>
          <a:lstStyle/>
          <a:p>
            <a:r>
              <a:rPr lang="en-US" sz="3200" dirty="0"/>
              <a:t>Caribbean</a:t>
            </a:r>
          </a:p>
        </p:txBody>
      </p:sp>
      <p:sp>
        <p:nvSpPr>
          <p:cNvPr id="17" name="TextBox 16">
            <a:extLst>
              <a:ext uri="{FF2B5EF4-FFF2-40B4-BE49-F238E27FC236}">
                <a16:creationId xmlns:a16="http://schemas.microsoft.com/office/drawing/2014/main" id="{2C4814DB-6E89-D649-8BEE-1CD0FB37E1A3}"/>
              </a:ext>
            </a:extLst>
          </p:cNvPr>
          <p:cNvSpPr txBox="1"/>
          <p:nvPr/>
        </p:nvSpPr>
        <p:spPr>
          <a:xfrm>
            <a:off x="280861" y="3811012"/>
            <a:ext cx="3849329" cy="1569660"/>
          </a:xfrm>
          <a:prstGeom prst="rect">
            <a:avLst/>
          </a:prstGeom>
          <a:noFill/>
        </p:spPr>
        <p:txBody>
          <a:bodyPr wrap="square" rtlCol="0">
            <a:spAutoFit/>
          </a:bodyPr>
          <a:lstStyle/>
          <a:p>
            <a:r>
              <a:rPr lang="en-US" sz="2400" dirty="0"/>
              <a:t>Glider SG664 showed no evident change in the temperature of the mixed layer after Isaias. </a:t>
            </a:r>
          </a:p>
        </p:txBody>
      </p:sp>
      <p:sp>
        <p:nvSpPr>
          <p:cNvPr id="18" name="TextBox 17">
            <a:extLst>
              <a:ext uri="{FF2B5EF4-FFF2-40B4-BE49-F238E27FC236}">
                <a16:creationId xmlns:a16="http://schemas.microsoft.com/office/drawing/2014/main" id="{7267FE8C-8885-8F44-A1C6-43BD794D5E17}"/>
              </a:ext>
            </a:extLst>
          </p:cNvPr>
          <p:cNvSpPr txBox="1"/>
          <p:nvPr/>
        </p:nvSpPr>
        <p:spPr>
          <a:xfrm>
            <a:off x="6711156" y="1401416"/>
            <a:ext cx="141763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Observations</a:t>
            </a:r>
          </a:p>
        </p:txBody>
      </p:sp>
      <p:sp>
        <p:nvSpPr>
          <p:cNvPr id="19" name="TextBox 18">
            <a:extLst>
              <a:ext uri="{FF2B5EF4-FFF2-40B4-BE49-F238E27FC236}">
                <a16:creationId xmlns:a16="http://schemas.microsoft.com/office/drawing/2014/main" id="{E9D15892-3AAD-ED47-8E56-06B272A2D908}"/>
              </a:ext>
            </a:extLst>
          </p:cNvPr>
          <p:cNvSpPr txBox="1"/>
          <p:nvPr/>
        </p:nvSpPr>
        <p:spPr>
          <a:xfrm>
            <a:off x="7144738" y="2994668"/>
            <a:ext cx="93756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Analysis</a:t>
            </a:r>
          </a:p>
        </p:txBody>
      </p:sp>
      <p:sp>
        <p:nvSpPr>
          <p:cNvPr id="20" name="TextBox 19">
            <a:extLst>
              <a:ext uri="{FF2B5EF4-FFF2-40B4-BE49-F238E27FC236}">
                <a16:creationId xmlns:a16="http://schemas.microsoft.com/office/drawing/2014/main" id="{1E8F2EA7-ED59-0A44-B0D2-2BD460C7C4D3}"/>
              </a:ext>
            </a:extLst>
          </p:cNvPr>
          <p:cNvSpPr txBox="1"/>
          <p:nvPr/>
        </p:nvSpPr>
        <p:spPr>
          <a:xfrm>
            <a:off x="7074950" y="4597861"/>
            <a:ext cx="97231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Forecast</a:t>
            </a:r>
          </a:p>
        </p:txBody>
      </p:sp>
      <p:sp>
        <p:nvSpPr>
          <p:cNvPr id="21" name="TextBox 20">
            <a:extLst>
              <a:ext uri="{FF2B5EF4-FFF2-40B4-BE49-F238E27FC236}">
                <a16:creationId xmlns:a16="http://schemas.microsoft.com/office/drawing/2014/main" id="{EC45576C-F56C-D44A-9127-AD06CB1CA8A7}"/>
              </a:ext>
            </a:extLst>
          </p:cNvPr>
          <p:cNvSpPr txBox="1"/>
          <p:nvPr/>
        </p:nvSpPr>
        <p:spPr>
          <a:xfrm>
            <a:off x="7064797" y="6070562"/>
            <a:ext cx="97231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Forecast</a:t>
            </a:r>
          </a:p>
        </p:txBody>
      </p:sp>
      <p:sp>
        <p:nvSpPr>
          <p:cNvPr id="22" name="TextBox 21">
            <a:extLst>
              <a:ext uri="{FF2B5EF4-FFF2-40B4-BE49-F238E27FC236}">
                <a16:creationId xmlns:a16="http://schemas.microsoft.com/office/drawing/2014/main" id="{E2C19E01-8832-FF41-9C1D-FE1982B2FE6F}"/>
              </a:ext>
            </a:extLst>
          </p:cNvPr>
          <p:cNvSpPr txBox="1"/>
          <p:nvPr/>
        </p:nvSpPr>
        <p:spPr>
          <a:xfrm>
            <a:off x="3540254" y="29817"/>
            <a:ext cx="867545" cy="461665"/>
          </a:xfrm>
          <a:prstGeom prst="rect">
            <a:avLst/>
          </a:prstGeom>
          <a:noFill/>
        </p:spPr>
        <p:txBody>
          <a:bodyPr wrap="none" rtlCol="0">
            <a:spAutoFit/>
          </a:bodyPr>
          <a:lstStyle/>
          <a:p>
            <a:r>
              <a:rPr lang="en-US" sz="2400" dirty="0"/>
              <a:t>Isaias</a:t>
            </a:r>
          </a:p>
        </p:txBody>
      </p:sp>
      <p:cxnSp>
        <p:nvCxnSpPr>
          <p:cNvPr id="23" name="Straight Arrow Connector 22">
            <a:extLst>
              <a:ext uri="{FF2B5EF4-FFF2-40B4-BE49-F238E27FC236}">
                <a16:creationId xmlns:a16="http://schemas.microsoft.com/office/drawing/2014/main" id="{0B8C4A9E-D9EC-F245-AF07-F10268809031}"/>
              </a:ext>
            </a:extLst>
          </p:cNvPr>
          <p:cNvCxnSpPr>
            <a:cxnSpLocks/>
          </p:cNvCxnSpPr>
          <p:nvPr/>
        </p:nvCxnSpPr>
        <p:spPr>
          <a:xfrm>
            <a:off x="4056447" y="413275"/>
            <a:ext cx="2244962" cy="128631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710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A70AD4-D1B5-6045-A298-55BEB3BE0547}"/>
              </a:ext>
            </a:extLst>
          </p:cNvPr>
          <p:cNvPicPr>
            <a:picLocks noChangeAspect="1"/>
          </p:cNvPicPr>
          <p:nvPr/>
        </p:nvPicPr>
        <p:blipFill>
          <a:blip r:embed="rId2"/>
          <a:stretch>
            <a:fillRect/>
          </a:stretch>
        </p:blipFill>
        <p:spPr>
          <a:xfrm>
            <a:off x="304390" y="602233"/>
            <a:ext cx="3152056" cy="3200400"/>
          </a:xfrm>
          <a:prstGeom prst="rect">
            <a:avLst/>
          </a:prstGeom>
        </p:spPr>
      </p:pic>
      <p:pic>
        <p:nvPicPr>
          <p:cNvPr id="5" name="Picture 4">
            <a:extLst>
              <a:ext uri="{FF2B5EF4-FFF2-40B4-BE49-F238E27FC236}">
                <a16:creationId xmlns:a16="http://schemas.microsoft.com/office/drawing/2014/main" id="{699FD6C9-6472-EE49-8812-935C93239A01}"/>
              </a:ext>
            </a:extLst>
          </p:cNvPr>
          <p:cNvPicPr>
            <a:picLocks noChangeAspect="1"/>
          </p:cNvPicPr>
          <p:nvPr/>
        </p:nvPicPr>
        <p:blipFill>
          <a:blip r:embed="rId3"/>
          <a:stretch>
            <a:fillRect/>
          </a:stretch>
        </p:blipFill>
        <p:spPr>
          <a:xfrm>
            <a:off x="4284041" y="321642"/>
            <a:ext cx="4558516" cy="1645920"/>
          </a:xfrm>
          <a:prstGeom prst="rect">
            <a:avLst/>
          </a:prstGeom>
        </p:spPr>
      </p:pic>
      <p:pic>
        <p:nvPicPr>
          <p:cNvPr id="7" name="Picture 6">
            <a:extLst>
              <a:ext uri="{FF2B5EF4-FFF2-40B4-BE49-F238E27FC236}">
                <a16:creationId xmlns:a16="http://schemas.microsoft.com/office/drawing/2014/main" id="{8715D55B-BEEE-DE41-BD86-69B055998AFF}"/>
              </a:ext>
            </a:extLst>
          </p:cNvPr>
          <p:cNvPicPr>
            <a:picLocks noChangeAspect="1"/>
          </p:cNvPicPr>
          <p:nvPr/>
        </p:nvPicPr>
        <p:blipFill>
          <a:blip r:embed="rId4"/>
          <a:stretch>
            <a:fillRect/>
          </a:stretch>
        </p:blipFill>
        <p:spPr>
          <a:xfrm>
            <a:off x="4254500" y="1951659"/>
            <a:ext cx="4558516" cy="1645920"/>
          </a:xfrm>
          <a:prstGeom prst="rect">
            <a:avLst/>
          </a:prstGeom>
        </p:spPr>
      </p:pic>
      <p:pic>
        <p:nvPicPr>
          <p:cNvPr id="9" name="Picture 8">
            <a:extLst>
              <a:ext uri="{FF2B5EF4-FFF2-40B4-BE49-F238E27FC236}">
                <a16:creationId xmlns:a16="http://schemas.microsoft.com/office/drawing/2014/main" id="{A6296C4E-5FA2-B34F-B400-55CEA9E21634}"/>
              </a:ext>
            </a:extLst>
          </p:cNvPr>
          <p:cNvPicPr>
            <a:picLocks noChangeAspect="1"/>
          </p:cNvPicPr>
          <p:nvPr/>
        </p:nvPicPr>
        <p:blipFill>
          <a:blip r:embed="rId5"/>
          <a:stretch>
            <a:fillRect/>
          </a:stretch>
        </p:blipFill>
        <p:spPr>
          <a:xfrm>
            <a:off x="4303919" y="3561798"/>
            <a:ext cx="4558516" cy="1645920"/>
          </a:xfrm>
          <a:prstGeom prst="rect">
            <a:avLst/>
          </a:prstGeom>
        </p:spPr>
      </p:pic>
      <p:pic>
        <p:nvPicPr>
          <p:cNvPr id="11" name="Picture 10">
            <a:extLst>
              <a:ext uri="{FF2B5EF4-FFF2-40B4-BE49-F238E27FC236}">
                <a16:creationId xmlns:a16="http://schemas.microsoft.com/office/drawing/2014/main" id="{AEA69521-6713-7241-9015-DAFCCDB6BDB1}"/>
              </a:ext>
            </a:extLst>
          </p:cNvPr>
          <p:cNvPicPr>
            <a:picLocks noChangeAspect="1"/>
          </p:cNvPicPr>
          <p:nvPr/>
        </p:nvPicPr>
        <p:blipFill>
          <a:blip r:embed="rId6"/>
          <a:stretch>
            <a:fillRect/>
          </a:stretch>
        </p:blipFill>
        <p:spPr>
          <a:xfrm>
            <a:off x="4333737" y="5212080"/>
            <a:ext cx="4558516" cy="1645920"/>
          </a:xfrm>
          <a:prstGeom prst="rect">
            <a:avLst/>
          </a:prstGeom>
        </p:spPr>
      </p:pic>
      <p:cxnSp>
        <p:nvCxnSpPr>
          <p:cNvPr id="12" name="Straight Connector 11">
            <a:extLst>
              <a:ext uri="{FF2B5EF4-FFF2-40B4-BE49-F238E27FC236}">
                <a16:creationId xmlns:a16="http://schemas.microsoft.com/office/drawing/2014/main" id="{39F67B15-B628-5249-BE2E-E498E7234E2B}"/>
              </a:ext>
            </a:extLst>
          </p:cNvPr>
          <p:cNvCxnSpPr>
            <a:cxnSpLocks/>
          </p:cNvCxnSpPr>
          <p:nvPr/>
        </p:nvCxnSpPr>
        <p:spPr>
          <a:xfrm>
            <a:off x="6380922" y="526775"/>
            <a:ext cx="0" cy="612250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FDA452F-D993-9042-A9D0-EAF11B733FEB}"/>
              </a:ext>
            </a:extLst>
          </p:cNvPr>
          <p:cNvSpPr txBox="1"/>
          <p:nvPr/>
        </p:nvSpPr>
        <p:spPr>
          <a:xfrm>
            <a:off x="1052908" y="0"/>
            <a:ext cx="1888659" cy="584775"/>
          </a:xfrm>
          <a:prstGeom prst="rect">
            <a:avLst/>
          </a:prstGeom>
          <a:noFill/>
        </p:spPr>
        <p:txBody>
          <a:bodyPr wrap="none" rtlCol="0">
            <a:spAutoFit/>
          </a:bodyPr>
          <a:lstStyle/>
          <a:p>
            <a:r>
              <a:rPr lang="en-US" sz="3200" dirty="0"/>
              <a:t>Caribbean</a:t>
            </a:r>
          </a:p>
        </p:txBody>
      </p:sp>
      <p:sp>
        <p:nvSpPr>
          <p:cNvPr id="15" name="TextBox 14">
            <a:extLst>
              <a:ext uri="{FF2B5EF4-FFF2-40B4-BE49-F238E27FC236}">
                <a16:creationId xmlns:a16="http://schemas.microsoft.com/office/drawing/2014/main" id="{606735C0-8501-794E-AFEC-84ADF4A5B398}"/>
              </a:ext>
            </a:extLst>
          </p:cNvPr>
          <p:cNvSpPr txBox="1"/>
          <p:nvPr/>
        </p:nvSpPr>
        <p:spPr>
          <a:xfrm>
            <a:off x="330556" y="3811012"/>
            <a:ext cx="3849329" cy="2677656"/>
          </a:xfrm>
          <a:prstGeom prst="rect">
            <a:avLst/>
          </a:prstGeom>
          <a:noFill/>
        </p:spPr>
        <p:txBody>
          <a:bodyPr wrap="square" rtlCol="0">
            <a:spAutoFit/>
          </a:bodyPr>
          <a:lstStyle/>
          <a:p>
            <a:r>
              <a:rPr lang="en-US" sz="2400" dirty="0"/>
              <a:t>Glider SG664 was within the region of fresh water influence and showed a barrier layer. We will investigate if the barrier layer prevented the vertical mixing within the mixed layer.</a:t>
            </a:r>
          </a:p>
        </p:txBody>
      </p:sp>
      <p:sp>
        <p:nvSpPr>
          <p:cNvPr id="16" name="TextBox 15">
            <a:extLst>
              <a:ext uri="{FF2B5EF4-FFF2-40B4-BE49-F238E27FC236}">
                <a16:creationId xmlns:a16="http://schemas.microsoft.com/office/drawing/2014/main" id="{13B0128F-61AB-1347-9A47-24A38A94DA13}"/>
              </a:ext>
            </a:extLst>
          </p:cNvPr>
          <p:cNvSpPr txBox="1"/>
          <p:nvPr/>
        </p:nvSpPr>
        <p:spPr>
          <a:xfrm>
            <a:off x="6760851" y="1401416"/>
            <a:ext cx="141763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Observations</a:t>
            </a:r>
          </a:p>
        </p:txBody>
      </p:sp>
      <p:sp>
        <p:nvSpPr>
          <p:cNvPr id="17" name="TextBox 16">
            <a:extLst>
              <a:ext uri="{FF2B5EF4-FFF2-40B4-BE49-F238E27FC236}">
                <a16:creationId xmlns:a16="http://schemas.microsoft.com/office/drawing/2014/main" id="{301A5CFF-18D5-2443-B2C0-1F8188C0A679}"/>
              </a:ext>
            </a:extLst>
          </p:cNvPr>
          <p:cNvSpPr txBox="1"/>
          <p:nvPr/>
        </p:nvSpPr>
        <p:spPr>
          <a:xfrm>
            <a:off x="7194433" y="3034425"/>
            <a:ext cx="93756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Analysis</a:t>
            </a:r>
          </a:p>
        </p:txBody>
      </p:sp>
      <p:sp>
        <p:nvSpPr>
          <p:cNvPr id="18" name="TextBox 17">
            <a:extLst>
              <a:ext uri="{FF2B5EF4-FFF2-40B4-BE49-F238E27FC236}">
                <a16:creationId xmlns:a16="http://schemas.microsoft.com/office/drawing/2014/main" id="{0456389A-A7BA-744C-8767-71ED2EB54E53}"/>
              </a:ext>
            </a:extLst>
          </p:cNvPr>
          <p:cNvSpPr txBox="1"/>
          <p:nvPr/>
        </p:nvSpPr>
        <p:spPr>
          <a:xfrm>
            <a:off x="7214097" y="4607800"/>
            <a:ext cx="97231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Forecast</a:t>
            </a:r>
          </a:p>
        </p:txBody>
      </p:sp>
      <p:sp>
        <p:nvSpPr>
          <p:cNvPr id="19" name="TextBox 18">
            <a:extLst>
              <a:ext uri="{FF2B5EF4-FFF2-40B4-BE49-F238E27FC236}">
                <a16:creationId xmlns:a16="http://schemas.microsoft.com/office/drawing/2014/main" id="{63548BFF-43BD-7D43-ACDE-4F2DAAEDDAE3}"/>
              </a:ext>
            </a:extLst>
          </p:cNvPr>
          <p:cNvSpPr txBox="1"/>
          <p:nvPr/>
        </p:nvSpPr>
        <p:spPr>
          <a:xfrm>
            <a:off x="7114492" y="6279283"/>
            <a:ext cx="97231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Forecast</a:t>
            </a:r>
          </a:p>
        </p:txBody>
      </p:sp>
      <p:sp>
        <p:nvSpPr>
          <p:cNvPr id="20" name="TextBox 19">
            <a:extLst>
              <a:ext uri="{FF2B5EF4-FFF2-40B4-BE49-F238E27FC236}">
                <a16:creationId xmlns:a16="http://schemas.microsoft.com/office/drawing/2014/main" id="{C083A39B-F2EA-F64C-B8DD-91D688F52A6E}"/>
              </a:ext>
            </a:extLst>
          </p:cNvPr>
          <p:cNvSpPr txBox="1"/>
          <p:nvPr/>
        </p:nvSpPr>
        <p:spPr>
          <a:xfrm>
            <a:off x="3589949" y="29817"/>
            <a:ext cx="867545" cy="461665"/>
          </a:xfrm>
          <a:prstGeom prst="rect">
            <a:avLst/>
          </a:prstGeom>
          <a:noFill/>
        </p:spPr>
        <p:txBody>
          <a:bodyPr wrap="none" rtlCol="0">
            <a:spAutoFit/>
          </a:bodyPr>
          <a:lstStyle/>
          <a:p>
            <a:r>
              <a:rPr lang="en-US" sz="2400" dirty="0"/>
              <a:t>Isaias</a:t>
            </a:r>
          </a:p>
        </p:txBody>
      </p:sp>
      <p:cxnSp>
        <p:nvCxnSpPr>
          <p:cNvPr id="21" name="Straight Arrow Connector 20">
            <a:extLst>
              <a:ext uri="{FF2B5EF4-FFF2-40B4-BE49-F238E27FC236}">
                <a16:creationId xmlns:a16="http://schemas.microsoft.com/office/drawing/2014/main" id="{3A7B80F8-B7FF-2B43-9E63-4840F62E9D75}"/>
              </a:ext>
            </a:extLst>
          </p:cNvPr>
          <p:cNvCxnSpPr>
            <a:cxnSpLocks/>
          </p:cNvCxnSpPr>
          <p:nvPr/>
        </p:nvCxnSpPr>
        <p:spPr>
          <a:xfrm>
            <a:off x="4106142" y="413275"/>
            <a:ext cx="2244962" cy="128631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702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6FB1A3-520E-254E-B6F4-5306622F9A2E}"/>
              </a:ext>
            </a:extLst>
          </p:cNvPr>
          <p:cNvPicPr>
            <a:picLocks noChangeAspect="1"/>
          </p:cNvPicPr>
          <p:nvPr/>
        </p:nvPicPr>
        <p:blipFill>
          <a:blip r:embed="rId2"/>
          <a:stretch>
            <a:fillRect/>
          </a:stretch>
        </p:blipFill>
        <p:spPr>
          <a:xfrm>
            <a:off x="604042" y="2563653"/>
            <a:ext cx="3922658" cy="3291840"/>
          </a:xfrm>
          <a:prstGeom prst="rect">
            <a:avLst/>
          </a:prstGeom>
        </p:spPr>
      </p:pic>
      <p:pic>
        <p:nvPicPr>
          <p:cNvPr id="4" name="Picture 3">
            <a:extLst>
              <a:ext uri="{FF2B5EF4-FFF2-40B4-BE49-F238E27FC236}">
                <a16:creationId xmlns:a16="http://schemas.microsoft.com/office/drawing/2014/main" id="{5DF64DC8-AB39-D142-9EA4-C041F8672651}"/>
              </a:ext>
            </a:extLst>
          </p:cNvPr>
          <p:cNvPicPr>
            <a:picLocks noChangeAspect="1"/>
          </p:cNvPicPr>
          <p:nvPr/>
        </p:nvPicPr>
        <p:blipFill>
          <a:blip r:embed="rId3"/>
          <a:stretch>
            <a:fillRect/>
          </a:stretch>
        </p:blipFill>
        <p:spPr>
          <a:xfrm>
            <a:off x="4762865" y="2572119"/>
            <a:ext cx="4077318" cy="3474720"/>
          </a:xfrm>
          <a:prstGeom prst="rect">
            <a:avLst/>
          </a:prstGeom>
        </p:spPr>
      </p:pic>
      <p:sp>
        <p:nvSpPr>
          <p:cNvPr id="10" name="TextBox 9">
            <a:extLst>
              <a:ext uri="{FF2B5EF4-FFF2-40B4-BE49-F238E27FC236}">
                <a16:creationId xmlns:a16="http://schemas.microsoft.com/office/drawing/2014/main" id="{B71AB971-C39D-9447-90AD-DCC94B6F3CCA}"/>
              </a:ext>
            </a:extLst>
          </p:cNvPr>
          <p:cNvSpPr txBox="1"/>
          <p:nvPr/>
        </p:nvSpPr>
        <p:spPr>
          <a:xfrm>
            <a:off x="2117678" y="4482870"/>
            <a:ext cx="889987" cy="369332"/>
          </a:xfrm>
          <a:prstGeom prst="rect">
            <a:avLst/>
          </a:prstGeom>
          <a:noFill/>
        </p:spPr>
        <p:txBody>
          <a:bodyPr wrap="none" rtlCol="0">
            <a:spAutoFit/>
          </a:bodyPr>
          <a:lstStyle/>
          <a:p>
            <a:r>
              <a:rPr lang="en-US" dirty="0"/>
              <a:t>IC </a:t>
            </a:r>
            <a:r>
              <a:rPr lang="en-US" dirty="0" err="1"/>
              <a:t>Clim</a:t>
            </a:r>
            <a:r>
              <a:rPr lang="en-US" dirty="0"/>
              <a:t>.</a:t>
            </a:r>
          </a:p>
        </p:txBody>
      </p:sp>
      <p:sp>
        <p:nvSpPr>
          <p:cNvPr id="8" name="TextBox 7">
            <a:extLst>
              <a:ext uri="{FF2B5EF4-FFF2-40B4-BE49-F238E27FC236}">
                <a16:creationId xmlns:a16="http://schemas.microsoft.com/office/drawing/2014/main" id="{5370C854-28F4-D545-8030-5C61C5716171}"/>
              </a:ext>
            </a:extLst>
          </p:cNvPr>
          <p:cNvSpPr txBox="1"/>
          <p:nvPr/>
        </p:nvSpPr>
        <p:spPr>
          <a:xfrm>
            <a:off x="443605" y="226035"/>
            <a:ext cx="8700395" cy="584775"/>
          </a:xfrm>
          <a:prstGeom prst="rect">
            <a:avLst/>
          </a:prstGeom>
          <a:noFill/>
        </p:spPr>
        <p:txBody>
          <a:bodyPr wrap="none" rtlCol="0">
            <a:spAutoFit/>
          </a:bodyPr>
          <a:lstStyle/>
          <a:p>
            <a:r>
              <a:rPr lang="en-US" sz="3200" dirty="0"/>
              <a:t>HWRF-POM Bathymetry IC Climatology vs IC RTOFS</a:t>
            </a:r>
          </a:p>
        </p:txBody>
      </p:sp>
      <p:sp>
        <p:nvSpPr>
          <p:cNvPr id="13" name="TextBox 12">
            <a:extLst>
              <a:ext uri="{FF2B5EF4-FFF2-40B4-BE49-F238E27FC236}">
                <a16:creationId xmlns:a16="http://schemas.microsoft.com/office/drawing/2014/main" id="{1A02014B-1C90-164A-AF80-D8C9B10EFE02}"/>
              </a:ext>
            </a:extLst>
          </p:cNvPr>
          <p:cNvSpPr txBox="1"/>
          <p:nvPr/>
        </p:nvSpPr>
        <p:spPr>
          <a:xfrm>
            <a:off x="6116201" y="4649056"/>
            <a:ext cx="1007776" cy="369332"/>
          </a:xfrm>
          <a:prstGeom prst="rect">
            <a:avLst/>
          </a:prstGeom>
          <a:noFill/>
        </p:spPr>
        <p:txBody>
          <a:bodyPr wrap="none" rtlCol="0">
            <a:spAutoFit/>
          </a:bodyPr>
          <a:lstStyle/>
          <a:p>
            <a:r>
              <a:rPr lang="en-US" dirty="0"/>
              <a:t>IC RTOFS</a:t>
            </a:r>
          </a:p>
        </p:txBody>
      </p:sp>
      <p:sp>
        <p:nvSpPr>
          <p:cNvPr id="2" name="TextBox 1">
            <a:extLst>
              <a:ext uri="{FF2B5EF4-FFF2-40B4-BE49-F238E27FC236}">
                <a16:creationId xmlns:a16="http://schemas.microsoft.com/office/drawing/2014/main" id="{B6056EED-63EA-5045-9E49-E954904A5A2A}"/>
              </a:ext>
            </a:extLst>
          </p:cNvPr>
          <p:cNvSpPr txBox="1"/>
          <p:nvPr/>
        </p:nvSpPr>
        <p:spPr>
          <a:xfrm>
            <a:off x="1047135" y="1224117"/>
            <a:ext cx="7127849" cy="461665"/>
          </a:xfrm>
          <a:prstGeom prst="rect">
            <a:avLst/>
          </a:prstGeom>
          <a:noFill/>
        </p:spPr>
        <p:txBody>
          <a:bodyPr wrap="none" rtlCol="0">
            <a:spAutoFit/>
          </a:bodyPr>
          <a:lstStyle/>
          <a:p>
            <a:r>
              <a:rPr lang="en-US" sz="2400" dirty="0"/>
              <a:t>Big improvements in the shelf bathymetry for all regions</a:t>
            </a:r>
          </a:p>
        </p:txBody>
      </p:sp>
    </p:spTree>
    <p:extLst>
      <p:ext uri="{BB962C8B-B14F-4D97-AF65-F5344CB8AC3E}">
        <p14:creationId xmlns:p14="http://schemas.microsoft.com/office/powerpoint/2010/main" val="3089436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6FB1A3-520E-254E-B6F4-5306622F9A2E}"/>
              </a:ext>
            </a:extLst>
          </p:cNvPr>
          <p:cNvPicPr>
            <a:picLocks noChangeAspect="1"/>
          </p:cNvPicPr>
          <p:nvPr/>
        </p:nvPicPr>
        <p:blipFill>
          <a:blip r:embed="rId2"/>
          <a:stretch>
            <a:fillRect/>
          </a:stretch>
        </p:blipFill>
        <p:spPr>
          <a:xfrm>
            <a:off x="397565" y="218660"/>
            <a:ext cx="3922658" cy="3291840"/>
          </a:xfrm>
          <a:prstGeom prst="rect">
            <a:avLst/>
          </a:prstGeom>
        </p:spPr>
      </p:pic>
      <p:pic>
        <p:nvPicPr>
          <p:cNvPr id="11" name="Picture 10">
            <a:extLst>
              <a:ext uri="{FF2B5EF4-FFF2-40B4-BE49-F238E27FC236}">
                <a16:creationId xmlns:a16="http://schemas.microsoft.com/office/drawing/2014/main" id="{D4B2662F-184B-8D4C-8E09-AD176FA387E1}"/>
              </a:ext>
            </a:extLst>
          </p:cNvPr>
          <p:cNvPicPr>
            <a:picLocks noChangeAspect="1"/>
          </p:cNvPicPr>
          <p:nvPr/>
        </p:nvPicPr>
        <p:blipFill>
          <a:blip r:embed="rId3"/>
          <a:stretch>
            <a:fillRect/>
          </a:stretch>
        </p:blipFill>
        <p:spPr>
          <a:xfrm>
            <a:off x="4727461" y="258416"/>
            <a:ext cx="3867543" cy="3291840"/>
          </a:xfrm>
          <a:prstGeom prst="rect">
            <a:avLst/>
          </a:prstGeom>
        </p:spPr>
      </p:pic>
      <p:pic>
        <p:nvPicPr>
          <p:cNvPr id="9" name="Picture 8">
            <a:extLst>
              <a:ext uri="{FF2B5EF4-FFF2-40B4-BE49-F238E27FC236}">
                <a16:creationId xmlns:a16="http://schemas.microsoft.com/office/drawing/2014/main" id="{A0C4B8D5-59E2-1442-ADB0-67ABB27B8B75}"/>
              </a:ext>
            </a:extLst>
          </p:cNvPr>
          <p:cNvPicPr>
            <a:picLocks noChangeAspect="1"/>
          </p:cNvPicPr>
          <p:nvPr/>
        </p:nvPicPr>
        <p:blipFill>
          <a:blip r:embed="rId4"/>
          <a:stretch>
            <a:fillRect/>
          </a:stretch>
        </p:blipFill>
        <p:spPr>
          <a:xfrm>
            <a:off x="4732816" y="3566160"/>
            <a:ext cx="3862721" cy="3291840"/>
          </a:xfrm>
          <a:prstGeom prst="rect">
            <a:avLst/>
          </a:prstGeom>
        </p:spPr>
      </p:pic>
      <p:pic>
        <p:nvPicPr>
          <p:cNvPr id="4" name="Picture 3">
            <a:extLst>
              <a:ext uri="{FF2B5EF4-FFF2-40B4-BE49-F238E27FC236}">
                <a16:creationId xmlns:a16="http://schemas.microsoft.com/office/drawing/2014/main" id="{5DF64DC8-AB39-D142-9EA4-C041F8672651}"/>
              </a:ext>
            </a:extLst>
          </p:cNvPr>
          <p:cNvPicPr>
            <a:picLocks noChangeAspect="1"/>
          </p:cNvPicPr>
          <p:nvPr/>
        </p:nvPicPr>
        <p:blipFill>
          <a:blip r:embed="rId5"/>
          <a:stretch>
            <a:fillRect/>
          </a:stretch>
        </p:blipFill>
        <p:spPr>
          <a:xfrm>
            <a:off x="249858" y="3383280"/>
            <a:ext cx="4077318" cy="3474720"/>
          </a:xfrm>
          <a:prstGeom prst="rect">
            <a:avLst/>
          </a:prstGeom>
        </p:spPr>
      </p:pic>
      <p:sp>
        <p:nvSpPr>
          <p:cNvPr id="10" name="TextBox 9">
            <a:extLst>
              <a:ext uri="{FF2B5EF4-FFF2-40B4-BE49-F238E27FC236}">
                <a16:creationId xmlns:a16="http://schemas.microsoft.com/office/drawing/2014/main" id="{B71AB971-C39D-9447-90AD-DCC94B6F3CCA}"/>
              </a:ext>
            </a:extLst>
          </p:cNvPr>
          <p:cNvSpPr txBox="1"/>
          <p:nvPr/>
        </p:nvSpPr>
        <p:spPr>
          <a:xfrm>
            <a:off x="2176672" y="1311966"/>
            <a:ext cx="889987" cy="369332"/>
          </a:xfrm>
          <a:prstGeom prst="rect">
            <a:avLst/>
          </a:prstGeom>
          <a:noFill/>
        </p:spPr>
        <p:txBody>
          <a:bodyPr wrap="none" rtlCol="0">
            <a:spAutoFit/>
          </a:bodyPr>
          <a:lstStyle/>
          <a:p>
            <a:r>
              <a:rPr lang="en-US" dirty="0"/>
              <a:t>IC </a:t>
            </a:r>
            <a:r>
              <a:rPr lang="en-US" dirty="0" err="1"/>
              <a:t>Clim</a:t>
            </a:r>
            <a:r>
              <a:rPr lang="en-US" dirty="0"/>
              <a:t>.</a:t>
            </a:r>
          </a:p>
        </p:txBody>
      </p:sp>
      <p:sp>
        <p:nvSpPr>
          <p:cNvPr id="13" name="TextBox 12">
            <a:extLst>
              <a:ext uri="{FF2B5EF4-FFF2-40B4-BE49-F238E27FC236}">
                <a16:creationId xmlns:a16="http://schemas.microsoft.com/office/drawing/2014/main" id="{1A02014B-1C90-164A-AF80-D8C9B10EFE02}"/>
              </a:ext>
            </a:extLst>
          </p:cNvPr>
          <p:cNvSpPr txBox="1"/>
          <p:nvPr/>
        </p:nvSpPr>
        <p:spPr>
          <a:xfrm>
            <a:off x="2030898" y="5032514"/>
            <a:ext cx="1007776" cy="369332"/>
          </a:xfrm>
          <a:prstGeom prst="rect">
            <a:avLst/>
          </a:prstGeom>
          <a:noFill/>
        </p:spPr>
        <p:txBody>
          <a:bodyPr wrap="none" rtlCol="0">
            <a:spAutoFit/>
          </a:bodyPr>
          <a:lstStyle/>
          <a:p>
            <a:r>
              <a:rPr lang="en-US" dirty="0"/>
              <a:t>IC RTOFS</a:t>
            </a:r>
          </a:p>
        </p:txBody>
      </p:sp>
      <p:sp>
        <p:nvSpPr>
          <p:cNvPr id="12" name="TextBox 11">
            <a:extLst>
              <a:ext uri="{FF2B5EF4-FFF2-40B4-BE49-F238E27FC236}">
                <a16:creationId xmlns:a16="http://schemas.microsoft.com/office/drawing/2014/main" id="{AFDF2936-8950-D344-833A-16A582661C4F}"/>
              </a:ext>
            </a:extLst>
          </p:cNvPr>
          <p:cNvSpPr txBox="1"/>
          <p:nvPr/>
        </p:nvSpPr>
        <p:spPr>
          <a:xfrm>
            <a:off x="3869850" y="0"/>
            <a:ext cx="995785" cy="584775"/>
          </a:xfrm>
          <a:prstGeom prst="rect">
            <a:avLst/>
          </a:prstGeom>
          <a:noFill/>
        </p:spPr>
        <p:txBody>
          <a:bodyPr wrap="none" rtlCol="0">
            <a:spAutoFit/>
          </a:bodyPr>
          <a:lstStyle/>
          <a:p>
            <a:r>
              <a:rPr lang="en-US" sz="3200" dirty="0"/>
              <a:t>MAB</a:t>
            </a:r>
          </a:p>
        </p:txBody>
      </p:sp>
    </p:spTree>
    <p:extLst>
      <p:ext uri="{BB962C8B-B14F-4D97-AF65-F5344CB8AC3E}">
        <p14:creationId xmlns:p14="http://schemas.microsoft.com/office/powerpoint/2010/main" val="1303827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264DC4-F059-5B49-A131-D9318E8C30BC}"/>
              </a:ext>
            </a:extLst>
          </p:cNvPr>
          <p:cNvPicPr>
            <a:picLocks noChangeAspect="1"/>
          </p:cNvPicPr>
          <p:nvPr/>
        </p:nvPicPr>
        <p:blipFill>
          <a:blip r:embed="rId2"/>
          <a:stretch>
            <a:fillRect/>
          </a:stretch>
        </p:blipFill>
        <p:spPr>
          <a:xfrm>
            <a:off x="283748" y="162713"/>
            <a:ext cx="4088494" cy="3291840"/>
          </a:xfrm>
          <a:prstGeom prst="rect">
            <a:avLst/>
          </a:prstGeom>
        </p:spPr>
      </p:pic>
      <p:pic>
        <p:nvPicPr>
          <p:cNvPr id="3" name="Picture 2">
            <a:extLst>
              <a:ext uri="{FF2B5EF4-FFF2-40B4-BE49-F238E27FC236}">
                <a16:creationId xmlns:a16="http://schemas.microsoft.com/office/drawing/2014/main" id="{1FCAD36E-F6B9-A341-85C4-6E6C35463AC0}"/>
              </a:ext>
            </a:extLst>
          </p:cNvPr>
          <p:cNvPicPr>
            <a:picLocks noChangeAspect="1"/>
          </p:cNvPicPr>
          <p:nvPr/>
        </p:nvPicPr>
        <p:blipFill>
          <a:blip r:embed="rId3"/>
          <a:stretch>
            <a:fillRect/>
          </a:stretch>
        </p:blipFill>
        <p:spPr>
          <a:xfrm>
            <a:off x="4483331" y="113187"/>
            <a:ext cx="4097694" cy="3291840"/>
          </a:xfrm>
          <a:prstGeom prst="rect">
            <a:avLst/>
          </a:prstGeom>
        </p:spPr>
      </p:pic>
      <p:pic>
        <p:nvPicPr>
          <p:cNvPr id="4" name="Picture 3">
            <a:extLst>
              <a:ext uri="{FF2B5EF4-FFF2-40B4-BE49-F238E27FC236}">
                <a16:creationId xmlns:a16="http://schemas.microsoft.com/office/drawing/2014/main" id="{761EB4AA-F553-9C48-887F-4294E2002077}"/>
              </a:ext>
            </a:extLst>
          </p:cNvPr>
          <p:cNvPicPr>
            <a:picLocks noChangeAspect="1"/>
          </p:cNvPicPr>
          <p:nvPr/>
        </p:nvPicPr>
        <p:blipFill>
          <a:blip r:embed="rId4"/>
          <a:stretch>
            <a:fillRect/>
          </a:stretch>
        </p:blipFill>
        <p:spPr>
          <a:xfrm>
            <a:off x="4573283" y="3383280"/>
            <a:ext cx="3978572" cy="3291840"/>
          </a:xfrm>
          <a:prstGeom prst="rect">
            <a:avLst/>
          </a:prstGeom>
        </p:spPr>
      </p:pic>
      <p:pic>
        <p:nvPicPr>
          <p:cNvPr id="6" name="Picture 5">
            <a:extLst>
              <a:ext uri="{FF2B5EF4-FFF2-40B4-BE49-F238E27FC236}">
                <a16:creationId xmlns:a16="http://schemas.microsoft.com/office/drawing/2014/main" id="{9A1F981A-2BA7-D74B-BDF9-A7E737304C2D}"/>
              </a:ext>
            </a:extLst>
          </p:cNvPr>
          <p:cNvPicPr>
            <a:picLocks noChangeAspect="1"/>
          </p:cNvPicPr>
          <p:nvPr/>
        </p:nvPicPr>
        <p:blipFill>
          <a:blip r:embed="rId5"/>
          <a:stretch>
            <a:fillRect/>
          </a:stretch>
        </p:blipFill>
        <p:spPr>
          <a:xfrm>
            <a:off x="337932" y="3413097"/>
            <a:ext cx="4077049" cy="3291840"/>
          </a:xfrm>
          <a:prstGeom prst="rect">
            <a:avLst/>
          </a:prstGeom>
        </p:spPr>
      </p:pic>
      <p:sp>
        <p:nvSpPr>
          <p:cNvPr id="7" name="TextBox 6">
            <a:extLst>
              <a:ext uri="{FF2B5EF4-FFF2-40B4-BE49-F238E27FC236}">
                <a16:creationId xmlns:a16="http://schemas.microsoft.com/office/drawing/2014/main" id="{A3EA5949-8477-EA46-90AC-0E57BD5CCD58}"/>
              </a:ext>
            </a:extLst>
          </p:cNvPr>
          <p:cNvSpPr txBox="1"/>
          <p:nvPr/>
        </p:nvSpPr>
        <p:spPr>
          <a:xfrm>
            <a:off x="2237270" y="1321905"/>
            <a:ext cx="889987" cy="369332"/>
          </a:xfrm>
          <a:prstGeom prst="rect">
            <a:avLst/>
          </a:prstGeom>
          <a:noFill/>
        </p:spPr>
        <p:txBody>
          <a:bodyPr wrap="none" rtlCol="0">
            <a:spAutoFit/>
          </a:bodyPr>
          <a:lstStyle/>
          <a:p>
            <a:r>
              <a:rPr lang="en-US" dirty="0"/>
              <a:t>IC </a:t>
            </a:r>
            <a:r>
              <a:rPr lang="en-US" dirty="0" err="1"/>
              <a:t>Clim</a:t>
            </a:r>
            <a:r>
              <a:rPr lang="en-US" dirty="0"/>
              <a:t>.</a:t>
            </a:r>
          </a:p>
        </p:txBody>
      </p:sp>
      <p:sp>
        <p:nvSpPr>
          <p:cNvPr id="8" name="TextBox 7">
            <a:extLst>
              <a:ext uri="{FF2B5EF4-FFF2-40B4-BE49-F238E27FC236}">
                <a16:creationId xmlns:a16="http://schemas.microsoft.com/office/drawing/2014/main" id="{C0387F4A-DD40-0D4B-9734-22EEA903A57A}"/>
              </a:ext>
            </a:extLst>
          </p:cNvPr>
          <p:cNvSpPr txBox="1"/>
          <p:nvPr/>
        </p:nvSpPr>
        <p:spPr>
          <a:xfrm>
            <a:off x="2101434" y="4952999"/>
            <a:ext cx="1007776" cy="369332"/>
          </a:xfrm>
          <a:prstGeom prst="rect">
            <a:avLst/>
          </a:prstGeom>
          <a:noFill/>
        </p:spPr>
        <p:txBody>
          <a:bodyPr wrap="none" rtlCol="0">
            <a:spAutoFit/>
          </a:bodyPr>
          <a:lstStyle/>
          <a:p>
            <a:r>
              <a:rPr lang="en-US" dirty="0"/>
              <a:t>IC RTOFS</a:t>
            </a:r>
          </a:p>
        </p:txBody>
      </p:sp>
      <p:sp>
        <p:nvSpPr>
          <p:cNvPr id="9" name="TextBox 8">
            <a:extLst>
              <a:ext uri="{FF2B5EF4-FFF2-40B4-BE49-F238E27FC236}">
                <a16:creationId xmlns:a16="http://schemas.microsoft.com/office/drawing/2014/main" id="{4BBF0F46-480F-F94C-A4C1-DC84DA7A1082}"/>
              </a:ext>
            </a:extLst>
          </p:cNvPr>
          <p:cNvSpPr txBox="1"/>
          <p:nvPr/>
        </p:nvSpPr>
        <p:spPr>
          <a:xfrm>
            <a:off x="3958340" y="0"/>
            <a:ext cx="830868" cy="584775"/>
          </a:xfrm>
          <a:prstGeom prst="rect">
            <a:avLst/>
          </a:prstGeom>
          <a:noFill/>
        </p:spPr>
        <p:txBody>
          <a:bodyPr wrap="none" rtlCol="0">
            <a:spAutoFit/>
          </a:bodyPr>
          <a:lstStyle/>
          <a:p>
            <a:r>
              <a:rPr lang="en-US" sz="3200" dirty="0"/>
              <a:t>SAB</a:t>
            </a:r>
          </a:p>
        </p:txBody>
      </p:sp>
    </p:spTree>
    <p:extLst>
      <p:ext uri="{BB962C8B-B14F-4D97-AF65-F5344CB8AC3E}">
        <p14:creationId xmlns:p14="http://schemas.microsoft.com/office/powerpoint/2010/main" val="29681448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7469</TotalTime>
  <Words>272</Words>
  <Application>Microsoft Macintosh PowerPoint</Application>
  <PresentationFormat>On-screen Show (4:3)</PresentationFormat>
  <Paragraphs>59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Aristizabal Vargas</dc:creator>
  <cp:lastModifiedBy>Maria Aristizabal Vargas</cp:lastModifiedBy>
  <cp:revision>36</cp:revision>
  <dcterms:created xsi:type="dcterms:W3CDTF">2020-08-10T19:39:53Z</dcterms:created>
  <dcterms:modified xsi:type="dcterms:W3CDTF">2020-08-21T21:29:33Z</dcterms:modified>
</cp:coreProperties>
</file>