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498" r:id="rId2"/>
    <p:sldId id="306" r:id="rId3"/>
    <p:sldId id="258" r:id="rId4"/>
    <p:sldId id="274" r:id="rId5"/>
    <p:sldId id="275" r:id="rId6"/>
    <p:sldId id="276" r:id="rId7"/>
    <p:sldId id="297" r:id="rId8"/>
    <p:sldId id="298" r:id="rId9"/>
    <p:sldId id="257" r:id="rId10"/>
    <p:sldId id="290" r:id="rId11"/>
    <p:sldId id="530" r:id="rId12"/>
    <p:sldId id="277" r:id="rId13"/>
    <p:sldId id="500" r:id="rId14"/>
    <p:sldId id="502" r:id="rId15"/>
    <p:sldId id="503" r:id="rId16"/>
    <p:sldId id="497" r:id="rId17"/>
    <p:sldId id="525" r:id="rId18"/>
    <p:sldId id="533" r:id="rId19"/>
    <p:sldId id="531" r:id="rId20"/>
    <p:sldId id="534" r:id="rId21"/>
    <p:sldId id="520" r:id="rId22"/>
    <p:sldId id="522" r:id="rId23"/>
    <p:sldId id="524" r:id="rId24"/>
    <p:sldId id="281" r:id="rId25"/>
    <p:sldId id="286" r:id="rId26"/>
    <p:sldId id="302" r:id="rId27"/>
    <p:sldId id="259" r:id="rId28"/>
    <p:sldId id="505" r:id="rId29"/>
    <p:sldId id="506" r:id="rId30"/>
    <p:sldId id="507" r:id="rId31"/>
    <p:sldId id="508" r:id="rId32"/>
    <p:sldId id="510" r:id="rId33"/>
    <p:sldId id="271" r:id="rId34"/>
    <p:sldId id="288" r:id="rId35"/>
    <p:sldId id="304" r:id="rId36"/>
    <p:sldId id="263" r:id="rId37"/>
    <p:sldId id="511" r:id="rId38"/>
    <p:sldId id="512" r:id="rId39"/>
    <p:sldId id="513" r:id="rId40"/>
    <p:sldId id="515" r:id="rId41"/>
    <p:sldId id="514" r:id="rId42"/>
    <p:sldId id="272" r:id="rId43"/>
    <p:sldId id="289" r:id="rId44"/>
    <p:sldId id="305" r:id="rId45"/>
    <p:sldId id="291" r:id="rId46"/>
    <p:sldId id="292" r:id="rId47"/>
    <p:sldId id="293" r:id="rId48"/>
    <p:sldId id="294" r:id="rId49"/>
    <p:sldId id="295" r:id="rId50"/>
    <p:sldId id="300" r:id="rId51"/>
    <p:sldId id="296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9"/>
    <p:restoredTop sz="94598"/>
  </p:normalViewPr>
  <p:slideViewPr>
    <p:cSldViewPr snapToGrid="0" snapToObjects="1" showGuides="1">
      <p:cViewPr varScale="1">
        <p:scale>
          <a:sx n="125" d="100"/>
          <a:sy n="125" d="100"/>
        </p:scale>
        <p:origin x="184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FD931-3A66-D949-8E0A-32C5E61536F3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2968D-E3C3-D449-A7C0-07BA0B35F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0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tropical storm Karen there were 10 gliders deployed in the Caribbean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874AD-9A7D-4F4A-BC1D-AAFA4F3432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0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4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6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93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1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40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71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0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8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94ADB-4302-CB4D-825B-E31C052C11A1}" type="datetimeFigureOut">
              <a:rPr lang="en-US" smtClean="0"/>
              <a:t>10/22/19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90F16-079A-E249-862F-561662270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32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605476-AC99-A548-9907-679AA53207A4}"/>
              </a:ext>
            </a:extLst>
          </p:cNvPr>
          <p:cNvSpPr txBox="1"/>
          <p:nvPr/>
        </p:nvSpPr>
        <p:spPr>
          <a:xfrm>
            <a:off x="2745342" y="0"/>
            <a:ext cx="4040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Tropical Storm Karen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C8CD5-4B25-FF42-85C9-1E3392FAB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49" y="809954"/>
            <a:ext cx="7619043" cy="5238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DDC92C-9471-B94B-B84C-63D59F26CACE}"/>
              </a:ext>
            </a:extLst>
          </p:cNvPr>
          <p:cNvSpPr/>
          <p:nvPr/>
        </p:nvSpPr>
        <p:spPr>
          <a:xfrm>
            <a:off x="3343883" y="6048046"/>
            <a:ext cx="2843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 panose="02000503000000020004" pitchFamily="2" charset="0"/>
              </a:rPr>
              <a:t>National Hurricane Center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2CCE9-BB0A-5F49-8C06-64742E7A3823}"/>
              </a:ext>
            </a:extLst>
          </p:cNvPr>
          <p:cNvSpPr txBox="1"/>
          <p:nvPr/>
        </p:nvSpPr>
        <p:spPr>
          <a:xfrm>
            <a:off x="2897742" y="152400"/>
            <a:ext cx="364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Tropical Storm Karen</a:t>
            </a:r>
          </a:p>
        </p:txBody>
      </p:sp>
    </p:spTree>
    <p:extLst>
      <p:ext uri="{BB962C8B-B14F-4D97-AF65-F5344CB8AC3E}">
        <p14:creationId xmlns:p14="http://schemas.microsoft.com/office/powerpoint/2010/main" val="2052376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1AB936-8B3E-5C45-B65E-52C8E0DCCB51}"/>
              </a:ext>
            </a:extLst>
          </p:cNvPr>
          <p:cNvSpPr txBox="1"/>
          <p:nvPr/>
        </p:nvSpPr>
        <p:spPr>
          <a:xfrm>
            <a:off x="711528" y="0"/>
            <a:ext cx="801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GOFS 3.1 Surface Temperature During TS Karen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C50DA-14B3-AC4D-BB57-0B1DC5A01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3494312" cy="232694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1FA7903-7FF4-5E45-A2EB-484DE6339F5C}"/>
              </a:ext>
            </a:extLst>
          </p:cNvPr>
          <p:cNvSpPr/>
          <p:nvPr/>
        </p:nvSpPr>
        <p:spPr>
          <a:xfrm rot="807145">
            <a:off x="1678666" y="1959786"/>
            <a:ext cx="323122" cy="35287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454A2-D69C-BD47-91C7-20EE08A8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439" y="638903"/>
            <a:ext cx="3331745" cy="221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2BEE2-2078-7B40-96D3-8B36DB075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351" y="665968"/>
            <a:ext cx="3331745" cy="2218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DC230-D5D7-F14E-9523-3877C84A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6" y="2678430"/>
            <a:ext cx="3434219" cy="22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38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F0A8FA-6EBD-4945-8FD0-3766542522ED}"/>
              </a:ext>
            </a:extLst>
          </p:cNvPr>
          <p:cNvSpPr txBox="1"/>
          <p:nvPr/>
        </p:nvSpPr>
        <p:spPr>
          <a:xfrm>
            <a:off x="782770" y="0"/>
            <a:ext cx="765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GOFS 3.1 Response to Hurricane Dorian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592EB-0B9B-0C4C-A540-7AA70C33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943"/>
            <a:ext cx="3477507" cy="2507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54112-74AF-9E4A-B7B1-F7FB4A16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630" y="737942"/>
            <a:ext cx="3492140" cy="2517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7FEF0C-2880-F14E-8B96-EB2179266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493" y="737942"/>
            <a:ext cx="3477507" cy="25074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6C2556-6792-4340-8C9A-EBE484D04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709941"/>
            <a:ext cx="3477507" cy="25074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592F48-B118-8F47-BF42-567D80506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46" y="3709940"/>
            <a:ext cx="3477508" cy="25074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5D42FD-A0DA-8B46-B28D-0842258BC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858" y="3699389"/>
            <a:ext cx="3492142" cy="25179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E5D388A-80E4-5D48-B0CC-4DF9B92127F9}"/>
              </a:ext>
            </a:extLst>
          </p:cNvPr>
          <p:cNvSpPr txBox="1"/>
          <p:nvPr/>
        </p:nvSpPr>
        <p:spPr>
          <a:xfrm>
            <a:off x="711528" y="0"/>
            <a:ext cx="7083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GOFS 3.1 Surface Salinity During TS Karen</a:t>
            </a:r>
          </a:p>
        </p:txBody>
      </p:sp>
    </p:spTree>
    <p:extLst>
      <p:ext uri="{BB962C8B-B14F-4D97-AF65-F5344CB8AC3E}">
        <p14:creationId xmlns:p14="http://schemas.microsoft.com/office/powerpoint/2010/main" val="318289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D565A-9BBF-FB49-A247-61F71A00C787}"/>
              </a:ext>
            </a:extLst>
          </p:cNvPr>
          <p:cNvSpPr txBox="1"/>
          <p:nvPr/>
        </p:nvSpPr>
        <p:spPr>
          <a:xfrm>
            <a:off x="3942661" y="0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B1C5E-8303-4F44-8A84-426BF63F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173480"/>
            <a:ext cx="9004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1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F3A45A-98F5-DB4B-8490-0C4CC3F6D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729"/>
            <a:ext cx="9004300" cy="505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231077" cy="20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37871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4938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FFF112-FCE2-2941-9878-331CC0C962FB}"/>
              </a:ext>
            </a:extLst>
          </p:cNvPr>
          <p:cNvSpPr txBox="1"/>
          <p:nvPr/>
        </p:nvSpPr>
        <p:spPr>
          <a:xfrm>
            <a:off x="6260247" y="273869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F71284-8F61-174B-8A3A-87F32B878077}"/>
              </a:ext>
            </a:extLst>
          </p:cNvPr>
          <p:cNvSpPr txBox="1"/>
          <p:nvPr/>
        </p:nvSpPr>
        <p:spPr>
          <a:xfrm>
            <a:off x="6331367" y="502469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5643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DF4D7-B3FD-C34E-922D-D789EB622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1803400"/>
            <a:ext cx="8775700" cy="505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231077" cy="20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37871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4938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B9988AC-F491-E94E-AED7-16B049806866}"/>
              </a:ext>
            </a:extLst>
          </p:cNvPr>
          <p:cNvSpPr txBox="1"/>
          <p:nvPr/>
        </p:nvSpPr>
        <p:spPr>
          <a:xfrm>
            <a:off x="4617228" y="2741926"/>
            <a:ext cx="1676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fresh layer.</a:t>
            </a:r>
          </a:p>
          <a:p>
            <a:r>
              <a:rPr lang="en-US" dirty="0"/>
              <a:t>Precipitation?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8B2B8B5-DF64-0D45-B888-1B0776F90733}"/>
              </a:ext>
            </a:extLst>
          </p:cNvPr>
          <p:cNvSpPr/>
          <p:nvPr/>
        </p:nvSpPr>
        <p:spPr>
          <a:xfrm rot="16200000">
            <a:off x="5468391" y="1140228"/>
            <a:ext cx="254001" cy="21391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9D5832-9399-F249-AADF-530930B03690}"/>
              </a:ext>
            </a:extLst>
          </p:cNvPr>
          <p:cNvCxnSpPr>
            <a:cxnSpLocks/>
          </p:cNvCxnSpPr>
          <p:nvPr/>
        </p:nvCxnSpPr>
        <p:spPr>
          <a:xfrm flipV="1">
            <a:off x="5308108" y="2336800"/>
            <a:ext cx="0" cy="424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27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FE70CA-1970-B447-B0BA-BDBB3F666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2172"/>
            <a:ext cx="9144000" cy="4993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129477" cy="19975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37871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4938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836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4DCB08-6964-354A-9210-2364B609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" y="2159271"/>
            <a:ext cx="9144000" cy="3727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773D6-58A6-D04A-ADA0-BF809B66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874EC-44F5-314D-A128-0A4E8A199355}"/>
              </a:ext>
            </a:extLst>
          </p:cNvPr>
          <p:cNvSpPr txBox="1"/>
          <p:nvPr/>
        </p:nvSpPr>
        <p:spPr>
          <a:xfrm>
            <a:off x="3999247" y="1749417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530DA5-531D-5047-95B1-5EC8F659D314}"/>
              </a:ext>
            </a:extLst>
          </p:cNvPr>
          <p:cNvCxnSpPr>
            <a:cxnSpLocks/>
          </p:cNvCxnSpPr>
          <p:nvPr/>
        </p:nvCxnSpPr>
        <p:spPr>
          <a:xfrm>
            <a:off x="4615040" y="2236029"/>
            <a:ext cx="0" cy="4665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A939EA-90B7-114F-B0C1-4C8137C15D29}"/>
              </a:ext>
            </a:extLst>
          </p:cNvPr>
          <p:cNvCxnSpPr>
            <a:cxnSpLocks/>
          </p:cNvCxnSpPr>
          <p:nvPr/>
        </p:nvCxnSpPr>
        <p:spPr>
          <a:xfrm>
            <a:off x="2813889" y="1078608"/>
            <a:ext cx="0" cy="27110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9C3601-7D90-BB4B-A15B-8989D4080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1080"/>
            <a:ext cx="4660900" cy="4191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A767E8-561C-A34D-8CFA-D45E10A1F811}"/>
              </a:ext>
            </a:extLst>
          </p:cNvPr>
          <p:cNvCxnSpPr>
            <a:cxnSpLocks/>
          </p:cNvCxnSpPr>
          <p:nvPr/>
        </p:nvCxnSpPr>
        <p:spPr>
          <a:xfrm>
            <a:off x="6760705" y="1657334"/>
            <a:ext cx="0" cy="339218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E314A3-E1FA-1C4D-94CB-830D5470B240}"/>
              </a:ext>
            </a:extLst>
          </p:cNvPr>
          <p:cNvSpPr txBox="1"/>
          <p:nvPr/>
        </p:nvSpPr>
        <p:spPr>
          <a:xfrm>
            <a:off x="2386754" y="0"/>
            <a:ext cx="433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 Mixed layer depth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7A85B7-7F83-D040-A676-79379F69DC09}"/>
              </a:ext>
            </a:extLst>
          </p:cNvPr>
          <p:cNvCxnSpPr>
            <a:cxnSpLocks/>
          </p:cNvCxnSpPr>
          <p:nvPr/>
        </p:nvCxnSpPr>
        <p:spPr>
          <a:xfrm>
            <a:off x="4640669" y="2901556"/>
            <a:ext cx="0" cy="2438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630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E1527-CFA1-B04A-A8E2-49BBCA7BF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55" y="955538"/>
            <a:ext cx="7883145" cy="3124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0676D5-31A2-064E-BF7E-53DDC07591EE}"/>
              </a:ext>
            </a:extLst>
          </p:cNvPr>
          <p:cNvSpPr txBox="1"/>
          <p:nvPr/>
        </p:nvSpPr>
        <p:spPr>
          <a:xfrm>
            <a:off x="143448" y="504358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3A5A1B-84D3-CE45-8F76-274AF3490788}"/>
              </a:ext>
            </a:extLst>
          </p:cNvPr>
          <p:cNvCxnSpPr>
            <a:cxnSpLocks/>
          </p:cNvCxnSpPr>
          <p:nvPr/>
        </p:nvCxnSpPr>
        <p:spPr>
          <a:xfrm>
            <a:off x="1288954" y="981411"/>
            <a:ext cx="3272886" cy="753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9DA731-0DA0-E342-B065-6A167B51E409}"/>
              </a:ext>
            </a:extLst>
          </p:cNvPr>
          <p:cNvSpPr txBox="1"/>
          <p:nvPr/>
        </p:nvSpPr>
        <p:spPr>
          <a:xfrm>
            <a:off x="2055712" y="2877407"/>
            <a:ext cx="245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Cold bias in GOFS 3.1 during Karen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046DE2-2B73-EE4B-8460-AFAECE3ADAC9}"/>
              </a:ext>
            </a:extLst>
          </p:cNvPr>
          <p:cNvSpPr/>
          <p:nvPr/>
        </p:nvSpPr>
        <p:spPr>
          <a:xfrm>
            <a:off x="4267200" y="2185596"/>
            <a:ext cx="2368755" cy="1312091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630979-5221-7D4E-A8A3-4E154113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91" y="3708435"/>
            <a:ext cx="7689018" cy="311513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8A2034-FDEB-4940-AF0F-40086C6650E4}"/>
              </a:ext>
            </a:extLst>
          </p:cNvPr>
          <p:cNvCxnSpPr>
            <a:cxnSpLocks/>
          </p:cNvCxnSpPr>
          <p:nvPr/>
        </p:nvCxnSpPr>
        <p:spPr>
          <a:xfrm>
            <a:off x="4561840" y="1564640"/>
            <a:ext cx="0" cy="483616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86284-8E1D-C642-A232-E56A3D391C6C}"/>
              </a:ext>
            </a:extLst>
          </p:cNvPr>
          <p:cNvSpPr/>
          <p:nvPr/>
        </p:nvSpPr>
        <p:spPr>
          <a:xfrm>
            <a:off x="4498430" y="1564640"/>
            <a:ext cx="672543" cy="4836159"/>
          </a:xfrm>
          <a:prstGeom prst="rect">
            <a:avLst/>
          </a:prstGeom>
          <a:solidFill>
            <a:srgbClr val="1692B1">
              <a:alpha val="3333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2A4A0C-51EB-404D-A173-1B1D91436EC8}"/>
              </a:ext>
            </a:extLst>
          </p:cNvPr>
          <p:cNvGrpSpPr/>
          <p:nvPr/>
        </p:nvGrpSpPr>
        <p:grpSpPr>
          <a:xfrm>
            <a:off x="4508821" y="1734417"/>
            <a:ext cx="1227887" cy="914622"/>
            <a:chOff x="2669628" y="1734417"/>
            <a:chExt cx="1166998" cy="1094478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CAA022-5BE4-3D49-9B86-CA3FD0CD6528}"/>
                </a:ext>
              </a:extLst>
            </p:cNvPr>
            <p:cNvCxnSpPr>
              <a:cxnSpLocks/>
            </p:cNvCxnSpPr>
            <p:nvPr/>
          </p:nvCxnSpPr>
          <p:spPr>
            <a:xfrm>
              <a:off x="2669628" y="1734417"/>
              <a:ext cx="83112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AC157DB-C424-B442-A2EF-AEA7981BEF7D}"/>
                </a:ext>
              </a:extLst>
            </p:cNvPr>
            <p:cNvCxnSpPr>
              <a:cxnSpLocks/>
            </p:cNvCxnSpPr>
            <p:nvPr/>
          </p:nvCxnSpPr>
          <p:spPr>
            <a:xfrm>
              <a:off x="3249679" y="2828895"/>
              <a:ext cx="3869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6687B2EA-E593-5D4C-80C4-5EF2D83DDAE2}"/>
                </a:ext>
              </a:extLst>
            </p:cNvPr>
            <p:cNvSpPr/>
            <p:nvPr/>
          </p:nvSpPr>
          <p:spPr>
            <a:xfrm>
              <a:off x="3500750" y="1734417"/>
              <a:ext cx="335876" cy="1094478"/>
            </a:xfrm>
            <a:prstGeom prst="rightBrace">
              <a:avLst>
                <a:gd name="adj1" fmla="val 8333"/>
                <a:gd name="adj2" fmla="val 37516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D86B04-5E46-1C47-8305-A96C3E689830}"/>
              </a:ext>
            </a:extLst>
          </p:cNvPr>
          <p:cNvGrpSpPr/>
          <p:nvPr/>
        </p:nvGrpSpPr>
        <p:grpSpPr>
          <a:xfrm rot="10800000">
            <a:off x="3507129" y="5226626"/>
            <a:ext cx="1251906" cy="827864"/>
            <a:chOff x="2669627" y="1734417"/>
            <a:chExt cx="1274049" cy="109448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F0A631-485A-4F42-A457-436466328B20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669627" y="1734417"/>
              <a:ext cx="96695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96053F-4E12-E54E-892D-4D87FB73D64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233847" y="2828895"/>
              <a:ext cx="402731" cy="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37DD9259-2046-4B45-8045-4173618C71EA}"/>
                </a:ext>
              </a:extLst>
            </p:cNvPr>
            <p:cNvSpPr/>
            <p:nvPr/>
          </p:nvSpPr>
          <p:spPr>
            <a:xfrm>
              <a:off x="3636580" y="1734419"/>
              <a:ext cx="307096" cy="1094478"/>
            </a:xfrm>
            <a:prstGeom prst="rightBrace">
              <a:avLst>
                <a:gd name="adj1" fmla="val 8333"/>
                <a:gd name="adj2" fmla="val 5241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01BFC34-512B-8240-9638-000BC3B879C9}"/>
              </a:ext>
            </a:extLst>
          </p:cNvPr>
          <p:cNvSpPr txBox="1"/>
          <p:nvPr/>
        </p:nvSpPr>
        <p:spPr>
          <a:xfrm>
            <a:off x="5526224" y="1769209"/>
            <a:ext cx="919025" cy="369332"/>
          </a:xfrm>
          <a:prstGeom prst="rect">
            <a:avLst/>
          </a:prstGeom>
          <a:solidFill>
            <a:srgbClr val="F5F5F5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0.4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57617B-B312-0D45-815C-D0FBC10F632B}"/>
              </a:ext>
            </a:extLst>
          </p:cNvPr>
          <p:cNvSpPr txBox="1"/>
          <p:nvPr/>
        </p:nvSpPr>
        <p:spPr>
          <a:xfrm>
            <a:off x="3088469" y="5429262"/>
            <a:ext cx="546991" cy="369332"/>
          </a:xfrm>
          <a:prstGeom prst="rect">
            <a:avLst/>
          </a:prstGeom>
          <a:solidFill>
            <a:srgbClr val="F5F5F5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0.6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6A5EF-5FA5-2D44-ADDA-A0C571B51384}"/>
              </a:ext>
            </a:extLst>
          </p:cNvPr>
          <p:cNvSpPr txBox="1"/>
          <p:nvPr/>
        </p:nvSpPr>
        <p:spPr>
          <a:xfrm>
            <a:off x="1863883" y="-43565"/>
            <a:ext cx="57903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ng278 Mean temperature and Salinity </a:t>
            </a:r>
          </a:p>
          <a:p>
            <a:pPr algn="ctr"/>
            <a:r>
              <a:rPr lang="en-US" sz="2800" dirty="0"/>
              <a:t>within the mixed layer</a:t>
            </a:r>
          </a:p>
        </p:txBody>
      </p:sp>
    </p:spTree>
    <p:extLst>
      <p:ext uri="{BB962C8B-B14F-4D97-AF65-F5344CB8AC3E}">
        <p14:creationId xmlns:p14="http://schemas.microsoft.com/office/powerpoint/2010/main" val="3649772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CD6A5EF-5FA5-2D44-ADDA-A0C571B51384}"/>
              </a:ext>
            </a:extLst>
          </p:cNvPr>
          <p:cNvSpPr txBox="1"/>
          <p:nvPr/>
        </p:nvSpPr>
        <p:spPr>
          <a:xfrm>
            <a:off x="1131176" y="0"/>
            <a:ext cx="740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ng278 Salinity within the mixed layer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676D5-31A2-064E-BF7E-53DDC07591EE}"/>
              </a:ext>
            </a:extLst>
          </p:cNvPr>
          <p:cNvSpPr txBox="1"/>
          <p:nvPr/>
        </p:nvSpPr>
        <p:spPr>
          <a:xfrm>
            <a:off x="864637" y="6153631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D11DDB-2321-F545-9116-6949739E9F53}"/>
              </a:ext>
            </a:extLst>
          </p:cNvPr>
          <p:cNvSpPr txBox="1"/>
          <p:nvPr/>
        </p:nvSpPr>
        <p:spPr>
          <a:xfrm>
            <a:off x="1589895" y="523220"/>
            <a:ext cx="664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Freshening due to low salinity south of Puerto Rico or precipitations?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E840D4A-18E3-0F46-A3BD-6974EDA9F5A8}"/>
              </a:ext>
            </a:extLst>
          </p:cNvPr>
          <p:cNvSpPr txBox="1"/>
          <p:nvPr/>
        </p:nvSpPr>
        <p:spPr>
          <a:xfrm>
            <a:off x="83314" y="907022"/>
            <a:ext cx="9060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Glider Salinity drops 2 days before GOFS 3.1 salinity does. Part of the drop in salinity is because</a:t>
            </a:r>
          </a:p>
          <a:p>
            <a:r>
              <a:rPr lang="en-US" dirty="0"/>
              <a:t> the glider is moving into an area of lower salinity but there is definitely a correlation between </a:t>
            </a:r>
          </a:p>
          <a:p>
            <a:r>
              <a:rPr lang="en-US" dirty="0"/>
              <a:t>The drop in salinity and precipitation. 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2FDBA98-9F17-5248-BF99-B9A71A0BF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9002"/>
            <a:ext cx="9144000" cy="370460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3640C91-2F35-9E42-89D5-C725E99BC82A}"/>
              </a:ext>
            </a:extLst>
          </p:cNvPr>
          <p:cNvSpPr/>
          <p:nvPr/>
        </p:nvSpPr>
        <p:spPr>
          <a:xfrm>
            <a:off x="4119263" y="2654124"/>
            <a:ext cx="789710" cy="2496610"/>
          </a:xfrm>
          <a:prstGeom prst="rect">
            <a:avLst/>
          </a:prstGeom>
          <a:solidFill>
            <a:srgbClr val="1692B1">
              <a:alpha val="3333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EADB34-F07A-FA4C-9D38-9906E5AAA7F0}"/>
              </a:ext>
            </a:extLst>
          </p:cNvPr>
          <p:cNvGrpSpPr/>
          <p:nvPr/>
        </p:nvGrpSpPr>
        <p:grpSpPr>
          <a:xfrm rot="10800000">
            <a:off x="3505731" y="3761304"/>
            <a:ext cx="1355635" cy="949591"/>
            <a:chOff x="2669627" y="1734417"/>
            <a:chExt cx="1274049" cy="109448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6EA69A3-8DC6-1F49-9666-DC0F460590A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2669627" y="1734417"/>
              <a:ext cx="966952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0BA7A06-3EA1-3E43-98A4-82130D28CDDC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3233847" y="2828895"/>
              <a:ext cx="402731" cy="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ight Brace 39">
              <a:extLst>
                <a:ext uri="{FF2B5EF4-FFF2-40B4-BE49-F238E27FC236}">
                  <a16:creationId xmlns:a16="http://schemas.microsoft.com/office/drawing/2014/main" id="{E8F09884-C4C0-DD4B-A823-C08042A7DFAA}"/>
                </a:ext>
              </a:extLst>
            </p:cNvPr>
            <p:cNvSpPr/>
            <p:nvPr/>
          </p:nvSpPr>
          <p:spPr>
            <a:xfrm>
              <a:off x="3636580" y="1734419"/>
              <a:ext cx="307096" cy="1094478"/>
            </a:xfrm>
            <a:prstGeom prst="rightBrace">
              <a:avLst>
                <a:gd name="adj1" fmla="val 8333"/>
                <a:gd name="adj2" fmla="val 52419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6889EA8-0429-EE41-B271-ECFB8D22B126}"/>
              </a:ext>
            </a:extLst>
          </p:cNvPr>
          <p:cNvSpPr txBox="1"/>
          <p:nvPr/>
        </p:nvSpPr>
        <p:spPr>
          <a:xfrm>
            <a:off x="2992475" y="3995715"/>
            <a:ext cx="546991" cy="369332"/>
          </a:xfrm>
          <a:prstGeom prst="rect">
            <a:avLst/>
          </a:prstGeom>
          <a:solidFill>
            <a:srgbClr val="F5F5F5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0.6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ADD5E5D-B77B-8E4B-99BA-17234FD40762}"/>
              </a:ext>
            </a:extLst>
          </p:cNvPr>
          <p:cNvCxnSpPr>
            <a:cxnSpLocks/>
          </p:cNvCxnSpPr>
          <p:nvPr/>
        </p:nvCxnSpPr>
        <p:spPr>
          <a:xfrm>
            <a:off x="2139628" y="1208771"/>
            <a:ext cx="2010615" cy="24974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8A2034-FDEB-4940-AF0F-40086C6650E4}"/>
              </a:ext>
            </a:extLst>
          </p:cNvPr>
          <p:cNvCxnSpPr>
            <a:cxnSpLocks/>
          </p:cNvCxnSpPr>
          <p:nvPr/>
        </p:nvCxnSpPr>
        <p:spPr>
          <a:xfrm>
            <a:off x="4548850" y="2654360"/>
            <a:ext cx="16241" cy="249637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3A5A1B-84D3-CE45-8F76-274AF3490788}"/>
              </a:ext>
            </a:extLst>
          </p:cNvPr>
          <p:cNvCxnSpPr>
            <a:cxnSpLocks/>
          </p:cNvCxnSpPr>
          <p:nvPr/>
        </p:nvCxnSpPr>
        <p:spPr>
          <a:xfrm flipV="1">
            <a:off x="1736203" y="5231758"/>
            <a:ext cx="2835797" cy="10261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9344F01-F87A-2C4B-99A1-F86AC5D63445}"/>
              </a:ext>
            </a:extLst>
          </p:cNvPr>
          <p:cNvCxnSpPr>
            <a:cxnSpLocks/>
          </p:cNvCxnSpPr>
          <p:nvPr/>
        </p:nvCxnSpPr>
        <p:spPr>
          <a:xfrm>
            <a:off x="4588241" y="1179297"/>
            <a:ext cx="840286" cy="32769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9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F0A8FA-6EBD-4945-8FD0-3766542522ED}"/>
              </a:ext>
            </a:extLst>
          </p:cNvPr>
          <p:cNvSpPr txBox="1"/>
          <p:nvPr/>
        </p:nvSpPr>
        <p:spPr>
          <a:xfrm>
            <a:off x="782770" y="0"/>
            <a:ext cx="765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GOFS 3.1 Response to Hurricane Dorian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592EB-0B9B-0C4C-A540-7AA70C338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943"/>
            <a:ext cx="3477507" cy="2507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54112-74AF-9E4A-B7B1-F7FB4A16A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630" y="737942"/>
            <a:ext cx="3492140" cy="25179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7FEF0C-2880-F14E-8B96-EB2179266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6493" y="737942"/>
            <a:ext cx="3477507" cy="25074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6C2556-6792-4340-8C9A-EBE484D04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709941"/>
            <a:ext cx="3477507" cy="25074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592F48-B118-8F47-BF42-567D80506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3246" y="3709940"/>
            <a:ext cx="3477508" cy="25074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5D42FD-A0DA-8B46-B28D-0842258BC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1858" y="3699389"/>
            <a:ext cx="3492142" cy="251797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E5D388A-80E4-5D48-B0CC-4DF9B92127F9}"/>
              </a:ext>
            </a:extLst>
          </p:cNvPr>
          <p:cNvSpPr txBox="1"/>
          <p:nvPr/>
        </p:nvSpPr>
        <p:spPr>
          <a:xfrm>
            <a:off x="711528" y="0"/>
            <a:ext cx="7083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GOFS 3.1 Surface Salinity During TS Karen</a:t>
            </a:r>
          </a:p>
        </p:txBody>
      </p:sp>
    </p:spTree>
    <p:extLst>
      <p:ext uri="{BB962C8B-B14F-4D97-AF65-F5344CB8AC3E}">
        <p14:creationId xmlns:p14="http://schemas.microsoft.com/office/powerpoint/2010/main" val="160667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218AE26-BD90-F545-8565-8BB0FFC2C06B}"/>
              </a:ext>
            </a:extLst>
          </p:cNvPr>
          <p:cNvSpPr/>
          <p:nvPr/>
        </p:nvSpPr>
        <p:spPr>
          <a:xfrm>
            <a:off x="1672691" y="3143883"/>
            <a:ext cx="1338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Dorian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8/24 – 7/07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5F8BE7-8FFB-7F4D-A987-3D49B4153645}"/>
              </a:ext>
            </a:extLst>
          </p:cNvPr>
          <p:cNvSpPr txBox="1"/>
          <p:nvPr/>
        </p:nvSpPr>
        <p:spPr>
          <a:xfrm>
            <a:off x="2745342" y="0"/>
            <a:ext cx="4040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Tropical Storm Karen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CDD33D-9EC0-1E46-9DDB-186A56F910FF}"/>
              </a:ext>
            </a:extLst>
          </p:cNvPr>
          <p:cNvSpPr txBox="1"/>
          <p:nvPr/>
        </p:nvSpPr>
        <p:spPr>
          <a:xfrm>
            <a:off x="1088931" y="773423"/>
            <a:ext cx="7131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Gliders Deployed Sep 20</a:t>
            </a:r>
            <a:r>
              <a:rPr lang="en-US" sz="2800" baseline="30000" dirty="0"/>
              <a:t>th</a:t>
            </a:r>
            <a:r>
              <a:rPr lang="en-US" sz="2800" dirty="0"/>
              <a:t> to Sep 27</a:t>
            </a:r>
            <a:r>
              <a:rPr lang="en-US" sz="2800" baseline="30000" dirty="0"/>
              <a:t>th</a:t>
            </a:r>
            <a:r>
              <a:rPr lang="en-US" sz="2800" dirty="0"/>
              <a:t> 2019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65CACD8-EBEF-D34F-BD9C-DA54ED621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9" t="9058" r="27202" b="2646"/>
          <a:stretch/>
        </p:blipFill>
        <p:spPr>
          <a:xfrm>
            <a:off x="4834689" y="1564516"/>
            <a:ext cx="3902622" cy="44764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EA6A9E-1270-2243-B526-178BDE9A6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7" t="8801" r="15412"/>
          <a:stretch/>
        </p:blipFill>
        <p:spPr>
          <a:xfrm>
            <a:off x="39719" y="1960214"/>
            <a:ext cx="4614863" cy="36600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527C2F-D9DE-0D42-9DC1-4E3ADE0B7F96}"/>
              </a:ext>
            </a:extLst>
          </p:cNvPr>
          <p:cNvCxnSpPr>
            <a:cxnSpLocks/>
          </p:cNvCxnSpPr>
          <p:nvPr/>
        </p:nvCxnSpPr>
        <p:spPr>
          <a:xfrm flipH="1">
            <a:off x="3356977" y="1551990"/>
            <a:ext cx="1653434" cy="281959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28318AA-45AF-0A4A-855E-73A5C11F65E5}"/>
              </a:ext>
            </a:extLst>
          </p:cNvPr>
          <p:cNvCxnSpPr>
            <a:cxnSpLocks/>
          </p:cNvCxnSpPr>
          <p:nvPr/>
        </p:nvCxnSpPr>
        <p:spPr>
          <a:xfrm flipH="1" flipV="1">
            <a:off x="3356977" y="5033412"/>
            <a:ext cx="1653434" cy="982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6993606-4C73-9149-AC2C-A1D18009A53A}"/>
              </a:ext>
            </a:extLst>
          </p:cNvPr>
          <p:cNvSpPr txBox="1"/>
          <p:nvPr/>
        </p:nvSpPr>
        <p:spPr>
          <a:xfrm>
            <a:off x="2641198" y="3341732"/>
            <a:ext cx="1928733" cy="646331"/>
          </a:xfrm>
          <a:prstGeom prst="rect">
            <a:avLst/>
          </a:prstGeom>
          <a:solidFill>
            <a:srgbClr val="F5F5F5">
              <a:alpha val="4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Karen</a:t>
            </a:r>
          </a:p>
          <a:p>
            <a:pPr algn="ctr"/>
            <a:r>
              <a:rPr lang="en-US" b="1" dirty="0"/>
              <a:t>Sep 20 – Sep 27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AF14C11-1A7A-5F47-8880-E22AE5C5A043}"/>
              </a:ext>
            </a:extLst>
          </p:cNvPr>
          <p:cNvSpPr/>
          <p:nvPr/>
        </p:nvSpPr>
        <p:spPr>
          <a:xfrm rot="18632488">
            <a:off x="7380080" y="4578415"/>
            <a:ext cx="733040" cy="99235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02E758-AF9B-CD42-A6B6-9CE68FDA7F60}"/>
              </a:ext>
            </a:extLst>
          </p:cNvPr>
          <p:cNvSpPr txBox="1"/>
          <p:nvPr/>
        </p:nvSpPr>
        <p:spPr>
          <a:xfrm>
            <a:off x="2897742" y="152400"/>
            <a:ext cx="364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Tropical Storm Karen</a:t>
            </a:r>
          </a:p>
        </p:txBody>
      </p:sp>
    </p:spTree>
    <p:extLst>
      <p:ext uri="{BB962C8B-B14F-4D97-AF65-F5344CB8AC3E}">
        <p14:creationId xmlns:p14="http://schemas.microsoft.com/office/powerpoint/2010/main" val="2013215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8C5A3B-7402-7F42-B0F3-72DE88A9B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29" b="39509"/>
          <a:stretch/>
        </p:blipFill>
        <p:spPr>
          <a:xfrm>
            <a:off x="57040" y="1122284"/>
            <a:ext cx="2954769" cy="296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C7E37-C280-B547-B74D-A684E0FA7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29" b="40381"/>
          <a:stretch/>
        </p:blipFill>
        <p:spPr>
          <a:xfrm>
            <a:off x="2884177" y="1051411"/>
            <a:ext cx="3139440" cy="3037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33B57A-83B2-7E4F-9B53-31C1D92B3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62" b="39747"/>
          <a:stretch/>
        </p:blipFill>
        <p:spPr>
          <a:xfrm>
            <a:off x="6023617" y="1102488"/>
            <a:ext cx="2978071" cy="2986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022FF-B7D0-914A-A0B3-CD1E698F8A62}"/>
              </a:ext>
            </a:extLst>
          </p:cNvPr>
          <p:cNvSpPr txBox="1"/>
          <p:nvPr/>
        </p:nvSpPr>
        <p:spPr>
          <a:xfrm>
            <a:off x="2157948" y="215140"/>
            <a:ext cx="494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Ng278 moving south towards area of lower salinity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745E8-BC9E-DF41-B232-34DC55897FDE}"/>
              </a:ext>
            </a:extLst>
          </p:cNvPr>
          <p:cNvSpPr txBox="1"/>
          <p:nvPr/>
        </p:nvSpPr>
        <p:spPr>
          <a:xfrm>
            <a:off x="983848" y="658814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634B8-F571-304B-AB98-1939C71A4E77}"/>
              </a:ext>
            </a:extLst>
          </p:cNvPr>
          <p:cNvSpPr txBox="1"/>
          <p:nvPr/>
        </p:nvSpPr>
        <p:spPr>
          <a:xfrm>
            <a:off x="4164676" y="658814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67776C-DA34-764B-81D4-9EBCEE3045E3}"/>
              </a:ext>
            </a:extLst>
          </p:cNvPr>
          <p:cNvSpPr txBox="1"/>
          <p:nvPr/>
        </p:nvSpPr>
        <p:spPr>
          <a:xfrm>
            <a:off x="7105328" y="658814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 24</a:t>
            </a:r>
          </a:p>
        </p:txBody>
      </p:sp>
    </p:spTree>
    <p:extLst>
      <p:ext uri="{BB962C8B-B14F-4D97-AF65-F5344CB8AC3E}">
        <p14:creationId xmlns:p14="http://schemas.microsoft.com/office/powerpoint/2010/main" val="3149847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99BFDA-3EA7-E44B-933B-96E7B6C75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5884"/>
            <a:ext cx="9144000" cy="36247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E49F4E-E57C-324E-85F5-DE6AA2518E3C}"/>
              </a:ext>
            </a:extLst>
          </p:cNvPr>
          <p:cNvCxnSpPr/>
          <p:nvPr/>
        </p:nvCxnSpPr>
        <p:spPr>
          <a:xfrm>
            <a:off x="4145973" y="22028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4DB8A3-96F8-5E48-AC0C-F6DA4952C637}"/>
              </a:ext>
            </a:extLst>
          </p:cNvPr>
          <p:cNvCxnSpPr>
            <a:cxnSpLocks/>
          </p:cNvCxnSpPr>
          <p:nvPr/>
        </p:nvCxnSpPr>
        <p:spPr>
          <a:xfrm>
            <a:off x="4651664" y="3647212"/>
            <a:ext cx="0" cy="238990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26722BC-D115-CE4E-9DB7-4F6BAF86A9C2}"/>
              </a:ext>
            </a:extLst>
          </p:cNvPr>
          <p:cNvSpPr/>
          <p:nvPr/>
        </p:nvSpPr>
        <p:spPr>
          <a:xfrm>
            <a:off x="4610100" y="3647212"/>
            <a:ext cx="824345" cy="2418079"/>
          </a:xfrm>
          <a:prstGeom prst="rect">
            <a:avLst/>
          </a:prstGeom>
          <a:solidFill>
            <a:srgbClr val="1692B1">
              <a:alpha val="3333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8CDD8B-4C17-3741-9C38-523922818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97" y="1072706"/>
            <a:ext cx="3200400" cy="2235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BC1058-2A05-DF47-A905-8F71337452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29" t="9058" r="27202" b="2646"/>
          <a:stretch/>
        </p:blipFill>
        <p:spPr>
          <a:xfrm>
            <a:off x="5579918" y="-2398"/>
            <a:ext cx="2217729" cy="2543815"/>
          </a:xfrm>
          <a:prstGeom prst="rect">
            <a:avLst/>
          </a:prstGeom>
        </p:spPr>
      </p:pic>
      <p:sp>
        <p:nvSpPr>
          <p:cNvPr id="22" name="Diamond 21">
            <a:extLst>
              <a:ext uri="{FF2B5EF4-FFF2-40B4-BE49-F238E27FC236}">
                <a16:creationId xmlns:a16="http://schemas.microsoft.com/office/drawing/2014/main" id="{EFD62A31-7FD1-D640-9168-0BB3D9A077C8}"/>
              </a:ext>
            </a:extLst>
          </p:cNvPr>
          <p:cNvSpPr/>
          <p:nvPr/>
        </p:nvSpPr>
        <p:spPr>
          <a:xfrm>
            <a:off x="7303066" y="1527465"/>
            <a:ext cx="238991" cy="249382"/>
          </a:xfrm>
          <a:prstGeom prst="diamo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87E38-0A40-A048-A2F1-18731765F2E2}"/>
              </a:ext>
            </a:extLst>
          </p:cNvPr>
          <p:cNvSpPr txBox="1"/>
          <p:nvPr/>
        </p:nvSpPr>
        <p:spPr>
          <a:xfrm>
            <a:off x="1687071" y="2268567"/>
            <a:ext cx="160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NNOS LTBV3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9A4AF4-F4AC-D149-947E-EC0B3F73D2E3}"/>
              </a:ext>
            </a:extLst>
          </p:cNvPr>
          <p:cNvSpPr txBox="1"/>
          <p:nvPr/>
        </p:nvSpPr>
        <p:spPr>
          <a:xfrm>
            <a:off x="3290908" y="76835"/>
            <a:ext cx="2143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Wind Speed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8AF0A4-B89C-E740-AC1B-AF3F088C669B}"/>
              </a:ext>
            </a:extLst>
          </p:cNvPr>
          <p:cNvSpPr txBox="1"/>
          <p:nvPr/>
        </p:nvSpPr>
        <p:spPr>
          <a:xfrm>
            <a:off x="1361440" y="26416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Speed</a:t>
            </a:r>
          </a:p>
        </p:txBody>
      </p:sp>
    </p:spTree>
    <p:extLst>
      <p:ext uri="{BB962C8B-B14F-4D97-AF65-F5344CB8AC3E}">
        <p14:creationId xmlns:p14="http://schemas.microsoft.com/office/powerpoint/2010/main" val="2839190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7D907D-93A8-FC43-99C7-14FA5ED9E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3393"/>
            <a:ext cx="9144000" cy="37046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E49F4E-E57C-324E-85F5-DE6AA2518E3C}"/>
              </a:ext>
            </a:extLst>
          </p:cNvPr>
          <p:cNvCxnSpPr/>
          <p:nvPr/>
        </p:nvCxnSpPr>
        <p:spPr>
          <a:xfrm>
            <a:off x="4145973" y="22028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4DB8A3-96F8-5E48-AC0C-F6DA4952C637}"/>
              </a:ext>
            </a:extLst>
          </p:cNvPr>
          <p:cNvCxnSpPr>
            <a:cxnSpLocks/>
          </p:cNvCxnSpPr>
          <p:nvPr/>
        </p:nvCxnSpPr>
        <p:spPr>
          <a:xfrm>
            <a:off x="4558146" y="3924069"/>
            <a:ext cx="0" cy="241807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26722BC-D115-CE4E-9DB7-4F6BAF86A9C2}"/>
              </a:ext>
            </a:extLst>
          </p:cNvPr>
          <p:cNvSpPr/>
          <p:nvPr/>
        </p:nvSpPr>
        <p:spPr>
          <a:xfrm>
            <a:off x="4218736" y="3884352"/>
            <a:ext cx="789710" cy="2497511"/>
          </a:xfrm>
          <a:prstGeom prst="rect">
            <a:avLst/>
          </a:prstGeom>
          <a:solidFill>
            <a:srgbClr val="1692B1">
              <a:alpha val="3333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BC1058-2A05-DF47-A905-8F7133745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9" t="9058" r="27202" b="2646"/>
          <a:stretch/>
        </p:blipFill>
        <p:spPr>
          <a:xfrm>
            <a:off x="5195454" y="473150"/>
            <a:ext cx="2576945" cy="2955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96EBD-0AFC-4445-B899-D61E93BED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4" y="930823"/>
            <a:ext cx="2910422" cy="26480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FC9A31-2F14-0C4E-8C99-3310E64D3127}"/>
              </a:ext>
            </a:extLst>
          </p:cNvPr>
          <p:cNvSpPr/>
          <p:nvPr/>
        </p:nvSpPr>
        <p:spPr>
          <a:xfrm>
            <a:off x="7138555" y="2130136"/>
            <a:ext cx="135081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7B7E14-B075-F944-9224-128ED27DCE90}"/>
              </a:ext>
            </a:extLst>
          </p:cNvPr>
          <p:cNvSpPr txBox="1"/>
          <p:nvPr/>
        </p:nvSpPr>
        <p:spPr>
          <a:xfrm>
            <a:off x="2875244" y="70099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Precipitation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EE96A2-FDA9-4B42-B542-3DF5AE3EFD07}"/>
              </a:ext>
            </a:extLst>
          </p:cNvPr>
          <p:cNvSpPr/>
          <p:nvPr/>
        </p:nvSpPr>
        <p:spPr>
          <a:xfrm>
            <a:off x="301337" y="6346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www.ncdc.noaa.gov</a:t>
            </a:r>
            <a:r>
              <a:rPr lang="en-US" dirty="0"/>
              <a:t>/</a:t>
            </a:r>
            <a:r>
              <a:rPr lang="en-US" dirty="0" err="1"/>
              <a:t>cdo</a:t>
            </a:r>
            <a:r>
              <a:rPr lang="en-US" dirty="0"/>
              <a:t>-web/datasets/LCD/stations/WBAN:11640/detail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BDF3F6-2F1D-3046-9259-168070C29423}"/>
              </a:ext>
            </a:extLst>
          </p:cNvPr>
          <p:cNvSpPr/>
          <p:nvPr/>
        </p:nvSpPr>
        <p:spPr>
          <a:xfrm>
            <a:off x="1637545" y="1669487"/>
            <a:ext cx="144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44444"/>
                </a:solidFill>
                <a:latin typeface="Open Sans"/>
              </a:rPr>
              <a:t>WBAN:11640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F60F1-3561-FD42-9FBA-497D440039EB}"/>
              </a:ext>
            </a:extLst>
          </p:cNvPr>
          <p:cNvSpPr txBox="1"/>
          <p:nvPr/>
        </p:nvSpPr>
        <p:spPr>
          <a:xfrm>
            <a:off x="1637545" y="213360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</a:t>
            </a:r>
          </a:p>
        </p:txBody>
      </p:sp>
    </p:spTree>
    <p:extLst>
      <p:ext uri="{BB962C8B-B14F-4D97-AF65-F5344CB8AC3E}">
        <p14:creationId xmlns:p14="http://schemas.microsoft.com/office/powerpoint/2010/main" val="3515768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BE4A63-435D-C14B-B24B-F5E22FF98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002"/>
            <a:ext cx="9144000" cy="37046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E49F4E-E57C-324E-85F5-DE6AA2518E3C}"/>
              </a:ext>
            </a:extLst>
          </p:cNvPr>
          <p:cNvCxnSpPr/>
          <p:nvPr/>
        </p:nvCxnSpPr>
        <p:spPr>
          <a:xfrm>
            <a:off x="4145973" y="22028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4DB8A3-96F8-5E48-AC0C-F6DA4952C637}"/>
              </a:ext>
            </a:extLst>
          </p:cNvPr>
          <p:cNvCxnSpPr>
            <a:cxnSpLocks/>
          </p:cNvCxnSpPr>
          <p:nvPr/>
        </p:nvCxnSpPr>
        <p:spPr>
          <a:xfrm>
            <a:off x="4558146" y="3924069"/>
            <a:ext cx="0" cy="241807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26722BC-D115-CE4E-9DB7-4F6BAF86A9C2}"/>
              </a:ext>
            </a:extLst>
          </p:cNvPr>
          <p:cNvSpPr/>
          <p:nvPr/>
        </p:nvSpPr>
        <p:spPr>
          <a:xfrm>
            <a:off x="4218736" y="3884352"/>
            <a:ext cx="789710" cy="2497511"/>
          </a:xfrm>
          <a:prstGeom prst="rect">
            <a:avLst/>
          </a:prstGeom>
          <a:solidFill>
            <a:srgbClr val="1692B1">
              <a:alpha val="3333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BC1058-2A05-DF47-A905-8F7133745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9" t="9058" r="27202" b="2646"/>
          <a:stretch/>
        </p:blipFill>
        <p:spPr>
          <a:xfrm>
            <a:off x="5195454" y="473150"/>
            <a:ext cx="2576945" cy="29558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FC9A31-2F14-0C4E-8C99-3310E64D3127}"/>
              </a:ext>
            </a:extLst>
          </p:cNvPr>
          <p:cNvSpPr/>
          <p:nvPr/>
        </p:nvSpPr>
        <p:spPr>
          <a:xfrm>
            <a:off x="7221683" y="2306783"/>
            <a:ext cx="135081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07B7E14-B075-F944-9224-128ED27DCE90}"/>
              </a:ext>
            </a:extLst>
          </p:cNvPr>
          <p:cNvSpPr txBox="1"/>
          <p:nvPr/>
        </p:nvSpPr>
        <p:spPr>
          <a:xfrm>
            <a:off x="2875244" y="70099"/>
            <a:ext cx="2164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Precipitation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54C3A-E457-7149-B742-62A6E54B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73" y="1304847"/>
            <a:ext cx="3619500" cy="20622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1E704EA-529C-FC40-8B4D-00EDF47FF0F0}"/>
              </a:ext>
            </a:extLst>
          </p:cNvPr>
          <p:cNvSpPr/>
          <p:nvPr/>
        </p:nvSpPr>
        <p:spPr>
          <a:xfrm>
            <a:off x="3176153" y="2745675"/>
            <a:ext cx="135081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F87433-7F64-2C4B-80C7-24EE08997A81}"/>
              </a:ext>
            </a:extLst>
          </p:cNvPr>
          <p:cNvSpPr/>
          <p:nvPr/>
        </p:nvSpPr>
        <p:spPr>
          <a:xfrm>
            <a:off x="311727" y="6330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data.cocorahs.org</a:t>
            </a:r>
            <a:r>
              <a:rPr lang="en-US" dirty="0"/>
              <a:t>/</a:t>
            </a:r>
            <a:r>
              <a:rPr lang="en-US" dirty="0" err="1"/>
              <a:t>cocorahs</a:t>
            </a:r>
            <a:r>
              <a:rPr lang="en-US" dirty="0"/>
              <a:t>/maps/?country=</a:t>
            </a:r>
            <a:r>
              <a:rPr lang="en-US" dirty="0" err="1"/>
              <a:t>usa&amp;amp;state</a:t>
            </a:r>
            <a:r>
              <a:rPr lang="en-US" dirty="0"/>
              <a:t>=vi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49B29-FB42-DC41-A50A-02DD600C25EC}"/>
              </a:ext>
            </a:extLst>
          </p:cNvPr>
          <p:cNvSpPr txBox="1"/>
          <p:nvPr/>
        </p:nvSpPr>
        <p:spPr>
          <a:xfrm>
            <a:off x="2808532" y="237634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VI-SC-8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B66FD-5B78-7045-8370-2ACAB3F18691}"/>
              </a:ext>
            </a:extLst>
          </p:cNvPr>
          <p:cNvSpPr txBox="1"/>
          <p:nvPr/>
        </p:nvSpPr>
        <p:spPr>
          <a:xfrm>
            <a:off x="1930400" y="223520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Precipitation</a:t>
            </a:r>
          </a:p>
        </p:txBody>
      </p:sp>
    </p:spTree>
    <p:extLst>
      <p:ext uri="{BB962C8B-B14F-4D97-AF65-F5344CB8AC3E}">
        <p14:creationId xmlns:p14="http://schemas.microsoft.com/office/powerpoint/2010/main" val="730580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ng278/Model Comparisons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AE1F3-763C-624B-9A43-FB93357DD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1" y="1423177"/>
            <a:ext cx="5770179" cy="47079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E876E2-8407-3445-981D-E4C043423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938" y="1423177"/>
            <a:ext cx="5931926" cy="47621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E11509-9DAC-144C-86B5-C9527F978DE7}"/>
              </a:ext>
            </a:extLst>
          </p:cNvPr>
          <p:cNvSpPr txBox="1"/>
          <p:nvPr/>
        </p:nvSpPr>
        <p:spPr>
          <a:xfrm>
            <a:off x="3424089" y="574265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22/2019</a:t>
            </a:r>
          </a:p>
        </p:txBody>
      </p:sp>
    </p:spTree>
    <p:extLst>
      <p:ext uri="{BB962C8B-B14F-4D97-AF65-F5344CB8AC3E}">
        <p14:creationId xmlns:p14="http://schemas.microsoft.com/office/powerpoint/2010/main" val="301295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6CE4D4-94C6-8B4E-B80C-802EE281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9" y="1383716"/>
            <a:ext cx="5840440" cy="4786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ng278/Model Comparisons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11509-9DAC-144C-86B5-C9527F978DE7}"/>
              </a:ext>
            </a:extLst>
          </p:cNvPr>
          <p:cNvSpPr txBox="1"/>
          <p:nvPr/>
        </p:nvSpPr>
        <p:spPr>
          <a:xfrm>
            <a:off x="3424089" y="574265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23/2019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68501D-F8D7-8A41-A61B-649359024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140" y="1383717"/>
            <a:ext cx="5962657" cy="4786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63C2D9-CA9D-1B45-AB87-16741B41DC65}"/>
              </a:ext>
            </a:extLst>
          </p:cNvPr>
          <p:cNvSpPr txBox="1"/>
          <p:nvPr/>
        </p:nvSpPr>
        <p:spPr>
          <a:xfrm>
            <a:off x="2708421" y="2256019"/>
            <a:ext cx="2282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fresh layer.</a:t>
            </a:r>
          </a:p>
          <a:p>
            <a:r>
              <a:rPr lang="en-US" dirty="0"/>
              <a:t>Must be precipitation!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C19ADC-9203-1149-971B-FE6E39A0659E}"/>
              </a:ext>
            </a:extLst>
          </p:cNvPr>
          <p:cNvSpPr/>
          <p:nvPr/>
        </p:nvSpPr>
        <p:spPr>
          <a:xfrm rot="16200000">
            <a:off x="3884082" y="1241630"/>
            <a:ext cx="244201" cy="80401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8F75A-D715-3946-9728-D8285F9B7993}"/>
              </a:ext>
            </a:extLst>
          </p:cNvPr>
          <p:cNvCxnSpPr>
            <a:cxnSpLocks/>
          </p:cNvCxnSpPr>
          <p:nvPr/>
        </p:nvCxnSpPr>
        <p:spPr>
          <a:xfrm flipV="1">
            <a:off x="3424089" y="1810805"/>
            <a:ext cx="425382" cy="4452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33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ng278/Model Comparisons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11509-9DAC-144C-86B5-C9527F978DE7}"/>
              </a:ext>
            </a:extLst>
          </p:cNvPr>
          <p:cNvSpPr txBox="1"/>
          <p:nvPr/>
        </p:nvSpPr>
        <p:spPr>
          <a:xfrm>
            <a:off x="3424089" y="574265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24/2019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63C2D9-CA9D-1B45-AB87-16741B41DC65}"/>
              </a:ext>
            </a:extLst>
          </p:cNvPr>
          <p:cNvSpPr txBox="1"/>
          <p:nvPr/>
        </p:nvSpPr>
        <p:spPr>
          <a:xfrm>
            <a:off x="2708421" y="2256019"/>
            <a:ext cx="2282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fresh layer.</a:t>
            </a:r>
          </a:p>
          <a:p>
            <a:r>
              <a:rPr lang="en-US" dirty="0"/>
              <a:t>Must be precipitation!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55D7B-C63D-4743-8ADF-D565C75D5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015"/>
            <a:ext cx="6310960" cy="50936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A4A9A3-A3AA-F04E-B497-9505CCB54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000" y="1367015"/>
            <a:ext cx="6346000" cy="509458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B7801EA-F3E4-6D44-B8E1-32962FB88E25}"/>
              </a:ext>
            </a:extLst>
          </p:cNvPr>
          <p:cNvSpPr/>
          <p:nvPr/>
        </p:nvSpPr>
        <p:spPr>
          <a:xfrm rot="16200000">
            <a:off x="3609762" y="1211150"/>
            <a:ext cx="244201" cy="80401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ç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A812B3-5141-D542-81EA-24DBBAC2825C}"/>
              </a:ext>
            </a:extLst>
          </p:cNvPr>
          <p:cNvCxnSpPr>
            <a:cxnSpLocks/>
          </p:cNvCxnSpPr>
          <p:nvPr/>
        </p:nvCxnSpPr>
        <p:spPr>
          <a:xfrm flipV="1">
            <a:off x="3149769" y="1780325"/>
            <a:ext cx="425382" cy="4452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E9C75A6-F026-B941-BFAE-ECD90DFC49FF}"/>
              </a:ext>
            </a:extLst>
          </p:cNvPr>
          <p:cNvSpPr txBox="1"/>
          <p:nvPr/>
        </p:nvSpPr>
        <p:spPr>
          <a:xfrm>
            <a:off x="2860821" y="2235699"/>
            <a:ext cx="2282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fresh layer.</a:t>
            </a:r>
          </a:p>
          <a:p>
            <a:r>
              <a:rPr lang="en-US" dirty="0"/>
              <a:t>Must be precipitation!</a:t>
            </a:r>
          </a:p>
        </p:txBody>
      </p:sp>
    </p:spTree>
    <p:extLst>
      <p:ext uri="{BB962C8B-B14F-4D97-AF65-F5344CB8AC3E}">
        <p14:creationId xmlns:p14="http://schemas.microsoft.com/office/powerpoint/2010/main" val="184671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D565A-9BBF-FB49-A247-61F71A00C787}"/>
              </a:ext>
            </a:extLst>
          </p:cNvPr>
          <p:cNvSpPr txBox="1"/>
          <p:nvPr/>
        </p:nvSpPr>
        <p:spPr>
          <a:xfrm>
            <a:off x="3942661" y="0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ABD23F-05BC-A141-A538-147D86AC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739140"/>
            <a:ext cx="9004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88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8512D-43CF-1746-B545-03DF4268B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0"/>
            <a:ext cx="9004300" cy="505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231077" cy="20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45999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67675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FFF112-FCE2-2941-9878-331CC0C962FB}"/>
              </a:ext>
            </a:extLst>
          </p:cNvPr>
          <p:cNvSpPr txBox="1"/>
          <p:nvPr/>
        </p:nvSpPr>
        <p:spPr>
          <a:xfrm>
            <a:off x="6260247" y="261677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F71284-8F61-174B-8A3A-87F32B878077}"/>
              </a:ext>
            </a:extLst>
          </p:cNvPr>
          <p:cNvSpPr txBox="1"/>
          <p:nvPr/>
        </p:nvSpPr>
        <p:spPr>
          <a:xfrm>
            <a:off x="6331367" y="498405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13612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E7511-FD8A-C94D-8C5C-F423A84BE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787"/>
            <a:ext cx="8775700" cy="505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231077" cy="20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45999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67675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16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3CF6E-1D05-0343-B358-83DD1FE02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62607"/>
            <a:ext cx="8420100" cy="5334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DD340B5-24FD-3448-AD1A-7BC007C305B7}"/>
              </a:ext>
            </a:extLst>
          </p:cNvPr>
          <p:cNvSpPr/>
          <p:nvPr/>
        </p:nvSpPr>
        <p:spPr>
          <a:xfrm rot="18969252">
            <a:off x="3052682" y="2884332"/>
            <a:ext cx="330255" cy="3589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ECA4E1C-5203-9142-9B95-B19DACBADAC5}"/>
              </a:ext>
            </a:extLst>
          </p:cNvPr>
          <p:cNvSpPr/>
          <p:nvPr/>
        </p:nvSpPr>
        <p:spPr>
          <a:xfrm rot="16200000">
            <a:off x="7647516" y="3464396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AEF06E-8013-CF45-B899-15B2A495C681}"/>
              </a:ext>
            </a:extLst>
          </p:cNvPr>
          <p:cNvSpPr/>
          <p:nvPr/>
        </p:nvSpPr>
        <p:spPr>
          <a:xfrm rot="16200000">
            <a:off x="7647517" y="1630341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CC1191-F29D-9543-A437-F37A76930E79}"/>
              </a:ext>
            </a:extLst>
          </p:cNvPr>
          <p:cNvSpPr/>
          <p:nvPr/>
        </p:nvSpPr>
        <p:spPr>
          <a:xfrm rot="16200000">
            <a:off x="7647517" y="4499664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630202-BEEA-D24B-B5D2-EB55C321D5AA}"/>
              </a:ext>
            </a:extLst>
          </p:cNvPr>
          <p:cNvSpPr/>
          <p:nvPr/>
        </p:nvSpPr>
        <p:spPr>
          <a:xfrm rot="16200000">
            <a:off x="7647516" y="2433518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49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358226-1967-7F41-A669-42FCEB0A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1765961"/>
            <a:ext cx="9144000" cy="4993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109157" cy="20212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45999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67675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479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ABDBF-3512-C64A-9944-615DAF6BF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1" y="2140084"/>
            <a:ext cx="9144000" cy="3727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773D6-58A6-D04A-ADA0-BF809B66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874EC-44F5-314D-A128-0A4E8A199355}"/>
              </a:ext>
            </a:extLst>
          </p:cNvPr>
          <p:cNvSpPr txBox="1"/>
          <p:nvPr/>
        </p:nvSpPr>
        <p:spPr>
          <a:xfrm>
            <a:off x="3999247" y="1749417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530DA5-531D-5047-95B1-5EC8F659D314}"/>
              </a:ext>
            </a:extLst>
          </p:cNvPr>
          <p:cNvCxnSpPr>
            <a:cxnSpLocks/>
          </p:cNvCxnSpPr>
          <p:nvPr/>
        </p:nvCxnSpPr>
        <p:spPr>
          <a:xfrm>
            <a:off x="4615040" y="2236029"/>
            <a:ext cx="0" cy="4665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A939EA-90B7-114F-B0C1-4C8137C15D29}"/>
              </a:ext>
            </a:extLst>
          </p:cNvPr>
          <p:cNvCxnSpPr>
            <a:cxnSpLocks/>
          </p:cNvCxnSpPr>
          <p:nvPr/>
        </p:nvCxnSpPr>
        <p:spPr>
          <a:xfrm>
            <a:off x="2813889" y="1078608"/>
            <a:ext cx="0" cy="27110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9C3601-7D90-BB4B-A15B-8989D4080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1080"/>
            <a:ext cx="4660900" cy="4191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A767E8-561C-A34D-8CFA-D45E10A1F811}"/>
              </a:ext>
            </a:extLst>
          </p:cNvPr>
          <p:cNvCxnSpPr>
            <a:cxnSpLocks/>
          </p:cNvCxnSpPr>
          <p:nvPr/>
        </p:nvCxnSpPr>
        <p:spPr>
          <a:xfrm>
            <a:off x="6760705" y="1657334"/>
            <a:ext cx="0" cy="339218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E314A3-E1FA-1C4D-94CB-830D5470B240}"/>
              </a:ext>
            </a:extLst>
          </p:cNvPr>
          <p:cNvSpPr txBox="1"/>
          <p:nvPr/>
        </p:nvSpPr>
        <p:spPr>
          <a:xfrm>
            <a:off x="2386754" y="0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 Mixed layer depth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7A85B7-7F83-D040-A676-79379F69DC09}"/>
              </a:ext>
            </a:extLst>
          </p:cNvPr>
          <p:cNvCxnSpPr>
            <a:cxnSpLocks/>
          </p:cNvCxnSpPr>
          <p:nvPr/>
        </p:nvCxnSpPr>
        <p:spPr>
          <a:xfrm>
            <a:off x="4640669" y="2901556"/>
            <a:ext cx="0" cy="2438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243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AFEA26-C9F3-D04F-9F60-6C5C824A1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96" y="894578"/>
            <a:ext cx="7995369" cy="3169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2ECD0-FF50-C64F-90C1-5EF8CC6A3980}"/>
              </a:ext>
            </a:extLst>
          </p:cNvPr>
          <p:cNvSpPr txBox="1"/>
          <p:nvPr/>
        </p:nvSpPr>
        <p:spPr>
          <a:xfrm>
            <a:off x="1660017" y="27304"/>
            <a:ext cx="5823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SG664 Mean temperature and Salinity </a:t>
            </a:r>
          </a:p>
          <a:p>
            <a:pPr algn="ctr"/>
            <a:r>
              <a:rPr lang="en-US" sz="2800" dirty="0"/>
              <a:t>within the mixed layer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676D5-31A2-064E-BF7E-53DDC07591EE}"/>
              </a:ext>
            </a:extLst>
          </p:cNvPr>
          <p:cNvSpPr txBox="1"/>
          <p:nvPr/>
        </p:nvSpPr>
        <p:spPr>
          <a:xfrm>
            <a:off x="143448" y="504358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3A5A1B-84D3-CE45-8F76-274AF3490788}"/>
              </a:ext>
            </a:extLst>
          </p:cNvPr>
          <p:cNvCxnSpPr>
            <a:cxnSpLocks/>
          </p:cNvCxnSpPr>
          <p:nvPr/>
        </p:nvCxnSpPr>
        <p:spPr>
          <a:xfrm>
            <a:off x="1288954" y="981411"/>
            <a:ext cx="3272886" cy="753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A9DA731-0DA0-E342-B065-6A167B51E409}"/>
              </a:ext>
            </a:extLst>
          </p:cNvPr>
          <p:cNvSpPr txBox="1"/>
          <p:nvPr/>
        </p:nvSpPr>
        <p:spPr>
          <a:xfrm>
            <a:off x="1698842" y="2867772"/>
            <a:ext cx="2453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Cold bias in GOFS 3.1 during Karen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8A2034-FDEB-4940-AF0F-40086C6650E4}"/>
              </a:ext>
            </a:extLst>
          </p:cNvPr>
          <p:cNvCxnSpPr>
            <a:cxnSpLocks/>
          </p:cNvCxnSpPr>
          <p:nvPr/>
        </p:nvCxnSpPr>
        <p:spPr>
          <a:xfrm>
            <a:off x="4561840" y="1564640"/>
            <a:ext cx="0" cy="21687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9046DE2-2B73-EE4B-8460-AFAECE3ADAC9}"/>
              </a:ext>
            </a:extLst>
          </p:cNvPr>
          <p:cNvSpPr/>
          <p:nvPr/>
        </p:nvSpPr>
        <p:spPr>
          <a:xfrm>
            <a:off x="3434080" y="1864180"/>
            <a:ext cx="2338275" cy="1003592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4E4F31-1E94-A04A-800E-1831591EC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1" y="3705421"/>
            <a:ext cx="7756364" cy="314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2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04B68-7390-3B4B-B941-E6665E83194F}"/>
              </a:ext>
            </a:extLst>
          </p:cNvPr>
          <p:cNvSpPr txBox="1"/>
          <p:nvPr/>
        </p:nvSpPr>
        <p:spPr>
          <a:xfrm>
            <a:off x="2586827" y="-10510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SG664/Model Comparisons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D011D-8D8E-8744-9129-393956CB8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7603" y="1292773"/>
            <a:ext cx="6106397" cy="4955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639CD2-0F19-2F4A-A53A-207070FB2D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125"/>
          <a:stretch/>
        </p:blipFill>
        <p:spPr>
          <a:xfrm>
            <a:off x="117052" y="1292772"/>
            <a:ext cx="3090056" cy="4955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E4089-C51C-F942-A078-AE093D2C2217}"/>
              </a:ext>
            </a:extLst>
          </p:cNvPr>
          <p:cNvSpPr txBox="1"/>
          <p:nvPr/>
        </p:nvSpPr>
        <p:spPr>
          <a:xfrm>
            <a:off x="3424089" y="574265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23/2019</a:t>
            </a:r>
          </a:p>
        </p:txBody>
      </p:sp>
    </p:spTree>
    <p:extLst>
      <p:ext uri="{BB962C8B-B14F-4D97-AF65-F5344CB8AC3E}">
        <p14:creationId xmlns:p14="http://schemas.microsoft.com/office/powerpoint/2010/main" val="21187528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16B83C-ECE8-9D4B-8313-8FFB63D7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92772"/>
            <a:ext cx="6022428" cy="50395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F04B68-7390-3B4B-B941-E6665E83194F}"/>
              </a:ext>
            </a:extLst>
          </p:cNvPr>
          <p:cNvSpPr txBox="1"/>
          <p:nvPr/>
        </p:nvSpPr>
        <p:spPr>
          <a:xfrm>
            <a:off x="2586827" y="-10510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SG664/Model Comparisons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E4089-C51C-F942-A078-AE093D2C2217}"/>
              </a:ext>
            </a:extLst>
          </p:cNvPr>
          <p:cNvSpPr txBox="1"/>
          <p:nvPr/>
        </p:nvSpPr>
        <p:spPr>
          <a:xfrm>
            <a:off x="3424089" y="574265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23/2019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38CD3-4973-0744-B271-133C49E3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917" y="1292772"/>
            <a:ext cx="6180083" cy="5015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36F924-13C4-E549-8993-273744B46A12}"/>
              </a:ext>
            </a:extLst>
          </p:cNvPr>
          <p:cNvSpPr txBox="1"/>
          <p:nvPr/>
        </p:nvSpPr>
        <p:spPr>
          <a:xfrm>
            <a:off x="3657600" y="2123090"/>
            <a:ext cx="1456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little bit </a:t>
            </a:r>
          </a:p>
          <a:p>
            <a:r>
              <a:rPr lang="en-US" dirty="0"/>
              <a:t>Of freshening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890491-C7C7-F647-8BCD-C5498A8F758E}"/>
              </a:ext>
            </a:extLst>
          </p:cNvPr>
          <p:cNvSpPr/>
          <p:nvPr/>
        </p:nvSpPr>
        <p:spPr>
          <a:xfrm rot="16200000">
            <a:off x="3586459" y="1360093"/>
            <a:ext cx="360717" cy="60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89B5D4-F187-FC44-B9F8-7B4294FD579C}"/>
              </a:ext>
            </a:extLst>
          </p:cNvPr>
          <p:cNvCxnSpPr>
            <a:cxnSpLocks/>
          </p:cNvCxnSpPr>
          <p:nvPr/>
        </p:nvCxnSpPr>
        <p:spPr>
          <a:xfrm flipH="1" flipV="1">
            <a:off x="3849471" y="1891960"/>
            <a:ext cx="249564" cy="289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15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F04B68-7390-3B4B-B941-E6665E83194F}"/>
              </a:ext>
            </a:extLst>
          </p:cNvPr>
          <p:cNvSpPr txBox="1"/>
          <p:nvPr/>
        </p:nvSpPr>
        <p:spPr>
          <a:xfrm>
            <a:off x="2586827" y="-10510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SG664/Model Comparisons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E4089-C51C-F942-A078-AE093D2C2217}"/>
              </a:ext>
            </a:extLst>
          </p:cNvPr>
          <p:cNvSpPr txBox="1"/>
          <p:nvPr/>
        </p:nvSpPr>
        <p:spPr>
          <a:xfrm>
            <a:off x="3424089" y="574265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24/2019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6F924-13C4-E549-8993-273744B46A12}"/>
              </a:ext>
            </a:extLst>
          </p:cNvPr>
          <p:cNvSpPr txBox="1"/>
          <p:nvPr/>
        </p:nvSpPr>
        <p:spPr>
          <a:xfrm>
            <a:off x="3657600" y="2123090"/>
            <a:ext cx="1456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little bit </a:t>
            </a:r>
          </a:p>
          <a:p>
            <a:r>
              <a:rPr lang="en-US" dirty="0"/>
              <a:t>Of freshening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890491-C7C7-F647-8BCD-C5498A8F758E}"/>
              </a:ext>
            </a:extLst>
          </p:cNvPr>
          <p:cNvSpPr/>
          <p:nvPr/>
        </p:nvSpPr>
        <p:spPr>
          <a:xfrm rot="16200000">
            <a:off x="3586459" y="1360093"/>
            <a:ext cx="360717" cy="60137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89B5D4-F187-FC44-B9F8-7B4294FD579C}"/>
              </a:ext>
            </a:extLst>
          </p:cNvPr>
          <p:cNvCxnSpPr>
            <a:cxnSpLocks/>
          </p:cNvCxnSpPr>
          <p:nvPr/>
        </p:nvCxnSpPr>
        <p:spPr>
          <a:xfrm flipH="1" flipV="1">
            <a:off x="3849471" y="1891960"/>
            <a:ext cx="249564" cy="2894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3B19479-E250-E243-A51F-2B9F1035A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771"/>
            <a:ext cx="6147078" cy="5015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EFA2C-31C1-DC4A-8BB0-B1F0EF6F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98" y="1292771"/>
            <a:ext cx="6166642" cy="50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76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D565A-9BBF-FB49-A247-61F71A00C787}"/>
              </a:ext>
            </a:extLst>
          </p:cNvPr>
          <p:cNvSpPr txBox="1"/>
          <p:nvPr/>
        </p:nvSpPr>
        <p:spPr>
          <a:xfrm>
            <a:off x="3942661" y="0"/>
            <a:ext cx="1258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CAD6B9-B9D7-634D-A732-11C71B322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004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2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8E231-3E93-9140-813A-5C5DF27B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729"/>
            <a:ext cx="9004300" cy="505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231077" cy="20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45999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67675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FFF112-FCE2-2941-9878-331CC0C962FB}"/>
              </a:ext>
            </a:extLst>
          </p:cNvPr>
          <p:cNvSpPr txBox="1"/>
          <p:nvPr/>
        </p:nvSpPr>
        <p:spPr>
          <a:xfrm>
            <a:off x="6256788" y="2568388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F71284-8F61-174B-8A3A-87F32B878077}"/>
              </a:ext>
            </a:extLst>
          </p:cNvPr>
          <p:cNvSpPr txBox="1"/>
          <p:nvPr/>
        </p:nvSpPr>
        <p:spPr>
          <a:xfrm>
            <a:off x="6303827" y="4902775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</a:t>
            </a:r>
            <a:r>
              <a:rPr lang="en-US" baseline="30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23855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F166-8F6F-5C4C-87D9-D3413DDA6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1660045"/>
            <a:ext cx="8775700" cy="505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231077" cy="20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39903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5954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5690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31FCC-2A54-F241-BFC8-4E18BD79D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045"/>
            <a:ext cx="9144000" cy="4993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A220ED-D2FB-2C4E-9980-3BCF771D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217C19-2C2E-F745-B10C-EDA77610E6A8}"/>
              </a:ext>
            </a:extLst>
          </p:cNvPr>
          <p:cNvSpPr txBox="1"/>
          <p:nvPr/>
        </p:nvSpPr>
        <p:spPr>
          <a:xfrm>
            <a:off x="536029" y="1160954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ED22FF-F276-B941-80AB-40636513C1F4}"/>
              </a:ext>
            </a:extLst>
          </p:cNvPr>
          <p:cNvCxnSpPr>
            <a:cxnSpLocks/>
          </p:cNvCxnSpPr>
          <p:nvPr/>
        </p:nvCxnSpPr>
        <p:spPr>
          <a:xfrm>
            <a:off x="1340923" y="1660045"/>
            <a:ext cx="3119317" cy="19670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B39951-C366-8B4E-B6E7-FB5E4B40B89E}"/>
              </a:ext>
            </a:extLst>
          </p:cNvPr>
          <p:cNvCxnSpPr>
            <a:cxnSpLocks/>
          </p:cNvCxnSpPr>
          <p:nvPr/>
        </p:nvCxnSpPr>
        <p:spPr>
          <a:xfrm>
            <a:off x="2929503" y="1039362"/>
            <a:ext cx="0" cy="139903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04989A-1EC9-484C-9B21-35B6B2593943}"/>
              </a:ext>
            </a:extLst>
          </p:cNvPr>
          <p:cNvSpPr txBox="1"/>
          <p:nvPr/>
        </p:nvSpPr>
        <p:spPr>
          <a:xfrm>
            <a:off x="2386754" y="2711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 Mixed layer depth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ED7811-84B5-D443-81DA-210425DE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3791"/>
            <a:ext cx="4660900" cy="41910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4E3934-C1A2-B94E-855D-5FCFD071038A}"/>
              </a:ext>
            </a:extLst>
          </p:cNvPr>
          <p:cNvCxnSpPr>
            <a:cxnSpLocks/>
          </p:cNvCxnSpPr>
          <p:nvPr/>
        </p:nvCxnSpPr>
        <p:spPr>
          <a:xfrm>
            <a:off x="6760705" y="1660045"/>
            <a:ext cx="0" cy="595475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493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CA1777-CB0E-1B44-8D2C-2107EA41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614" y="628650"/>
            <a:ext cx="6350000" cy="56007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8782CFD-5C3F-7345-8079-D99D99E9BB2B}"/>
              </a:ext>
            </a:extLst>
          </p:cNvPr>
          <p:cNvSpPr/>
          <p:nvPr/>
        </p:nvSpPr>
        <p:spPr>
          <a:xfrm rot="16710421">
            <a:off x="3652163" y="2356894"/>
            <a:ext cx="482820" cy="12769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6B206C-929C-1E42-8E94-EA53CB80917C}"/>
              </a:ext>
            </a:extLst>
          </p:cNvPr>
          <p:cNvSpPr/>
          <p:nvPr/>
        </p:nvSpPr>
        <p:spPr>
          <a:xfrm rot="16200000">
            <a:off x="6754141" y="3737665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4515C1-8846-F246-B710-8C6ACBDEC54B}"/>
              </a:ext>
            </a:extLst>
          </p:cNvPr>
          <p:cNvSpPr/>
          <p:nvPr/>
        </p:nvSpPr>
        <p:spPr>
          <a:xfrm rot="16200000">
            <a:off x="6754142" y="1903610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C82E35-7C8E-164B-998C-F06843BBCE4F}"/>
              </a:ext>
            </a:extLst>
          </p:cNvPr>
          <p:cNvSpPr/>
          <p:nvPr/>
        </p:nvSpPr>
        <p:spPr>
          <a:xfrm rot="16200000">
            <a:off x="6754142" y="4772933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F4F2F4-569B-AD4A-B6B3-59EE0D44EE98}"/>
              </a:ext>
            </a:extLst>
          </p:cNvPr>
          <p:cNvSpPr/>
          <p:nvPr/>
        </p:nvSpPr>
        <p:spPr>
          <a:xfrm rot="16200000">
            <a:off x="6670058" y="2685763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588762-93E1-0243-B124-C0B886F7702F}"/>
              </a:ext>
            </a:extLst>
          </p:cNvPr>
          <p:cNvSpPr/>
          <p:nvPr/>
        </p:nvSpPr>
        <p:spPr>
          <a:xfrm rot="16710421">
            <a:off x="4503047" y="2289903"/>
            <a:ext cx="323122" cy="5340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2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A0A097-269B-8245-8CD0-7032DEC71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2216406"/>
            <a:ext cx="9144000" cy="3727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773D6-58A6-D04A-ADA0-BF809B66A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1" y="674919"/>
            <a:ext cx="42545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874EC-44F5-314D-A128-0A4E8A199355}"/>
              </a:ext>
            </a:extLst>
          </p:cNvPr>
          <p:cNvSpPr txBox="1"/>
          <p:nvPr/>
        </p:nvSpPr>
        <p:spPr>
          <a:xfrm>
            <a:off x="3999247" y="1749417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530DA5-531D-5047-95B1-5EC8F659D314}"/>
              </a:ext>
            </a:extLst>
          </p:cNvPr>
          <p:cNvCxnSpPr>
            <a:cxnSpLocks/>
          </p:cNvCxnSpPr>
          <p:nvPr/>
        </p:nvCxnSpPr>
        <p:spPr>
          <a:xfrm>
            <a:off x="4615040" y="2236029"/>
            <a:ext cx="0" cy="4665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A939EA-90B7-114F-B0C1-4C8137C15D29}"/>
              </a:ext>
            </a:extLst>
          </p:cNvPr>
          <p:cNvCxnSpPr>
            <a:cxnSpLocks/>
          </p:cNvCxnSpPr>
          <p:nvPr/>
        </p:nvCxnSpPr>
        <p:spPr>
          <a:xfrm>
            <a:off x="2813889" y="1078608"/>
            <a:ext cx="0" cy="27110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9C3601-7D90-BB4B-A15B-8989D4080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49" y="1241080"/>
            <a:ext cx="4660900" cy="4191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A767E8-561C-A34D-8CFA-D45E10A1F811}"/>
              </a:ext>
            </a:extLst>
          </p:cNvPr>
          <p:cNvCxnSpPr>
            <a:cxnSpLocks/>
          </p:cNvCxnSpPr>
          <p:nvPr/>
        </p:nvCxnSpPr>
        <p:spPr>
          <a:xfrm flipH="1">
            <a:off x="6757246" y="1657334"/>
            <a:ext cx="3459" cy="2934986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1E314A3-E1FA-1C4D-94CB-830D5470B240}"/>
              </a:ext>
            </a:extLst>
          </p:cNvPr>
          <p:cNvSpPr txBox="1"/>
          <p:nvPr/>
        </p:nvSpPr>
        <p:spPr>
          <a:xfrm>
            <a:off x="2386754" y="0"/>
            <a:ext cx="4370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 Mixed layer depth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7A85B7-7F83-D040-A676-79379F69DC09}"/>
              </a:ext>
            </a:extLst>
          </p:cNvPr>
          <p:cNvCxnSpPr>
            <a:cxnSpLocks/>
          </p:cNvCxnSpPr>
          <p:nvPr/>
        </p:nvCxnSpPr>
        <p:spPr>
          <a:xfrm>
            <a:off x="4640669" y="2962516"/>
            <a:ext cx="0" cy="24384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606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28F8B3-314B-5941-BCD9-E2E28BAA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40" y="894904"/>
            <a:ext cx="7956425" cy="31539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2ECD0-FF50-C64F-90C1-5EF8CC6A3980}"/>
              </a:ext>
            </a:extLst>
          </p:cNvPr>
          <p:cNvSpPr txBox="1"/>
          <p:nvPr/>
        </p:nvSpPr>
        <p:spPr>
          <a:xfrm>
            <a:off x="1660017" y="27304"/>
            <a:ext cx="5823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SG668 Mean temperature and Salinity </a:t>
            </a:r>
          </a:p>
          <a:p>
            <a:pPr algn="ctr"/>
            <a:r>
              <a:rPr lang="en-US" sz="2800" dirty="0"/>
              <a:t>within the mixed layer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676D5-31A2-064E-BF7E-53DDC07591EE}"/>
              </a:ext>
            </a:extLst>
          </p:cNvPr>
          <p:cNvSpPr txBox="1"/>
          <p:nvPr/>
        </p:nvSpPr>
        <p:spPr>
          <a:xfrm>
            <a:off x="143448" y="504358"/>
            <a:ext cx="1145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Karen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3A5A1B-84D3-CE45-8F76-274AF3490788}"/>
              </a:ext>
            </a:extLst>
          </p:cNvPr>
          <p:cNvCxnSpPr>
            <a:cxnSpLocks/>
          </p:cNvCxnSpPr>
          <p:nvPr/>
        </p:nvCxnSpPr>
        <p:spPr>
          <a:xfrm>
            <a:off x="1288954" y="981411"/>
            <a:ext cx="3272886" cy="753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8A2034-FDEB-4940-AF0F-40086C6650E4}"/>
              </a:ext>
            </a:extLst>
          </p:cNvPr>
          <p:cNvCxnSpPr>
            <a:cxnSpLocks/>
          </p:cNvCxnSpPr>
          <p:nvPr/>
        </p:nvCxnSpPr>
        <p:spPr>
          <a:xfrm>
            <a:off x="4561840" y="1483360"/>
            <a:ext cx="0" cy="21687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56D1EF4-F2F5-334D-9497-7D7E41A5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02" y="3700011"/>
            <a:ext cx="7854363" cy="315126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EDD8C-3DB1-3B40-93F7-DC4FAF53A05F}"/>
              </a:ext>
            </a:extLst>
          </p:cNvPr>
          <p:cNvCxnSpPr>
            <a:cxnSpLocks/>
          </p:cNvCxnSpPr>
          <p:nvPr/>
        </p:nvCxnSpPr>
        <p:spPr>
          <a:xfrm>
            <a:off x="4572000" y="4297680"/>
            <a:ext cx="0" cy="21687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0566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SG668/Model Comparisons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049CF-89C6-1F4B-A49C-4D71F72B4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2" y="1182413"/>
            <a:ext cx="5809710" cy="4850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7076B-6110-2A41-A719-8CA623A04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257" y="1182413"/>
            <a:ext cx="5976887" cy="4850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9BBCCE-512F-C84A-BA43-9DF9FBDFAB52}"/>
              </a:ext>
            </a:extLst>
          </p:cNvPr>
          <p:cNvSpPr txBox="1"/>
          <p:nvPr/>
        </p:nvSpPr>
        <p:spPr>
          <a:xfrm>
            <a:off x="3424089" y="487281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22/2019</a:t>
            </a:r>
          </a:p>
        </p:txBody>
      </p:sp>
    </p:spTree>
    <p:extLst>
      <p:ext uri="{BB962C8B-B14F-4D97-AF65-F5344CB8AC3E}">
        <p14:creationId xmlns:p14="http://schemas.microsoft.com/office/powerpoint/2010/main" val="14079619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F27B2D-B9AF-5446-92C3-9273439C9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2" y="1182413"/>
            <a:ext cx="6125314" cy="5078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SG668/Model Comparisons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75CA8-AADA-A545-B012-7C9DCFD871C5}"/>
              </a:ext>
            </a:extLst>
          </p:cNvPr>
          <p:cNvSpPr txBox="1"/>
          <p:nvPr/>
        </p:nvSpPr>
        <p:spPr>
          <a:xfrm>
            <a:off x="3424089" y="487281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23/2019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5AA83C-0B02-E04B-9B55-40097929D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119" y="1182413"/>
            <a:ext cx="6257881" cy="507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734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761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SG668/Model Comparisons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75CA8-AADA-A545-B012-7C9DCFD871C5}"/>
              </a:ext>
            </a:extLst>
          </p:cNvPr>
          <p:cNvSpPr txBox="1"/>
          <p:nvPr/>
        </p:nvSpPr>
        <p:spPr>
          <a:xfrm>
            <a:off x="3424089" y="487281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24/2019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CA150-3F0D-D444-AF29-4E42004DF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677"/>
            <a:ext cx="6232716" cy="5085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5B21B5-1C58-4341-9897-956D9F7D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80" y="1157126"/>
            <a:ext cx="6319520" cy="512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30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D565A-9BBF-FB49-A247-61F71A00C787}"/>
              </a:ext>
            </a:extLst>
          </p:cNvPr>
          <p:cNvSpPr txBox="1"/>
          <p:nvPr/>
        </p:nvSpPr>
        <p:spPr>
          <a:xfrm>
            <a:off x="3942661" y="0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RU29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05BCB-AF80-6046-93B6-EBD21299B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759460"/>
            <a:ext cx="9004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74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2209D8-1DF3-CB4B-98BC-2EC86BE9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749820"/>
            <a:ext cx="9004300" cy="505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FDDFC7-FBD9-E947-BE5A-AE82EB053661}"/>
              </a:ext>
            </a:extLst>
          </p:cNvPr>
          <p:cNvSpPr txBox="1"/>
          <p:nvPr/>
        </p:nvSpPr>
        <p:spPr>
          <a:xfrm>
            <a:off x="2628868" y="0"/>
            <a:ext cx="4314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RU29 Mixed Layer Depth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61AEA-4AF5-144B-9C9C-241A607BB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09" y="637325"/>
            <a:ext cx="4254500" cy="406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3418CD-8DB7-E746-B8FF-D1A0655CA1D0}"/>
              </a:ext>
            </a:extLst>
          </p:cNvPr>
          <p:cNvCxnSpPr>
            <a:cxnSpLocks/>
          </p:cNvCxnSpPr>
          <p:nvPr/>
        </p:nvCxnSpPr>
        <p:spPr>
          <a:xfrm>
            <a:off x="2403986" y="1043725"/>
            <a:ext cx="0" cy="131059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8D0B833-4C71-424F-8CDD-9708049C6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887" y="1153647"/>
            <a:ext cx="4660900" cy="4191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EE9429-FE38-684A-B91B-6779742481DF}"/>
              </a:ext>
            </a:extLst>
          </p:cNvPr>
          <p:cNvCxnSpPr>
            <a:cxnSpLocks/>
          </p:cNvCxnSpPr>
          <p:nvPr/>
        </p:nvCxnSpPr>
        <p:spPr>
          <a:xfrm>
            <a:off x="6730079" y="1498708"/>
            <a:ext cx="0" cy="697954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001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20C592-8E4A-6345-AF02-6C20BCD1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154"/>
            <a:ext cx="9144000" cy="2871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4C3C60-6BAA-F14F-9622-FA7ED88A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09" y="195892"/>
            <a:ext cx="4254500" cy="406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7498F6-6A08-124C-A957-4ADA6EE2DEB7}"/>
              </a:ext>
            </a:extLst>
          </p:cNvPr>
          <p:cNvCxnSpPr>
            <a:cxnSpLocks/>
          </p:cNvCxnSpPr>
          <p:nvPr/>
        </p:nvCxnSpPr>
        <p:spPr>
          <a:xfrm>
            <a:off x="2256841" y="602292"/>
            <a:ext cx="0" cy="119800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999C5DB-8051-E84E-B3DA-796C763BF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887" y="712214"/>
            <a:ext cx="4660900" cy="4191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3DC763-8677-224C-98AF-84EBA62208A8}"/>
              </a:ext>
            </a:extLst>
          </p:cNvPr>
          <p:cNvCxnSpPr>
            <a:cxnSpLocks/>
          </p:cNvCxnSpPr>
          <p:nvPr/>
        </p:nvCxnSpPr>
        <p:spPr>
          <a:xfrm>
            <a:off x="6383238" y="1036255"/>
            <a:ext cx="0" cy="66642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4D705BA-F625-734D-9F29-8A9683639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7" y="3992308"/>
            <a:ext cx="9144000" cy="285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93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D6C349-411A-EF48-A1AD-BC02B817C5DC}"/>
              </a:ext>
            </a:extLst>
          </p:cNvPr>
          <p:cNvSpPr txBox="1"/>
          <p:nvPr/>
        </p:nvSpPr>
        <p:spPr>
          <a:xfrm>
            <a:off x="1579696" y="805493"/>
            <a:ext cx="6276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Mean temperature within the mixed layer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F3D385-6733-A544-BD3B-BCDA57F0EA16}"/>
              </a:ext>
            </a:extLst>
          </p:cNvPr>
          <p:cNvSpPr txBox="1"/>
          <p:nvPr/>
        </p:nvSpPr>
        <p:spPr>
          <a:xfrm>
            <a:off x="3942661" y="82755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RU29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2CD178-D8BA-1C41-B31B-9AED23AE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6676"/>
            <a:ext cx="9144000" cy="33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12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A2E199-CBF6-D74D-BF73-183623A7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414"/>
            <a:ext cx="6129833" cy="4947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589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RU29/Model Comparisons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BBCCE-512F-C84A-BA43-9DF9FBDFAB52}"/>
              </a:ext>
            </a:extLst>
          </p:cNvPr>
          <p:cNvSpPr txBox="1"/>
          <p:nvPr/>
        </p:nvSpPr>
        <p:spPr>
          <a:xfrm>
            <a:off x="3424089" y="487281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22/2019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4DD94-EDED-8748-83AB-0EDF67E7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468" y="1182414"/>
            <a:ext cx="6120548" cy="49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08B75-A60B-774D-B0DD-57F5C213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435974"/>
            <a:ext cx="8420100" cy="5600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D2C8DC8-F2AE-3E44-906D-D90C764440DE}"/>
              </a:ext>
            </a:extLst>
          </p:cNvPr>
          <p:cNvSpPr/>
          <p:nvPr/>
        </p:nvSpPr>
        <p:spPr>
          <a:xfrm rot="16200000">
            <a:off x="7701816" y="3526406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061D14-2BBD-DA42-87F0-346229E96A9D}"/>
              </a:ext>
            </a:extLst>
          </p:cNvPr>
          <p:cNvSpPr/>
          <p:nvPr/>
        </p:nvSpPr>
        <p:spPr>
          <a:xfrm rot="16200000">
            <a:off x="7691657" y="1692351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CD917C-9026-F743-8EC0-8753A8B6895D}"/>
              </a:ext>
            </a:extLst>
          </p:cNvPr>
          <p:cNvSpPr/>
          <p:nvPr/>
        </p:nvSpPr>
        <p:spPr>
          <a:xfrm rot="16200000">
            <a:off x="7671337" y="4581994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18E6B5-EC80-0443-97E4-E94954B4FD2E}"/>
              </a:ext>
            </a:extLst>
          </p:cNvPr>
          <p:cNvSpPr/>
          <p:nvPr/>
        </p:nvSpPr>
        <p:spPr>
          <a:xfrm rot="16200000">
            <a:off x="7657676" y="2474158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889193-A586-2046-B2E7-07DDC54FA641}"/>
              </a:ext>
            </a:extLst>
          </p:cNvPr>
          <p:cNvSpPr/>
          <p:nvPr/>
        </p:nvSpPr>
        <p:spPr>
          <a:xfrm rot="18969252">
            <a:off x="3052682" y="2884332"/>
            <a:ext cx="330255" cy="3589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49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589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RU29/Model Comparisons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75CA8-AADA-A545-B012-7C9DCFD871C5}"/>
              </a:ext>
            </a:extLst>
          </p:cNvPr>
          <p:cNvSpPr txBox="1"/>
          <p:nvPr/>
        </p:nvSpPr>
        <p:spPr>
          <a:xfrm>
            <a:off x="3424089" y="487281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23/2019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00E80-3BE0-8741-B231-AB6B8F2D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343"/>
            <a:ext cx="6292265" cy="507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CF6C51-FC3D-C846-9508-CCD5D42C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36" y="1210343"/>
            <a:ext cx="6256464" cy="50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05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E21C71-C5A5-8942-97BC-D256E69A457E}"/>
              </a:ext>
            </a:extLst>
          </p:cNvPr>
          <p:cNvSpPr txBox="1"/>
          <p:nvPr/>
        </p:nvSpPr>
        <p:spPr>
          <a:xfrm>
            <a:off x="2586827" y="-10510"/>
            <a:ext cx="4589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RU29/Model Comparisons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375CA8-AADA-A545-B012-7C9DCFD871C5}"/>
              </a:ext>
            </a:extLst>
          </p:cNvPr>
          <p:cNvSpPr txBox="1"/>
          <p:nvPr/>
        </p:nvSpPr>
        <p:spPr>
          <a:xfrm>
            <a:off x="3424089" y="487281"/>
            <a:ext cx="2295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Sep 24/2019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84B28-8B24-A84F-8138-C6196C9D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348"/>
            <a:ext cx="6223051" cy="502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56742-28FE-564E-8245-1E15582D4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227" y="1233348"/>
            <a:ext cx="6227808" cy="49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89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F4481-C545-DF46-A4C4-164FDE707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628650"/>
            <a:ext cx="6350000" cy="56007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579C03B-9419-374F-9632-90CBE3F77D65}"/>
              </a:ext>
            </a:extLst>
          </p:cNvPr>
          <p:cNvSpPr/>
          <p:nvPr/>
        </p:nvSpPr>
        <p:spPr>
          <a:xfrm rot="16710421">
            <a:off x="3462979" y="2335874"/>
            <a:ext cx="482820" cy="12769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F46F94C-7384-2F4A-A644-6A34433F4CA6}"/>
              </a:ext>
            </a:extLst>
          </p:cNvPr>
          <p:cNvSpPr/>
          <p:nvPr/>
        </p:nvSpPr>
        <p:spPr>
          <a:xfrm rot="16200000">
            <a:off x="6596489" y="3727154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31A00B-A6E2-3143-9E37-690D809B1500}"/>
              </a:ext>
            </a:extLst>
          </p:cNvPr>
          <p:cNvSpPr/>
          <p:nvPr/>
        </p:nvSpPr>
        <p:spPr>
          <a:xfrm rot="16200000">
            <a:off x="6596490" y="1893099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940A95-27D0-CF49-B97B-E7E83C93D9BA}"/>
              </a:ext>
            </a:extLst>
          </p:cNvPr>
          <p:cNvSpPr/>
          <p:nvPr/>
        </p:nvSpPr>
        <p:spPr>
          <a:xfrm rot="16200000">
            <a:off x="6596490" y="4762422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CC44E58-321F-DF48-88C7-0EAFD2F02BA3}"/>
              </a:ext>
            </a:extLst>
          </p:cNvPr>
          <p:cNvSpPr/>
          <p:nvPr/>
        </p:nvSpPr>
        <p:spPr>
          <a:xfrm rot="16200000">
            <a:off x="6596488" y="2675249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B00C70-7FD6-8F45-BD7E-5E2D1D01C81B}"/>
              </a:ext>
            </a:extLst>
          </p:cNvPr>
          <p:cNvSpPr/>
          <p:nvPr/>
        </p:nvSpPr>
        <p:spPr>
          <a:xfrm rot="16710421">
            <a:off x="4418967" y="2289903"/>
            <a:ext cx="323122" cy="5340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0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727B36-D1D5-B840-9A19-CC5F60B0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" y="425450"/>
            <a:ext cx="8420100" cy="5600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A9DBB8C-44AE-3447-B657-4563BDBC7E7A}"/>
              </a:ext>
            </a:extLst>
          </p:cNvPr>
          <p:cNvSpPr/>
          <p:nvPr/>
        </p:nvSpPr>
        <p:spPr>
          <a:xfrm rot="16200000">
            <a:off x="7701816" y="3526406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30FA6B-EF99-9240-B027-B1894E53C2FF}"/>
              </a:ext>
            </a:extLst>
          </p:cNvPr>
          <p:cNvSpPr/>
          <p:nvPr/>
        </p:nvSpPr>
        <p:spPr>
          <a:xfrm rot="16200000">
            <a:off x="7691657" y="1692351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BD5B34-CB92-9844-A9EF-EFF0EC5DB568}"/>
              </a:ext>
            </a:extLst>
          </p:cNvPr>
          <p:cNvSpPr/>
          <p:nvPr/>
        </p:nvSpPr>
        <p:spPr>
          <a:xfrm rot="16200000">
            <a:off x="7671337" y="4581994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207232-F77E-7942-978A-508DFDE2269F}"/>
              </a:ext>
            </a:extLst>
          </p:cNvPr>
          <p:cNvSpPr/>
          <p:nvPr/>
        </p:nvSpPr>
        <p:spPr>
          <a:xfrm rot="16200000">
            <a:off x="7657676" y="2474158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3BCC5B-2DA2-2D4A-A0D9-8904DFDE4A6F}"/>
              </a:ext>
            </a:extLst>
          </p:cNvPr>
          <p:cNvSpPr/>
          <p:nvPr/>
        </p:nvSpPr>
        <p:spPr>
          <a:xfrm rot="18969252">
            <a:off x="3052682" y="2884332"/>
            <a:ext cx="330255" cy="3589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65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7FEE2-B681-9C4D-9B83-31F6C2495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618490"/>
            <a:ext cx="6350000" cy="5600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8248CD-14BE-7243-A977-9CC754265DFF}"/>
              </a:ext>
            </a:extLst>
          </p:cNvPr>
          <p:cNvSpPr/>
          <p:nvPr/>
        </p:nvSpPr>
        <p:spPr>
          <a:xfrm rot="16710421">
            <a:off x="3462979" y="2335874"/>
            <a:ext cx="482820" cy="12769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577151-F907-5748-93DE-C19A0684DE42}"/>
              </a:ext>
            </a:extLst>
          </p:cNvPr>
          <p:cNvSpPr/>
          <p:nvPr/>
        </p:nvSpPr>
        <p:spPr>
          <a:xfrm rot="16200000">
            <a:off x="6596489" y="3727154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CFA7C3-C216-4044-95DD-A1D72531D6A3}"/>
              </a:ext>
            </a:extLst>
          </p:cNvPr>
          <p:cNvSpPr/>
          <p:nvPr/>
        </p:nvSpPr>
        <p:spPr>
          <a:xfrm rot="16200000">
            <a:off x="6596490" y="1893099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03901A-315C-C54C-9A34-F641EF748404}"/>
              </a:ext>
            </a:extLst>
          </p:cNvPr>
          <p:cNvSpPr/>
          <p:nvPr/>
        </p:nvSpPr>
        <p:spPr>
          <a:xfrm rot="16200000">
            <a:off x="6596490" y="4762422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349776-E88C-4047-8A9D-A534D065BAB4}"/>
              </a:ext>
            </a:extLst>
          </p:cNvPr>
          <p:cNvSpPr/>
          <p:nvPr/>
        </p:nvSpPr>
        <p:spPr>
          <a:xfrm rot="16200000">
            <a:off x="6596488" y="2675249"/>
            <a:ext cx="281304" cy="13243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E250724-01DC-9540-8044-D1EC7AAD9EDD}"/>
              </a:ext>
            </a:extLst>
          </p:cNvPr>
          <p:cNvSpPr/>
          <p:nvPr/>
        </p:nvSpPr>
        <p:spPr>
          <a:xfrm rot="16710421">
            <a:off x="4418967" y="2289903"/>
            <a:ext cx="323122" cy="53401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7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1AB936-8B3E-5C45-B65E-52C8E0DCCB51}"/>
              </a:ext>
            </a:extLst>
          </p:cNvPr>
          <p:cNvSpPr txBox="1"/>
          <p:nvPr/>
        </p:nvSpPr>
        <p:spPr>
          <a:xfrm>
            <a:off x="711528" y="0"/>
            <a:ext cx="801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GOFS 3.1 Surface Temperature During TS Karen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7ECB96-844E-3640-84D1-BD891029D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" y="483958"/>
            <a:ext cx="3521430" cy="23878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385E42-359F-5C41-AD8D-79886E73E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159" y="483957"/>
            <a:ext cx="3521430" cy="23878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CBDE0B-5400-5C44-946D-3475DCB39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994" y="483956"/>
            <a:ext cx="3507006" cy="23780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6921C-7DB0-EF4B-8F25-627D93661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8" y="2516716"/>
            <a:ext cx="3530532" cy="23939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1037DE-6582-CA43-90D9-8657E56B7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568" y="2490175"/>
            <a:ext cx="3589144" cy="24337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00BCF3-0327-054D-9B1E-22AF632A6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5177" y="2493596"/>
            <a:ext cx="3530532" cy="23939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EC3DC54-7C83-F94B-B1BC-51D6D560E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80" y="4542309"/>
            <a:ext cx="3541100" cy="24011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A2CFFC-E2B0-6C4E-A5BC-03B2B1DC61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8356" y="4542309"/>
            <a:ext cx="3637569" cy="24223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20487D1-8E87-034C-9E39-66A09087E1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3360" y="4546160"/>
            <a:ext cx="3530532" cy="235106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E42A9C05-3A64-2C49-B9BE-4F130EDD921B}"/>
              </a:ext>
            </a:extLst>
          </p:cNvPr>
          <p:cNvSpPr/>
          <p:nvPr/>
        </p:nvSpPr>
        <p:spPr>
          <a:xfrm rot="807145">
            <a:off x="1733849" y="6016836"/>
            <a:ext cx="323122" cy="35287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4BE6F5-9728-6D43-B350-D6A472F43376}"/>
              </a:ext>
            </a:extLst>
          </p:cNvPr>
          <p:cNvSpPr txBox="1"/>
          <p:nvPr/>
        </p:nvSpPr>
        <p:spPr>
          <a:xfrm>
            <a:off x="1852467" y="575348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7CD6119-9C84-404C-AEDD-C9E4B6C0A4AE}"/>
              </a:ext>
            </a:extLst>
          </p:cNvPr>
          <p:cNvSpPr/>
          <p:nvPr/>
        </p:nvSpPr>
        <p:spPr>
          <a:xfrm rot="807145">
            <a:off x="4555872" y="5990566"/>
            <a:ext cx="323122" cy="35287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AD88463-E238-274F-9A47-900256D60511}"/>
              </a:ext>
            </a:extLst>
          </p:cNvPr>
          <p:cNvSpPr/>
          <p:nvPr/>
        </p:nvSpPr>
        <p:spPr>
          <a:xfrm rot="807145">
            <a:off x="7398913" y="5932766"/>
            <a:ext cx="323122" cy="35287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64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17729</TotalTime>
  <Words>465</Words>
  <Application>Microsoft Macintosh PowerPoint</Application>
  <PresentationFormat>On-screen Show (4:3)</PresentationFormat>
  <Paragraphs>129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Helvetica Neue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68</cp:revision>
  <dcterms:created xsi:type="dcterms:W3CDTF">2019-09-23T13:42:56Z</dcterms:created>
  <dcterms:modified xsi:type="dcterms:W3CDTF">2019-10-23T15:44:56Z</dcterms:modified>
</cp:coreProperties>
</file>