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72" r:id="rId3"/>
    <p:sldId id="274" r:id="rId4"/>
    <p:sldId id="278" r:id="rId5"/>
    <p:sldId id="269" r:id="rId6"/>
    <p:sldId id="260" r:id="rId7"/>
    <p:sldId id="264" r:id="rId8"/>
    <p:sldId id="268" r:id="rId9"/>
    <p:sldId id="261" r:id="rId10"/>
    <p:sldId id="266" r:id="rId11"/>
    <p:sldId id="265" r:id="rId12"/>
    <p:sldId id="275" r:id="rId13"/>
    <p:sldId id="283" r:id="rId14"/>
    <p:sldId id="276" r:id="rId15"/>
    <p:sldId id="277" r:id="rId16"/>
    <p:sldId id="282" r:id="rId17"/>
    <p:sldId id="279" r:id="rId18"/>
    <p:sldId id="263" r:id="rId19"/>
    <p:sldId id="284" r:id="rId20"/>
    <p:sldId id="285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2"/>
    <p:restoredTop sz="94674"/>
  </p:normalViewPr>
  <p:slideViewPr>
    <p:cSldViewPr snapToGrid="0" snapToObjects="1" showGuides="1">
      <p:cViewPr varScale="1">
        <p:scale>
          <a:sx n="125" d="100"/>
          <a:sy n="125" d="100"/>
        </p:scale>
        <p:origin x="176" y="216"/>
      </p:cViewPr>
      <p:guideLst>
        <p:guide orient="horz" pos="213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1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9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5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4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0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4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4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17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8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E796F-694F-9945-A977-48DB666C630E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23911-8AC5-0343-A40C-53F6DBA15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5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4DC8C2C-B9DC-A74F-BF2F-CA8B528173C0}"/>
              </a:ext>
            </a:extLst>
          </p:cNvPr>
          <p:cNvGrpSpPr/>
          <p:nvPr/>
        </p:nvGrpSpPr>
        <p:grpSpPr>
          <a:xfrm>
            <a:off x="882415" y="567559"/>
            <a:ext cx="7593702" cy="6278191"/>
            <a:chOff x="802075" y="240746"/>
            <a:chExt cx="8317427" cy="67083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2C9F4D-E54B-BF4A-AD4E-0EFC9467C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783"/>
            <a:stretch/>
          </p:blipFill>
          <p:spPr>
            <a:xfrm>
              <a:off x="844112" y="4917521"/>
              <a:ext cx="7721933" cy="20316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55BB12-A7A0-B941-9696-8E7E97EF5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9" b="17386"/>
            <a:stretch/>
          </p:blipFill>
          <p:spPr>
            <a:xfrm>
              <a:off x="802075" y="3376112"/>
              <a:ext cx="7721933" cy="168334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78D579-1658-144D-BE5F-6C70401A7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783" b="18494"/>
            <a:stretch/>
          </p:blipFill>
          <p:spPr>
            <a:xfrm>
              <a:off x="828088" y="1797265"/>
              <a:ext cx="7721933" cy="16442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C4CE46-6B34-BB4B-B39A-F04312CD2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348" b="17755"/>
            <a:stretch/>
          </p:blipFill>
          <p:spPr>
            <a:xfrm>
              <a:off x="811925" y="240746"/>
              <a:ext cx="7725972" cy="16816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515D28-CA7D-A242-9A4D-6EB61C140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830"/>
            <a:stretch/>
          </p:blipFill>
          <p:spPr>
            <a:xfrm>
              <a:off x="8782727" y="2353761"/>
              <a:ext cx="336775" cy="20447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4E81ED4-6D2D-DD43-9551-E23DABE2E4BC}"/>
              </a:ext>
            </a:extLst>
          </p:cNvPr>
          <p:cNvSpPr txBox="1"/>
          <p:nvPr/>
        </p:nvSpPr>
        <p:spPr>
          <a:xfrm>
            <a:off x="478702" y="79000"/>
            <a:ext cx="854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Glider Data vs Operational Models During Michael</a:t>
            </a:r>
          </a:p>
        </p:txBody>
      </p:sp>
    </p:spTree>
    <p:extLst>
      <p:ext uri="{BB962C8B-B14F-4D97-AF65-F5344CB8AC3E}">
        <p14:creationId xmlns:p14="http://schemas.microsoft.com/office/powerpoint/2010/main" val="3936024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662E23-9131-3241-BC87-09D0D00A2726}"/>
              </a:ext>
            </a:extLst>
          </p:cNvPr>
          <p:cNvSpPr txBox="1"/>
          <p:nvPr/>
        </p:nvSpPr>
        <p:spPr>
          <a:xfrm>
            <a:off x="1005126" y="-141516"/>
            <a:ext cx="7133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HWRF-POM During Michael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B2A16-718A-664A-B875-05A521D962D6}"/>
              </a:ext>
            </a:extLst>
          </p:cNvPr>
          <p:cNvSpPr txBox="1"/>
          <p:nvPr/>
        </p:nvSpPr>
        <p:spPr>
          <a:xfrm>
            <a:off x="6796611" y="796879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2018-10-09 0h</a:t>
            </a:r>
          </a:p>
          <a:p>
            <a:pPr algn="ctr"/>
            <a:r>
              <a:rPr lang="en-US" dirty="0"/>
              <a:t>Entering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F836E-6561-9941-9A9A-196FF3948702}"/>
              </a:ext>
            </a:extLst>
          </p:cNvPr>
          <p:cNvSpPr txBox="1"/>
          <p:nvPr/>
        </p:nvSpPr>
        <p:spPr>
          <a:xfrm>
            <a:off x="774037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2018-10-10 0h</a:t>
            </a:r>
          </a:p>
          <a:p>
            <a:pPr algn="ctr"/>
            <a:r>
              <a:rPr lang="en-US" dirty="0"/>
              <a:t>Middle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922182-506E-4740-92A3-C8068E7D70DA}"/>
              </a:ext>
            </a:extLst>
          </p:cNvPr>
          <p:cNvSpPr txBox="1"/>
          <p:nvPr/>
        </p:nvSpPr>
        <p:spPr>
          <a:xfrm>
            <a:off x="6867006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2018-10-11 0h</a:t>
            </a:r>
          </a:p>
          <a:p>
            <a:pPr algn="ctr"/>
            <a:r>
              <a:rPr lang="en-US" dirty="0"/>
              <a:t>After Land Fall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B6C8A-7CFC-6A4D-9374-2E381A95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61" y="446314"/>
            <a:ext cx="4171950" cy="3213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5753A7-05A3-D743-97ED-4CB2BBDBF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43" y="3659414"/>
            <a:ext cx="4153106" cy="3198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240A24-BC32-0F4B-AA2D-123CB2D26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45" y="3733491"/>
            <a:ext cx="4056922" cy="31245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C07F15E-513F-AE4F-A127-347FC0001413}"/>
              </a:ext>
            </a:extLst>
          </p:cNvPr>
          <p:cNvSpPr/>
          <p:nvPr/>
        </p:nvSpPr>
        <p:spPr>
          <a:xfrm>
            <a:off x="4966459" y="2012520"/>
            <a:ext cx="187429" cy="208165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3D3694-F999-0245-84A0-2964FC3B8999}"/>
              </a:ext>
            </a:extLst>
          </p:cNvPr>
          <p:cNvSpPr/>
          <p:nvPr/>
        </p:nvSpPr>
        <p:spPr>
          <a:xfrm>
            <a:off x="2532486" y="4753740"/>
            <a:ext cx="187429" cy="208165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6A82FF-39E9-9142-9A83-EA7466BCCE0F}"/>
              </a:ext>
            </a:extLst>
          </p:cNvPr>
          <p:cNvSpPr/>
          <p:nvPr/>
        </p:nvSpPr>
        <p:spPr>
          <a:xfrm>
            <a:off x="7392512" y="4093661"/>
            <a:ext cx="207698" cy="193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7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BE93AA4-A4A0-8B4C-B7FA-481DFD5D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82" y="397786"/>
            <a:ext cx="4064309" cy="3201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749287" y="-154120"/>
            <a:ext cx="7215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HWRF-POM 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5" t="80579" r="58185" b="-163"/>
          <a:stretch/>
        </p:blipFill>
        <p:spPr>
          <a:xfrm>
            <a:off x="749287" y="1199773"/>
            <a:ext cx="1850573" cy="13431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C194A4-29A9-C34C-941B-CA2AEE7AB51F}"/>
              </a:ext>
            </a:extLst>
          </p:cNvPr>
          <p:cNvSpPr txBox="1"/>
          <p:nvPr/>
        </p:nvSpPr>
        <p:spPr>
          <a:xfrm>
            <a:off x="6796611" y="796879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2018-10-09 0h</a:t>
            </a:r>
          </a:p>
          <a:p>
            <a:pPr algn="ctr"/>
            <a:r>
              <a:rPr lang="en-US" dirty="0"/>
              <a:t>Entering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D8E3B7-F02D-854B-9301-7D99E0DE1409}"/>
              </a:ext>
            </a:extLst>
          </p:cNvPr>
          <p:cNvSpPr txBox="1"/>
          <p:nvPr/>
        </p:nvSpPr>
        <p:spPr>
          <a:xfrm>
            <a:off x="774037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2018-10-10 0h</a:t>
            </a:r>
          </a:p>
          <a:p>
            <a:pPr algn="ctr"/>
            <a:r>
              <a:rPr lang="en-US" dirty="0"/>
              <a:t>Middle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7BCBB-0F4E-0540-A43D-633E8768BF69}"/>
              </a:ext>
            </a:extLst>
          </p:cNvPr>
          <p:cNvSpPr txBox="1"/>
          <p:nvPr/>
        </p:nvSpPr>
        <p:spPr>
          <a:xfrm>
            <a:off x="6867006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2018-10-11 0h</a:t>
            </a:r>
          </a:p>
          <a:p>
            <a:pPr algn="ctr"/>
            <a:r>
              <a:rPr lang="en-US" dirty="0"/>
              <a:t>After Land Fall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EA77A2-6CAF-7242-B086-DFF5F78D3A83}"/>
              </a:ext>
            </a:extLst>
          </p:cNvPr>
          <p:cNvSpPr/>
          <p:nvPr/>
        </p:nvSpPr>
        <p:spPr>
          <a:xfrm>
            <a:off x="4636222" y="3200403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C69953-CDC1-7C4A-A317-105756AAD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210" y="3599593"/>
            <a:ext cx="4065753" cy="32029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AC190D-7FBA-7A4A-B904-56C2D72EC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43" y="3554831"/>
            <a:ext cx="4155037" cy="3273281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D75C7E8-9647-AC44-BACD-65E4D7D38133}"/>
              </a:ext>
            </a:extLst>
          </p:cNvPr>
          <p:cNvSpPr/>
          <p:nvPr/>
        </p:nvSpPr>
        <p:spPr>
          <a:xfrm>
            <a:off x="1955364" y="5235037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270390A-2200-1A41-BDDD-D59B45539B80}"/>
              </a:ext>
            </a:extLst>
          </p:cNvPr>
          <p:cNvSpPr/>
          <p:nvPr/>
        </p:nvSpPr>
        <p:spPr>
          <a:xfrm>
            <a:off x="7282436" y="3804064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6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FEDB669-6CBD-7A4B-AB0C-0BC2D1BC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295" y="464259"/>
            <a:ext cx="3870101" cy="3149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960919" y="-187682"/>
            <a:ext cx="7531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on 2018-10-09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5" t="80579" r="58185" b="-163"/>
          <a:stretch/>
        </p:blipFill>
        <p:spPr>
          <a:xfrm>
            <a:off x="625566" y="1166211"/>
            <a:ext cx="1850573" cy="1343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03751-2289-4D47-BE77-68886B2A8AA2}"/>
              </a:ext>
            </a:extLst>
          </p:cNvPr>
          <p:cNvSpPr txBox="1"/>
          <p:nvPr/>
        </p:nvSpPr>
        <p:spPr>
          <a:xfrm>
            <a:off x="6812387" y="843045"/>
            <a:ext cx="131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GOFS 3.1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997471-A56A-3540-974E-7CC4F875BBA2}"/>
              </a:ext>
            </a:extLst>
          </p:cNvPr>
          <p:cNvSpPr/>
          <p:nvPr/>
        </p:nvSpPr>
        <p:spPr>
          <a:xfrm>
            <a:off x="4578071" y="3212233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3D914F-C3A6-0E4B-990C-527D95D41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41" y="3614057"/>
            <a:ext cx="4274631" cy="319668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7E46743-F680-414A-8F86-5F54983D5217}"/>
              </a:ext>
            </a:extLst>
          </p:cNvPr>
          <p:cNvSpPr/>
          <p:nvPr/>
        </p:nvSpPr>
        <p:spPr>
          <a:xfrm>
            <a:off x="2407051" y="6416395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634CB-D851-B547-B2E0-0866AB1A6F76}"/>
              </a:ext>
            </a:extLst>
          </p:cNvPr>
          <p:cNvSpPr txBox="1"/>
          <p:nvPr/>
        </p:nvSpPr>
        <p:spPr>
          <a:xfrm>
            <a:off x="467462" y="2981400"/>
            <a:ext cx="2097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HMON-HYCOM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C52C04-FF04-AA40-AB1E-58DF677E6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232" y="3611494"/>
            <a:ext cx="4064309" cy="32018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BA778B-566C-B440-89B2-32F638D3A2E0}"/>
              </a:ext>
            </a:extLst>
          </p:cNvPr>
          <p:cNvSpPr txBox="1"/>
          <p:nvPr/>
        </p:nvSpPr>
        <p:spPr>
          <a:xfrm>
            <a:off x="6807636" y="294624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HWRF-POM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B28DBDB-3345-0A47-9B71-613D382F1A05}"/>
              </a:ext>
            </a:extLst>
          </p:cNvPr>
          <p:cNvSpPr/>
          <p:nvPr/>
        </p:nvSpPr>
        <p:spPr>
          <a:xfrm>
            <a:off x="6893944" y="6416395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2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960919" y="-187682"/>
            <a:ext cx="7531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on 2018-10-09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5" t="80579" r="58185" b="-163"/>
          <a:stretch/>
        </p:blipFill>
        <p:spPr>
          <a:xfrm>
            <a:off x="625566" y="1166211"/>
            <a:ext cx="1850573" cy="1343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03751-2289-4D47-BE77-68886B2A8AA2}"/>
              </a:ext>
            </a:extLst>
          </p:cNvPr>
          <p:cNvSpPr txBox="1"/>
          <p:nvPr/>
        </p:nvSpPr>
        <p:spPr>
          <a:xfrm>
            <a:off x="6812387" y="843045"/>
            <a:ext cx="131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GOFS 3.1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634CB-D851-B547-B2E0-0866AB1A6F76}"/>
              </a:ext>
            </a:extLst>
          </p:cNvPr>
          <p:cNvSpPr txBox="1"/>
          <p:nvPr/>
        </p:nvSpPr>
        <p:spPr>
          <a:xfrm>
            <a:off x="467462" y="2981400"/>
            <a:ext cx="2097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HMON-HYCOM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A778B-566C-B440-89B2-32F638D3A2E0}"/>
              </a:ext>
            </a:extLst>
          </p:cNvPr>
          <p:cNvSpPr txBox="1"/>
          <p:nvPr/>
        </p:nvSpPr>
        <p:spPr>
          <a:xfrm>
            <a:off x="6807636" y="294624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HWRF-POM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8A528E-12A4-BC46-875D-C3F240E89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217" y="426196"/>
            <a:ext cx="3737777" cy="304210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1997471-A56A-3540-974E-7CC4F875BBA2}"/>
              </a:ext>
            </a:extLst>
          </p:cNvPr>
          <p:cNvSpPr/>
          <p:nvPr/>
        </p:nvSpPr>
        <p:spPr>
          <a:xfrm>
            <a:off x="4726565" y="3087510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B4CF43-A715-F844-91F9-3789AD349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29" y="3542973"/>
            <a:ext cx="4337443" cy="32436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9DE60C-D202-7241-A60D-15633A0FE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565" y="3542973"/>
            <a:ext cx="4215743" cy="33211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40F965C-A6E9-3146-8114-B7DCFBA29711}"/>
              </a:ext>
            </a:extLst>
          </p:cNvPr>
          <p:cNvSpPr/>
          <p:nvPr/>
        </p:nvSpPr>
        <p:spPr>
          <a:xfrm>
            <a:off x="2351395" y="6385389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9216469-CB9D-7142-86A3-0E3B7A68AC57}"/>
              </a:ext>
            </a:extLst>
          </p:cNvPr>
          <p:cNvSpPr/>
          <p:nvPr/>
        </p:nvSpPr>
        <p:spPr>
          <a:xfrm>
            <a:off x="6885782" y="6466539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2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960919" y="-187682"/>
            <a:ext cx="7531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on 2018-10-10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5" t="80579" r="58185" b="-163"/>
          <a:stretch/>
        </p:blipFill>
        <p:spPr>
          <a:xfrm>
            <a:off x="625566" y="1166211"/>
            <a:ext cx="1850573" cy="1343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03751-2289-4D47-BE77-68886B2A8AA2}"/>
              </a:ext>
            </a:extLst>
          </p:cNvPr>
          <p:cNvSpPr txBox="1"/>
          <p:nvPr/>
        </p:nvSpPr>
        <p:spPr>
          <a:xfrm>
            <a:off x="6812387" y="843045"/>
            <a:ext cx="131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GOFS 3.1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634CB-D851-B547-B2E0-0866AB1A6F76}"/>
              </a:ext>
            </a:extLst>
          </p:cNvPr>
          <p:cNvSpPr txBox="1"/>
          <p:nvPr/>
        </p:nvSpPr>
        <p:spPr>
          <a:xfrm>
            <a:off x="467462" y="2981400"/>
            <a:ext cx="2097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HMON-HYCOM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A778B-566C-B440-89B2-32F638D3A2E0}"/>
              </a:ext>
            </a:extLst>
          </p:cNvPr>
          <p:cNvSpPr txBox="1"/>
          <p:nvPr/>
        </p:nvSpPr>
        <p:spPr>
          <a:xfrm>
            <a:off x="6807636" y="294624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HWRF-POM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3A5230-6408-3842-BCDE-E0D8B1F8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70" y="393820"/>
            <a:ext cx="3973672" cy="32340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BCE18E-BADC-764F-AB0E-B84EAB2C0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554" y="3606314"/>
            <a:ext cx="4155037" cy="327328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7E46743-F680-414A-8F86-5F54983D5217}"/>
              </a:ext>
            </a:extLst>
          </p:cNvPr>
          <p:cNvSpPr/>
          <p:nvPr/>
        </p:nvSpPr>
        <p:spPr>
          <a:xfrm>
            <a:off x="4259410" y="2045083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CD076E-71A8-3940-BABE-751D435249E7}"/>
              </a:ext>
            </a:extLst>
          </p:cNvPr>
          <p:cNvSpPr/>
          <p:nvPr/>
        </p:nvSpPr>
        <p:spPr>
          <a:xfrm>
            <a:off x="6476130" y="5271211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10C1F3-14FE-3948-8A3F-2032491CE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81" y="3627912"/>
            <a:ext cx="4212623" cy="315030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A2668DF-CAF9-7F4D-98CE-7BD57159A5B9}"/>
              </a:ext>
            </a:extLst>
          </p:cNvPr>
          <p:cNvSpPr/>
          <p:nvPr/>
        </p:nvSpPr>
        <p:spPr>
          <a:xfrm>
            <a:off x="1889298" y="5242954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64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960919" y="-187682"/>
            <a:ext cx="7531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on 2018-10-11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5" t="80579" r="58185" b="-163"/>
          <a:stretch/>
        </p:blipFill>
        <p:spPr>
          <a:xfrm>
            <a:off x="625566" y="1166211"/>
            <a:ext cx="1850573" cy="1343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03751-2289-4D47-BE77-68886B2A8AA2}"/>
              </a:ext>
            </a:extLst>
          </p:cNvPr>
          <p:cNvSpPr txBox="1"/>
          <p:nvPr/>
        </p:nvSpPr>
        <p:spPr>
          <a:xfrm>
            <a:off x="6812387" y="843045"/>
            <a:ext cx="131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GOFS 3.1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634CB-D851-B547-B2E0-0866AB1A6F76}"/>
              </a:ext>
            </a:extLst>
          </p:cNvPr>
          <p:cNvSpPr txBox="1"/>
          <p:nvPr/>
        </p:nvSpPr>
        <p:spPr>
          <a:xfrm>
            <a:off x="467462" y="2981400"/>
            <a:ext cx="2097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HMON-HYCOM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A778B-566C-B440-89B2-32F638D3A2E0}"/>
              </a:ext>
            </a:extLst>
          </p:cNvPr>
          <p:cNvSpPr txBox="1"/>
          <p:nvPr/>
        </p:nvSpPr>
        <p:spPr>
          <a:xfrm>
            <a:off x="6807636" y="294624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HWRF-POM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639920-A539-4B46-967B-0B8ED5B2E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612" y="382321"/>
            <a:ext cx="3987800" cy="3245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74450A-5D64-F349-B414-04F4ACB6E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32" y="3673020"/>
            <a:ext cx="4211347" cy="31493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DA72DA-0F9C-7340-AD49-A2AADD2C2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335" y="3673020"/>
            <a:ext cx="4065753" cy="320294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7E46743-F680-414A-8F86-5F54983D5217}"/>
              </a:ext>
            </a:extLst>
          </p:cNvPr>
          <p:cNvSpPr/>
          <p:nvPr/>
        </p:nvSpPr>
        <p:spPr>
          <a:xfrm>
            <a:off x="7262935" y="3875098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AC2D7-BA91-D64F-8F6B-89FE5337500B}"/>
              </a:ext>
            </a:extLst>
          </p:cNvPr>
          <p:cNvSpPr/>
          <p:nvPr/>
        </p:nvSpPr>
        <p:spPr>
          <a:xfrm>
            <a:off x="2604365" y="3857867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FBD7C2-ED82-C447-A8EE-00B7E2D168C1}"/>
              </a:ext>
            </a:extLst>
          </p:cNvPr>
          <p:cNvSpPr/>
          <p:nvPr/>
        </p:nvSpPr>
        <p:spPr>
          <a:xfrm>
            <a:off x="4968835" y="581080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97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960919" y="-187682"/>
            <a:ext cx="7531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on 2018-10-11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5" t="80579" r="58185" b="-163"/>
          <a:stretch/>
        </p:blipFill>
        <p:spPr>
          <a:xfrm>
            <a:off x="625566" y="1166211"/>
            <a:ext cx="1850573" cy="1343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03751-2289-4D47-BE77-68886B2A8AA2}"/>
              </a:ext>
            </a:extLst>
          </p:cNvPr>
          <p:cNvSpPr txBox="1"/>
          <p:nvPr/>
        </p:nvSpPr>
        <p:spPr>
          <a:xfrm>
            <a:off x="6812387" y="843045"/>
            <a:ext cx="131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GOFS 3.1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634CB-D851-B547-B2E0-0866AB1A6F76}"/>
              </a:ext>
            </a:extLst>
          </p:cNvPr>
          <p:cNvSpPr txBox="1"/>
          <p:nvPr/>
        </p:nvSpPr>
        <p:spPr>
          <a:xfrm>
            <a:off x="467462" y="2981400"/>
            <a:ext cx="2097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HMON-HYCOM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A778B-566C-B440-89B2-32F638D3A2E0}"/>
              </a:ext>
            </a:extLst>
          </p:cNvPr>
          <p:cNvSpPr txBox="1"/>
          <p:nvPr/>
        </p:nvSpPr>
        <p:spPr>
          <a:xfrm>
            <a:off x="6807636" y="294624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HWRF-POM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F0724D-8B9E-E64B-B72D-A42B9DED2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02" y="396055"/>
            <a:ext cx="3743807" cy="304701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2FBD7C2-ED82-C447-A8EE-00B7E2D168C1}"/>
              </a:ext>
            </a:extLst>
          </p:cNvPr>
          <p:cNvSpPr/>
          <p:nvPr/>
        </p:nvSpPr>
        <p:spPr>
          <a:xfrm>
            <a:off x="4970999" y="575910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10581-6637-E345-A702-EF73A26E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96" y="3498771"/>
            <a:ext cx="4151080" cy="327016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1EEDDC5-2402-5345-AA38-D5E303362C45}"/>
              </a:ext>
            </a:extLst>
          </p:cNvPr>
          <p:cNvSpPr/>
          <p:nvPr/>
        </p:nvSpPr>
        <p:spPr>
          <a:xfrm>
            <a:off x="7138191" y="3721622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A3D67-6759-1247-B2AC-667A8067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94" y="3498771"/>
            <a:ext cx="4335207" cy="324198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77C4856-FBC0-E140-BAE4-C581E8FEB126}"/>
              </a:ext>
            </a:extLst>
          </p:cNvPr>
          <p:cNvSpPr/>
          <p:nvPr/>
        </p:nvSpPr>
        <p:spPr>
          <a:xfrm>
            <a:off x="2630083" y="3723583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0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D6C2C-CD4A-0F40-BAEA-5F7530C9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32" y="1164979"/>
            <a:ext cx="3162300" cy="553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04641-FD39-2F46-8848-89B1EFBD1879}"/>
              </a:ext>
            </a:extLst>
          </p:cNvPr>
          <p:cNvSpPr txBox="1"/>
          <p:nvPr/>
        </p:nvSpPr>
        <p:spPr>
          <a:xfrm>
            <a:off x="1211283" y="356260"/>
            <a:ext cx="1762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(-86.58,28.40)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E7C32-6C3E-C64B-BC64-33698634C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66" y="1164979"/>
            <a:ext cx="3162300" cy="553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A55E0-245E-F449-880A-058C8FB2B0D6}"/>
              </a:ext>
            </a:extLst>
          </p:cNvPr>
          <p:cNvSpPr txBox="1"/>
          <p:nvPr/>
        </p:nvSpPr>
        <p:spPr>
          <a:xfrm>
            <a:off x="6054436" y="356260"/>
            <a:ext cx="15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(-86.3,25.6)</a:t>
            </a:r>
          </a:p>
        </p:txBody>
      </p:sp>
    </p:spTree>
    <p:extLst>
      <p:ext uri="{BB962C8B-B14F-4D97-AF65-F5344CB8AC3E}">
        <p14:creationId xmlns:p14="http://schemas.microsoft.com/office/powerpoint/2010/main" val="3331689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30F4D-AAE5-6A40-A389-07A8E2734662}"/>
              </a:ext>
            </a:extLst>
          </p:cNvPr>
          <p:cNvSpPr txBox="1"/>
          <p:nvPr/>
        </p:nvSpPr>
        <p:spPr>
          <a:xfrm>
            <a:off x="3156817" y="0"/>
            <a:ext cx="290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SST from AVHRR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D1BE0-68D3-6442-9B9B-748487B46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3" y="512204"/>
            <a:ext cx="3736473" cy="307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B44FB-2A13-A046-A32E-FA292EFDE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940" y="441160"/>
            <a:ext cx="3822700" cy="314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DDA6C4-3016-3942-9877-8389D2DC8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35" y="3666960"/>
            <a:ext cx="3692071" cy="3041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5227E-3E8A-9F4F-80D6-67EEE3D83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260" y="3590760"/>
            <a:ext cx="3811813" cy="31406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E6AB5-EA22-0F47-A6BC-B5661E1C4425}"/>
              </a:ext>
            </a:extLst>
          </p:cNvPr>
          <p:cNvSpPr/>
          <p:nvPr/>
        </p:nvSpPr>
        <p:spPr>
          <a:xfrm>
            <a:off x="399876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﻿</a:t>
            </a:r>
          </a:p>
        </p:txBody>
      </p:sp>
    </p:spTree>
    <p:extLst>
      <p:ext uri="{BB962C8B-B14F-4D97-AF65-F5344CB8AC3E}">
        <p14:creationId xmlns:p14="http://schemas.microsoft.com/office/powerpoint/2010/main" val="660855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C63D9B-F39A-A64D-9F50-65551D57E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67970"/>
            <a:ext cx="8102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61035-C28A-CA41-A9B0-CF716447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2400300"/>
            <a:ext cx="8102600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61D447-01C1-C242-A693-370CDE3E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4607560"/>
            <a:ext cx="8102600" cy="205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2AE85-6E7C-4247-9D5D-9DF072A88A59}"/>
              </a:ext>
            </a:extLst>
          </p:cNvPr>
          <p:cNvSpPr txBox="1"/>
          <p:nvPr/>
        </p:nvSpPr>
        <p:spPr>
          <a:xfrm>
            <a:off x="5749159" y="175260"/>
            <a:ext cx="196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Passage of Michael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4329C0-E22B-5447-85B0-82ECD80F1AF8}"/>
              </a:ext>
            </a:extLst>
          </p:cNvPr>
          <p:cNvCxnSpPr>
            <a:cxnSpLocks/>
          </p:cNvCxnSpPr>
          <p:nvPr/>
        </p:nvCxnSpPr>
        <p:spPr>
          <a:xfrm flipV="1">
            <a:off x="4466897" y="544592"/>
            <a:ext cx="1450427" cy="4148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6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24E0C43-C5E1-E744-865B-B0FABB8D6DFF}"/>
              </a:ext>
            </a:extLst>
          </p:cNvPr>
          <p:cNvSpPr txBox="1"/>
          <p:nvPr/>
        </p:nvSpPr>
        <p:spPr>
          <a:xfrm>
            <a:off x="1848893" y="11874"/>
            <a:ext cx="543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Vertical Profiles of Temperature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C29384-EE3C-1C4D-960D-33F4C7C01ACF}"/>
              </a:ext>
            </a:extLst>
          </p:cNvPr>
          <p:cNvSpPr txBox="1"/>
          <p:nvPr/>
        </p:nvSpPr>
        <p:spPr>
          <a:xfrm>
            <a:off x="863046" y="727892"/>
            <a:ext cx="174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day before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0017E-EAD1-6848-B977-AA4693D450AA}"/>
              </a:ext>
            </a:extLst>
          </p:cNvPr>
          <p:cNvSpPr txBox="1"/>
          <p:nvPr/>
        </p:nvSpPr>
        <p:spPr>
          <a:xfrm>
            <a:off x="3715322" y="727891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Michael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FA00C1-DCB7-7B4C-A032-DD095A64072C}"/>
              </a:ext>
            </a:extLst>
          </p:cNvPr>
          <p:cNvSpPr txBox="1"/>
          <p:nvPr/>
        </p:nvSpPr>
        <p:spPr>
          <a:xfrm>
            <a:off x="6911923" y="718898"/>
            <a:ext cx="152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day after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C2A7A7A-D31E-654E-8704-E97F1116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" y="1320800"/>
            <a:ext cx="3162300" cy="553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8F6315-CC25-284F-9D66-1A4875193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38"/>
          <a:stretch/>
        </p:blipFill>
        <p:spPr>
          <a:xfrm>
            <a:off x="3378137" y="1320800"/>
            <a:ext cx="2772145" cy="5537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2C5D829-3697-B04C-9C3D-74088186A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49"/>
          <a:stretch/>
        </p:blipFill>
        <p:spPr>
          <a:xfrm>
            <a:off x="6305754" y="1320800"/>
            <a:ext cx="2838203" cy="55372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DAA6B5-EC92-4540-ACE0-8CA165EBA2F0}"/>
              </a:ext>
            </a:extLst>
          </p:cNvPr>
          <p:cNvCxnSpPr>
            <a:cxnSpLocks/>
          </p:cNvCxnSpPr>
          <p:nvPr/>
        </p:nvCxnSpPr>
        <p:spPr>
          <a:xfrm>
            <a:off x="870790" y="3906981"/>
            <a:ext cx="166250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F205CB-FE73-0E4A-9804-A2755D04A7BD}"/>
              </a:ext>
            </a:extLst>
          </p:cNvPr>
          <p:cNvCxnSpPr>
            <a:cxnSpLocks/>
          </p:cNvCxnSpPr>
          <p:nvPr/>
        </p:nvCxnSpPr>
        <p:spPr>
          <a:xfrm>
            <a:off x="884557" y="3365169"/>
            <a:ext cx="166250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3576BCF-E407-2A48-9258-AF8D8A9C850E}"/>
              </a:ext>
            </a:extLst>
          </p:cNvPr>
          <p:cNvCxnSpPr>
            <a:cxnSpLocks/>
          </p:cNvCxnSpPr>
          <p:nvPr/>
        </p:nvCxnSpPr>
        <p:spPr>
          <a:xfrm>
            <a:off x="882577" y="2864433"/>
            <a:ext cx="166250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96BF6C-2B12-924D-A8CB-618821012C79}"/>
              </a:ext>
            </a:extLst>
          </p:cNvPr>
          <p:cNvCxnSpPr>
            <a:cxnSpLocks/>
          </p:cNvCxnSpPr>
          <p:nvPr/>
        </p:nvCxnSpPr>
        <p:spPr>
          <a:xfrm>
            <a:off x="3778178" y="3365169"/>
            <a:ext cx="1815103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38B207-455B-CA41-9CC5-5450FE994412}"/>
              </a:ext>
            </a:extLst>
          </p:cNvPr>
          <p:cNvCxnSpPr>
            <a:cxnSpLocks/>
          </p:cNvCxnSpPr>
          <p:nvPr/>
        </p:nvCxnSpPr>
        <p:spPr>
          <a:xfrm>
            <a:off x="3790053" y="2710047"/>
            <a:ext cx="190422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ECB70AF-D814-CA45-88C4-9880BD6DD2A6}"/>
              </a:ext>
            </a:extLst>
          </p:cNvPr>
          <p:cNvSpPr txBox="1"/>
          <p:nvPr/>
        </p:nvSpPr>
        <p:spPr>
          <a:xfrm>
            <a:off x="3737875" y="2749573"/>
            <a:ext cx="1506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Deepening</a:t>
            </a:r>
          </a:p>
          <a:p>
            <a:pPr algn="ctr"/>
            <a:r>
              <a:rPr lang="en-US" dirty="0"/>
              <a:t>of mixed layer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DE6D056-A822-F94C-8E8B-DF94D21A1DB3}"/>
              </a:ext>
            </a:extLst>
          </p:cNvPr>
          <p:cNvCxnSpPr>
            <a:cxnSpLocks/>
          </p:cNvCxnSpPr>
          <p:nvPr/>
        </p:nvCxnSpPr>
        <p:spPr>
          <a:xfrm>
            <a:off x="6769846" y="3365169"/>
            <a:ext cx="1815103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72C7DC5-A719-FD41-9F86-B3788E75848F}"/>
              </a:ext>
            </a:extLst>
          </p:cNvPr>
          <p:cNvSpPr txBox="1"/>
          <p:nvPr/>
        </p:nvSpPr>
        <p:spPr>
          <a:xfrm>
            <a:off x="6749634" y="2749573"/>
            <a:ext cx="146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Mixed layer </a:t>
            </a:r>
          </a:p>
          <a:p>
            <a:pPr algn="ctr"/>
            <a:r>
              <a:rPr lang="en-US" dirty="0"/>
              <a:t>remains deep</a:t>
            </a:r>
          </a:p>
        </p:txBody>
      </p:sp>
    </p:spTree>
    <p:extLst>
      <p:ext uri="{BB962C8B-B14F-4D97-AF65-F5344CB8AC3E}">
        <p14:creationId xmlns:p14="http://schemas.microsoft.com/office/powerpoint/2010/main" val="3512061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C63D9B-F39A-A64D-9F50-65551D57E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-69236"/>
            <a:ext cx="8102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61035-C28A-CA41-A9B0-CF716447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577340"/>
            <a:ext cx="8102600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61D447-01C1-C242-A693-370CDE3E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3225800"/>
            <a:ext cx="8102600" cy="2057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2AE85-6E7C-4247-9D5D-9DF072A88A59}"/>
              </a:ext>
            </a:extLst>
          </p:cNvPr>
          <p:cNvSpPr txBox="1"/>
          <p:nvPr/>
        </p:nvSpPr>
        <p:spPr>
          <a:xfrm>
            <a:off x="5749159" y="-7620"/>
            <a:ext cx="196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Passage of Michael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4329C0-E22B-5447-85B0-82ECD80F1AF8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4480560" y="177046"/>
            <a:ext cx="1268599" cy="246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9F6A19F-A04A-F94E-99C1-BCA97E53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70" y="4872376"/>
            <a:ext cx="72009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3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59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594C9B-EABB-C24E-BD65-23843342E10F}"/>
              </a:ext>
            </a:extLst>
          </p:cNvPr>
          <p:cNvGrpSpPr/>
          <p:nvPr/>
        </p:nvGrpSpPr>
        <p:grpSpPr>
          <a:xfrm>
            <a:off x="807580" y="523220"/>
            <a:ext cx="7712490" cy="6340129"/>
            <a:chOff x="849619" y="567559"/>
            <a:chExt cx="7707729" cy="643634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DC8C2C-B9DC-A74F-BF2F-CA8B528173C0}"/>
                </a:ext>
              </a:extLst>
            </p:cNvPr>
            <p:cNvGrpSpPr/>
            <p:nvPr/>
          </p:nvGrpSpPr>
          <p:grpSpPr>
            <a:xfrm>
              <a:off x="942458" y="567559"/>
              <a:ext cx="7614890" cy="3891090"/>
              <a:chOff x="778868" y="240746"/>
              <a:chExt cx="8340634" cy="415771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878D579-1658-144D-BE5F-6C70401A7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3783" b="18494"/>
              <a:stretch/>
            </p:blipFill>
            <p:spPr>
              <a:xfrm>
                <a:off x="778868" y="1765186"/>
                <a:ext cx="7836928" cy="168053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AC4CE46-6B34-BB4B-B39A-F04312CD25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348" b="17755"/>
              <a:stretch/>
            </p:blipFill>
            <p:spPr>
              <a:xfrm>
                <a:off x="811925" y="240746"/>
                <a:ext cx="7725972" cy="168165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3515D28-CA7D-A242-9A4D-6EB61C140E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5830"/>
              <a:stretch/>
            </p:blipFill>
            <p:spPr>
              <a:xfrm>
                <a:off x="8782727" y="2353761"/>
                <a:ext cx="336775" cy="204470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D4608B-A8E2-BA4A-88CB-F9ADDEC6D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4974" b="17891"/>
            <a:stretch/>
          </p:blipFill>
          <p:spPr>
            <a:xfrm>
              <a:off x="849619" y="3542897"/>
              <a:ext cx="7247852" cy="15727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F96482-0E26-5143-961C-B9D676FA8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74"/>
            <a:stretch/>
          </p:blipFill>
          <p:spPr>
            <a:xfrm>
              <a:off x="849619" y="5099026"/>
              <a:ext cx="7247852" cy="190487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F38CCE1-FC19-F840-90A1-6432E5FF1E28}"/>
              </a:ext>
            </a:extLst>
          </p:cNvPr>
          <p:cNvSpPr txBox="1"/>
          <p:nvPr/>
        </p:nvSpPr>
        <p:spPr>
          <a:xfrm>
            <a:off x="31304" y="71250"/>
            <a:ext cx="87727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Glider Data vs Experimental Forecast Hurricane Models</a:t>
            </a:r>
          </a:p>
        </p:txBody>
      </p:sp>
    </p:spTree>
    <p:extLst>
      <p:ext uri="{BB962C8B-B14F-4D97-AF65-F5344CB8AC3E}">
        <p14:creationId xmlns:p14="http://schemas.microsoft.com/office/powerpoint/2010/main" val="176195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24E0C43-C5E1-E744-865B-B0FABB8D6DFF}"/>
              </a:ext>
            </a:extLst>
          </p:cNvPr>
          <p:cNvSpPr txBox="1"/>
          <p:nvPr/>
        </p:nvSpPr>
        <p:spPr>
          <a:xfrm>
            <a:off x="1848893" y="11874"/>
            <a:ext cx="543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Vertical Profiles of Temperature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C29384-EE3C-1C4D-960D-33F4C7C01ACF}"/>
              </a:ext>
            </a:extLst>
          </p:cNvPr>
          <p:cNvSpPr txBox="1"/>
          <p:nvPr/>
        </p:nvSpPr>
        <p:spPr>
          <a:xfrm>
            <a:off x="863046" y="727892"/>
            <a:ext cx="174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day before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0017E-EAD1-6848-B977-AA4693D450AA}"/>
              </a:ext>
            </a:extLst>
          </p:cNvPr>
          <p:cNvSpPr txBox="1"/>
          <p:nvPr/>
        </p:nvSpPr>
        <p:spPr>
          <a:xfrm>
            <a:off x="3715322" y="727891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During Michael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FA00C1-DCB7-7B4C-A032-DD095A64072C}"/>
              </a:ext>
            </a:extLst>
          </p:cNvPr>
          <p:cNvSpPr txBox="1"/>
          <p:nvPr/>
        </p:nvSpPr>
        <p:spPr>
          <a:xfrm>
            <a:off x="6911923" y="718898"/>
            <a:ext cx="152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 day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F68F6-E1D3-E445-AFD5-23E75736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85" y="1320798"/>
            <a:ext cx="3162300" cy="553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B0605-EDE9-A242-B257-314FEDC14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6"/>
          <a:stretch/>
        </p:blipFill>
        <p:spPr>
          <a:xfrm>
            <a:off x="3356002" y="1320800"/>
            <a:ext cx="2804465" cy="553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0C728-FDE7-EF43-B317-E36573344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6"/>
          <a:stretch/>
        </p:blipFill>
        <p:spPr>
          <a:xfrm>
            <a:off x="6270667" y="1320798"/>
            <a:ext cx="2804465" cy="55372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3576BCF-E407-2A48-9258-AF8D8A9C850E}"/>
              </a:ext>
            </a:extLst>
          </p:cNvPr>
          <p:cNvCxnSpPr>
            <a:cxnSpLocks/>
          </p:cNvCxnSpPr>
          <p:nvPr/>
        </p:nvCxnSpPr>
        <p:spPr>
          <a:xfrm>
            <a:off x="1017639" y="3963955"/>
            <a:ext cx="166250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DA5BA9-8CC7-9646-8924-7DA20BF5DA7F}"/>
              </a:ext>
            </a:extLst>
          </p:cNvPr>
          <p:cNvCxnSpPr>
            <a:cxnSpLocks/>
          </p:cNvCxnSpPr>
          <p:nvPr/>
        </p:nvCxnSpPr>
        <p:spPr>
          <a:xfrm>
            <a:off x="1005764" y="3390900"/>
            <a:ext cx="166250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91A03E-216C-FB42-A79D-E4CCBA49CCE0}"/>
              </a:ext>
            </a:extLst>
          </p:cNvPr>
          <p:cNvCxnSpPr>
            <a:cxnSpLocks/>
          </p:cNvCxnSpPr>
          <p:nvPr/>
        </p:nvCxnSpPr>
        <p:spPr>
          <a:xfrm>
            <a:off x="977665" y="2913908"/>
            <a:ext cx="166250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126B25-6C07-6143-8554-6927E254DEE8}"/>
              </a:ext>
            </a:extLst>
          </p:cNvPr>
          <p:cNvCxnSpPr>
            <a:cxnSpLocks/>
          </p:cNvCxnSpPr>
          <p:nvPr/>
        </p:nvCxnSpPr>
        <p:spPr>
          <a:xfrm>
            <a:off x="3823855" y="3390900"/>
            <a:ext cx="174001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4CF8A0-27D8-9446-A5F7-78687DCB93AB}"/>
              </a:ext>
            </a:extLst>
          </p:cNvPr>
          <p:cNvCxnSpPr>
            <a:cxnSpLocks/>
          </p:cNvCxnSpPr>
          <p:nvPr/>
        </p:nvCxnSpPr>
        <p:spPr>
          <a:xfrm>
            <a:off x="3823855" y="2533896"/>
            <a:ext cx="197729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23E3AE-9B69-8341-9E6D-FADCEF0771FF}"/>
              </a:ext>
            </a:extLst>
          </p:cNvPr>
          <p:cNvCxnSpPr>
            <a:cxnSpLocks/>
          </p:cNvCxnSpPr>
          <p:nvPr/>
        </p:nvCxnSpPr>
        <p:spPr>
          <a:xfrm>
            <a:off x="6693862" y="3407229"/>
            <a:ext cx="184449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D9CC6EC-A0D0-844B-8947-AB51FE2D6444}"/>
              </a:ext>
            </a:extLst>
          </p:cNvPr>
          <p:cNvSpPr/>
          <p:nvPr/>
        </p:nvSpPr>
        <p:spPr>
          <a:xfrm>
            <a:off x="5557653" y="1629552"/>
            <a:ext cx="510639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A446260-8B51-4345-A88B-6D380FC7C19F}"/>
              </a:ext>
            </a:extLst>
          </p:cNvPr>
          <p:cNvSpPr/>
          <p:nvPr/>
        </p:nvSpPr>
        <p:spPr>
          <a:xfrm>
            <a:off x="8417626" y="1603827"/>
            <a:ext cx="510639" cy="914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957744-8222-9B48-961F-DE93979DA788}"/>
              </a:ext>
            </a:extLst>
          </p:cNvPr>
          <p:cNvSpPr/>
          <p:nvPr/>
        </p:nvSpPr>
        <p:spPr>
          <a:xfrm>
            <a:off x="3816538" y="2744569"/>
            <a:ext cx="1502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Deepening</a:t>
            </a:r>
          </a:p>
          <a:p>
            <a:pPr algn="ctr"/>
            <a:r>
              <a:rPr lang="en-US" dirty="0"/>
              <a:t>of mixed layer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D52BC7-DCD8-B84F-960A-23831666A780}"/>
              </a:ext>
            </a:extLst>
          </p:cNvPr>
          <p:cNvSpPr/>
          <p:nvPr/>
        </p:nvSpPr>
        <p:spPr>
          <a:xfrm>
            <a:off x="6548056" y="2801256"/>
            <a:ext cx="188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Mixed layer </a:t>
            </a:r>
          </a:p>
          <a:p>
            <a:pPr algn="ctr"/>
            <a:r>
              <a:rPr lang="en-US" dirty="0"/>
              <a:t>remains deep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0AF8E0-18FB-EB47-B91F-DCE3D39D2F0F}"/>
              </a:ext>
            </a:extLst>
          </p:cNvPr>
          <p:cNvSpPr txBox="1"/>
          <p:nvPr/>
        </p:nvSpPr>
        <p:spPr>
          <a:xfrm>
            <a:off x="4148698" y="1851838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 SST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BF57C4-1073-2A49-BEDF-8F8C28C8F24C}"/>
              </a:ext>
            </a:extLst>
          </p:cNvPr>
          <p:cNvSpPr txBox="1"/>
          <p:nvPr/>
        </p:nvSpPr>
        <p:spPr>
          <a:xfrm>
            <a:off x="6923635" y="1851838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 SST</a:t>
            </a:r>
          </a:p>
        </p:txBody>
      </p:sp>
    </p:spTree>
    <p:extLst>
      <p:ext uri="{BB962C8B-B14F-4D97-AF65-F5344CB8AC3E}">
        <p14:creationId xmlns:p14="http://schemas.microsoft.com/office/powerpoint/2010/main" val="1609953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76F21-D228-E242-B0CB-2C30F2CD8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69" y="1416982"/>
            <a:ext cx="5138387" cy="3670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8BECD7-DEA5-3A44-99BE-E1A6ECFCDF13}"/>
              </a:ext>
            </a:extLst>
          </p:cNvPr>
          <p:cNvSpPr txBox="1"/>
          <p:nvPr/>
        </p:nvSpPr>
        <p:spPr>
          <a:xfrm>
            <a:off x="1199408" y="225631"/>
            <a:ext cx="705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New Experimental HWRF-HYCOM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AECEF2-5E02-4249-844D-0E6D37034C5E}"/>
              </a:ext>
            </a:extLst>
          </p:cNvPr>
          <p:cNvSpPr txBox="1"/>
          <p:nvPr/>
        </p:nvSpPr>
        <p:spPr>
          <a:xfrm>
            <a:off x="3414324" y="4825648"/>
            <a:ext cx="2356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Kim et al. 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67AE30-A0FF-B144-BBB0-6C69687F10A5}"/>
              </a:ext>
            </a:extLst>
          </p:cNvPr>
          <p:cNvSpPr txBox="1"/>
          <p:nvPr/>
        </p:nvSpPr>
        <p:spPr>
          <a:xfrm>
            <a:off x="5524734" y="32205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D8376-13AF-2443-9DA3-519509568264}"/>
              </a:ext>
            </a:extLst>
          </p:cNvPr>
          <p:cNvSpPr txBox="1"/>
          <p:nvPr/>
        </p:nvSpPr>
        <p:spPr>
          <a:xfrm>
            <a:off x="6675041" y="3220584"/>
            <a:ext cx="5937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FV3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800A8D-AE77-BA4C-BA68-27BFFDE64B3A}"/>
              </a:ext>
            </a:extLst>
          </p:cNvPr>
          <p:cNvCxnSpPr>
            <a:cxnSpLocks/>
          </p:cNvCxnSpPr>
          <p:nvPr/>
        </p:nvCxnSpPr>
        <p:spPr>
          <a:xfrm flipH="1">
            <a:off x="6210770" y="3426807"/>
            <a:ext cx="400192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680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662E23-9131-3241-BC87-09D0D00A2726}"/>
              </a:ext>
            </a:extLst>
          </p:cNvPr>
          <p:cNvSpPr txBox="1"/>
          <p:nvPr/>
        </p:nvSpPr>
        <p:spPr>
          <a:xfrm>
            <a:off x="1264268" y="-143969"/>
            <a:ext cx="6715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GOFS 3.1 During Michael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1E2EB4-013A-C146-AF0F-E6A374D5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37" y="485892"/>
            <a:ext cx="3867912" cy="3072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DB3BDF-5B6C-7C4E-BEC4-61A79CFE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89" y="3624161"/>
            <a:ext cx="3836713" cy="3047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7773B2-77FE-044B-A6A1-FB16274A1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207" y="3559629"/>
            <a:ext cx="3951513" cy="31438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EDD2B4-782A-9C41-95E6-BF01E8F50387}"/>
              </a:ext>
            </a:extLst>
          </p:cNvPr>
          <p:cNvSpPr txBox="1"/>
          <p:nvPr/>
        </p:nvSpPr>
        <p:spPr>
          <a:xfrm>
            <a:off x="6796611" y="796879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2018-10-09 0h</a:t>
            </a:r>
          </a:p>
          <a:p>
            <a:pPr algn="ctr"/>
            <a:r>
              <a:rPr lang="en-US" dirty="0"/>
              <a:t>Entering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725E5-910C-4F45-A48D-B96716DE9352}"/>
              </a:ext>
            </a:extLst>
          </p:cNvPr>
          <p:cNvSpPr txBox="1"/>
          <p:nvPr/>
        </p:nvSpPr>
        <p:spPr>
          <a:xfrm>
            <a:off x="774037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2018-10-10 0h</a:t>
            </a:r>
          </a:p>
          <a:p>
            <a:pPr algn="ctr"/>
            <a:r>
              <a:rPr lang="en-US" dirty="0"/>
              <a:t>Middle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46B58F-908A-8845-BD25-E6F802CB3814}"/>
              </a:ext>
            </a:extLst>
          </p:cNvPr>
          <p:cNvSpPr txBox="1"/>
          <p:nvPr/>
        </p:nvSpPr>
        <p:spPr>
          <a:xfrm>
            <a:off x="6867006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2018-10-11 0h</a:t>
            </a:r>
          </a:p>
          <a:p>
            <a:pPr algn="ctr"/>
            <a:r>
              <a:rPr lang="en-US" dirty="0"/>
              <a:t>After Land Fall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16AFA2-8062-6E4A-998C-BBA1203A82D6}"/>
              </a:ext>
            </a:extLst>
          </p:cNvPr>
          <p:cNvSpPr/>
          <p:nvPr/>
        </p:nvSpPr>
        <p:spPr>
          <a:xfrm>
            <a:off x="4847707" y="1988770"/>
            <a:ext cx="187429" cy="208165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849CDB-5320-E54D-9502-F304EF905837}"/>
              </a:ext>
            </a:extLst>
          </p:cNvPr>
          <p:cNvSpPr/>
          <p:nvPr/>
        </p:nvSpPr>
        <p:spPr>
          <a:xfrm>
            <a:off x="2568111" y="4670615"/>
            <a:ext cx="187429" cy="208165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737186D-F998-2C4C-9718-43B3E23D9894}"/>
              </a:ext>
            </a:extLst>
          </p:cNvPr>
          <p:cNvSpPr/>
          <p:nvPr/>
        </p:nvSpPr>
        <p:spPr>
          <a:xfrm>
            <a:off x="7297508" y="3915536"/>
            <a:ext cx="207698" cy="193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5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BAFFDEA-6778-E24F-8481-430A2FE67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44" y="3590679"/>
            <a:ext cx="3973672" cy="32340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EDB669-6CBD-7A4B-AB0C-0BC2D1BC5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95" y="464259"/>
            <a:ext cx="3870101" cy="3149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E45B1D-4032-AA46-8A8F-73CDA10D3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47" y="3612409"/>
            <a:ext cx="3987800" cy="3245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1343442" y="-141516"/>
            <a:ext cx="6715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GOFS 3.1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35" t="80579" r="58185" b="-163"/>
          <a:stretch/>
        </p:blipFill>
        <p:spPr>
          <a:xfrm>
            <a:off x="625566" y="1166211"/>
            <a:ext cx="1850573" cy="1343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03751-2289-4D47-BE77-68886B2A8AA2}"/>
              </a:ext>
            </a:extLst>
          </p:cNvPr>
          <p:cNvSpPr txBox="1"/>
          <p:nvPr/>
        </p:nvSpPr>
        <p:spPr>
          <a:xfrm>
            <a:off x="6796611" y="796879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2018-10-09 0h</a:t>
            </a:r>
          </a:p>
          <a:p>
            <a:pPr algn="ctr"/>
            <a:r>
              <a:rPr lang="en-US" dirty="0"/>
              <a:t>Entering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22AB05-E664-A94E-967F-C5C66ECA9A76}"/>
              </a:ext>
            </a:extLst>
          </p:cNvPr>
          <p:cNvSpPr txBox="1"/>
          <p:nvPr/>
        </p:nvSpPr>
        <p:spPr>
          <a:xfrm>
            <a:off x="774037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2018-10-10 0h</a:t>
            </a:r>
          </a:p>
          <a:p>
            <a:pPr algn="ctr"/>
            <a:r>
              <a:rPr lang="en-US" dirty="0"/>
              <a:t>Middle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63CA0D-C43D-194A-A045-51B6627E67AE}"/>
              </a:ext>
            </a:extLst>
          </p:cNvPr>
          <p:cNvSpPr txBox="1"/>
          <p:nvPr/>
        </p:nvSpPr>
        <p:spPr>
          <a:xfrm>
            <a:off x="6867006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2018-10-11 0h</a:t>
            </a:r>
          </a:p>
          <a:p>
            <a:pPr algn="ctr"/>
            <a:r>
              <a:rPr lang="en-US" dirty="0"/>
              <a:t>After Land Fall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242F63-BFBB-A147-ADF9-FDA96E86BD6A}"/>
              </a:ext>
            </a:extLst>
          </p:cNvPr>
          <p:cNvSpPr/>
          <p:nvPr/>
        </p:nvSpPr>
        <p:spPr>
          <a:xfrm>
            <a:off x="1800989" y="5282537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997471-A56A-3540-974E-7CC4F875BBA2}"/>
              </a:ext>
            </a:extLst>
          </p:cNvPr>
          <p:cNvSpPr/>
          <p:nvPr/>
        </p:nvSpPr>
        <p:spPr>
          <a:xfrm>
            <a:off x="4578071" y="3212233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B74641-FA09-0B4B-BE5B-B7BF5EFD8B2C}"/>
              </a:ext>
            </a:extLst>
          </p:cNvPr>
          <p:cNvSpPr/>
          <p:nvPr/>
        </p:nvSpPr>
        <p:spPr>
          <a:xfrm>
            <a:off x="7117411" y="3815884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662E23-9131-3241-BC87-09D0D00A2726}"/>
              </a:ext>
            </a:extLst>
          </p:cNvPr>
          <p:cNvSpPr txBox="1"/>
          <p:nvPr/>
        </p:nvSpPr>
        <p:spPr>
          <a:xfrm>
            <a:off x="935865" y="-191003"/>
            <a:ext cx="7620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HMON-HYCOM During Michael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A0C4D-16F8-6C49-AD91-34C3E23350E3}"/>
              </a:ext>
            </a:extLst>
          </p:cNvPr>
          <p:cNvSpPr txBox="1"/>
          <p:nvPr/>
        </p:nvSpPr>
        <p:spPr>
          <a:xfrm>
            <a:off x="6796611" y="796879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2018-10-09 0h</a:t>
            </a:r>
          </a:p>
          <a:p>
            <a:pPr algn="ctr"/>
            <a:r>
              <a:rPr lang="en-US" dirty="0"/>
              <a:t>Entering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EED13-2B9E-534A-954C-1CE351FD8C93}"/>
              </a:ext>
            </a:extLst>
          </p:cNvPr>
          <p:cNvSpPr txBox="1"/>
          <p:nvPr/>
        </p:nvSpPr>
        <p:spPr>
          <a:xfrm>
            <a:off x="774037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2018-10-10 0h</a:t>
            </a:r>
          </a:p>
          <a:p>
            <a:pPr algn="ctr"/>
            <a:r>
              <a:rPr lang="en-US" dirty="0"/>
              <a:t>Middle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3DFF18-743C-2B44-8932-65B09AB70162}"/>
              </a:ext>
            </a:extLst>
          </p:cNvPr>
          <p:cNvSpPr txBox="1"/>
          <p:nvPr/>
        </p:nvSpPr>
        <p:spPr>
          <a:xfrm>
            <a:off x="6867006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2018-10-11 0h</a:t>
            </a:r>
          </a:p>
          <a:p>
            <a:pPr algn="ctr"/>
            <a:r>
              <a:rPr lang="en-US" dirty="0"/>
              <a:t>After Land Fall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060C8-798A-DA48-A336-FE3257D65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7" y="485091"/>
            <a:ext cx="4252622" cy="3109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B1072-CB09-6B43-92F3-CA769A039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99" y="3594667"/>
            <a:ext cx="4263571" cy="3117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2C4404-330E-A044-8C1A-015B7F0AC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455" y="3653217"/>
            <a:ext cx="4275102" cy="312601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DD47043-0F19-0F4D-872B-D56C85172B4C}"/>
              </a:ext>
            </a:extLst>
          </p:cNvPr>
          <p:cNvSpPr/>
          <p:nvPr/>
        </p:nvSpPr>
        <p:spPr>
          <a:xfrm>
            <a:off x="4930834" y="2000645"/>
            <a:ext cx="187429" cy="208165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C6B43E-1CBF-DC47-A3EA-0D13119A03AF}"/>
              </a:ext>
            </a:extLst>
          </p:cNvPr>
          <p:cNvSpPr/>
          <p:nvPr/>
        </p:nvSpPr>
        <p:spPr>
          <a:xfrm>
            <a:off x="2603736" y="4682490"/>
            <a:ext cx="187429" cy="208165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128CAF-5428-564D-9A53-4A6979FB16A4}"/>
              </a:ext>
            </a:extLst>
          </p:cNvPr>
          <p:cNvSpPr/>
          <p:nvPr/>
        </p:nvSpPr>
        <p:spPr>
          <a:xfrm>
            <a:off x="7404387" y="3998661"/>
            <a:ext cx="207698" cy="193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0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0F1EAF7-AAC7-5944-93FB-BFB5DA9E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55" y="3661320"/>
            <a:ext cx="4212623" cy="31503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5A76ED-DCD8-2A43-B195-35D9A3EA4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980" y="464640"/>
            <a:ext cx="4274631" cy="3196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76873-31CF-DB4A-8753-F9B91E8EE31F}"/>
              </a:ext>
            </a:extLst>
          </p:cNvPr>
          <p:cNvSpPr txBox="1"/>
          <p:nvPr/>
        </p:nvSpPr>
        <p:spPr>
          <a:xfrm>
            <a:off x="774037" y="-81611"/>
            <a:ext cx="7620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Surface</a:t>
            </a:r>
            <a:r>
              <a:rPr lang="en-US" sz="4000" dirty="0"/>
              <a:t> </a:t>
            </a:r>
            <a:r>
              <a:rPr lang="en-US" sz="2800" dirty="0"/>
              <a:t>Fields from HMON-HYCOM During Michael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EBE32-6F9C-E64B-B01B-7F0EDACE0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5" t="80579" r="58185" b="-163"/>
          <a:stretch/>
        </p:blipFill>
        <p:spPr>
          <a:xfrm>
            <a:off x="568713" y="1279889"/>
            <a:ext cx="1850573" cy="1343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316F91-3565-1D4F-8B1B-03F1B5AE1877}"/>
              </a:ext>
            </a:extLst>
          </p:cNvPr>
          <p:cNvSpPr txBox="1"/>
          <p:nvPr/>
        </p:nvSpPr>
        <p:spPr>
          <a:xfrm>
            <a:off x="6796611" y="796879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2018-10-09 0h</a:t>
            </a:r>
          </a:p>
          <a:p>
            <a:pPr algn="ctr"/>
            <a:r>
              <a:rPr lang="en-US" dirty="0"/>
              <a:t>Entering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32AC48-A7C8-9A48-A5C0-509561C49664}"/>
              </a:ext>
            </a:extLst>
          </p:cNvPr>
          <p:cNvSpPr txBox="1"/>
          <p:nvPr/>
        </p:nvSpPr>
        <p:spPr>
          <a:xfrm>
            <a:off x="774037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2018-10-10 0h</a:t>
            </a:r>
          </a:p>
          <a:p>
            <a:pPr algn="ctr"/>
            <a:r>
              <a:rPr lang="en-US" dirty="0"/>
              <a:t>Middle </a:t>
            </a:r>
            <a:r>
              <a:rPr lang="en-US" dirty="0" err="1"/>
              <a:t>GoM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3AF1B-0597-FD46-856E-2306C2152DEB}"/>
              </a:ext>
            </a:extLst>
          </p:cNvPr>
          <p:cNvSpPr txBox="1"/>
          <p:nvPr/>
        </p:nvSpPr>
        <p:spPr>
          <a:xfrm>
            <a:off x="6867006" y="2785988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2018-10-11 0h</a:t>
            </a:r>
          </a:p>
          <a:p>
            <a:pPr algn="ctr"/>
            <a:r>
              <a:rPr lang="en-US" dirty="0"/>
              <a:t>After Land Fall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0C2CF6-2F41-BA4B-B05B-1186C6955EC0}"/>
              </a:ext>
            </a:extLst>
          </p:cNvPr>
          <p:cNvSpPr/>
          <p:nvPr/>
        </p:nvSpPr>
        <p:spPr>
          <a:xfrm>
            <a:off x="4705493" y="3252855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589BEDE-F04E-7145-A4C1-7572A2EB1FD0}"/>
              </a:ext>
            </a:extLst>
          </p:cNvPr>
          <p:cNvSpPr/>
          <p:nvPr/>
        </p:nvSpPr>
        <p:spPr>
          <a:xfrm>
            <a:off x="1914794" y="5277592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746B59F-8C37-DF4C-A2F5-A7CE9C3EA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332" y="3708645"/>
            <a:ext cx="4211347" cy="314935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DC024F66-F448-DB41-8BDA-426CBFB7988E}"/>
              </a:ext>
            </a:extLst>
          </p:cNvPr>
          <p:cNvSpPr/>
          <p:nvPr/>
        </p:nvSpPr>
        <p:spPr>
          <a:xfrm>
            <a:off x="7173578" y="3904013"/>
            <a:ext cx="296988" cy="30339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32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21552</TotalTime>
  <Words>257</Words>
  <Application>Microsoft Macintosh PowerPoint</Application>
  <PresentationFormat>On-screen Show (4:3)</PresentationFormat>
  <Paragraphs>92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100</cp:revision>
  <dcterms:created xsi:type="dcterms:W3CDTF">2019-04-12T18:10:01Z</dcterms:created>
  <dcterms:modified xsi:type="dcterms:W3CDTF">2019-05-09T14:48:25Z</dcterms:modified>
</cp:coreProperties>
</file>